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7.xml" ContentType="application/vnd.openxmlformats-officedocument.presentationml.notesSlide+xml"/>
  <Override PartName="/ppt/ink/ink11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6" r:id="rId6"/>
    <p:sldId id="260" r:id="rId7"/>
    <p:sldId id="267" r:id="rId8"/>
    <p:sldId id="261" r:id="rId9"/>
    <p:sldId id="268" r:id="rId10"/>
    <p:sldId id="262" r:id="rId11"/>
    <p:sldId id="269" r:id="rId12"/>
    <p:sldId id="263" r:id="rId13"/>
    <p:sldId id="270" r:id="rId14"/>
    <p:sldId id="271" r:id="rId15"/>
    <p:sldId id="264" r:id="rId16"/>
    <p:sldId id="272" r:id="rId17"/>
    <p:sldId id="274" r:id="rId18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66" d="100"/>
          <a:sy n="66" d="100"/>
        </p:scale>
        <p:origin x="1930" y="7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16T14:11:32.93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24575,'0'0'-8191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16T14:23:34.047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1 24575,'3'0'0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16T14:23:21.645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13T15:35:28.66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13T15:35:29.6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13T15:35:42.45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13T15:59:42.47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13T16:01:37.1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16T14:23:04.509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16T14:23:05.101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0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16T14:23:05.824"/>
    </inkml:context>
    <inkml:brush xml:id="br0">
      <inkml:brushProperty name="width" value="0.035" units="cm"/>
      <inkml:brushProperty name="height" value="0.035" units="cm"/>
      <inkml:brushProperty name="color" value="#66CC00"/>
    </inkml:brush>
  </inkml:definitions>
  <inkml:trace contextRef="#ctx0" brushRef="#br0">1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85751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06D41F-857F-D347-8D28-25DA38FAFE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1DC90C-7095-4A2D-40FB-79EEFCB671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EEF363-D881-F1F9-C346-B91B15AE89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4934C-9257-4694-0B5E-615E9AF5DF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5359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D624BC-F4EB-A06E-8933-FDF33DFC1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D7988D-0CCC-198F-9BA6-EAFA02955B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9BE9EE-8E12-92A0-AABE-D07B6BA6DC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3A035-2C3F-76B0-3BAE-EB8B99CD2C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043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BD986D-8831-C275-1FB0-A05CFDE60E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9FFF1D-C466-A1E7-2B17-A74669DE06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016A98-9A5F-6623-6824-E16ADB7FB0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8C40B-6D69-09EC-E84B-35DBB10DDD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1055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31B3F7-59C7-3BD7-2B16-B6F4FBEF07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620EB8-9AED-6DE0-4D03-345262F3FC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4C6625-85AD-D160-EF59-F12FE5EFB0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79E23B-0A21-86C2-62B2-376A1FB7115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8195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2837D-4F54-ACA4-C21F-E4FA4CA84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75E8BE-69A7-2A47-8A1A-5A96BCD5D8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1B6E76-BDFB-6DD1-74E5-1948731BF0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5C5ACB-45BF-4093-22B5-85F2CD5C61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671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D86791-0DB8-6ED0-650F-605EB221D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40F191-1011-2A1E-83D0-7D7F20EDC8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33B676-1C59-69A4-CA7B-ACCB1F63F3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069892-D10C-640F-B48B-41F976AD1C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92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36D0C-04AC-A53B-DD0B-1FB33E96B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265622-CF7C-3770-45BC-90E663C84F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BEA06B-D485-1AA9-2809-7676541353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86D376-90CE-DA29-B505-3C952BDF99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768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41AEF1-30F7-3D7D-9AC2-8737798B6B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6D29E0-B778-C380-8EB8-B6792D183E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54B485-2AA6-11A7-19E4-028670DCA5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F1537B-F057-D6AF-772F-54703B9D3E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31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customXml" Target="../ink/ink2.xml"/><Relationship Id="rId7" Type="http://schemas.openxmlformats.org/officeDocument/2006/relationships/image" Target="../media/image9.png"/><Relationship Id="rId12" Type="http://schemas.openxmlformats.org/officeDocument/2006/relationships/customXml" Target="../ink/ink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6.png"/><Relationship Id="rId10" Type="http://schemas.openxmlformats.org/officeDocument/2006/relationships/customXml" Target="../ink/ink5.xml"/><Relationship Id="rId9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7" Type="http://schemas.openxmlformats.org/officeDocument/2006/relationships/customXml" Target="../ink/ink1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9.xml"/><Relationship Id="rId5" Type="http://schemas.openxmlformats.org/officeDocument/2006/relationships/customXml" Target="../ink/ink8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587196" y="471488"/>
            <a:ext cx="6041045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3375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JavaScript Essentials</a:t>
            </a:r>
            <a:endParaRPr lang="en-US" sz="3375" dirty="0"/>
          </a:p>
        </p:txBody>
      </p:sp>
      <p:sp>
        <p:nvSpPr>
          <p:cNvPr id="4" name="Text 1"/>
          <p:cNvSpPr/>
          <p:nvPr/>
        </p:nvSpPr>
        <p:spPr>
          <a:xfrm>
            <a:off x="1587196" y="1128713"/>
            <a:ext cx="6041045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dirty="0">
                <a:solidFill>
                  <a:srgbClr val="37415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Session 6: Modern JavaScript Features (ES6+)</a:t>
            </a:r>
            <a:endParaRPr lang="en-US" sz="2025" dirty="0"/>
          </a:p>
        </p:txBody>
      </p:sp>
      <p:sp>
        <p:nvSpPr>
          <p:cNvPr id="7" name="Shape 4"/>
          <p:cNvSpPr/>
          <p:nvPr/>
        </p:nvSpPr>
        <p:spPr>
          <a:xfrm>
            <a:off x="1587196" y="2843213"/>
            <a:ext cx="2870504" cy="1914525"/>
          </a:xfrm>
          <a:prstGeom prst="rect">
            <a:avLst/>
          </a:prstGeom>
          <a:solidFill>
            <a:srgbClr val="F3F4F6"/>
          </a:solidFill>
          <a:ln w="198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8" name="Text 5"/>
          <p:cNvSpPr/>
          <p:nvPr/>
        </p:nvSpPr>
        <p:spPr>
          <a:xfrm>
            <a:off x="1787221" y="3014663"/>
            <a:ext cx="2570466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125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Your Complete Journey</a:t>
            </a:r>
            <a:endParaRPr lang="en-US" sz="1125" dirty="0"/>
          </a:p>
        </p:txBody>
      </p:sp>
      <p:sp>
        <p:nvSpPr>
          <p:cNvPr id="9" name="Text 6"/>
          <p:cNvSpPr/>
          <p:nvPr/>
        </p:nvSpPr>
        <p:spPr>
          <a:xfrm>
            <a:off x="1787221" y="3328988"/>
            <a:ext cx="2570466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✓ Session 1: Variables &amp; Control Structures</a:t>
            </a:r>
            <a:endParaRPr lang="en-US" sz="1013" dirty="0"/>
          </a:p>
        </p:txBody>
      </p:sp>
      <p:sp>
        <p:nvSpPr>
          <p:cNvPr id="10" name="Text 7"/>
          <p:cNvSpPr/>
          <p:nvPr/>
        </p:nvSpPr>
        <p:spPr>
          <a:xfrm>
            <a:off x="1787221" y="3586163"/>
            <a:ext cx="2570466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✓ Session 2: Functions &amp; Events</a:t>
            </a:r>
            <a:endParaRPr lang="en-US" sz="1013" dirty="0"/>
          </a:p>
        </p:txBody>
      </p:sp>
      <p:sp>
        <p:nvSpPr>
          <p:cNvPr id="11" name="Text 8"/>
          <p:cNvSpPr/>
          <p:nvPr/>
        </p:nvSpPr>
        <p:spPr>
          <a:xfrm>
            <a:off x="1787221" y="3843338"/>
            <a:ext cx="2570466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✓ Session 3: Arrays &amp; Objects</a:t>
            </a:r>
            <a:endParaRPr lang="en-US" sz="1013" dirty="0"/>
          </a:p>
        </p:txBody>
      </p:sp>
      <p:sp>
        <p:nvSpPr>
          <p:cNvPr id="12" name="Text 9"/>
          <p:cNvSpPr/>
          <p:nvPr/>
        </p:nvSpPr>
        <p:spPr>
          <a:xfrm>
            <a:off x="1787221" y="4100513"/>
            <a:ext cx="2570466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✓ Session 4: DOM Manipulation</a:t>
            </a:r>
            <a:endParaRPr lang="en-US" sz="1013" dirty="0"/>
          </a:p>
        </p:txBody>
      </p:sp>
      <p:sp>
        <p:nvSpPr>
          <p:cNvPr id="13" name="Text 10"/>
          <p:cNvSpPr/>
          <p:nvPr/>
        </p:nvSpPr>
        <p:spPr>
          <a:xfrm>
            <a:off x="1787221" y="4357688"/>
            <a:ext cx="2570466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✓ Session 5: Fetch API &amp; Async</a:t>
            </a:r>
            <a:endParaRPr lang="en-US" sz="1013" dirty="0"/>
          </a:p>
        </p:txBody>
      </p:sp>
      <p:sp>
        <p:nvSpPr>
          <p:cNvPr id="14" name="Shape 11"/>
          <p:cNvSpPr/>
          <p:nvPr/>
        </p:nvSpPr>
        <p:spPr>
          <a:xfrm>
            <a:off x="4686300" y="2843213"/>
            <a:ext cx="2841929" cy="1914525"/>
          </a:xfrm>
          <a:prstGeom prst="rect">
            <a:avLst/>
          </a:prstGeom>
          <a:solidFill>
            <a:srgbClr val="F3F4F6"/>
          </a:solidFill>
          <a:ln w="198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 12"/>
          <p:cNvSpPr/>
          <p:nvPr/>
        </p:nvSpPr>
        <p:spPr>
          <a:xfrm>
            <a:off x="4857750" y="3014663"/>
            <a:ext cx="2570466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125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Today's Modern Features</a:t>
            </a:r>
            <a:endParaRPr lang="en-US" sz="1125" dirty="0"/>
          </a:p>
        </p:txBody>
      </p:sp>
      <p:sp>
        <p:nvSpPr>
          <p:cNvPr id="16" name="Text 13"/>
          <p:cNvSpPr/>
          <p:nvPr/>
        </p:nvSpPr>
        <p:spPr>
          <a:xfrm>
            <a:off x="4857750" y="3328988"/>
            <a:ext cx="2570466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Arrow Functions</a:t>
            </a:r>
            <a:endParaRPr lang="en-US" sz="1013" dirty="0"/>
          </a:p>
        </p:txBody>
      </p:sp>
      <p:sp>
        <p:nvSpPr>
          <p:cNvPr id="17" name="Text 14"/>
          <p:cNvSpPr/>
          <p:nvPr/>
        </p:nvSpPr>
        <p:spPr>
          <a:xfrm>
            <a:off x="4857750" y="3586163"/>
            <a:ext cx="2570466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Template Literals</a:t>
            </a:r>
            <a:endParaRPr lang="en-US" sz="1013" dirty="0"/>
          </a:p>
        </p:txBody>
      </p:sp>
      <p:sp>
        <p:nvSpPr>
          <p:cNvPr id="18" name="Text 15"/>
          <p:cNvSpPr/>
          <p:nvPr/>
        </p:nvSpPr>
        <p:spPr>
          <a:xfrm>
            <a:off x="4857750" y="3843338"/>
            <a:ext cx="2570466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Destructuring</a:t>
            </a:r>
            <a:endParaRPr lang="en-US" sz="1013" dirty="0"/>
          </a:p>
        </p:txBody>
      </p:sp>
      <p:sp>
        <p:nvSpPr>
          <p:cNvPr id="19" name="Text 16"/>
          <p:cNvSpPr/>
          <p:nvPr/>
        </p:nvSpPr>
        <p:spPr>
          <a:xfrm>
            <a:off x="4857750" y="4100513"/>
            <a:ext cx="2570466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Spread Operator</a:t>
            </a:r>
            <a:endParaRPr lang="en-US" sz="1013" dirty="0"/>
          </a:p>
        </p:txBody>
      </p:sp>
      <p:sp>
        <p:nvSpPr>
          <p:cNvPr id="20" name="Text 17"/>
          <p:cNvSpPr/>
          <p:nvPr/>
        </p:nvSpPr>
        <p:spPr>
          <a:xfrm>
            <a:off x="4857750" y="4357688"/>
            <a:ext cx="2570466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Classes &amp; Modules</a:t>
            </a:r>
            <a:endParaRPr lang="en-US" sz="1013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BD2269B2-CDBF-5145-EBBC-1AFF58807BAB}"/>
                  </a:ext>
                </a:extLst>
              </p14:cNvPr>
              <p14:cNvContentPartPr/>
              <p14:nvPr/>
            </p14:nvContentPartPr>
            <p14:xfrm>
              <a:off x="-429175" y="1561431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BD2269B2-CDBF-5145-EBBC-1AFF58807BA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435295" y="1555311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92598" y="2156251"/>
            <a:ext cx="3500619" cy="83099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7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Let &amp; Const Variables</a:t>
            </a:r>
            <a:endParaRPr lang="en-US" sz="2700" dirty="0"/>
          </a:p>
        </p:txBody>
      </p:sp>
      <p:sp>
        <p:nvSpPr>
          <p:cNvPr id="4" name="Text 1"/>
          <p:cNvSpPr/>
          <p:nvPr/>
        </p:nvSpPr>
        <p:spPr>
          <a:xfrm>
            <a:off x="4353347" y="372018"/>
            <a:ext cx="4000500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88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Problems with var</a:t>
            </a:r>
            <a:endParaRPr lang="en-US" sz="1688" dirty="0"/>
          </a:p>
        </p:txBody>
      </p:sp>
      <p:sp>
        <p:nvSpPr>
          <p:cNvPr id="5" name="Text 2"/>
          <p:cNvSpPr/>
          <p:nvPr/>
        </p:nvSpPr>
        <p:spPr>
          <a:xfrm>
            <a:off x="4353347" y="800643"/>
            <a:ext cx="400050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Function scope (not block scope):</a:t>
            </a:r>
            <a:endParaRPr lang="en-US" sz="1013" dirty="0"/>
          </a:p>
        </p:txBody>
      </p:sp>
      <p:sp>
        <p:nvSpPr>
          <p:cNvPr id="6" name="Shape 3"/>
          <p:cNvSpPr/>
          <p:nvPr/>
        </p:nvSpPr>
        <p:spPr>
          <a:xfrm>
            <a:off x="4353347" y="1057818"/>
            <a:ext cx="3929063" cy="2386013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4"/>
          <p:cNvSpPr/>
          <p:nvPr/>
        </p:nvSpPr>
        <p:spPr>
          <a:xfrm>
            <a:off x="4353347" y="1057818"/>
            <a:ext cx="4000500" cy="2386013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function example() {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if (true) {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var x = 1;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}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console.log(x); // 1 (accessible outside if block!)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}</a:t>
            </a:r>
            <a:endParaRPr lang="en-US" sz="1013" dirty="0"/>
          </a:p>
          <a:p>
            <a:pPr marL="0" indent="0">
              <a:buNone/>
            </a:pP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Hoisting issues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console.log(y); // undefined (not error)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var y = 5;</a:t>
            </a:r>
            <a:endParaRPr lang="en-US" sz="1013" dirty="0"/>
          </a:p>
        </p:txBody>
      </p:sp>
      <p:sp>
        <p:nvSpPr>
          <p:cNvPr id="8" name="Text 5"/>
          <p:cNvSpPr/>
          <p:nvPr/>
        </p:nvSpPr>
        <p:spPr>
          <a:xfrm>
            <a:off x="4353347" y="3543843"/>
            <a:ext cx="400050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Can be redeclared:</a:t>
            </a:r>
            <a:endParaRPr lang="en-US" sz="1013" dirty="0"/>
          </a:p>
        </p:txBody>
      </p:sp>
      <p:sp>
        <p:nvSpPr>
          <p:cNvPr id="9" name="Shape 6"/>
          <p:cNvSpPr/>
          <p:nvPr/>
        </p:nvSpPr>
        <p:spPr>
          <a:xfrm>
            <a:off x="4353347" y="3801018"/>
            <a:ext cx="3929063" cy="785813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7"/>
          <p:cNvSpPr/>
          <p:nvPr/>
        </p:nvSpPr>
        <p:spPr>
          <a:xfrm>
            <a:off x="4353347" y="3801018"/>
            <a:ext cx="4000500" cy="785813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var name = "Alice";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var name = "Bob"; // No error, but confusing!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console.log(name); // "Bob"</a:t>
            </a:r>
            <a:endParaRPr lang="en-US" sz="1013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A68920-97C9-A1F0-3D5D-668D06359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8">
            <a:extLst>
              <a:ext uri="{FF2B5EF4-FFF2-40B4-BE49-F238E27FC236}">
                <a16:creationId xmlns:a16="http://schemas.microsoft.com/office/drawing/2014/main" id="{44A9F4F1-A288-F6C2-04F6-A701512C0CAF}"/>
              </a:ext>
            </a:extLst>
          </p:cNvPr>
          <p:cNvSpPr/>
          <p:nvPr/>
        </p:nvSpPr>
        <p:spPr>
          <a:xfrm>
            <a:off x="610384" y="1042265"/>
            <a:ext cx="4000500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88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Modern Solutions</a:t>
            </a:r>
            <a:endParaRPr lang="en-US" sz="1688" dirty="0"/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57610F1F-745E-B3A0-E3DE-301B68E7BB00}"/>
              </a:ext>
            </a:extLst>
          </p:cNvPr>
          <p:cNvSpPr/>
          <p:nvPr/>
        </p:nvSpPr>
        <p:spPr>
          <a:xfrm>
            <a:off x="610384" y="1470890"/>
            <a:ext cx="400050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let - block scoped, can be reassigned:</a:t>
            </a:r>
            <a:endParaRPr lang="en-US" sz="1013" dirty="0"/>
          </a:p>
        </p:txBody>
      </p:sp>
      <p:sp>
        <p:nvSpPr>
          <p:cNvPr id="13" name="Shape 10">
            <a:extLst>
              <a:ext uri="{FF2B5EF4-FFF2-40B4-BE49-F238E27FC236}">
                <a16:creationId xmlns:a16="http://schemas.microsoft.com/office/drawing/2014/main" id="{92A9A765-A21C-7113-E84C-79C8A8AF2422}"/>
              </a:ext>
            </a:extLst>
          </p:cNvPr>
          <p:cNvSpPr/>
          <p:nvPr/>
        </p:nvSpPr>
        <p:spPr>
          <a:xfrm>
            <a:off x="610384" y="1728065"/>
            <a:ext cx="3929063" cy="2185988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 11">
            <a:extLst>
              <a:ext uri="{FF2B5EF4-FFF2-40B4-BE49-F238E27FC236}">
                <a16:creationId xmlns:a16="http://schemas.microsoft.com/office/drawing/2014/main" id="{ECF72E9A-8B4F-CE96-7C66-1530FA25B62B}"/>
              </a:ext>
            </a:extLst>
          </p:cNvPr>
          <p:cNvSpPr/>
          <p:nvPr/>
        </p:nvSpPr>
        <p:spPr>
          <a:xfrm>
            <a:off x="610384" y="1728065"/>
            <a:ext cx="4000500" cy="2185988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function example() {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if (true) {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let x = 1;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}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console.log(x); // Error: x is not defined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}</a:t>
            </a:r>
            <a:endParaRPr lang="en-US" sz="1013" dirty="0"/>
          </a:p>
          <a:p>
            <a:pPr marL="0" indent="0">
              <a:buNone/>
            </a:pP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let age = 25;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age = 26; // OK, can reassign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let age = 27; // Error: Cannot redeclare</a:t>
            </a:r>
            <a:endParaRPr lang="en-US" sz="1013" dirty="0"/>
          </a:p>
        </p:txBody>
      </p:sp>
      <p:sp>
        <p:nvSpPr>
          <p:cNvPr id="15" name="Text 12">
            <a:extLst>
              <a:ext uri="{FF2B5EF4-FFF2-40B4-BE49-F238E27FC236}">
                <a16:creationId xmlns:a16="http://schemas.microsoft.com/office/drawing/2014/main" id="{B0F63931-1800-55A4-681F-FE2057BA02B3}"/>
              </a:ext>
            </a:extLst>
          </p:cNvPr>
          <p:cNvSpPr/>
          <p:nvPr/>
        </p:nvSpPr>
        <p:spPr>
          <a:xfrm>
            <a:off x="4810910" y="1470890"/>
            <a:ext cx="400050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const - block scoped, cannot be reassigned:</a:t>
            </a:r>
            <a:endParaRPr lang="en-US" sz="1013" dirty="0"/>
          </a:p>
        </p:txBody>
      </p:sp>
      <p:sp>
        <p:nvSpPr>
          <p:cNvPr id="16" name="Shape 13">
            <a:extLst>
              <a:ext uri="{FF2B5EF4-FFF2-40B4-BE49-F238E27FC236}">
                <a16:creationId xmlns:a16="http://schemas.microsoft.com/office/drawing/2014/main" id="{B4E348F1-16D6-83F0-F33E-2B28598B38A7}"/>
              </a:ext>
            </a:extLst>
          </p:cNvPr>
          <p:cNvSpPr/>
          <p:nvPr/>
        </p:nvSpPr>
        <p:spPr>
          <a:xfrm>
            <a:off x="4810910" y="1728065"/>
            <a:ext cx="3929063" cy="1985963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7" name="Text 14">
            <a:extLst>
              <a:ext uri="{FF2B5EF4-FFF2-40B4-BE49-F238E27FC236}">
                <a16:creationId xmlns:a16="http://schemas.microsoft.com/office/drawing/2014/main" id="{1262F313-4D14-EFF1-0EBF-CBB5AFEAF635}"/>
              </a:ext>
            </a:extLst>
          </p:cNvPr>
          <p:cNvSpPr/>
          <p:nvPr/>
        </p:nvSpPr>
        <p:spPr>
          <a:xfrm>
            <a:off x="4810910" y="1728065"/>
            <a:ext cx="4000500" cy="1985963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const name = "Alice";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name = "Bob"; // Error: Cannot reassign</a:t>
            </a:r>
            <a:endParaRPr lang="en-US" sz="1013" dirty="0"/>
          </a:p>
          <a:p>
            <a:pPr marL="0" indent="0">
              <a:buNone/>
            </a:pP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const user = { name: "Alice", age: 25 };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user.age = 26; // OK, can modify object properties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user.city = "NYC"; // OK, can add properties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user = {}; // Error: Cannot reassign the variable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1450063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904239" y="2237795"/>
            <a:ext cx="2661921" cy="41549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7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Classes</a:t>
            </a:r>
            <a:endParaRPr lang="en-US" sz="2700" dirty="0"/>
          </a:p>
        </p:txBody>
      </p:sp>
      <p:sp>
        <p:nvSpPr>
          <p:cNvPr id="4" name="Text 1"/>
          <p:cNvSpPr/>
          <p:nvPr/>
        </p:nvSpPr>
        <p:spPr>
          <a:xfrm>
            <a:off x="4572000" y="600074"/>
            <a:ext cx="4000500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88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Old Way (Functions)</a:t>
            </a:r>
            <a:endParaRPr lang="en-US" sz="1688" dirty="0"/>
          </a:p>
        </p:txBody>
      </p:sp>
      <p:sp>
        <p:nvSpPr>
          <p:cNvPr id="5" name="Text 2"/>
          <p:cNvSpPr/>
          <p:nvPr/>
        </p:nvSpPr>
        <p:spPr>
          <a:xfrm>
            <a:off x="4572000" y="1028699"/>
            <a:ext cx="400050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Constructor function:</a:t>
            </a:r>
            <a:endParaRPr lang="en-US" sz="1013" dirty="0"/>
          </a:p>
        </p:txBody>
      </p:sp>
      <p:sp>
        <p:nvSpPr>
          <p:cNvPr id="6" name="Shape 3"/>
          <p:cNvSpPr/>
          <p:nvPr/>
        </p:nvSpPr>
        <p:spPr>
          <a:xfrm>
            <a:off x="4572000" y="1285874"/>
            <a:ext cx="3929063" cy="3386138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4"/>
          <p:cNvSpPr/>
          <p:nvPr/>
        </p:nvSpPr>
        <p:spPr>
          <a:xfrm>
            <a:off x="4572000" y="1285874"/>
            <a:ext cx="4000500" cy="3386138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function Person(name, age) {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this.name = name;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this.age = age;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}</a:t>
            </a:r>
            <a:endParaRPr lang="en-US" sz="1013" dirty="0"/>
          </a:p>
          <a:p>
            <a:pPr marL="0" indent="0">
              <a:buNone/>
            </a:pP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Person.prototype.greet = function() {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return `Hello, I'm ${this.name}`;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};</a:t>
            </a:r>
            <a:endParaRPr lang="en-US" sz="1013" dirty="0"/>
          </a:p>
          <a:p>
            <a:pPr marL="0" indent="0">
              <a:buNone/>
            </a:pP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Person.prototype.haveBirthday = function() {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this.age++;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};</a:t>
            </a:r>
            <a:endParaRPr lang="en-US" sz="1013" dirty="0"/>
          </a:p>
          <a:p>
            <a:pPr marL="0" indent="0">
              <a:buNone/>
            </a:pP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const alice = new Person("Alice", 25);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console.log(alice.greet()); // "Hello, I'm Alice"</a:t>
            </a:r>
            <a:endParaRPr lang="en-US" sz="1013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8770DE-4D0B-6F66-ED7F-777A0C7B0A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5">
            <a:extLst>
              <a:ext uri="{FF2B5EF4-FFF2-40B4-BE49-F238E27FC236}">
                <a16:creationId xmlns:a16="http://schemas.microsoft.com/office/drawing/2014/main" id="{42A3DDE3-8416-F8A7-4A6E-FE5351917EC9}"/>
              </a:ext>
            </a:extLst>
          </p:cNvPr>
          <p:cNvSpPr/>
          <p:nvPr/>
        </p:nvSpPr>
        <p:spPr>
          <a:xfrm>
            <a:off x="811530" y="2043112"/>
            <a:ext cx="4000500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88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New Way (Classes)</a:t>
            </a:r>
            <a:endParaRPr lang="en-US" sz="1688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C9FB3AFD-F32E-EB45-DE87-8485D2F1608E}"/>
              </a:ext>
            </a:extLst>
          </p:cNvPr>
          <p:cNvSpPr/>
          <p:nvPr/>
        </p:nvSpPr>
        <p:spPr>
          <a:xfrm>
            <a:off x="811530" y="2471737"/>
            <a:ext cx="400050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ES6 class syntax:</a:t>
            </a:r>
            <a:endParaRPr lang="en-US" sz="1013" dirty="0"/>
          </a:p>
        </p:txBody>
      </p:sp>
      <p:sp>
        <p:nvSpPr>
          <p:cNvPr id="10" name="Shape 7">
            <a:extLst>
              <a:ext uri="{FF2B5EF4-FFF2-40B4-BE49-F238E27FC236}">
                <a16:creationId xmlns:a16="http://schemas.microsoft.com/office/drawing/2014/main" id="{05EFCEDC-0871-5BB7-B486-408D79FA68DD}"/>
              </a:ext>
            </a:extLst>
          </p:cNvPr>
          <p:cNvSpPr/>
          <p:nvPr/>
        </p:nvSpPr>
        <p:spPr>
          <a:xfrm>
            <a:off x="4174490" y="568959"/>
            <a:ext cx="3929063" cy="4005580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74EA9ABC-CD6F-1B7D-3432-FF9F4319F307}"/>
              </a:ext>
            </a:extLst>
          </p:cNvPr>
          <p:cNvSpPr/>
          <p:nvPr/>
        </p:nvSpPr>
        <p:spPr>
          <a:xfrm>
            <a:off x="4174490" y="116839"/>
            <a:ext cx="4000500" cy="4986338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class Person {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constructor(name, age) {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this.name = name;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this.age = age;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}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greet() {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return `Hello, I'm ${this.name}`;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}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haveBirthday() {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this.age++;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}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// Static method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static species() {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return "Homo sapiens";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}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}</a:t>
            </a:r>
            <a:endParaRPr lang="en-US" sz="1013" dirty="0"/>
          </a:p>
          <a:p>
            <a:pPr marL="0" indent="0">
              <a:buNone/>
            </a:pP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const alice = new Person("Alice", 25);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console.log(alice.greet()); // "Hello, I'm Alice"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console.log(Person.species()); // "Homo sapiens"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27959564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47B63-C062-E49E-61DD-89AC79F7DD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9">
            <a:extLst>
              <a:ext uri="{FF2B5EF4-FFF2-40B4-BE49-F238E27FC236}">
                <a16:creationId xmlns:a16="http://schemas.microsoft.com/office/drawing/2014/main" id="{120626D4-B2F9-F1E7-4CBB-A1CC2AA8C542}"/>
              </a:ext>
            </a:extLst>
          </p:cNvPr>
          <p:cNvSpPr/>
          <p:nvPr/>
        </p:nvSpPr>
        <p:spPr>
          <a:xfrm>
            <a:off x="542926" y="259080"/>
            <a:ext cx="8201025" cy="4729163"/>
          </a:xfrm>
          <a:prstGeom prst="rect">
            <a:avLst/>
          </a:prstGeom>
          <a:solidFill>
            <a:srgbClr val="F3F4F6"/>
          </a:solidFill>
          <a:ln w="198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10">
            <a:extLst>
              <a:ext uri="{FF2B5EF4-FFF2-40B4-BE49-F238E27FC236}">
                <a16:creationId xmlns:a16="http://schemas.microsoft.com/office/drawing/2014/main" id="{2AF6920F-5983-4F93-A446-6F5AC871D69F}"/>
              </a:ext>
            </a:extLst>
          </p:cNvPr>
          <p:cNvSpPr/>
          <p:nvPr/>
        </p:nvSpPr>
        <p:spPr>
          <a:xfrm>
            <a:off x="714376" y="430530"/>
            <a:ext cx="792956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Class Inheritance</a:t>
            </a:r>
            <a:endParaRPr lang="en-US" sz="1125" dirty="0"/>
          </a:p>
        </p:txBody>
      </p:sp>
      <p:sp>
        <p:nvSpPr>
          <p:cNvPr id="14" name="Shape 11">
            <a:extLst>
              <a:ext uri="{FF2B5EF4-FFF2-40B4-BE49-F238E27FC236}">
                <a16:creationId xmlns:a16="http://schemas.microsoft.com/office/drawing/2014/main" id="{83D33D51-0D24-B156-0A7E-66AFBAB8AFE6}"/>
              </a:ext>
            </a:extLst>
          </p:cNvPr>
          <p:cNvSpPr/>
          <p:nvPr/>
        </p:nvSpPr>
        <p:spPr>
          <a:xfrm>
            <a:off x="714376" y="744855"/>
            <a:ext cx="7858125" cy="3986213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 12">
            <a:extLst>
              <a:ext uri="{FF2B5EF4-FFF2-40B4-BE49-F238E27FC236}">
                <a16:creationId xmlns:a16="http://schemas.microsoft.com/office/drawing/2014/main" id="{BE2F0464-BAC3-E5F9-1E5C-9CEAFCC397CB}"/>
              </a:ext>
            </a:extLst>
          </p:cNvPr>
          <p:cNvSpPr/>
          <p:nvPr/>
        </p:nvSpPr>
        <p:spPr>
          <a:xfrm>
            <a:off x="714376" y="744855"/>
            <a:ext cx="7929563" cy="3986213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class Student extends Person {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constructor(name, age, school) {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super(name, age); // Call parent constructor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this.school = school;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}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study() {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return `${this.name} is studying at ${this.school}`;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}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// Override parent method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greet() {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return `Hi, I'm ${this.name}, a student at ${this.school}`;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}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}</a:t>
            </a:r>
            <a:endParaRPr lang="en-US" sz="1013" dirty="0"/>
          </a:p>
          <a:p>
            <a:pPr marL="0" indent="0">
              <a:buNone/>
            </a:pP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const bob = new Student("Bob", 20, "MIT");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console.log(bob.greet()); // "Hi, I'm Bob, a student at MIT"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console.log(bob.study()); // "Bob is studying at MIT"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223560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019743" y="401510"/>
            <a:ext cx="3175952" cy="41549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7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Modules</a:t>
            </a:r>
            <a:endParaRPr lang="en-US" sz="2700" dirty="0"/>
          </a:p>
        </p:txBody>
      </p:sp>
      <p:sp>
        <p:nvSpPr>
          <p:cNvPr id="11" name="Text 8"/>
          <p:cNvSpPr/>
          <p:nvPr/>
        </p:nvSpPr>
        <p:spPr>
          <a:xfrm>
            <a:off x="559117" y="1228567"/>
            <a:ext cx="4000500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88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Importing (main.js)</a:t>
            </a:r>
            <a:endParaRPr lang="en-US" sz="1688" dirty="0"/>
          </a:p>
        </p:txBody>
      </p:sp>
      <p:sp>
        <p:nvSpPr>
          <p:cNvPr id="12" name="Text 9"/>
          <p:cNvSpPr/>
          <p:nvPr/>
        </p:nvSpPr>
        <p:spPr>
          <a:xfrm>
            <a:off x="559117" y="1657192"/>
            <a:ext cx="400050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Named imports:</a:t>
            </a:r>
            <a:endParaRPr lang="en-US" sz="1013" dirty="0"/>
          </a:p>
        </p:txBody>
      </p:sp>
      <p:sp>
        <p:nvSpPr>
          <p:cNvPr id="13" name="Shape 10"/>
          <p:cNvSpPr/>
          <p:nvPr/>
        </p:nvSpPr>
        <p:spPr>
          <a:xfrm>
            <a:off x="559117" y="1914367"/>
            <a:ext cx="3929063" cy="2185988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 11"/>
          <p:cNvSpPr/>
          <p:nvPr/>
        </p:nvSpPr>
        <p:spPr>
          <a:xfrm>
            <a:off x="559117" y="1914367"/>
            <a:ext cx="4000500" cy="2185988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Import specific functions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import { add, multiply, PI } from './math.js';</a:t>
            </a:r>
            <a:endParaRPr lang="en-US" sz="1013" dirty="0"/>
          </a:p>
          <a:p>
            <a:pPr marL="0" indent="0">
              <a:buNone/>
            </a:pP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console.log(add(5, 3));      // 8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console.log(multiply(4, 6)); // 24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console.log(PI);             // 3.14159</a:t>
            </a:r>
            <a:endParaRPr lang="en-US" sz="1013" dirty="0"/>
          </a:p>
          <a:p>
            <a:pPr marL="0" indent="0">
              <a:buNone/>
            </a:pP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Import all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import * as math from './math.js';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console.log(math.add(5, 3)); // 8</a:t>
            </a:r>
            <a:endParaRPr lang="en-US" sz="1013" dirty="0"/>
          </a:p>
        </p:txBody>
      </p:sp>
      <p:sp>
        <p:nvSpPr>
          <p:cNvPr id="15" name="Text 12"/>
          <p:cNvSpPr/>
          <p:nvPr/>
        </p:nvSpPr>
        <p:spPr>
          <a:xfrm>
            <a:off x="4804410" y="1657192"/>
            <a:ext cx="400050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Default import:</a:t>
            </a:r>
            <a:endParaRPr lang="en-US" sz="1013" dirty="0"/>
          </a:p>
        </p:txBody>
      </p:sp>
      <p:sp>
        <p:nvSpPr>
          <p:cNvPr id="16" name="Shape 13"/>
          <p:cNvSpPr/>
          <p:nvPr/>
        </p:nvSpPr>
        <p:spPr>
          <a:xfrm>
            <a:off x="4804410" y="1914367"/>
            <a:ext cx="3929063" cy="1585913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7" name="Text 14"/>
          <p:cNvSpPr/>
          <p:nvPr/>
        </p:nvSpPr>
        <p:spPr>
          <a:xfrm>
            <a:off x="4804410" y="1914367"/>
            <a:ext cx="4000500" cy="1585913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import Calculator from './calculator.js';</a:t>
            </a:r>
            <a:endParaRPr lang="en-US" sz="1013" dirty="0"/>
          </a:p>
          <a:p>
            <a:pPr marL="0" indent="0">
              <a:buNone/>
            </a:pP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const calc = new Calculator();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console.log(calc.add(10, 5)); // 15</a:t>
            </a:r>
            <a:endParaRPr lang="en-US" sz="1013" dirty="0"/>
          </a:p>
          <a:p>
            <a:pPr marL="0" indent="0">
              <a:buNone/>
            </a:pP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Mix default and named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import Calculator, { PI } from './math.js';</a:t>
            </a:r>
            <a:endParaRPr lang="en-US" sz="1013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BEE6FF-0F2A-9161-D550-F8BF7164B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>
            <a:extLst>
              <a:ext uri="{FF2B5EF4-FFF2-40B4-BE49-F238E27FC236}">
                <a16:creationId xmlns:a16="http://schemas.microsoft.com/office/drawing/2014/main" id="{BAA730BD-AD64-B72E-06A4-B86BAF2B3CC3}"/>
              </a:ext>
            </a:extLst>
          </p:cNvPr>
          <p:cNvSpPr/>
          <p:nvPr/>
        </p:nvSpPr>
        <p:spPr>
          <a:xfrm>
            <a:off x="471488" y="371157"/>
            <a:ext cx="4000500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88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Exporting (math.js)</a:t>
            </a:r>
            <a:endParaRPr lang="en-US" sz="1688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3CDED718-5E23-7072-844D-2AC089E46459}"/>
              </a:ext>
            </a:extLst>
          </p:cNvPr>
          <p:cNvSpPr/>
          <p:nvPr/>
        </p:nvSpPr>
        <p:spPr>
          <a:xfrm>
            <a:off x="471488" y="799782"/>
            <a:ext cx="400050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Named exports:</a:t>
            </a:r>
            <a:endParaRPr lang="en-US" sz="1013" dirty="0"/>
          </a:p>
        </p:txBody>
      </p:sp>
      <p:sp>
        <p:nvSpPr>
          <p:cNvPr id="6" name="Shape 3">
            <a:extLst>
              <a:ext uri="{FF2B5EF4-FFF2-40B4-BE49-F238E27FC236}">
                <a16:creationId xmlns:a16="http://schemas.microsoft.com/office/drawing/2014/main" id="{3ACA7E4C-50FB-4CC4-8CE3-706CD1DCD0CB}"/>
              </a:ext>
            </a:extLst>
          </p:cNvPr>
          <p:cNvSpPr/>
          <p:nvPr/>
        </p:nvSpPr>
        <p:spPr>
          <a:xfrm>
            <a:off x="471488" y="1056957"/>
            <a:ext cx="3929063" cy="2786063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52C6CBC3-A3E1-E4A2-6F2B-3108DDA73ED2}"/>
              </a:ext>
            </a:extLst>
          </p:cNvPr>
          <p:cNvSpPr/>
          <p:nvPr/>
        </p:nvSpPr>
        <p:spPr>
          <a:xfrm>
            <a:off x="471488" y="1056957"/>
            <a:ext cx="4000500" cy="2786063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math.js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export const PI = 3.14159;</a:t>
            </a:r>
            <a:endParaRPr lang="en-US" sz="1013" dirty="0"/>
          </a:p>
          <a:p>
            <a:pPr marL="0" indent="0">
              <a:buNone/>
            </a:pP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export function add(a, b) {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return a + b;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}</a:t>
            </a:r>
            <a:endParaRPr lang="en-US" sz="1013" dirty="0"/>
          </a:p>
          <a:p>
            <a:pPr marL="0" indent="0">
              <a:buNone/>
            </a:pP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export function multiply(a, b) {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return a * b;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}</a:t>
            </a:r>
            <a:endParaRPr lang="en-US" sz="1013" dirty="0"/>
          </a:p>
          <a:p>
            <a:pPr marL="0" indent="0">
              <a:buNone/>
            </a:pP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Or export all at once: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export { PI, add, multiply };</a:t>
            </a:r>
            <a:endParaRPr lang="en-US" sz="1013" dirty="0"/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33E7FEF8-DA65-269E-6131-5DD95489F450}"/>
              </a:ext>
            </a:extLst>
          </p:cNvPr>
          <p:cNvSpPr/>
          <p:nvPr/>
        </p:nvSpPr>
        <p:spPr>
          <a:xfrm>
            <a:off x="4572001" y="798513"/>
            <a:ext cx="400050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Default export:</a:t>
            </a:r>
            <a:endParaRPr lang="en-US" sz="1013" dirty="0"/>
          </a:p>
        </p:txBody>
      </p:sp>
      <p:sp>
        <p:nvSpPr>
          <p:cNvPr id="9" name="Shape 6">
            <a:extLst>
              <a:ext uri="{FF2B5EF4-FFF2-40B4-BE49-F238E27FC236}">
                <a16:creationId xmlns:a16="http://schemas.microsoft.com/office/drawing/2014/main" id="{D1A99DED-A50B-C121-AD35-02C783126A63}"/>
              </a:ext>
            </a:extLst>
          </p:cNvPr>
          <p:cNvSpPr/>
          <p:nvPr/>
        </p:nvSpPr>
        <p:spPr>
          <a:xfrm>
            <a:off x="4572001" y="1055688"/>
            <a:ext cx="3929063" cy="1585913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7">
            <a:extLst>
              <a:ext uri="{FF2B5EF4-FFF2-40B4-BE49-F238E27FC236}">
                <a16:creationId xmlns:a16="http://schemas.microsoft.com/office/drawing/2014/main" id="{95D3C6EE-CD55-D849-2199-9C76C163FEF1}"/>
              </a:ext>
            </a:extLst>
          </p:cNvPr>
          <p:cNvSpPr/>
          <p:nvPr/>
        </p:nvSpPr>
        <p:spPr>
          <a:xfrm>
            <a:off x="4572001" y="1055688"/>
            <a:ext cx="4000500" cy="1585913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calculator.js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class Calculator {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add(a, b) { return a + b; }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subtract(a, b) { return a - b; }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}</a:t>
            </a:r>
            <a:endParaRPr lang="en-US" sz="1013" dirty="0"/>
          </a:p>
          <a:p>
            <a:pPr marL="0" indent="0">
              <a:buNone/>
            </a:pP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export default Calculator;</a:t>
            </a:r>
            <a:endParaRPr lang="en-US" sz="1013" dirty="0"/>
          </a:p>
        </p:txBody>
      </p:sp>
      <p:sp>
        <p:nvSpPr>
          <p:cNvPr id="18" name="Shape 15">
            <a:extLst>
              <a:ext uri="{FF2B5EF4-FFF2-40B4-BE49-F238E27FC236}">
                <a16:creationId xmlns:a16="http://schemas.microsoft.com/office/drawing/2014/main" id="{83661575-E71B-1AB3-F177-1B1F9441A855}"/>
              </a:ext>
            </a:extLst>
          </p:cNvPr>
          <p:cNvSpPr/>
          <p:nvPr/>
        </p:nvSpPr>
        <p:spPr>
          <a:xfrm>
            <a:off x="471488" y="4028123"/>
            <a:ext cx="8201025" cy="828675"/>
          </a:xfrm>
          <a:prstGeom prst="rect">
            <a:avLst/>
          </a:prstGeom>
          <a:solidFill>
            <a:srgbClr val="FEF3C7"/>
          </a:solidFill>
          <a:ln w="198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9" name="Text 16">
            <a:extLst>
              <a:ext uri="{FF2B5EF4-FFF2-40B4-BE49-F238E27FC236}">
                <a16:creationId xmlns:a16="http://schemas.microsoft.com/office/drawing/2014/main" id="{69603E4E-93A3-20DA-10EC-0680EA892A2A}"/>
              </a:ext>
            </a:extLst>
          </p:cNvPr>
          <p:cNvSpPr/>
          <p:nvPr/>
        </p:nvSpPr>
        <p:spPr>
          <a:xfrm>
            <a:off x="642938" y="4199573"/>
            <a:ext cx="792956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💡 Benefits</a:t>
            </a:r>
            <a:endParaRPr lang="en-US" sz="1125" dirty="0"/>
          </a:p>
        </p:txBody>
      </p:sp>
      <p:sp>
        <p:nvSpPr>
          <p:cNvPr id="20" name="Text 17">
            <a:extLst>
              <a:ext uri="{FF2B5EF4-FFF2-40B4-BE49-F238E27FC236}">
                <a16:creationId xmlns:a16="http://schemas.microsoft.com/office/drawing/2014/main" id="{A9637FB5-1FC1-606A-71B8-E10941EBAEAB}"/>
              </a:ext>
            </a:extLst>
          </p:cNvPr>
          <p:cNvSpPr/>
          <p:nvPr/>
        </p:nvSpPr>
        <p:spPr>
          <a:xfrm>
            <a:off x="642938" y="4456748"/>
            <a:ext cx="792956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Modules help organize code, avoid naming conflicts, and enable code reuse across projects!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2869395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5D423A-CDDF-663A-E8D1-E80B6D193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>
            <a:extLst>
              <a:ext uri="{FF2B5EF4-FFF2-40B4-BE49-F238E27FC236}">
                <a16:creationId xmlns:a16="http://schemas.microsoft.com/office/drawing/2014/main" id="{0AD5A0FE-9576-2EFD-2815-2BC0B6687306}"/>
              </a:ext>
            </a:extLst>
          </p:cNvPr>
          <p:cNvSpPr/>
          <p:nvPr/>
        </p:nvSpPr>
        <p:spPr>
          <a:xfrm>
            <a:off x="471488" y="306438"/>
            <a:ext cx="8272463" cy="38472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5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Exercises</a:t>
            </a:r>
            <a:endParaRPr lang="en-US" sz="2500" dirty="0"/>
          </a:p>
        </p:txBody>
      </p:sp>
      <p:sp>
        <p:nvSpPr>
          <p:cNvPr id="6" name="Shape 3">
            <a:extLst>
              <a:ext uri="{FF2B5EF4-FFF2-40B4-BE49-F238E27FC236}">
                <a16:creationId xmlns:a16="http://schemas.microsoft.com/office/drawing/2014/main" id="{1659BD74-807F-E150-C1DB-9E498D673B43}"/>
              </a:ext>
            </a:extLst>
          </p:cNvPr>
          <p:cNvSpPr/>
          <p:nvPr/>
        </p:nvSpPr>
        <p:spPr>
          <a:xfrm>
            <a:off x="381966" y="972273"/>
            <a:ext cx="8272463" cy="3553428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US" dirty="0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2D35F0FB-123B-B3E8-200A-78069720AEEE}"/>
              </a:ext>
            </a:extLst>
          </p:cNvPr>
          <p:cNvSpPr/>
          <p:nvPr/>
        </p:nvSpPr>
        <p:spPr>
          <a:xfrm>
            <a:off x="787082" y="1247812"/>
            <a:ext cx="7488821" cy="304698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You are making a small app to manage students.</a:t>
            </a:r>
          </a:p>
          <a:p>
            <a:pPr marL="0" indent="0">
              <a:buNone/>
            </a:pPr>
            <a:endParaRPr lang="en-US" sz="1500" dirty="0">
              <a:solidFill>
                <a:srgbClr val="000000"/>
              </a:solidFill>
              <a:latin typeface="Courier New" pitchFamily="34" charset="0"/>
              <a:ea typeface="Courier New" pitchFamily="34" charset="-122"/>
              <a:cs typeface="Courier New" pitchFamily="34" charset="-120"/>
            </a:endParaRP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Create a class </a:t>
            </a:r>
            <a:r>
              <a:rPr lang="en-US" sz="1400" u="sng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Student</a:t>
            </a:r>
            <a:r>
              <a:rPr lang="en-US" sz="14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with properties: </a:t>
            </a:r>
            <a:r>
              <a:rPr lang="en-US" sz="1400" u="sng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, </a:t>
            </a:r>
            <a:r>
              <a:rPr lang="en-US" sz="1400" u="sng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age</a:t>
            </a:r>
            <a:r>
              <a:rPr lang="en-US" sz="14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, and </a:t>
            </a:r>
            <a:r>
              <a:rPr lang="en-US" sz="1400" u="sng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subjects</a:t>
            </a:r>
            <a:r>
              <a:rPr lang="en-US" sz="14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(array).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Add a method </a:t>
            </a:r>
            <a:r>
              <a:rPr lang="en-US" sz="1400" u="sng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introduce()</a:t>
            </a:r>
            <a:r>
              <a:rPr lang="en-US" sz="14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that returns a message using a template literal, like: "Hi, I’m Alex, I am 20 years old, and I study Math, Science.“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Use </a:t>
            </a:r>
            <a:r>
              <a:rPr lang="en-US" sz="1400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destructuring</a:t>
            </a:r>
            <a:r>
              <a:rPr lang="en-US" sz="14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to extract </a:t>
            </a:r>
            <a:r>
              <a:rPr lang="en-US" sz="1400" u="sng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name</a:t>
            </a:r>
            <a:r>
              <a:rPr lang="en-US" sz="14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and </a:t>
            </a:r>
            <a:r>
              <a:rPr lang="en-US" sz="1400" u="sng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age</a:t>
            </a:r>
            <a:r>
              <a:rPr lang="en-US" sz="14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from a student object.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Add a new subject </a:t>
            </a:r>
            <a:r>
              <a:rPr lang="en-US" sz="1400" u="sng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"Programming"</a:t>
            </a:r>
            <a:r>
              <a:rPr lang="en-US" sz="14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to the student’s subjects using the spread operator.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Write an arrow function called </a:t>
            </a:r>
            <a:r>
              <a:rPr lang="en-US" sz="1400" u="sng" dirty="0" err="1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countSubjects</a:t>
            </a:r>
            <a:r>
              <a:rPr lang="en-US" sz="14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that returns how many subjects the student has.</a:t>
            </a:r>
          </a:p>
          <a:p>
            <a:pPr marL="342900" indent="-342900">
              <a:buAutoNum type="arabicPeriod"/>
            </a:pPr>
            <a:r>
              <a:rPr lang="en-US" sz="14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Export your </a:t>
            </a:r>
            <a:r>
              <a:rPr lang="en-US" sz="1400" u="sng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Student</a:t>
            </a:r>
            <a:r>
              <a:rPr lang="en-US" sz="14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class from one file and import it into another file (modules).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15702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1488" y="728663"/>
            <a:ext cx="8272463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7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Introduction to Modern JavaScript</a:t>
            </a:r>
            <a:endParaRPr lang="en-US" sz="2700" dirty="0"/>
          </a:p>
        </p:txBody>
      </p:sp>
      <p:sp>
        <p:nvSpPr>
          <p:cNvPr id="4" name="Text 1"/>
          <p:cNvSpPr/>
          <p:nvPr/>
        </p:nvSpPr>
        <p:spPr>
          <a:xfrm>
            <a:off x="471488" y="2014538"/>
            <a:ext cx="4000500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88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What is ES6+?</a:t>
            </a:r>
            <a:endParaRPr lang="en-US" sz="1688" dirty="0"/>
          </a:p>
        </p:txBody>
      </p:sp>
      <p:sp>
        <p:nvSpPr>
          <p:cNvPr id="5" name="Text 2"/>
          <p:cNvSpPr/>
          <p:nvPr/>
        </p:nvSpPr>
        <p:spPr>
          <a:xfrm>
            <a:off x="471488" y="2519958"/>
            <a:ext cx="341505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ES6</a:t>
            </a:r>
            <a:endParaRPr lang="en-US" sz="1125" dirty="0"/>
          </a:p>
        </p:txBody>
      </p:sp>
      <p:sp>
        <p:nvSpPr>
          <p:cNvPr id="6" name="Text 3"/>
          <p:cNvSpPr/>
          <p:nvPr/>
        </p:nvSpPr>
        <p:spPr>
          <a:xfrm>
            <a:off x="741555" y="2519958"/>
            <a:ext cx="1369814" cy="15894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= ECMAScript 2015</a:t>
            </a:r>
            <a:endParaRPr lang="en-US" sz="1125" dirty="0"/>
          </a:p>
        </p:txBody>
      </p:sp>
      <p:sp>
        <p:nvSpPr>
          <p:cNvPr id="7" name="Text 4"/>
          <p:cNvSpPr/>
          <p:nvPr/>
        </p:nvSpPr>
        <p:spPr>
          <a:xfrm>
            <a:off x="471488" y="2891433"/>
            <a:ext cx="2104420" cy="15894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Major update to JavaScript with</a:t>
            </a:r>
            <a:endParaRPr lang="en-US" sz="1125" dirty="0"/>
          </a:p>
        </p:txBody>
      </p:sp>
      <p:sp>
        <p:nvSpPr>
          <p:cNvPr id="8" name="Text 5"/>
          <p:cNvSpPr/>
          <p:nvPr/>
        </p:nvSpPr>
        <p:spPr>
          <a:xfrm>
            <a:off x="2504470" y="2891433"/>
            <a:ext cx="944873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new features</a:t>
            </a:r>
            <a:endParaRPr lang="en-US" sz="1125" dirty="0"/>
          </a:p>
        </p:txBody>
      </p:sp>
      <p:sp>
        <p:nvSpPr>
          <p:cNvPr id="9" name="Text 6"/>
          <p:cNvSpPr/>
          <p:nvPr/>
        </p:nvSpPr>
        <p:spPr>
          <a:xfrm>
            <a:off x="471488" y="3262908"/>
            <a:ext cx="1028533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ES6+ includes</a:t>
            </a:r>
            <a:endParaRPr lang="en-US" sz="1125" dirty="0"/>
          </a:p>
        </p:txBody>
      </p:sp>
      <p:sp>
        <p:nvSpPr>
          <p:cNvPr id="10" name="Text 7"/>
          <p:cNvSpPr/>
          <p:nvPr/>
        </p:nvSpPr>
        <p:spPr>
          <a:xfrm>
            <a:off x="1428583" y="3262908"/>
            <a:ext cx="857669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all versions</a:t>
            </a:r>
            <a:endParaRPr lang="en-US" sz="1125" dirty="0"/>
          </a:p>
        </p:txBody>
      </p:sp>
      <p:sp>
        <p:nvSpPr>
          <p:cNvPr id="11" name="Text 8"/>
          <p:cNvSpPr/>
          <p:nvPr/>
        </p:nvSpPr>
        <p:spPr>
          <a:xfrm>
            <a:off x="2235916" y="3262908"/>
            <a:ext cx="1334151" cy="15894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from 2015 onwards</a:t>
            </a:r>
            <a:endParaRPr lang="en-US" sz="1125" dirty="0"/>
          </a:p>
        </p:txBody>
      </p:sp>
      <p:sp>
        <p:nvSpPr>
          <p:cNvPr id="12" name="Text 9"/>
          <p:cNvSpPr/>
          <p:nvPr/>
        </p:nvSpPr>
        <p:spPr>
          <a:xfrm>
            <a:off x="471488" y="3634383"/>
            <a:ext cx="1603856" cy="15894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Makes JavaScript more</a:t>
            </a:r>
            <a:endParaRPr lang="en-US" sz="1125" dirty="0"/>
          </a:p>
        </p:txBody>
      </p:sp>
      <p:sp>
        <p:nvSpPr>
          <p:cNvPr id="13" name="Text 10"/>
          <p:cNvSpPr/>
          <p:nvPr/>
        </p:nvSpPr>
        <p:spPr>
          <a:xfrm>
            <a:off x="2003906" y="3634383"/>
            <a:ext cx="666741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powerful</a:t>
            </a:r>
            <a:endParaRPr lang="en-US" sz="1125" dirty="0"/>
          </a:p>
        </p:txBody>
      </p:sp>
      <p:sp>
        <p:nvSpPr>
          <p:cNvPr id="14" name="Text 11"/>
          <p:cNvSpPr/>
          <p:nvPr/>
        </p:nvSpPr>
        <p:spPr>
          <a:xfrm>
            <a:off x="2634379" y="3634383"/>
            <a:ext cx="389223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and</a:t>
            </a:r>
            <a:endParaRPr lang="en-US" sz="1125" dirty="0"/>
          </a:p>
        </p:txBody>
      </p:sp>
      <p:sp>
        <p:nvSpPr>
          <p:cNvPr id="15" name="Text 12"/>
          <p:cNvSpPr/>
          <p:nvPr/>
        </p:nvSpPr>
        <p:spPr>
          <a:xfrm>
            <a:off x="2916994" y="3634383"/>
            <a:ext cx="659123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readable</a:t>
            </a:r>
            <a:endParaRPr lang="en-US" sz="1125" dirty="0"/>
          </a:p>
        </p:txBody>
      </p:sp>
      <p:sp>
        <p:nvSpPr>
          <p:cNvPr id="16" name="Shape 13"/>
          <p:cNvSpPr/>
          <p:nvPr/>
        </p:nvSpPr>
        <p:spPr>
          <a:xfrm>
            <a:off x="4743450" y="1414463"/>
            <a:ext cx="3929063" cy="3000375"/>
          </a:xfrm>
          <a:prstGeom prst="rect">
            <a:avLst/>
          </a:prstGeom>
          <a:solidFill>
            <a:srgbClr val="F3F4F6"/>
          </a:solidFill>
          <a:ln w="198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7" name="Text 14"/>
          <p:cNvSpPr/>
          <p:nvPr/>
        </p:nvSpPr>
        <p:spPr>
          <a:xfrm>
            <a:off x="4972050" y="1657350"/>
            <a:ext cx="35433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Why Learn Modern JavaScript?</a:t>
            </a:r>
            <a:endParaRPr lang="en-US" sz="1350" dirty="0"/>
          </a:p>
        </p:txBody>
      </p:sp>
      <p:sp>
        <p:nvSpPr>
          <p:cNvPr id="18" name="Shape 15"/>
          <p:cNvSpPr/>
          <p:nvPr/>
        </p:nvSpPr>
        <p:spPr>
          <a:xfrm>
            <a:off x="4972050" y="2057400"/>
            <a:ext cx="3471863" cy="442913"/>
          </a:xfrm>
          <a:prstGeom prst="rect">
            <a:avLst/>
          </a:prstGeom>
          <a:solidFill>
            <a:srgbClr val="FFFFFF"/>
          </a:solidFill>
          <a:ln w="99">
            <a:solidFill>
              <a:srgbClr val="9CA3A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19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6350" y="2207419"/>
            <a:ext cx="178594" cy="142875"/>
          </a:xfrm>
          <a:prstGeom prst="rect">
            <a:avLst/>
          </a:prstGeom>
        </p:spPr>
      </p:pic>
      <p:sp>
        <p:nvSpPr>
          <p:cNvPr id="20" name="Text 16"/>
          <p:cNvSpPr/>
          <p:nvPr/>
        </p:nvSpPr>
        <p:spPr>
          <a:xfrm>
            <a:off x="5350669" y="2178844"/>
            <a:ext cx="172984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Cleaner, more readable code</a:t>
            </a:r>
            <a:endParaRPr lang="en-US" sz="1013" dirty="0"/>
          </a:p>
        </p:txBody>
      </p:sp>
      <p:sp>
        <p:nvSpPr>
          <p:cNvPr id="21" name="Shape 17"/>
          <p:cNvSpPr/>
          <p:nvPr/>
        </p:nvSpPr>
        <p:spPr>
          <a:xfrm>
            <a:off x="4972050" y="2607469"/>
            <a:ext cx="3471863" cy="442913"/>
          </a:xfrm>
          <a:prstGeom prst="rect">
            <a:avLst/>
          </a:prstGeom>
          <a:solidFill>
            <a:srgbClr val="FFFFFF"/>
          </a:solidFill>
          <a:ln w="99">
            <a:solidFill>
              <a:srgbClr val="9CA3A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22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6350" y="2757488"/>
            <a:ext cx="142875" cy="142875"/>
          </a:xfrm>
          <a:prstGeom prst="rect">
            <a:avLst/>
          </a:prstGeom>
        </p:spPr>
      </p:pic>
      <p:sp>
        <p:nvSpPr>
          <p:cNvPr id="23" name="Text 18"/>
          <p:cNvSpPr/>
          <p:nvPr/>
        </p:nvSpPr>
        <p:spPr>
          <a:xfrm>
            <a:off x="5314950" y="2728913"/>
            <a:ext cx="117210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Better performance</a:t>
            </a:r>
            <a:endParaRPr lang="en-US" sz="1013" dirty="0"/>
          </a:p>
        </p:txBody>
      </p:sp>
      <p:sp>
        <p:nvSpPr>
          <p:cNvPr id="24" name="Shape 19"/>
          <p:cNvSpPr/>
          <p:nvPr/>
        </p:nvSpPr>
        <p:spPr>
          <a:xfrm>
            <a:off x="4972050" y="3157538"/>
            <a:ext cx="3471863" cy="442913"/>
          </a:xfrm>
          <a:prstGeom prst="rect">
            <a:avLst/>
          </a:prstGeom>
          <a:solidFill>
            <a:srgbClr val="FFFFFF"/>
          </a:solidFill>
          <a:ln w="99">
            <a:solidFill>
              <a:srgbClr val="9CA3A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25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6350" y="3307556"/>
            <a:ext cx="178594" cy="142875"/>
          </a:xfrm>
          <a:prstGeom prst="rect">
            <a:avLst/>
          </a:prstGeom>
        </p:spPr>
      </p:pic>
      <p:sp>
        <p:nvSpPr>
          <p:cNvPr id="26" name="Text 20"/>
          <p:cNvSpPr/>
          <p:nvPr/>
        </p:nvSpPr>
        <p:spPr>
          <a:xfrm>
            <a:off x="5350669" y="3278981"/>
            <a:ext cx="1064977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Industry standard</a:t>
            </a:r>
            <a:endParaRPr lang="en-US" sz="1013" dirty="0"/>
          </a:p>
        </p:txBody>
      </p:sp>
      <p:sp>
        <p:nvSpPr>
          <p:cNvPr id="27" name="Shape 21"/>
          <p:cNvSpPr/>
          <p:nvPr/>
        </p:nvSpPr>
        <p:spPr>
          <a:xfrm>
            <a:off x="4972050" y="3707606"/>
            <a:ext cx="3471863" cy="442913"/>
          </a:xfrm>
          <a:prstGeom prst="rect">
            <a:avLst/>
          </a:prstGeom>
          <a:solidFill>
            <a:srgbClr val="FFFFFF"/>
          </a:solidFill>
          <a:ln w="99">
            <a:solidFill>
              <a:srgbClr val="9CA3A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pic>
        <p:nvPicPr>
          <p:cNvPr id="28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6350" y="3857625"/>
            <a:ext cx="142875" cy="142875"/>
          </a:xfrm>
          <a:prstGeom prst="rect">
            <a:avLst/>
          </a:prstGeom>
        </p:spPr>
      </p:pic>
      <p:sp>
        <p:nvSpPr>
          <p:cNvPr id="29" name="Text 22"/>
          <p:cNvSpPr/>
          <p:nvPr/>
        </p:nvSpPr>
        <p:spPr>
          <a:xfrm>
            <a:off x="5314950" y="3829050"/>
            <a:ext cx="1386529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More powerful features</a:t>
            </a:r>
            <a:endParaRPr lang="en-US" sz="1013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1489" y="285169"/>
            <a:ext cx="3255560" cy="41549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7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Arrow Functions</a:t>
            </a:r>
            <a:endParaRPr lang="en-US" sz="2700" dirty="0"/>
          </a:p>
        </p:txBody>
      </p:sp>
      <p:sp>
        <p:nvSpPr>
          <p:cNvPr id="4" name="Text 1"/>
          <p:cNvSpPr/>
          <p:nvPr/>
        </p:nvSpPr>
        <p:spPr>
          <a:xfrm>
            <a:off x="471488" y="983666"/>
            <a:ext cx="4000500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88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Traditional vs Arrow</a:t>
            </a:r>
            <a:endParaRPr lang="en-US" sz="1688" dirty="0"/>
          </a:p>
        </p:txBody>
      </p:sp>
      <p:sp>
        <p:nvSpPr>
          <p:cNvPr id="5" name="Text 2"/>
          <p:cNvSpPr/>
          <p:nvPr/>
        </p:nvSpPr>
        <p:spPr>
          <a:xfrm>
            <a:off x="471488" y="1412291"/>
            <a:ext cx="400050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Traditional function:</a:t>
            </a:r>
            <a:endParaRPr lang="en-US" sz="1013" dirty="0"/>
          </a:p>
        </p:txBody>
      </p:sp>
      <p:sp>
        <p:nvSpPr>
          <p:cNvPr id="6" name="Shape 3"/>
          <p:cNvSpPr/>
          <p:nvPr/>
        </p:nvSpPr>
        <p:spPr>
          <a:xfrm>
            <a:off x="471488" y="1669466"/>
            <a:ext cx="3929063" cy="1385888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4"/>
          <p:cNvSpPr/>
          <p:nvPr/>
        </p:nvSpPr>
        <p:spPr>
          <a:xfrm>
            <a:off x="471488" y="1669466"/>
            <a:ext cx="4000500" cy="1385888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function greet(name) {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return "Hello, " + name;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}</a:t>
            </a:r>
            <a:endParaRPr lang="en-US" sz="1013" dirty="0"/>
          </a:p>
          <a:p>
            <a:pPr marL="0" indent="0">
              <a:buNone/>
            </a:pP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const result = greet("Alice");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console.log(result); // "Hello, Alice"</a:t>
            </a:r>
            <a:endParaRPr lang="en-US" sz="1013" dirty="0"/>
          </a:p>
        </p:txBody>
      </p:sp>
      <p:sp>
        <p:nvSpPr>
          <p:cNvPr id="8" name="Text 5"/>
          <p:cNvSpPr/>
          <p:nvPr/>
        </p:nvSpPr>
        <p:spPr>
          <a:xfrm>
            <a:off x="471488" y="3155366"/>
            <a:ext cx="400050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Arrow function:</a:t>
            </a:r>
            <a:endParaRPr lang="en-US" sz="1013" dirty="0"/>
          </a:p>
        </p:txBody>
      </p:sp>
      <p:sp>
        <p:nvSpPr>
          <p:cNvPr id="9" name="Shape 6"/>
          <p:cNvSpPr/>
          <p:nvPr/>
        </p:nvSpPr>
        <p:spPr>
          <a:xfrm>
            <a:off x="471488" y="3412541"/>
            <a:ext cx="3929063" cy="1385888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7"/>
          <p:cNvSpPr/>
          <p:nvPr/>
        </p:nvSpPr>
        <p:spPr>
          <a:xfrm>
            <a:off x="471488" y="3412541"/>
            <a:ext cx="4000500" cy="1385888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const greet = (name) =&gt; {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return "Hello, " + name;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}</a:t>
            </a:r>
            <a:endParaRPr lang="en-US" sz="1013" dirty="0"/>
          </a:p>
          <a:p>
            <a:pPr marL="0" indent="0">
              <a:buNone/>
            </a:pP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Even shorter: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const greet = name =&gt; "Hello, " + name;</a:t>
            </a:r>
            <a:endParaRPr lang="en-US" sz="1013" dirty="0"/>
          </a:p>
        </p:txBody>
      </p:sp>
      <p:sp>
        <p:nvSpPr>
          <p:cNvPr id="11" name="Text 8"/>
          <p:cNvSpPr/>
          <p:nvPr/>
        </p:nvSpPr>
        <p:spPr>
          <a:xfrm>
            <a:off x="4743450" y="221731"/>
            <a:ext cx="4000500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88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Arrow Function Benefits</a:t>
            </a:r>
            <a:endParaRPr lang="en-US" sz="1688" dirty="0"/>
          </a:p>
        </p:txBody>
      </p:sp>
      <p:sp>
        <p:nvSpPr>
          <p:cNvPr id="12" name="Text 9"/>
          <p:cNvSpPr/>
          <p:nvPr/>
        </p:nvSpPr>
        <p:spPr>
          <a:xfrm>
            <a:off x="4743450" y="578918"/>
            <a:ext cx="400050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Shorter syntax:</a:t>
            </a:r>
            <a:endParaRPr lang="en-US" sz="1013" dirty="0"/>
          </a:p>
        </p:txBody>
      </p:sp>
      <p:sp>
        <p:nvSpPr>
          <p:cNvPr id="13" name="Shape 10"/>
          <p:cNvSpPr/>
          <p:nvPr/>
        </p:nvSpPr>
        <p:spPr>
          <a:xfrm>
            <a:off x="4743450" y="836093"/>
            <a:ext cx="3929063" cy="1785938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 11"/>
          <p:cNvSpPr/>
          <p:nvPr/>
        </p:nvSpPr>
        <p:spPr>
          <a:xfrm>
            <a:off x="4743450" y="836093"/>
            <a:ext cx="4000500" cy="1785938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Traditional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const numbers = [1, 2, 3, 4, 5];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const doubled = numbers.map(function(num) {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return num * 2;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});</a:t>
            </a:r>
            <a:endParaRPr lang="en-US" sz="1013" dirty="0"/>
          </a:p>
          <a:p>
            <a:pPr marL="0" indent="0">
              <a:buNone/>
            </a:pP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Arrow function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const doubled = numbers.map(num =&gt; num * 2);</a:t>
            </a:r>
            <a:endParaRPr lang="en-US" sz="1013" dirty="0"/>
          </a:p>
        </p:txBody>
      </p:sp>
      <p:sp>
        <p:nvSpPr>
          <p:cNvPr id="15" name="Text 12"/>
          <p:cNvSpPr/>
          <p:nvPr/>
        </p:nvSpPr>
        <p:spPr>
          <a:xfrm>
            <a:off x="4743450" y="2722043"/>
            <a:ext cx="400050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Multiple parameters:</a:t>
            </a:r>
            <a:endParaRPr lang="en-US" sz="1013" dirty="0"/>
          </a:p>
        </p:txBody>
      </p:sp>
      <p:sp>
        <p:nvSpPr>
          <p:cNvPr id="16" name="Shape 13"/>
          <p:cNvSpPr/>
          <p:nvPr/>
        </p:nvSpPr>
        <p:spPr>
          <a:xfrm>
            <a:off x="4743450" y="2979218"/>
            <a:ext cx="3929063" cy="1185863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7" name="Text 14"/>
          <p:cNvSpPr/>
          <p:nvPr/>
        </p:nvSpPr>
        <p:spPr>
          <a:xfrm>
            <a:off x="4743450" y="2979218"/>
            <a:ext cx="4000500" cy="1185863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const add = (a, b) =&gt; a + b;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const multiply = (x, y) =&gt; x * y;</a:t>
            </a:r>
            <a:endParaRPr lang="en-US" sz="1013" dirty="0"/>
          </a:p>
          <a:p>
            <a:pPr marL="0" indent="0">
              <a:buNone/>
            </a:pP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console.log(add(5, 3));      // 8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console.log(multiply(4, 6)); // 24</a:t>
            </a:r>
            <a:endParaRPr lang="en-US" sz="1013" dirty="0"/>
          </a:p>
        </p:txBody>
      </p:sp>
      <p:sp>
        <p:nvSpPr>
          <p:cNvPr id="18" name="Shape 15"/>
          <p:cNvSpPr/>
          <p:nvPr/>
        </p:nvSpPr>
        <p:spPr>
          <a:xfrm>
            <a:off x="4743451" y="4307407"/>
            <a:ext cx="4226930" cy="748676"/>
          </a:xfrm>
          <a:prstGeom prst="rect">
            <a:avLst/>
          </a:prstGeom>
          <a:solidFill>
            <a:srgbClr val="FEF3C7"/>
          </a:solidFill>
          <a:ln w="198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9" name="Text 16"/>
          <p:cNvSpPr/>
          <p:nvPr/>
        </p:nvSpPr>
        <p:spPr>
          <a:xfrm>
            <a:off x="4886100" y="4398858"/>
            <a:ext cx="792956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💡 Quick Rule</a:t>
            </a:r>
            <a:endParaRPr lang="en-US" sz="1125" dirty="0"/>
          </a:p>
        </p:txBody>
      </p:sp>
      <p:sp>
        <p:nvSpPr>
          <p:cNvPr id="20" name="Text 17"/>
          <p:cNvSpPr/>
          <p:nvPr/>
        </p:nvSpPr>
        <p:spPr>
          <a:xfrm>
            <a:off x="4914901" y="4636170"/>
            <a:ext cx="4087014" cy="31175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If the function body is one line, you can omit the curly braces and return keyword!</a:t>
            </a:r>
            <a:endParaRPr lang="en-US" sz="1013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00E1AEA-F636-3723-7201-6BA862AA2A28}"/>
              </a:ext>
            </a:extLst>
          </p:cNvPr>
          <p:cNvGrpSpPr/>
          <p:nvPr/>
        </p:nvGrpSpPr>
        <p:grpSpPr>
          <a:xfrm>
            <a:off x="900305" y="2224753"/>
            <a:ext cx="1463040" cy="316800"/>
            <a:chOff x="900305" y="2398375"/>
            <a:chExt cx="1463040" cy="31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2BCAC96D-247A-F116-7C6D-09E413A3769F}"/>
                    </a:ext>
                  </a:extLst>
                </p14:cNvPr>
                <p14:cNvContentPartPr/>
                <p14:nvPr/>
              </p14:nvContentPartPr>
              <p14:xfrm>
                <a:off x="900305" y="2714815"/>
                <a:ext cx="360" cy="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2BCAC96D-247A-F116-7C6D-09E413A3769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94185" y="2708695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9F3E58D-3555-3243-7DB0-F2CDD7A6E472}"/>
                    </a:ext>
                  </a:extLst>
                </p14:cNvPr>
                <p14:cNvContentPartPr/>
                <p14:nvPr/>
              </p14:nvContentPartPr>
              <p14:xfrm>
                <a:off x="1315385" y="2693935"/>
                <a:ext cx="360" cy="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9F3E58D-3555-3243-7DB0-F2CDD7A6E47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09265" y="2687815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BADDDBF-2891-242F-AC58-8EF90E3CF5CA}"/>
                    </a:ext>
                  </a:extLst>
                </p14:cNvPr>
                <p14:cNvContentPartPr/>
                <p14:nvPr/>
              </p14:nvContentPartPr>
              <p14:xfrm>
                <a:off x="2362985" y="2398375"/>
                <a:ext cx="36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BADDDBF-2891-242F-AC58-8EF90E3CF5C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356865" y="2392255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15" name="Ink 314">
                <a:extLst>
                  <a:ext uri="{FF2B5EF4-FFF2-40B4-BE49-F238E27FC236}">
                    <a16:creationId xmlns:a16="http://schemas.microsoft.com/office/drawing/2014/main" id="{C88785F0-769E-00BE-5AEA-063B824B2847}"/>
                  </a:ext>
                </a:extLst>
              </p14:cNvPr>
              <p14:cNvContentPartPr/>
              <p14:nvPr/>
            </p14:nvContentPartPr>
            <p14:xfrm>
              <a:off x="7677000" y="2692245"/>
              <a:ext cx="360" cy="360"/>
            </p14:xfrm>
          </p:contentPart>
        </mc:Choice>
        <mc:Fallback xmlns="">
          <p:pic>
            <p:nvPicPr>
              <p:cNvPr id="315" name="Ink 314">
                <a:extLst>
                  <a:ext uri="{FF2B5EF4-FFF2-40B4-BE49-F238E27FC236}">
                    <a16:creationId xmlns:a16="http://schemas.microsoft.com/office/drawing/2014/main" id="{C88785F0-769E-00BE-5AEA-063B824B284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670880" y="2686125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52" name="Ink 351">
                <a:extLst>
                  <a:ext uri="{FF2B5EF4-FFF2-40B4-BE49-F238E27FC236}">
                    <a16:creationId xmlns:a16="http://schemas.microsoft.com/office/drawing/2014/main" id="{99FE8764-AA1E-04C5-0E5B-DD9F6DCD4B1B}"/>
                  </a:ext>
                </a:extLst>
              </p14:cNvPr>
              <p14:cNvContentPartPr/>
              <p14:nvPr/>
            </p14:nvContentPartPr>
            <p14:xfrm>
              <a:off x="5825520" y="3455883"/>
              <a:ext cx="360" cy="360"/>
            </p14:xfrm>
          </p:contentPart>
        </mc:Choice>
        <mc:Fallback xmlns="">
          <p:pic>
            <p:nvPicPr>
              <p:cNvPr id="352" name="Ink 351">
                <a:extLst>
                  <a:ext uri="{FF2B5EF4-FFF2-40B4-BE49-F238E27FC236}">
                    <a16:creationId xmlns:a16="http://schemas.microsoft.com/office/drawing/2014/main" id="{99FE8764-AA1E-04C5-0E5B-DD9F6DCD4B1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819400" y="3449763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78892" y="2339639"/>
            <a:ext cx="3730122" cy="41549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7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Template Literals</a:t>
            </a:r>
            <a:endParaRPr lang="en-US" sz="2700" dirty="0"/>
          </a:p>
        </p:txBody>
      </p:sp>
      <p:sp>
        <p:nvSpPr>
          <p:cNvPr id="4" name="Text 1"/>
          <p:cNvSpPr/>
          <p:nvPr/>
        </p:nvSpPr>
        <p:spPr>
          <a:xfrm>
            <a:off x="4572000" y="483424"/>
            <a:ext cx="4000500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88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Old Way vs New Way</a:t>
            </a:r>
            <a:endParaRPr lang="en-US" sz="1688" dirty="0"/>
          </a:p>
        </p:txBody>
      </p:sp>
      <p:sp>
        <p:nvSpPr>
          <p:cNvPr id="5" name="Text 2"/>
          <p:cNvSpPr/>
          <p:nvPr/>
        </p:nvSpPr>
        <p:spPr>
          <a:xfrm>
            <a:off x="4572000" y="912049"/>
            <a:ext cx="400050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Traditional string concatenation:</a:t>
            </a:r>
            <a:endParaRPr lang="en-US" sz="1013" dirty="0"/>
          </a:p>
        </p:txBody>
      </p:sp>
      <p:sp>
        <p:nvSpPr>
          <p:cNvPr id="6" name="Shape 3"/>
          <p:cNvSpPr/>
          <p:nvPr/>
        </p:nvSpPr>
        <p:spPr>
          <a:xfrm>
            <a:off x="4572000" y="1169224"/>
            <a:ext cx="3929063" cy="1585913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4"/>
          <p:cNvSpPr/>
          <p:nvPr/>
        </p:nvSpPr>
        <p:spPr>
          <a:xfrm>
            <a:off x="4572000" y="1169224"/>
            <a:ext cx="4000500" cy="1585913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const name = "Alice";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const age = 25;</a:t>
            </a:r>
            <a:endParaRPr lang="en-US" sz="1013" dirty="0"/>
          </a:p>
          <a:p>
            <a:pPr marL="0" indent="0">
              <a:buNone/>
            </a:pP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const message = "Hello, my name is " + name + 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        " and I am " + age + " years old.";</a:t>
            </a:r>
            <a:endParaRPr lang="en-US" sz="1013" dirty="0"/>
          </a:p>
          <a:p>
            <a:pPr marL="0" indent="0">
              <a:buNone/>
            </a:pP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console.log(message);</a:t>
            </a:r>
            <a:endParaRPr lang="en-US" sz="1013" dirty="0"/>
          </a:p>
        </p:txBody>
      </p:sp>
      <p:sp>
        <p:nvSpPr>
          <p:cNvPr id="8" name="Text 5"/>
          <p:cNvSpPr/>
          <p:nvPr/>
        </p:nvSpPr>
        <p:spPr>
          <a:xfrm>
            <a:off x="4572000" y="2855149"/>
            <a:ext cx="400050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Template literals (use backticks):</a:t>
            </a:r>
            <a:endParaRPr lang="en-US" sz="1013" dirty="0"/>
          </a:p>
        </p:txBody>
      </p:sp>
      <p:sp>
        <p:nvSpPr>
          <p:cNvPr id="9" name="Shape 6"/>
          <p:cNvSpPr/>
          <p:nvPr/>
        </p:nvSpPr>
        <p:spPr>
          <a:xfrm>
            <a:off x="4572000" y="3112324"/>
            <a:ext cx="3929063" cy="1585913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7"/>
          <p:cNvSpPr/>
          <p:nvPr/>
        </p:nvSpPr>
        <p:spPr>
          <a:xfrm>
            <a:off x="4572000" y="3112324"/>
            <a:ext cx="4000500" cy="1585913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const name = "Alice";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const age = 25;</a:t>
            </a:r>
            <a:endParaRPr lang="en-US" sz="1013" dirty="0"/>
          </a:p>
          <a:p>
            <a:pPr marL="0" indent="0">
              <a:buNone/>
            </a:pP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const message = `Hello, my name is ${name} and I am ${age} years old.`;</a:t>
            </a:r>
            <a:endParaRPr lang="en-US" sz="1013" dirty="0"/>
          </a:p>
          <a:p>
            <a:pPr marL="0" indent="0">
              <a:buNone/>
            </a:pP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console.log(message);</a:t>
            </a:r>
            <a:endParaRPr lang="en-US" sz="1013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6C4EF4-07CC-C091-D92B-8DAC2A954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8">
            <a:extLst>
              <a:ext uri="{FF2B5EF4-FFF2-40B4-BE49-F238E27FC236}">
                <a16:creationId xmlns:a16="http://schemas.microsoft.com/office/drawing/2014/main" id="{B92A01EE-DAA9-94AD-2E42-CA845A81AA26}"/>
              </a:ext>
            </a:extLst>
          </p:cNvPr>
          <p:cNvSpPr/>
          <p:nvPr/>
        </p:nvSpPr>
        <p:spPr>
          <a:xfrm>
            <a:off x="471488" y="483989"/>
            <a:ext cx="4000500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88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Advanced Features</a:t>
            </a:r>
            <a:endParaRPr lang="en-US" sz="1688" dirty="0"/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D79EE57F-9902-03A8-4A64-8BF842A6A154}"/>
              </a:ext>
            </a:extLst>
          </p:cNvPr>
          <p:cNvSpPr/>
          <p:nvPr/>
        </p:nvSpPr>
        <p:spPr>
          <a:xfrm>
            <a:off x="471488" y="912614"/>
            <a:ext cx="400050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Multi-line strings:</a:t>
            </a:r>
            <a:endParaRPr lang="en-US" sz="1013" dirty="0"/>
          </a:p>
        </p:txBody>
      </p:sp>
      <p:sp>
        <p:nvSpPr>
          <p:cNvPr id="13" name="Shape 10">
            <a:extLst>
              <a:ext uri="{FF2B5EF4-FFF2-40B4-BE49-F238E27FC236}">
                <a16:creationId xmlns:a16="http://schemas.microsoft.com/office/drawing/2014/main" id="{7D0D50CD-9250-EF12-F442-A58C6759D057}"/>
              </a:ext>
            </a:extLst>
          </p:cNvPr>
          <p:cNvSpPr/>
          <p:nvPr/>
        </p:nvSpPr>
        <p:spPr>
          <a:xfrm>
            <a:off x="471488" y="1169789"/>
            <a:ext cx="3929063" cy="2586038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 11">
            <a:extLst>
              <a:ext uri="{FF2B5EF4-FFF2-40B4-BE49-F238E27FC236}">
                <a16:creationId xmlns:a16="http://schemas.microsoft.com/office/drawing/2014/main" id="{01C7CAC5-A248-4060-4231-E2305B6AC91E}"/>
              </a:ext>
            </a:extLst>
          </p:cNvPr>
          <p:cNvSpPr/>
          <p:nvPr/>
        </p:nvSpPr>
        <p:spPr>
          <a:xfrm>
            <a:off x="557213" y="1282303"/>
            <a:ext cx="1151762" cy="14644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const html = `</a:t>
            </a:r>
            <a:endParaRPr lang="en-US" sz="1013" dirty="0"/>
          </a:p>
        </p:txBody>
      </p:sp>
      <p:sp>
        <p:nvSpPr>
          <p:cNvPr id="15" name="Text 12">
            <a:extLst>
              <a:ext uri="{FF2B5EF4-FFF2-40B4-BE49-F238E27FC236}">
                <a16:creationId xmlns:a16="http://schemas.microsoft.com/office/drawing/2014/main" id="{6E9E203C-CB37-0C7D-4DEA-765006A3459E}"/>
              </a:ext>
            </a:extLst>
          </p:cNvPr>
          <p:cNvSpPr/>
          <p:nvPr/>
        </p:nvSpPr>
        <p:spPr>
          <a:xfrm>
            <a:off x="557213" y="1655564"/>
            <a:ext cx="382905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${name}</a:t>
            </a:r>
            <a:endParaRPr lang="en-US" sz="1013" dirty="0"/>
          </a:p>
        </p:txBody>
      </p:sp>
      <p:sp>
        <p:nvSpPr>
          <p:cNvPr id="16" name="Text 13">
            <a:extLst>
              <a:ext uri="{FF2B5EF4-FFF2-40B4-BE49-F238E27FC236}">
                <a16:creationId xmlns:a16="http://schemas.microsoft.com/office/drawing/2014/main" id="{3DD4C5DF-16AD-D3ED-1917-7E8152F45E13}"/>
              </a:ext>
            </a:extLst>
          </p:cNvPr>
          <p:cNvSpPr/>
          <p:nvPr/>
        </p:nvSpPr>
        <p:spPr>
          <a:xfrm>
            <a:off x="557213" y="2055614"/>
            <a:ext cx="382905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Age: ${age}</a:t>
            </a:r>
            <a:endParaRPr lang="en-US" sz="1013" dirty="0"/>
          </a:p>
        </p:txBody>
      </p:sp>
      <p:sp>
        <p:nvSpPr>
          <p:cNvPr id="17" name="Text 14">
            <a:extLst>
              <a:ext uri="{FF2B5EF4-FFF2-40B4-BE49-F238E27FC236}">
                <a16:creationId xmlns:a16="http://schemas.microsoft.com/office/drawing/2014/main" id="{F3D75B77-2666-FF18-4625-381A422CC856}"/>
              </a:ext>
            </a:extLst>
          </p:cNvPr>
          <p:cNvSpPr/>
          <p:nvPr/>
        </p:nvSpPr>
        <p:spPr>
          <a:xfrm>
            <a:off x="557213" y="2455664"/>
            <a:ext cx="382905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Status: Active</a:t>
            </a:r>
            <a:endParaRPr lang="en-US" sz="1013" dirty="0"/>
          </a:p>
        </p:txBody>
      </p:sp>
      <p:sp>
        <p:nvSpPr>
          <p:cNvPr id="18" name="Text 15">
            <a:extLst>
              <a:ext uri="{FF2B5EF4-FFF2-40B4-BE49-F238E27FC236}">
                <a16:creationId xmlns:a16="http://schemas.microsoft.com/office/drawing/2014/main" id="{D4493304-DB33-77E4-83E8-FAAD892EFB03}"/>
              </a:ext>
            </a:extLst>
          </p:cNvPr>
          <p:cNvSpPr/>
          <p:nvPr/>
        </p:nvSpPr>
        <p:spPr>
          <a:xfrm>
            <a:off x="557213" y="3082528"/>
            <a:ext cx="2463561" cy="54649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`;</a:t>
            </a:r>
            <a:endParaRPr lang="en-US" sz="1013" dirty="0"/>
          </a:p>
          <a:p>
            <a:pPr marL="0" indent="0">
              <a:buNone/>
            </a:pP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document.body.innerHTML = html;</a:t>
            </a:r>
            <a:endParaRPr lang="en-US" sz="1013" dirty="0"/>
          </a:p>
        </p:txBody>
      </p:sp>
      <p:sp>
        <p:nvSpPr>
          <p:cNvPr id="19" name="Text 16">
            <a:extLst>
              <a:ext uri="{FF2B5EF4-FFF2-40B4-BE49-F238E27FC236}">
                <a16:creationId xmlns:a16="http://schemas.microsoft.com/office/drawing/2014/main" id="{4DCEBEA6-DA7E-42B7-1925-DED465E34048}"/>
              </a:ext>
            </a:extLst>
          </p:cNvPr>
          <p:cNvSpPr/>
          <p:nvPr/>
        </p:nvSpPr>
        <p:spPr>
          <a:xfrm>
            <a:off x="4672014" y="912614"/>
            <a:ext cx="400050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Expressions inside ${}:</a:t>
            </a:r>
            <a:endParaRPr lang="en-US" sz="1013" dirty="0"/>
          </a:p>
        </p:txBody>
      </p:sp>
      <p:sp>
        <p:nvSpPr>
          <p:cNvPr id="20" name="Shape 17">
            <a:extLst>
              <a:ext uri="{FF2B5EF4-FFF2-40B4-BE49-F238E27FC236}">
                <a16:creationId xmlns:a16="http://schemas.microsoft.com/office/drawing/2014/main" id="{B5ED2D87-9D15-B41E-7A75-049D1F5F8AB1}"/>
              </a:ext>
            </a:extLst>
          </p:cNvPr>
          <p:cNvSpPr/>
          <p:nvPr/>
        </p:nvSpPr>
        <p:spPr>
          <a:xfrm>
            <a:off x="4672014" y="1169789"/>
            <a:ext cx="3929063" cy="2386013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21" name="Text 18">
            <a:extLst>
              <a:ext uri="{FF2B5EF4-FFF2-40B4-BE49-F238E27FC236}">
                <a16:creationId xmlns:a16="http://schemas.microsoft.com/office/drawing/2014/main" id="{847EFD8F-2F4A-FACA-1425-BCD3E518688F}"/>
              </a:ext>
            </a:extLst>
          </p:cNvPr>
          <p:cNvSpPr/>
          <p:nvPr/>
        </p:nvSpPr>
        <p:spPr>
          <a:xfrm>
            <a:off x="4672014" y="1169789"/>
            <a:ext cx="4000500" cy="2386013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const price = 19.99;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const tax = 0.08;</a:t>
            </a:r>
            <a:endParaRPr lang="en-US" sz="1013" dirty="0"/>
          </a:p>
          <a:p>
            <a:pPr marL="0" indent="0">
              <a:buNone/>
            </a:pP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const total = `Total: $${(price * (1 + tax)).toFixed(2)}`;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const greeting = `Good ${new Date().getHours() &lt; 12 ? 'morning' : 'afternoon'}!`;</a:t>
            </a:r>
            <a:endParaRPr lang="en-US" sz="1013" dirty="0"/>
          </a:p>
          <a:p>
            <a:pPr marL="0" indent="0">
              <a:buNone/>
            </a:pP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console.log(total);    // "Total: $21.59"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console.log(greeting); // "Good morning!" or "Good afternoon!"</a:t>
            </a:r>
            <a:endParaRPr lang="en-US" sz="1013" dirty="0"/>
          </a:p>
        </p:txBody>
      </p:sp>
      <p:sp>
        <p:nvSpPr>
          <p:cNvPr id="22" name="Shape 19">
            <a:extLst>
              <a:ext uri="{FF2B5EF4-FFF2-40B4-BE49-F238E27FC236}">
                <a16:creationId xmlns:a16="http://schemas.microsoft.com/office/drawing/2014/main" id="{FAC8892E-A104-429E-4127-283EB43DABD4}"/>
              </a:ext>
            </a:extLst>
          </p:cNvPr>
          <p:cNvSpPr/>
          <p:nvPr/>
        </p:nvSpPr>
        <p:spPr>
          <a:xfrm>
            <a:off x="500064" y="4011216"/>
            <a:ext cx="8201025" cy="828675"/>
          </a:xfrm>
          <a:prstGeom prst="rect">
            <a:avLst/>
          </a:prstGeom>
          <a:solidFill>
            <a:srgbClr val="FEF3C7"/>
          </a:solidFill>
          <a:ln w="198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23" name="Text 20">
            <a:extLst>
              <a:ext uri="{FF2B5EF4-FFF2-40B4-BE49-F238E27FC236}">
                <a16:creationId xmlns:a16="http://schemas.microsoft.com/office/drawing/2014/main" id="{7CEC6170-26FA-184F-B4B6-2412BFA2C937}"/>
              </a:ext>
            </a:extLst>
          </p:cNvPr>
          <p:cNvSpPr/>
          <p:nvPr/>
        </p:nvSpPr>
        <p:spPr>
          <a:xfrm>
            <a:off x="671514" y="4182666"/>
            <a:ext cx="792956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💡 Remember</a:t>
            </a:r>
            <a:endParaRPr lang="en-US" sz="1125" dirty="0"/>
          </a:p>
        </p:txBody>
      </p:sp>
      <p:sp>
        <p:nvSpPr>
          <p:cNvPr id="24" name="Text 21">
            <a:extLst>
              <a:ext uri="{FF2B5EF4-FFF2-40B4-BE49-F238E27FC236}">
                <a16:creationId xmlns:a16="http://schemas.microsoft.com/office/drawing/2014/main" id="{82330262-2498-F3EC-284C-625166AF745F}"/>
              </a:ext>
            </a:extLst>
          </p:cNvPr>
          <p:cNvSpPr/>
          <p:nvPr/>
        </p:nvSpPr>
        <p:spPr>
          <a:xfrm>
            <a:off x="671514" y="4439841"/>
            <a:ext cx="792956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Use backticks (`) not quotes, and ${} for variables and expressions!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3545749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09286" y="912229"/>
            <a:ext cx="3811145" cy="83099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7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Destructuring Assignment</a:t>
            </a:r>
            <a:endParaRPr lang="en-US" sz="2700" dirty="0"/>
          </a:p>
        </p:txBody>
      </p:sp>
      <p:sp>
        <p:nvSpPr>
          <p:cNvPr id="4" name="Text 1"/>
          <p:cNvSpPr/>
          <p:nvPr/>
        </p:nvSpPr>
        <p:spPr>
          <a:xfrm>
            <a:off x="1377388" y="2007635"/>
            <a:ext cx="4000500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88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Array Destructuring</a:t>
            </a:r>
            <a:endParaRPr lang="en-US" sz="1688" dirty="0"/>
          </a:p>
        </p:txBody>
      </p:sp>
      <p:sp>
        <p:nvSpPr>
          <p:cNvPr id="5" name="Text 2"/>
          <p:cNvSpPr/>
          <p:nvPr/>
        </p:nvSpPr>
        <p:spPr>
          <a:xfrm>
            <a:off x="500063" y="2737578"/>
            <a:ext cx="400050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Traditional way:</a:t>
            </a:r>
            <a:endParaRPr lang="en-US" sz="1013" dirty="0"/>
          </a:p>
        </p:txBody>
      </p:sp>
      <p:sp>
        <p:nvSpPr>
          <p:cNvPr id="6" name="Shape 3"/>
          <p:cNvSpPr/>
          <p:nvPr/>
        </p:nvSpPr>
        <p:spPr>
          <a:xfrm>
            <a:off x="500064" y="2994753"/>
            <a:ext cx="3446904" cy="1185863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4"/>
          <p:cNvSpPr/>
          <p:nvPr/>
        </p:nvSpPr>
        <p:spPr>
          <a:xfrm>
            <a:off x="500063" y="2994753"/>
            <a:ext cx="4000500" cy="1185863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const colors = ['red', 'green', 'blue'];</a:t>
            </a:r>
            <a:endParaRPr lang="en-US" sz="1013" dirty="0"/>
          </a:p>
          <a:p>
            <a:pPr marL="0" indent="0">
              <a:buNone/>
            </a:pP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const firstColor = colors[0];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const secondColor = colors[1];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const thirdColor = colors[2];</a:t>
            </a:r>
            <a:endParaRPr lang="en-US" sz="1013" dirty="0"/>
          </a:p>
        </p:txBody>
      </p:sp>
      <p:sp>
        <p:nvSpPr>
          <p:cNvPr id="8" name="Text 5"/>
          <p:cNvSpPr/>
          <p:nvPr/>
        </p:nvSpPr>
        <p:spPr>
          <a:xfrm>
            <a:off x="4572000" y="1254557"/>
            <a:ext cx="400050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Destructuring way:</a:t>
            </a:r>
            <a:endParaRPr lang="en-US" sz="1013" dirty="0"/>
          </a:p>
        </p:txBody>
      </p:sp>
      <p:sp>
        <p:nvSpPr>
          <p:cNvPr id="9" name="Shape 6"/>
          <p:cNvSpPr/>
          <p:nvPr/>
        </p:nvSpPr>
        <p:spPr>
          <a:xfrm>
            <a:off x="4572000" y="1511732"/>
            <a:ext cx="3929063" cy="1585913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7"/>
          <p:cNvSpPr/>
          <p:nvPr/>
        </p:nvSpPr>
        <p:spPr>
          <a:xfrm>
            <a:off x="4572000" y="1511732"/>
            <a:ext cx="4000500" cy="1585913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const colors = ['red', 'green', 'blue'];</a:t>
            </a:r>
            <a:endParaRPr lang="en-US" sz="1013" dirty="0"/>
          </a:p>
          <a:p>
            <a:pPr marL="0" indent="0">
              <a:buNone/>
            </a:pP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const [firstColor, secondColor, thirdColor] = colors;</a:t>
            </a:r>
            <a:endParaRPr lang="en-US" sz="1013" dirty="0"/>
          </a:p>
          <a:p>
            <a:pPr marL="0" indent="0">
              <a:buNone/>
            </a:pP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console.log(firstColor);  // 'red'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console.log(secondColor); // 'green'</a:t>
            </a:r>
            <a:endParaRPr lang="en-US" sz="1013" dirty="0"/>
          </a:p>
        </p:txBody>
      </p:sp>
      <p:sp>
        <p:nvSpPr>
          <p:cNvPr id="11" name="Text 8"/>
          <p:cNvSpPr/>
          <p:nvPr/>
        </p:nvSpPr>
        <p:spPr>
          <a:xfrm>
            <a:off x="4572000" y="3197657"/>
            <a:ext cx="400050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Skip elements:</a:t>
            </a:r>
            <a:endParaRPr lang="en-US" sz="1013" dirty="0"/>
          </a:p>
        </p:txBody>
      </p:sp>
      <p:sp>
        <p:nvSpPr>
          <p:cNvPr id="12" name="Shape 9"/>
          <p:cNvSpPr/>
          <p:nvPr/>
        </p:nvSpPr>
        <p:spPr>
          <a:xfrm>
            <a:off x="4572000" y="3454832"/>
            <a:ext cx="3929063" cy="785813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10"/>
          <p:cNvSpPr/>
          <p:nvPr/>
        </p:nvSpPr>
        <p:spPr>
          <a:xfrm>
            <a:off x="4572000" y="3454832"/>
            <a:ext cx="4000500" cy="785813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const [first, , third] = colors;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console.log(first); // 'red'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console.log(third); // 'blue'</a:t>
            </a:r>
            <a:endParaRPr lang="en-US" sz="1013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3B602207-F54D-4BA3-2E05-10FE8C376F34}"/>
                  </a:ext>
                </a:extLst>
              </p14:cNvPr>
              <p14:cNvContentPartPr/>
              <p14:nvPr/>
            </p14:nvContentPartPr>
            <p14:xfrm>
              <a:off x="1336400" y="3599111"/>
              <a:ext cx="360" cy="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3B602207-F54D-4BA3-2E05-10FE8C376F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0280" y="3592991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7898E9B1-D677-9609-89CF-BD1D764345FD}"/>
                  </a:ext>
                </a:extLst>
              </p14:cNvPr>
              <p14:cNvContentPartPr/>
              <p14:nvPr/>
            </p14:nvContentPartPr>
            <p14:xfrm>
              <a:off x="1329560" y="3754271"/>
              <a:ext cx="360" cy="3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7898E9B1-D677-9609-89CF-BD1D764345F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23440" y="3748151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7060F5A-590D-D525-1B57-F7968E7E2D82}"/>
                  </a:ext>
                </a:extLst>
              </p14:cNvPr>
              <p14:cNvContentPartPr/>
              <p14:nvPr/>
            </p14:nvContentPartPr>
            <p14:xfrm>
              <a:off x="1350800" y="3894671"/>
              <a:ext cx="360" cy="3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7060F5A-590D-D525-1B57-F7968E7E2D8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44680" y="3888551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B34D8C02-B5B6-C2A0-DD9D-963B1D21C3E7}"/>
                  </a:ext>
                </a:extLst>
              </p14:cNvPr>
              <p14:cNvContentPartPr/>
              <p14:nvPr/>
            </p14:nvContentPartPr>
            <p14:xfrm>
              <a:off x="5310057" y="2465200"/>
              <a:ext cx="1440" cy="3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B34D8C02-B5B6-C2A0-DD9D-963B1D21C3E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03937" y="2459080"/>
                <a:ext cx="13680" cy="126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C6C3EE-5D10-CA50-CF37-0AC43DC18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11">
            <a:extLst>
              <a:ext uri="{FF2B5EF4-FFF2-40B4-BE49-F238E27FC236}">
                <a16:creationId xmlns:a16="http://schemas.microsoft.com/office/drawing/2014/main" id="{A878BA62-F470-6993-82B5-FC4CF81FD573}"/>
              </a:ext>
            </a:extLst>
          </p:cNvPr>
          <p:cNvSpPr/>
          <p:nvPr/>
        </p:nvSpPr>
        <p:spPr>
          <a:xfrm>
            <a:off x="471487" y="1059448"/>
            <a:ext cx="4000500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88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Object Destructuring</a:t>
            </a:r>
            <a:endParaRPr lang="en-US" sz="1688" dirty="0"/>
          </a:p>
        </p:txBody>
      </p:sp>
      <p:sp>
        <p:nvSpPr>
          <p:cNvPr id="15" name="Text 12">
            <a:extLst>
              <a:ext uri="{FF2B5EF4-FFF2-40B4-BE49-F238E27FC236}">
                <a16:creationId xmlns:a16="http://schemas.microsoft.com/office/drawing/2014/main" id="{63191CBF-786F-4143-5838-A9C3AF536D85}"/>
              </a:ext>
            </a:extLst>
          </p:cNvPr>
          <p:cNvSpPr/>
          <p:nvPr/>
        </p:nvSpPr>
        <p:spPr>
          <a:xfrm>
            <a:off x="471487" y="1488073"/>
            <a:ext cx="400050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Traditional way:</a:t>
            </a:r>
            <a:endParaRPr lang="en-US" sz="1013" dirty="0"/>
          </a:p>
        </p:txBody>
      </p:sp>
      <p:sp>
        <p:nvSpPr>
          <p:cNvPr id="16" name="Shape 13">
            <a:extLst>
              <a:ext uri="{FF2B5EF4-FFF2-40B4-BE49-F238E27FC236}">
                <a16:creationId xmlns:a16="http://schemas.microsoft.com/office/drawing/2014/main" id="{E140EF8A-6C48-AF88-83BD-112CF799ABFE}"/>
              </a:ext>
            </a:extLst>
          </p:cNvPr>
          <p:cNvSpPr/>
          <p:nvPr/>
        </p:nvSpPr>
        <p:spPr>
          <a:xfrm>
            <a:off x="471487" y="1745248"/>
            <a:ext cx="3929063" cy="1985963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7" name="Text 14">
            <a:extLst>
              <a:ext uri="{FF2B5EF4-FFF2-40B4-BE49-F238E27FC236}">
                <a16:creationId xmlns:a16="http://schemas.microsoft.com/office/drawing/2014/main" id="{F4BFEB44-96A9-9F60-6CB6-427F404142EA}"/>
              </a:ext>
            </a:extLst>
          </p:cNvPr>
          <p:cNvSpPr/>
          <p:nvPr/>
        </p:nvSpPr>
        <p:spPr>
          <a:xfrm>
            <a:off x="471487" y="1745248"/>
            <a:ext cx="4000500" cy="1985963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const user = {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name: 'Alice',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age: 25,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email: 'alice@example.com'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};</a:t>
            </a:r>
            <a:endParaRPr lang="en-US" sz="1013" dirty="0"/>
          </a:p>
          <a:p>
            <a:pPr marL="0" indent="0">
              <a:buNone/>
            </a:pP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const name = user.name;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const age = user.age;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const email = user.email;</a:t>
            </a:r>
            <a:endParaRPr lang="en-US" sz="1013" dirty="0"/>
          </a:p>
        </p:txBody>
      </p:sp>
      <p:sp>
        <p:nvSpPr>
          <p:cNvPr id="18" name="Text 15">
            <a:extLst>
              <a:ext uri="{FF2B5EF4-FFF2-40B4-BE49-F238E27FC236}">
                <a16:creationId xmlns:a16="http://schemas.microsoft.com/office/drawing/2014/main" id="{05ED0C45-CA70-9317-19B7-314104930454}"/>
              </a:ext>
            </a:extLst>
          </p:cNvPr>
          <p:cNvSpPr/>
          <p:nvPr/>
        </p:nvSpPr>
        <p:spPr>
          <a:xfrm>
            <a:off x="4743452" y="515437"/>
            <a:ext cx="400050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Destructuring way:</a:t>
            </a:r>
            <a:endParaRPr lang="en-US" sz="1013" dirty="0"/>
          </a:p>
        </p:txBody>
      </p:sp>
      <p:sp>
        <p:nvSpPr>
          <p:cNvPr id="19" name="Shape 16">
            <a:extLst>
              <a:ext uri="{FF2B5EF4-FFF2-40B4-BE49-F238E27FC236}">
                <a16:creationId xmlns:a16="http://schemas.microsoft.com/office/drawing/2014/main" id="{3E073A3F-B2A5-BB2C-9D5F-8F978F7A662D}"/>
              </a:ext>
            </a:extLst>
          </p:cNvPr>
          <p:cNvSpPr/>
          <p:nvPr/>
        </p:nvSpPr>
        <p:spPr>
          <a:xfrm>
            <a:off x="4743452" y="772612"/>
            <a:ext cx="3929063" cy="2185988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20" name="Text 17">
            <a:extLst>
              <a:ext uri="{FF2B5EF4-FFF2-40B4-BE49-F238E27FC236}">
                <a16:creationId xmlns:a16="http://schemas.microsoft.com/office/drawing/2014/main" id="{845E6C67-CD3F-80A1-B346-004FAB8E316F}"/>
              </a:ext>
            </a:extLst>
          </p:cNvPr>
          <p:cNvSpPr/>
          <p:nvPr/>
        </p:nvSpPr>
        <p:spPr>
          <a:xfrm>
            <a:off x="4743452" y="772612"/>
            <a:ext cx="4000500" cy="2185988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const user = {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name: 'Alice',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age: 25,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email: 'alice@example.com'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};</a:t>
            </a:r>
            <a:endParaRPr lang="en-US" sz="1013" dirty="0"/>
          </a:p>
          <a:p>
            <a:pPr marL="0" indent="0">
              <a:buNone/>
            </a:pP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const { name, age, email } = user;</a:t>
            </a:r>
            <a:endParaRPr lang="en-US" sz="1013" dirty="0"/>
          </a:p>
          <a:p>
            <a:pPr marL="0" indent="0">
              <a:buNone/>
            </a:pP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console.log(name); // 'Alice'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console.log(age);  // 25</a:t>
            </a:r>
            <a:endParaRPr lang="en-US" sz="1013" dirty="0"/>
          </a:p>
        </p:txBody>
      </p:sp>
      <p:sp>
        <p:nvSpPr>
          <p:cNvPr id="21" name="Text 18">
            <a:extLst>
              <a:ext uri="{FF2B5EF4-FFF2-40B4-BE49-F238E27FC236}">
                <a16:creationId xmlns:a16="http://schemas.microsoft.com/office/drawing/2014/main" id="{133A2EEB-12F8-86A8-3033-36F965BB0982}"/>
              </a:ext>
            </a:extLst>
          </p:cNvPr>
          <p:cNvSpPr/>
          <p:nvPr/>
        </p:nvSpPr>
        <p:spPr>
          <a:xfrm>
            <a:off x="4743452" y="3058612"/>
            <a:ext cx="400050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Rename variables:</a:t>
            </a:r>
            <a:endParaRPr lang="en-US" sz="1013" dirty="0"/>
          </a:p>
        </p:txBody>
      </p:sp>
      <p:sp>
        <p:nvSpPr>
          <p:cNvPr id="22" name="Shape 19">
            <a:extLst>
              <a:ext uri="{FF2B5EF4-FFF2-40B4-BE49-F238E27FC236}">
                <a16:creationId xmlns:a16="http://schemas.microsoft.com/office/drawing/2014/main" id="{4070DDFE-0B19-7D32-7C52-55F04D8D4FF9}"/>
              </a:ext>
            </a:extLst>
          </p:cNvPr>
          <p:cNvSpPr/>
          <p:nvPr/>
        </p:nvSpPr>
        <p:spPr>
          <a:xfrm>
            <a:off x="4743452" y="3315787"/>
            <a:ext cx="3929063" cy="585788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23" name="Text 20">
            <a:extLst>
              <a:ext uri="{FF2B5EF4-FFF2-40B4-BE49-F238E27FC236}">
                <a16:creationId xmlns:a16="http://schemas.microsoft.com/office/drawing/2014/main" id="{F31B4676-BAF5-E225-2F2B-323EC6077A82}"/>
              </a:ext>
            </a:extLst>
          </p:cNvPr>
          <p:cNvSpPr/>
          <p:nvPr/>
        </p:nvSpPr>
        <p:spPr>
          <a:xfrm>
            <a:off x="4743452" y="3315787"/>
            <a:ext cx="4000500" cy="585788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const { name: userName, age: userAge } = user;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console.log(userName); // 'Alice'</a:t>
            </a:r>
            <a:endParaRPr lang="en-US" sz="1013" dirty="0"/>
          </a:p>
        </p:txBody>
      </p:sp>
      <p:sp>
        <p:nvSpPr>
          <p:cNvPr id="24" name="Shape 21">
            <a:extLst>
              <a:ext uri="{FF2B5EF4-FFF2-40B4-BE49-F238E27FC236}">
                <a16:creationId xmlns:a16="http://schemas.microsoft.com/office/drawing/2014/main" id="{6F67BD7A-85D4-C97F-4A22-8238BDFB206A}"/>
              </a:ext>
            </a:extLst>
          </p:cNvPr>
          <p:cNvSpPr/>
          <p:nvPr/>
        </p:nvSpPr>
        <p:spPr>
          <a:xfrm>
            <a:off x="471490" y="4099425"/>
            <a:ext cx="8201025" cy="828675"/>
          </a:xfrm>
          <a:prstGeom prst="rect">
            <a:avLst/>
          </a:prstGeom>
          <a:solidFill>
            <a:srgbClr val="FEF3C7"/>
          </a:solidFill>
          <a:ln w="198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22">
            <a:extLst>
              <a:ext uri="{FF2B5EF4-FFF2-40B4-BE49-F238E27FC236}">
                <a16:creationId xmlns:a16="http://schemas.microsoft.com/office/drawing/2014/main" id="{C5557A14-8015-070A-FABA-5854025859CF}"/>
              </a:ext>
            </a:extLst>
          </p:cNvPr>
          <p:cNvSpPr/>
          <p:nvPr/>
        </p:nvSpPr>
        <p:spPr>
          <a:xfrm>
            <a:off x="642940" y="4270875"/>
            <a:ext cx="792956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💡 Great for</a:t>
            </a:r>
            <a:endParaRPr lang="en-US" sz="1125" dirty="0"/>
          </a:p>
        </p:txBody>
      </p:sp>
      <p:sp>
        <p:nvSpPr>
          <p:cNvPr id="26" name="Text 23">
            <a:extLst>
              <a:ext uri="{FF2B5EF4-FFF2-40B4-BE49-F238E27FC236}">
                <a16:creationId xmlns:a16="http://schemas.microsoft.com/office/drawing/2014/main" id="{9E4CB5EB-A03E-9F43-0482-6E4DF4DD519F}"/>
              </a:ext>
            </a:extLst>
          </p:cNvPr>
          <p:cNvSpPr/>
          <p:nvPr/>
        </p:nvSpPr>
        <p:spPr>
          <a:xfrm>
            <a:off x="642940" y="4528050"/>
            <a:ext cx="792956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Function parameters, API responses, and swapping variables!</a:t>
            </a:r>
            <a:endParaRPr lang="en-US" sz="1013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4FF4582D-2BDB-F5F2-B44A-AEB6B88BC8D0}"/>
                  </a:ext>
                </a:extLst>
              </p14:cNvPr>
              <p14:cNvContentPartPr/>
              <p14:nvPr/>
            </p14:nvContentPartPr>
            <p14:xfrm>
              <a:off x="9643267" y="968460"/>
              <a:ext cx="360" cy="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4FF4582D-2BDB-F5F2-B44A-AEB6B88BC8D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37147" y="962340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4007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1"/>
          <p:cNvSpPr/>
          <p:nvPr/>
        </p:nvSpPr>
        <p:spPr>
          <a:xfrm>
            <a:off x="971187" y="1032732"/>
            <a:ext cx="7237251" cy="41549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7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Spread Operator (...)</a:t>
            </a:r>
            <a:endParaRPr lang="en-US" sz="2700" dirty="0"/>
          </a:p>
        </p:txBody>
      </p:sp>
      <p:sp>
        <p:nvSpPr>
          <p:cNvPr id="5" name="Text 2"/>
          <p:cNvSpPr/>
          <p:nvPr/>
        </p:nvSpPr>
        <p:spPr>
          <a:xfrm>
            <a:off x="446167" y="1690267"/>
            <a:ext cx="400050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Spread arrays:</a:t>
            </a:r>
            <a:endParaRPr lang="en-US" sz="1013" dirty="0"/>
          </a:p>
        </p:txBody>
      </p:sp>
      <p:sp>
        <p:nvSpPr>
          <p:cNvPr id="6" name="Shape 3"/>
          <p:cNvSpPr/>
          <p:nvPr/>
        </p:nvSpPr>
        <p:spPr>
          <a:xfrm>
            <a:off x="446167" y="1947442"/>
            <a:ext cx="3929063" cy="2185988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4"/>
          <p:cNvSpPr/>
          <p:nvPr/>
        </p:nvSpPr>
        <p:spPr>
          <a:xfrm>
            <a:off x="446167" y="1947442"/>
            <a:ext cx="4000500" cy="2185988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const fruits = ['apple', 'banana'];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const vegetables = ['carrot', 'broccoli'];</a:t>
            </a:r>
            <a:endParaRPr lang="en-US" sz="1013" dirty="0"/>
          </a:p>
          <a:p>
            <a:pPr marL="0" indent="0">
              <a:buNone/>
            </a:pP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Combine arrays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const food = [...fruits, ...vegetables];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console.log(food); 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['apple', 'banana', 'carrot', 'broccoli']</a:t>
            </a:r>
            <a:endParaRPr lang="en-US" sz="1013" dirty="0"/>
          </a:p>
          <a:p>
            <a:pPr marL="0" indent="0">
              <a:buNone/>
            </a:pP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Copy array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const fruitsCopy = [...fruits];</a:t>
            </a:r>
            <a:endParaRPr lang="en-US" sz="1013" dirty="0"/>
          </a:p>
        </p:txBody>
      </p:sp>
      <p:sp>
        <p:nvSpPr>
          <p:cNvPr id="8" name="Text 5"/>
          <p:cNvSpPr/>
          <p:nvPr/>
        </p:nvSpPr>
        <p:spPr>
          <a:xfrm>
            <a:off x="4730971" y="1704372"/>
            <a:ext cx="400050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Spread objects:</a:t>
            </a:r>
            <a:endParaRPr lang="en-US" sz="1013" dirty="0"/>
          </a:p>
        </p:txBody>
      </p:sp>
      <p:sp>
        <p:nvSpPr>
          <p:cNvPr id="9" name="Shape 6"/>
          <p:cNvSpPr/>
          <p:nvPr/>
        </p:nvSpPr>
        <p:spPr>
          <a:xfrm>
            <a:off x="4730971" y="1961547"/>
            <a:ext cx="3929063" cy="1985963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7"/>
          <p:cNvSpPr/>
          <p:nvPr/>
        </p:nvSpPr>
        <p:spPr>
          <a:xfrm>
            <a:off x="4730971" y="1961547"/>
            <a:ext cx="4000500" cy="1985963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const person = { name: 'Alice', age: 25 };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const address = { city: 'New York', country: 'USA' };</a:t>
            </a:r>
            <a:endParaRPr lang="en-US" sz="1013" dirty="0"/>
          </a:p>
          <a:p>
            <a:pPr marL="0" indent="0">
              <a:buNone/>
            </a:pP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Combine objects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const fullProfile = { ...person, ...address };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console.log(fullProfile);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{ name: 'Alice', age: 25, city: 'New York', country: 'USA' }</a:t>
            </a:r>
            <a:endParaRPr lang="en-US" sz="1013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A371B1-1DE5-E968-C015-32E84FCC6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8">
            <a:extLst>
              <a:ext uri="{FF2B5EF4-FFF2-40B4-BE49-F238E27FC236}">
                <a16:creationId xmlns:a16="http://schemas.microsoft.com/office/drawing/2014/main" id="{3CC163B0-7BF3-CD5F-02EB-3666D5EB2BED}"/>
              </a:ext>
            </a:extLst>
          </p:cNvPr>
          <p:cNvSpPr/>
          <p:nvPr/>
        </p:nvSpPr>
        <p:spPr>
          <a:xfrm>
            <a:off x="471488" y="487818"/>
            <a:ext cx="4000500" cy="41549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7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Rest Parameters (...)</a:t>
            </a:r>
            <a:endParaRPr lang="en-US" sz="2700" dirty="0"/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AAD7697B-CF87-E573-477D-48F002DF5DF2}"/>
              </a:ext>
            </a:extLst>
          </p:cNvPr>
          <p:cNvSpPr/>
          <p:nvPr/>
        </p:nvSpPr>
        <p:spPr>
          <a:xfrm>
            <a:off x="471488" y="995604"/>
            <a:ext cx="400050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Collect function arguments:</a:t>
            </a:r>
            <a:endParaRPr lang="en-US" sz="1013" dirty="0"/>
          </a:p>
        </p:txBody>
      </p:sp>
      <p:sp>
        <p:nvSpPr>
          <p:cNvPr id="13" name="Shape 10">
            <a:extLst>
              <a:ext uri="{FF2B5EF4-FFF2-40B4-BE49-F238E27FC236}">
                <a16:creationId xmlns:a16="http://schemas.microsoft.com/office/drawing/2014/main" id="{F442B664-20E4-CF80-0FD5-75CDF6C60652}"/>
              </a:ext>
            </a:extLst>
          </p:cNvPr>
          <p:cNvSpPr/>
          <p:nvPr/>
        </p:nvSpPr>
        <p:spPr>
          <a:xfrm>
            <a:off x="471488" y="1252779"/>
            <a:ext cx="3929063" cy="2185988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 11">
            <a:extLst>
              <a:ext uri="{FF2B5EF4-FFF2-40B4-BE49-F238E27FC236}">
                <a16:creationId xmlns:a16="http://schemas.microsoft.com/office/drawing/2014/main" id="{437E2E85-29ED-03A0-92EC-1A77884E343A}"/>
              </a:ext>
            </a:extLst>
          </p:cNvPr>
          <p:cNvSpPr/>
          <p:nvPr/>
        </p:nvSpPr>
        <p:spPr>
          <a:xfrm>
            <a:off x="471488" y="1252779"/>
            <a:ext cx="4000500" cy="2185988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function sum(...numbers) {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let total = 0;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for (let num of numbers) {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total += num;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}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return total;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}</a:t>
            </a:r>
            <a:endParaRPr lang="en-US" sz="1013" dirty="0"/>
          </a:p>
          <a:p>
            <a:pPr marL="0" indent="0">
              <a:buNone/>
            </a:pP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console.log(sum(1, 2, 3));       // 6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console.log(sum(1, 2, 3, 4, 5)); // 15</a:t>
            </a:r>
            <a:endParaRPr lang="en-US" sz="1013" dirty="0"/>
          </a:p>
        </p:txBody>
      </p:sp>
      <p:sp>
        <p:nvSpPr>
          <p:cNvPr id="15" name="Text 12">
            <a:extLst>
              <a:ext uri="{FF2B5EF4-FFF2-40B4-BE49-F238E27FC236}">
                <a16:creationId xmlns:a16="http://schemas.microsoft.com/office/drawing/2014/main" id="{517D9774-BCC9-7C0B-2A53-C0C3159DC4F4}"/>
              </a:ext>
            </a:extLst>
          </p:cNvPr>
          <p:cNvSpPr/>
          <p:nvPr/>
        </p:nvSpPr>
        <p:spPr>
          <a:xfrm>
            <a:off x="4814887" y="436764"/>
            <a:ext cx="400050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Rest in destructuring:</a:t>
            </a:r>
            <a:endParaRPr lang="en-US" sz="1013" dirty="0"/>
          </a:p>
        </p:txBody>
      </p:sp>
      <p:sp>
        <p:nvSpPr>
          <p:cNvPr id="16" name="Shape 13">
            <a:extLst>
              <a:ext uri="{FF2B5EF4-FFF2-40B4-BE49-F238E27FC236}">
                <a16:creationId xmlns:a16="http://schemas.microsoft.com/office/drawing/2014/main" id="{76792CB8-40C2-A3FE-95E0-84151DB98FA0}"/>
              </a:ext>
            </a:extLst>
          </p:cNvPr>
          <p:cNvSpPr/>
          <p:nvPr/>
        </p:nvSpPr>
        <p:spPr>
          <a:xfrm>
            <a:off x="4814887" y="693939"/>
            <a:ext cx="3929063" cy="2986088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7" name="Text 14">
            <a:extLst>
              <a:ext uri="{FF2B5EF4-FFF2-40B4-BE49-F238E27FC236}">
                <a16:creationId xmlns:a16="http://schemas.microsoft.com/office/drawing/2014/main" id="{2A7FF841-FFE6-923E-091A-1790C87266CE}"/>
              </a:ext>
            </a:extLst>
          </p:cNvPr>
          <p:cNvSpPr/>
          <p:nvPr/>
        </p:nvSpPr>
        <p:spPr>
          <a:xfrm>
            <a:off x="4814887" y="693939"/>
            <a:ext cx="4000500" cy="2986088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const [first, second, ...rest] = [1, 2, 3, 4, 5];</a:t>
            </a:r>
            <a:endParaRPr lang="en-US" sz="1013" dirty="0"/>
          </a:p>
          <a:p>
            <a:pPr marL="0" indent="0">
              <a:buNone/>
            </a:pP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console.log(first);  // 1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console.log(second); // 2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console.log(rest);   // [3, 4, 5]</a:t>
            </a:r>
            <a:endParaRPr lang="en-US" sz="1013" dirty="0"/>
          </a:p>
          <a:p>
            <a:pPr marL="0" indent="0">
              <a:buNone/>
            </a:pP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const { name, ...otherInfo } = { 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name: 'Alice', 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age: 25, 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city: 'NYC' 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};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console.log(otherInfo); // { age: 25, city: 'NYC' }</a:t>
            </a:r>
            <a:endParaRPr lang="en-US" sz="1013" dirty="0"/>
          </a:p>
        </p:txBody>
      </p:sp>
      <p:sp>
        <p:nvSpPr>
          <p:cNvPr id="18" name="Shape 15">
            <a:extLst>
              <a:ext uri="{FF2B5EF4-FFF2-40B4-BE49-F238E27FC236}">
                <a16:creationId xmlns:a16="http://schemas.microsoft.com/office/drawing/2014/main" id="{369B2DE8-E372-D748-32F4-044687B23FDE}"/>
              </a:ext>
            </a:extLst>
          </p:cNvPr>
          <p:cNvSpPr/>
          <p:nvPr/>
        </p:nvSpPr>
        <p:spPr>
          <a:xfrm>
            <a:off x="542925" y="4035223"/>
            <a:ext cx="8201025" cy="828675"/>
          </a:xfrm>
          <a:prstGeom prst="rect">
            <a:avLst/>
          </a:prstGeom>
          <a:solidFill>
            <a:srgbClr val="FEF3C7"/>
          </a:solidFill>
          <a:ln w="198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9" name="Text 16">
            <a:extLst>
              <a:ext uri="{FF2B5EF4-FFF2-40B4-BE49-F238E27FC236}">
                <a16:creationId xmlns:a16="http://schemas.microsoft.com/office/drawing/2014/main" id="{0020181F-31BA-A64B-78F0-801961F18896}"/>
              </a:ext>
            </a:extLst>
          </p:cNvPr>
          <p:cNvSpPr/>
          <p:nvPr/>
        </p:nvSpPr>
        <p:spPr>
          <a:xfrm>
            <a:off x="714375" y="4206673"/>
            <a:ext cx="792956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💡 Remember</a:t>
            </a:r>
            <a:endParaRPr lang="en-US" sz="1125" dirty="0"/>
          </a:p>
        </p:txBody>
      </p:sp>
      <p:sp>
        <p:nvSpPr>
          <p:cNvPr id="20" name="Text 17">
            <a:extLst>
              <a:ext uri="{FF2B5EF4-FFF2-40B4-BE49-F238E27FC236}">
                <a16:creationId xmlns:a16="http://schemas.microsoft.com/office/drawing/2014/main" id="{3B2FF743-4389-2C06-5CF2-FC9B536FCC8A}"/>
              </a:ext>
            </a:extLst>
          </p:cNvPr>
          <p:cNvSpPr/>
          <p:nvPr/>
        </p:nvSpPr>
        <p:spPr>
          <a:xfrm>
            <a:off x="714375" y="4463848"/>
            <a:ext cx="792956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Same syntax (...) but different purposes: spread expands, rest collects!</a:t>
            </a:r>
            <a:endParaRPr lang="en-US" sz="1013" dirty="0"/>
          </a:p>
        </p:txBody>
      </p:sp>
    </p:spTree>
    <p:extLst>
      <p:ext uri="{BB962C8B-B14F-4D97-AF65-F5344CB8AC3E}">
        <p14:creationId xmlns:p14="http://schemas.microsoft.com/office/powerpoint/2010/main" val="1987214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2118</Words>
  <Application>Microsoft Office PowerPoint</Application>
  <PresentationFormat>On-screen Show (16:9)</PresentationFormat>
  <Paragraphs>368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Lasith Dissanayake</cp:lastModifiedBy>
  <cp:revision>15</cp:revision>
  <dcterms:created xsi:type="dcterms:W3CDTF">2025-06-10T03:49:24Z</dcterms:created>
  <dcterms:modified xsi:type="dcterms:W3CDTF">2025-09-25T17:11:57Z</dcterms:modified>
</cp:coreProperties>
</file>