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notesMasterIdLst>
    <p:notesMasterId r:id="rId4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649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 - Session 2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Overview: HTML5 Fundamentals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 of 2 (2 hours)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Topics: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628650" y="277177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Lists and Tables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628650" y="322897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Forms and Form Validation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28650" y="368617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Form Features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628650" y="414337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and Review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285750" y="51435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51435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Tables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403747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to display tabular data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960959"/>
            <a:ext cx="141825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with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632570" y="1960959"/>
            <a:ext cx="87198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&lt;table&gt;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433117" y="1960959"/>
            <a:ext cx="94822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element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475309"/>
            <a:ext cx="2002594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Rows created with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216907" y="2475309"/>
            <a:ext cx="50352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&lt;tr&gt;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648992" y="2475309"/>
            <a:ext cx="121477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(table row)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285750" y="2989659"/>
            <a:ext cx="193908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Cells created with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2153394" y="2989659"/>
            <a:ext cx="554199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&lt;td&gt;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2636155" y="2989659"/>
            <a:ext cx="1291344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(table data)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285750" y="3504009"/>
            <a:ext cx="229504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Headers created with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2509354" y="3504009"/>
            <a:ext cx="554199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&lt;th&gt;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2992115" y="3504009"/>
            <a:ext cx="1558230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(table header)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285750" y="46434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8230800" y="46434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Table Structure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285750" y="1539478"/>
            <a:ext cx="8572500" cy="21288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982391"/>
            <a:ext cx="685800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Name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1042988" y="1982391"/>
            <a:ext cx="445787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Age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1417337" y="1982391"/>
            <a:ext cx="925841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Country</a:t>
            </a:r>
            <a:endParaRPr lang="en-US" sz="1575" dirty="0"/>
          </a:p>
        </p:txBody>
      </p:sp>
      <p:sp>
        <p:nvSpPr>
          <p:cNvPr id="8" name="Text 5"/>
          <p:cNvSpPr/>
          <p:nvPr/>
        </p:nvSpPr>
        <p:spPr>
          <a:xfrm>
            <a:off x="428625" y="2296716"/>
            <a:ext cx="685800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John</a:t>
            </a:r>
            <a:endParaRPr lang="en-US" sz="1575" dirty="0"/>
          </a:p>
        </p:txBody>
      </p:sp>
      <p:sp>
        <p:nvSpPr>
          <p:cNvPr id="9" name="Text 6"/>
          <p:cNvSpPr/>
          <p:nvPr/>
        </p:nvSpPr>
        <p:spPr>
          <a:xfrm>
            <a:off x="1042988" y="2296716"/>
            <a:ext cx="445787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25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1417337" y="2296716"/>
            <a:ext cx="925841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USA</a:t>
            </a:r>
            <a:endParaRPr lang="en-US" sz="1575" dirty="0"/>
          </a:p>
        </p:txBody>
      </p:sp>
      <p:sp>
        <p:nvSpPr>
          <p:cNvPr id="11" name="Text 8"/>
          <p:cNvSpPr/>
          <p:nvPr/>
        </p:nvSpPr>
        <p:spPr>
          <a:xfrm>
            <a:off x="428625" y="2611041"/>
            <a:ext cx="685800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Maria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1042988" y="2611041"/>
            <a:ext cx="445787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30</a:t>
            </a:r>
            <a:endParaRPr lang="en-US" sz="1575" dirty="0"/>
          </a:p>
        </p:txBody>
      </p:sp>
      <p:sp>
        <p:nvSpPr>
          <p:cNvPr id="13" name="Text 10"/>
          <p:cNvSpPr/>
          <p:nvPr/>
        </p:nvSpPr>
        <p:spPr>
          <a:xfrm>
            <a:off x="1417337" y="2611041"/>
            <a:ext cx="925841" cy="3143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Spain</a:t>
            </a:r>
            <a:endParaRPr lang="en-US" sz="1575" dirty="0"/>
          </a:p>
        </p:txBody>
      </p:sp>
      <p:sp>
        <p:nvSpPr>
          <p:cNvPr id="14" name="Text 11"/>
          <p:cNvSpPr/>
          <p:nvPr/>
        </p:nvSpPr>
        <p:spPr>
          <a:xfrm>
            <a:off x="285750" y="46434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8230800" y="46434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221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Table Headers and Footers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94811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&lt;thead&gt;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162422" y="1271588"/>
            <a:ext cx="253681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Groups header content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785938"/>
            <a:ext cx="96061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&lt;tbody&gt;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174924" y="1785938"/>
            <a:ext cx="2320714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Groups body content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300288"/>
            <a:ext cx="846088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&lt;tfoot&gt;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060400" y="2300288"/>
            <a:ext cx="240956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Groups footer content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285750" y="2771775"/>
            <a:ext cx="8572500" cy="18716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428625" y="3171825"/>
            <a:ext cx="805821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Month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1163008" y="3171825"/>
            <a:ext cx="805821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Sales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428625" y="3443288"/>
            <a:ext cx="805821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January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163008" y="3443288"/>
            <a:ext cx="805821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$10,000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28625" y="3714750"/>
            <a:ext cx="805821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Total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1163008" y="3714750"/>
            <a:ext cx="805821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$10,000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285750" y="5300663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8230800" y="5300663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078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Spanning Rows and Columns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93527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colspan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149586" y="1271588"/>
            <a:ext cx="261260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Spans multiple columns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785938"/>
            <a:ext cx="1011399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rowspan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225711" y="1785938"/>
            <a:ext cx="2244030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Spans multiple rows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285750" y="2257425"/>
            <a:ext cx="8572500" cy="18716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Text 6"/>
          <p:cNvSpPr/>
          <p:nvPr/>
        </p:nvSpPr>
        <p:spPr>
          <a:xfrm>
            <a:off x="428625" y="2657475"/>
            <a:ext cx="1025854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Name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1383041" y="2657475"/>
            <a:ext cx="394357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Age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28625" y="2928938"/>
            <a:ext cx="600075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First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957263" y="2928938"/>
            <a:ext cx="497216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Last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383041" y="2928938"/>
            <a:ext cx="394357" cy="542925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25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28625" y="3200400"/>
            <a:ext cx="600075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John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957263" y="3200400"/>
            <a:ext cx="497216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Doe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285750" y="4786313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8230800" y="4786313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078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Accessible Tables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54147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55786" y="1271588"/>
            <a:ext cx="115126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&lt;caption&gt;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835609" y="1271588"/>
            <a:ext cx="138019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table title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1785938"/>
            <a:ext cx="54147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55786" y="1785938"/>
            <a:ext cx="73212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scope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416472" y="1785938"/>
            <a:ext cx="216835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attribute on headers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2300288"/>
            <a:ext cx="54147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55786" y="2300288"/>
            <a:ext cx="82086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&lt;th id&gt;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505210" y="2300288"/>
            <a:ext cx="57987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2013645" y="2300288"/>
            <a:ext cx="149449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&lt;td headers&gt;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3436702" y="2300288"/>
            <a:ext cx="198998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complex tables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285750" y="2771775"/>
            <a:ext cx="8572500" cy="18573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3171825"/>
            <a:ext cx="16144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Monthly Savings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428625" y="3429000"/>
            <a:ext cx="842963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Month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1200150" y="3429000"/>
            <a:ext cx="842963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Savings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28625" y="3700463"/>
            <a:ext cx="842963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January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1200150" y="3700463"/>
            <a:ext cx="842963" cy="271463"/>
          </a:xfrm>
          <a:prstGeom prst="rect">
            <a:avLst/>
          </a:prstGeom>
          <a:noFill/>
          <a:ln/>
        </p:spPr>
        <p:txBody>
          <a:bodyPr wrap="none" lIns="8509" tIns="8509" rIns="8509" bIns="8509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$100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285750" y="528637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8230800" y="528637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79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2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42913" y="1428750"/>
            <a:ext cx="65164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023119" y="1428750"/>
            <a:ext cx="3133874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class schedule table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85813" y="19002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new HTML file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85813" y="23574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table with days of the week as columns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85813" y="28146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time slots as rows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85813" y="32718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rowspan for classes that take multiple periods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85813" y="37290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a caption and proper header cells with scope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285750" y="46577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46577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Forms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432322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to collect user input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989534"/>
            <a:ext cx="141825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with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632570" y="1989534"/>
            <a:ext cx="84642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&lt;form&gt;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407555" y="1989534"/>
            <a:ext cx="94822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element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461022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Contains various input elements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2975372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Submits data to a server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285750" y="3489722"/>
            <a:ext cx="8572500" cy="28575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285750" y="46434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46434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508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 Attributes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74462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958937" y="1271588"/>
            <a:ext cx="3086770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URL where form data is sent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785938"/>
            <a:ext cx="896875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111188" y="1785938"/>
            <a:ext cx="2913087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HTTP method (get or post)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300288"/>
            <a:ext cx="66861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2923" y="2300288"/>
            <a:ext cx="2612157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Form name for scripting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2814638"/>
            <a:ext cx="155756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autocomplete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1771873" y="2814638"/>
            <a:ext cx="324806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Browser autocomplete feature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285750" y="3328988"/>
            <a:ext cx="1202048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novalidate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1416360" y="3328988"/>
            <a:ext cx="298106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Disables browser validation</a:t>
            </a:r>
            <a:endParaRPr lang="en-US" sz="1800" dirty="0"/>
          </a:p>
        </p:txBody>
      </p:sp>
      <p:sp>
        <p:nvSpPr>
          <p:cNvPr id="14" name="Shape 11"/>
          <p:cNvSpPr/>
          <p:nvPr/>
        </p:nvSpPr>
        <p:spPr>
          <a:xfrm>
            <a:off x="285750" y="3800475"/>
            <a:ext cx="8572500" cy="1571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5" name="Text 12"/>
          <p:cNvSpPr/>
          <p:nvPr/>
        </p:nvSpPr>
        <p:spPr>
          <a:xfrm>
            <a:off x="285750" y="60293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8230800" y="60293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793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 Input Fields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text input: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14859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198489"/>
            <a:ext cx="1151595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Username:</a:t>
            </a:r>
            <a:endParaRPr lang="en-US" sz="1575" dirty="0"/>
          </a:p>
        </p:txBody>
      </p:sp>
      <p:sp>
        <p:nvSpPr>
          <p:cNvPr id="7" name="Shape 4"/>
          <p:cNvSpPr/>
          <p:nvPr/>
        </p:nvSpPr>
        <p:spPr>
          <a:xfrm>
            <a:off x="428625" y="2486025"/>
            <a:ext cx="2936081" cy="3000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ext 5"/>
          <p:cNvSpPr/>
          <p:nvPr/>
        </p:nvSpPr>
        <p:spPr>
          <a:xfrm>
            <a:off x="285750" y="3400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 input: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285750" y="3914775"/>
            <a:ext cx="8572500" cy="14859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0" name="Text 7"/>
          <p:cNvSpPr/>
          <p:nvPr/>
        </p:nvSpPr>
        <p:spPr>
          <a:xfrm>
            <a:off x="428625" y="4370189"/>
            <a:ext cx="1151595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Password:</a:t>
            </a:r>
            <a:endParaRPr lang="en-US" sz="1575" dirty="0"/>
          </a:p>
        </p:txBody>
      </p:sp>
      <p:sp>
        <p:nvSpPr>
          <p:cNvPr id="11" name="Shape 8"/>
          <p:cNvSpPr/>
          <p:nvPr/>
        </p:nvSpPr>
        <p:spPr>
          <a:xfrm>
            <a:off x="428625" y="4657725"/>
            <a:ext cx="2936081" cy="3000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Text 9"/>
          <p:cNvSpPr/>
          <p:nvPr/>
        </p:nvSpPr>
        <p:spPr>
          <a:xfrm>
            <a:off x="285750" y="60579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8230800" y="60579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364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Input Attributes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66861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882923" y="1271588"/>
            <a:ext cx="3642196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Identifies the field when submitted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785938"/>
            <a:ext cx="274588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88900" y="1785938"/>
            <a:ext cx="3705374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Links label to input for accessibility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300288"/>
            <a:ext cx="655997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70310" y="2300288"/>
            <a:ext cx="153278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Default value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2814638"/>
            <a:ext cx="135452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1568834" y="2814638"/>
            <a:ext cx="103696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Hint text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285750" y="3328988"/>
            <a:ext cx="98606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required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1200373" y="3328988"/>
            <a:ext cx="249819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Makes field mandatory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285750" y="3843338"/>
            <a:ext cx="99878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disabled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1213098" y="3843338"/>
            <a:ext cx="267645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Makes field non-editable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285750" y="4357688"/>
            <a:ext cx="1024235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readonly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1238548" y="4357688"/>
            <a:ext cx="2371167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Makes field read-only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285750" y="531495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8230800" y="531495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077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 of Session 1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basics and evolution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 structure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300288"/>
            <a:ext cx="207894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 elements: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628650" y="271462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header, nav, main, section, article, aside, footer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71838"/>
            <a:ext cx="2231306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Multimedia elements: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28650" y="368617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img, audio, video, figure, figcaption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6863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6863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4080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Radio Buttons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selecting one option from many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44862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185988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Select your gender: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428625" y="3098602"/>
            <a:ext cx="551520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Male</a:t>
            </a:r>
            <a:endParaRPr lang="en-US" sz="1575" dirty="0"/>
          </a:p>
        </p:txBody>
      </p:sp>
      <p:sp>
        <p:nvSpPr>
          <p:cNvPr id="8" name="Text 5"/>
          <p:cNvSpPr/>
          <p:nvPr/>
        </p:nvSpPr>
        <p:spPr>
          <a:xfrm>
            <a:off x="428625" y="4298752"/>
            <a:ext cx="791533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Female</a:t>
            </a:r>
            <a:endParaRPr lang="en-US" sz="1575" dirty="0"/>
          </a:p>
        </p:txBody>
      </p:sp>
      <p:sp>
        <p:nvSpPr>
          <p:cNvPr id="9" name="Text 6"/>
          <p:cNvSpPr/>
          <p:nvPr/>
        </p:nvSpPr>
        <p:spPr>
          <a:xfrm>
            <a:off x="428625" y="5498902"/>
            <a:ext cx="671513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Other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285750" y="688657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688657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4080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Checkboxes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selecting multiple options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44862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185988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Select your hobbies: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428625" y="3098602"/>
            <a:ext cx="911554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Reading</a:t>
            </a:r>
            <a:endParaRPr lang="en-US" sz="1575" dirty="0"/>
          </a:p>
        </p:txBody>
      </p:sp>
      <p:sp>
        <p:nvSpPr>
          <p:cNvPr id="8" name="Text 5"/>
          <p:cNvSpPr/>
          <p:nvPr/>
        </p:nvSpPr>
        <p:spPr>
          <a:xfrm>
            <a:off x="428625" y="4298752"/>
            <a:ext cx="791533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Sports</a:t>
            </a:r>
            <a:endParaRPr lang="en-US" sz="1575" dirty="0"/>
          </a:p>
        </p:txBody>
      </p:sp>
      <p:sp>
        <p:nvSpPr>
          <p:cNvPr id="9" name="Text 6"/>
          <p:cNvSpPr/>
          <p:nvPr/>
        </p:nvSpPr>
        <p:spPr>
          <a:xfrm>
            <a:off x="428625" y="5498902"/>
            <a:ext cx="671513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Music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285750" y="688657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688657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 Dropdowns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603772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selecting from a list of options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2118122"/>
            <a:ext cx="8572500" cy="14859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573536"/>
            <a:ext cx="1031574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Country:</a:t>
            </a:r>
            <a:endParaRPr lang="en-US" sz="1575" dirty="0"/>
          </a:p>
        </p:txBody>
      </p:sp>
      <p:sp>
        <p:nvSpPr>
          <p:cNvPr id="7" name="Shape 4"/>
          <p:cNvSpPr/>
          <p:nvPr/>
        </p:nvSpPr>
        <p:spPr>
          <a:xfrm>
            <a:off x="428625" y="2866430"/>
            <a:ext cx="2184202" cy="287536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8" name="Text 5"/>
          <p:cNvSpPr/>
          <p:nvPr/>
        </p:nvSpPr>
        <p:spPr>
          <a:xfrm>
            <a:off x="285750" y="46434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8230800" y="46434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810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Textarea Element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multi-line text input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245923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198489"/>
            <a:ext cx="1031574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Message:</a:t>
            </a:r>
            <a:endParaRPr lang="en-US" sz="1575" dirty="0"/>
          </a:p>
        </p:txBody>
      </p:sp>
      <p:sp>
        <p:nvSpPr>
          <p:cNvPr id="7" name="Shape 4"/>
          <p:cNvSpPr/>
          <p:nvPr/>
        </p:nvSpPr>
        <p:spPr>
          <a:xfrm>
            <a:off x="428625" y="2486025"/>
            <a:ext cx="6559748" cy="1200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2486025"/>
            <a:ext cx="6631186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Default text here...</a:t>
            </a:r>
            <a:endParaRPr lang="en-US" sz="1575" dirty="0"/>
          </a:p>
        </p:txBody>
      </p:sp>
      <p:sp>
        <p:nvSpPr>
          <p:cNvPr id="9" name="Text 6"/>
          <p:cNvSpPr/>
          <p:nvPr/>
        </p:nvSpPr>
        <p:spPr>
          <a:xfrm>
            <a:off x="285750" y="4859536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8230800" y="4859536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50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Button Types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Submit button: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11858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2185988"/>
            <a:ext cx="720096" cy="300038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7" name="Text 4"/>
          <p:cNvSpPr/>
          <p:nvPr/>
        </p:nvSpPr>
        <p:spPr>
          <a:xfrm>
            <a:off x="285750" y="3100388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Reset button: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285750" y="3614738"/>
            <a:ext cx="8572500" cy="11858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Shape 6"/>
          <p:cNvSpPr/>
          <p:nvPr/>
        </p:nvSpPr>
        <p:spPr>
          <a:xfrm>
            <a:off x="428625" y="4057650"/>
            <a:ext cx="600075" cy="300038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10" name="Text 7"/>
          <p:cNvSpPr/>
          <p:nvPr/>
        </p:nvSpPr>
        <p:spPr>
          <a:xfrm>
            <a:off x="285750" y="4972050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Button element: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285750" y="5486400"/>
            <a:ext cx="8572500" cy="11858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2" name="Text 9"/>
          <p:cNvSpPr/>
          <p:nvPr/>
        </p:nvSpPr>
        <p:spPr>
          <a:xfrm>
            <a:off x="428625" y="5929313"/>
            <a:ext cx="103157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Click Me</a:t>
            </a:r>
            <a:endParaRPr lang="en-US" sz="1575" dirty="0"/>
          </a:p>
        </p:txBody>
      </p:sp>
      <p:sp>
        <p:nvSpPr>
          <p:cNvPr id="13" name="Text 10"/>
          <p:cNvSpPr/>
          <p:nvPr/>
        </p:nvSpPr>
        <p:spPr>
          <a:xfrm>
            <a:off x="285750" y="732948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8230800" y="732948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364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 Validation Attributes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98606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required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200373" y="1271588"/>
            <a:ext cx="210428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Field must be filled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785938"/>
            <a:ext cx="1163538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minlength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377851" y="1785938"/>
            <a:ext cx="13495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1441363" y="1785938"/>
            <a:ext cx="121466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maxlength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584586" y="1785938"/>
            <a:ext cx="188405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Text length limits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2300288"/>
            <a:ext cx="47785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692162" y="2300288"/>
            <a:ext cx="13495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755675" y="2300288"/>
            <a:ext cx="52897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max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1213210" y="2300288"/>
            <a:ext cx="2243807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Number range limits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285750" y="2814638"/>
            <a:ext cx="84620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1060512" y="2814638"/>
            <a:ext cx="294322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Regular expression pattern</a:t>
            </a:r>
            <a:endParaRPr lang="en-US" sz="1800" dirty="0"/>
          </a:p>
        </p:txBody>
      </p:sp>
      <p:sp>
        <p:nvSpPr>
          <p:cNvPr id="16" name="Shape 13"/>
          <p:cNvSpPr/>
          <p:nvPr/>
        </p:nvSpPr>
        <p:spPr>
          <a:xfrm>
            <a:off x="285750" y="3286125"/>
            <a:ext cx="8572500" cy="1571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Shape 14"/>
          <p:cNvSpPr/>
          <p:nvPr/>
        </p:nvSpPr>
        <p:spPr>
          <a:xfrm>
            <a:off x="428625" y="3686175"/>
            <a:ext cx="2518172" cy="2571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28625" y="3943350"/>
            <a:ext cx="742950" cy="2571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428625" y="4200525"/>
            <a:ext cx="2518172" cy="2571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0" name="Text 17"/>
          <p:cNvSpPr/>
          <p:nvPr/>
        </p:nvSpPr>
        <p:spPr>
          <a:xfrm>
            <a:off x="285750" y="551497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21" name="Text 18"/>
          <p:cNvSpPr/>
          <p:nvPr/>
        </p:nvSpPr>
        <p:spPr>
          <a:xfrm>
            <a:off x="8230800" y="551497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5795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3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42913" y="1428750"/>
            <a:ext cx="65164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023119" y="1428750"/>
            <a:ext cx="272679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registration form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85813" y="19002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new HTML file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85813" y="2400300"/>
            <a:ext cx="3933974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form with the following fields: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1128713" y="281463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 (text, required)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128713" y="321468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 (email, required)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128713" y="361473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 (password, required)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1128713" y="401478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Gender (radio buttons)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128713" y="441483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Interests (checkboxes)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1128713" y="481488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Country (select dropdown)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128713" y="5214938"/>
            <a:ext cx="76438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Bio (textarea)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785813" y="56721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appropriate validation attributes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785813" y="61293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a submit and reset button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285750" y="70580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8230800" y="70580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936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New Input Types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77007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984386" y="1287661"/>
            <a:ext cx="2815084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type="email"&gt;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803797"/>
            <a:ext cx="65577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URL: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870086" y="1819870"/>
            <a:ext cx="2540719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type="url"&gt;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336006"/>
            <a:ext cx="101151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Number: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225823" y="2352080"/>
            <a:ext cx="2952266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type="number"&gt;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2868216"/>
            <a:ext cx="87209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Range: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1086408" y="2884289"/>
            <a:ext cx="2815084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type="range"&gt;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285750" y="3400425"/>
            <a:ext cx="681335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Date: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95648" y="3416498"/>
            <a:ext cx="2677902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type="date"&gt;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285750" y="3932634"/>
            <a:ext cx="74473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Color: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959048" y="3948708"/>
            <a:ext cx="2815084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type="color"&gt;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285750" y="4464844"/>
            <a:ext cx="92277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Search: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1137084" y="4480917"/>
            <a:ext cx="2952266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type="search"&gt;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285750" y="4997053"/>
            <a:ext cx="49068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Tel: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04999" y="5013127"/>
            <a:ext cx="2540719" cy="2589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type="tel"&gt;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285750" y="597217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21" name="Text 18"/>
          <p:cNvSpPr/>
          <p:nvPr/>
        </p:nvSpPr>
        <p:spPr>
          <a:xfrm>
            <a:off x="8230800" y="597217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Datalist Element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453753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Provides autocomplete suggestions for inputs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968103"/>
            <a:ext cx="8572500" cy="17859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423517"/>
            <a:ext cx="2471738" cy="2732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Choose your browser:</a:t>
            </a:r>
            <a:endParaRPr lang="en-US" sz="1575" dirty="0"/>
          </a:p>
        </p:txBody>
      </p:sp>
      <p:sp>
        <p:nvSpPr>
          <p:cNvPr id="7" name="Shape 4"/>
          <p:cNvSpPr/>
          <p:nvPr/>
        </p:nvSpPr>
        <p:spPr>
          <a:xfrm>
            <a:off x="428625" y="2711053"/>
            <a:ext cx="2936081" cy="3000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ext 5"/>
          <p:cNvSpPr/>
          <p:nvPr/>
        </p:nvSpPr>
        <p:spPr>
          <a:xfrm>
            <a:off x="285750" y="46434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8230800" y="46434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078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 Element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Container for results from calculations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238601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Shape 3"/>
          <p:cNvSpPr/>
          <p:nvPr/>
        </p:nvSpPr>
        <p:spPr>
          <a:xfrm>
            <a:off x="668666" y="2598539"/>
            <a:ext cx="921544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4"/>
          <p:cNvSpPr/>
          <p:nvPr/>
        </p:nvSpPr>
        <p:spPr>
          <a:xfrm>
            <a:off x="428625" y="2498527"/>
            <a:ext cx="1473064" cy="5732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+</a:t>
            </a:r>
            <a:endParaRPr lang="en-US" sz="1575" dirty="0"/>
          </a:p>
        </p:txBody>
      </p:sp>
      <p:sp>
        <p:nvSpPr>
          <p:cNvPr id="8" name="Shape 5"/>
          <p:cNvSpPr/>
          <p:nvPr/>
        </p:nvSpPr>
        <p:spPr>
          <a:xfrm>
            <a:off x="668666" y="2786063"/>
            <a:ext cx="2936081" cy="3000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6"/>
          <p:cNvSpPr/>
          <p:nvPr/>
        </p:nvSpPr>
        <p:spPr>
          <a:xfrm>
            <a:off x="428625" y="2798564"/>
            <a:ext cx="3487601" cy="5732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=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668666" y="3098602"/>
            <a:ext cx="431499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100</a:t>
            </a:r>
            <a:endParaRPr lang="en-US" sz="1575" dirty="0"/>
          </a:p>
        </p:txBody>
      </p:sp>
      <p:sp>
        <p:nvSpPr>
          <p:cNvPr id="11" name="Text 8"/>
          <p:cNvSpPr/>
          <p:nvPr/>
        </p:nvSpPr>
        <p:spPr>
          <a:xfrm>
            <a:off x="285750" y="4786313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4786313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92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Lists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Organize information in a structured format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main types: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28650" y="225742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lists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628650" y="271462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Unordered lists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628650" y="3171825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Description lists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6861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be nested for hierarchical data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85775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85775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793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Progress and Meter Elements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Progress: Shows completion of a task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11858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212777"/>
            <a:ext cx="2071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70%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285750" y="3100388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Meter: Shows a value within a known range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285750" y="3614738"/>
            <a:ext cx="8572500" cy="14859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Text 6"/>
          <p:cNvSpPr/>
          <p:nvPr/>
        </p:nvSpPr>
        <p:spPr>
          <a:xfrm>
            <a:off x="428625" y="4124427"/>
            <a:ext cx="10715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60%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428625" y="4424465"/>
            <a:ext cx="10715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8 out of 10</a:t>
            </a:r>
            <a:endParaRPr lang="en-US" sz="1575" dirty="0"/>
          </a:p>
        </p:txBody>
      </p:sp>
      <p:sp>
        <p:nvSpPr>
          <p:cNvPr id="11" name="Text 8"/>
          <p:cNvSpPr/>
          <p:nvPr/>
        </p:nvSpPr>
        <p:spPr>
          <a:xfrm>
            <a:off x="285750" y="5757863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5757863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221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 Validation API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provides built-in form validation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be customized with JavaScript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Validation occurs before form submission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Provides user feedback for invalid inputs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285750" y="3286125"/>
            <a:ext cx="8572500" cy="10572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Shape 6"/>
          <p:cNvSpPr/>
          <p:nvPr/>
        </p:nvSpPr>
        <p:spPr>
          <a:xfrm>
            <a:off x="428625" y="3686175"/>
            <a:ext cx="2518172" cy="2571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285750" y="50006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50006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79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4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42913" y="1428750"/>
            <a:ext cx="65164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023119" y="1428750"/>
            <a:ext cx="271451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an advanced form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85813" y="19002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new HTML file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85813" y="23574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form that uses at least 3 HTML5 input types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85813" y="28146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a datalist for one of the fields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85813" y="32718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a progress or meter element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85813" y="37290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custom validation messages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285750" y="46577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46577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20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Coding Standards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lowercase element names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Close all elements properly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quotes around attribute values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Indent nested elements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861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semantic elements appropriately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8004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Validate your HTML: validator.w3.org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8006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8006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20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Accessibility Considerations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semantic HTML elements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alternative text for images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labels for form elements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Ensure keyboard navigation works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861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ARIA attributes when needed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8004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with screen readers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8006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8006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SEO Implications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403747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 HTML improves search engine ranking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918097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 heading structure helps SEO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432447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Descriptive title and meta tags are important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946797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Alt text for images helps with image search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461147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Clean, valid HTML is easier for crawlers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46434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8230800" y="46434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20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Minimize HTTP requests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async and defer for scripts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images and media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responsive images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861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Minify CSS and JavaScript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8004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browser caching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8006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8006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20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Tools and Resources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W3C Validator: validator.w3.org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MDN Web Docs: developer.mozilla.org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I Use: caniuse.com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Boilerplate: html5boilerplate.com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861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CodePen: codepen.io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8004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 Studio Code: code.visualstudio.com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8006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8006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364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Summary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basics and evolution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 structure elements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Multimedia elements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Lists and tables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861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Forms and validation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8004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new features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3148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and standards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285750" y="531495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531495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20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Practice building complete HTML5 pages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430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 CSS to style your HTML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22574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Explore JavaScript for interactivity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85750" y="27717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responsive websites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32861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Join web development communities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85750" y="380047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portfolio of projects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85750" y="480060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8230800" y="480060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6223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Lists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sequential items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85938"/>
            <a:ext cx="141825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with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632570" y="1785938"/>
            <a:ext cx="54158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&lt;ol&gt;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102718" y="1785938"/>
            <a:ext cx="57987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611152" y="1785938"/>
            <a:ext cx="46546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&lt;li&gt;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3005175" y="1785938"/>
            <a:ext cx="106252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elements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285750" y="2257425"/>
            <a:ext cx="8572500" cy="41862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428625" y="3300413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First item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428625" y="4200525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Second item</a:t>
            </a:r>
            <a:endParaRPr lang="en-US" sz="1575" dirty="0"/>
          </a:p>
        </p:txBody>
      </p:sp>
      <p:sp>
        <p:nvSpPr>
          <p:cNvPr id="13" name="Text 10"/>
          <p:cNvSpPr/>
          <p:nvPr/>
        </p:nvSpPr>
        <p:spPr>
          <a:xfrm>
            <a:off x="428625" y="5100638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Third item</a:t>
            </a:r>
            <a:endParaRPr lang="en-US" sz="1575" dirty="0"/>
          </a:p>
        </p:txBody>
      </p:sp>
      <p:sp>
        <p:nvSpPr>
          <p:cNvPr id="14" name="Text 11"/>
          <p:cNvSpPr/>
          <p:nvPr/>
        </p:nvSpPr>
        <p:spPr>
          <a:xfrm>
            <a:off x="285750" y="710088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8230800" y="710088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508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Final Exercise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42913" y="1428750"/>
            <a:ext cx="65164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023119" y="1428750"/>
            <a:ext cx="338781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complete HTML5 page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85813" y="19002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new HTML file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85813" y="23574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proper document structure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85813" y="28146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semantic elements for layout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85813" y="32718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at least one multimedia element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85813" y="37290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a table and different types of lists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85813" y="41862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form with various input types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785813" y="46434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form validation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785813" y="51006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Follow accessibility best practices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285750" y="60293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8230800" y="60293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366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List Attributes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71588"/>
            <a:ext cx="54147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55786" y="1271588"/>
            <a:ext cx="3082417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Numbering style (1, A, a, I, i)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85750" y="1785938"/>
            <a:ext cx="56692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81236" y="1785938"/>
            <a:ext cx="182489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Starting number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85750" y="2300288"/>
            <a:ext cx="102468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reversed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238994" y="2300288"/>
            <a:ext cx="290538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Counts down instead of up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285750" y="2771775"/>
            <a:ext cx="8572500" cy="3286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428625" y="3814763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This will be C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428625" y="4714875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This will be D</a:t>
            </a:r>
            <a:endParaRPr lang="en-US" sz="1575" dirty="0"/>
          </a:p>
        </p:txBody>
      </p:sp>
      <p:sp>
        <p:nvSpPr>
          <p:cNvPr id="13" name="Text 10"/>
          <p:cNvSpPr/>
          <p:nvPr/>
        </p:nvSpPr>
        <p:spPr>
          <a:xfrm>
            <a:off x="285750" y="67151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8230800" y="67151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6223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Unordered Lists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non-sequential items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85938"/>
            <a:ext cx="141825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with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632570" y="1785938"/>
            <a:ext cx="54158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&lt;ul&gt;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102718" y="1785938"/>
            <a:ext cx="57987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611152" y="1785938"/>
            <a:ext cx="465460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&lt;li&gt;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3005175" y="1785938"/>
            <a:ext cx="106252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elements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285750" y="2257425"/>
            <a:ext cx="8572500" cy="41862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428625" y="3300413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Apples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428625" y="4200525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Oranges</a:t>
            </a:r>
            <a:endParaRPr lang="en-US" sz="1575" dirty="0"/>
          </a:p>
        </p:txBody>
      </p:sp>
      <p:sp>
        <p:nvSpPr>
          <p:cNvPr id="13" name="Text 10"/>
          <p:cNvSpPr/>
          <p:nvPr/>
        </p:nvSpPr>
        <p:spPr>
          <a:xfrm>
            <a:off x="428625" y="5100638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Bananas</a:t>
            </a:r>
            <a:endParaRPr lang="en-US" sz="1575" dirty="0"/>
          </a:p>
        </p:txBody>
      </p:sp>
      <p:sp>
        <p:nvSpPr>
          <p:cNvPr id="14" name="Text 11"/>
          <p:cNvSpPr/>
          <p:nvPr/>
        </p:nvSpPr>
        <p:spPr>
          <a:xfrm>
            <a:off x="285750" y="710088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8230800" y="710088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88225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Description Lists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for term-definition pairs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785938"/>
            <a:ext cx="141825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 with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632570" y="1785938"/>
            <a:ext cx="541586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&lt;dl&gt;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102718" y="1785938"/>
            <a:ext cx="198462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229743" y="1785938"/>
            <a:ext cx="554199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&lt;dt&gt;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712504" y="1785938"/>
            <a:ext cx="64338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and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3284451" y="1785938"/>
            <a:ext cx="61771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&lt;dd&gt;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3830724" y="1785938"/>
            <a:ext cx="106252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elements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285750" y="2257425"/>
            <a:ext cx="8572500" cy="538638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3" name="Text 10"/>
          <p:cNvSpPr/>
          <p:nvPr/>
        </p:nvSpPr>
        <p:spPr>
          <a:xfrm>
            <a:off x="428625" y="3300413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HTML</a:t>
            </a:r>
            <a:endParaRPr lang="en-US" sz="1575" dirty="0"/>
          </a:p>
        </p:txBody>
      </p:sp>
      <p:sp>
        <p:nvSpPr>
          <p:cNvPr id="14" name="Text 11"/>
          <p:cNvSpPr/>
          <p:nvPr/>
        </p:nvSpPr>
        <p:spPr>
          <a:xfrm>
            <a:off x="428625" y="4200525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HyperText Markup Language</a:t>
            </a:r>
            <a:endParaRPr lang="en-US" sz="1575" dirty="0"/>
          </a:p>
        </p:txBody>
      </p:sp>
      <p:sp>
        <p:nvSpPr>
          <p:cNvPr id="15" name="Text 12"/>
          <p:cNvSpPr/>
          <p:nvPr/>
        </p:nvSpPr>
        <p:spPr>
          <a:xfrm>
            <a:off x="428625" y="5400675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CSS</a:t>
            </a:r>
            <a:endParaRPr lang="en-US" sz="1575" dirty="0"/>
          </a:p>
        </p:txBody>
      </p:sp>
      <p:sp>
        <p:nvSpPr>
          <p:cNvPr id="16" name="Text 13"/>
          <p:cNvSpPr/>
          <p:nvPr/>
        </p:nvSpPr>
        <p:spPr>
          <a:xfrm>
            <a:off x="428625" y="6300788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Cascading Style Sheets</a:t>
            </a:r>
            <a:endParaRPr lang="en-US" sz="1575" dirty="0"/>
          </a:p>
        </p:txBody>
      </p:sp>
      <p:sp>
        <p:nvSpPr>
          <p:cNvPr id="17" name="Text 14"/>
          <p:cNvSpPr/>
          <p:nvPr/>
        </p:nvSpPr>
        <p:spPr>
          <a:xfrm>
            <a:off x="285750" y="8301038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8230800" y="8301038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280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Nesting Lists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228725"/>
            <a:ext cx="8643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Lists can be nested inside other lists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285750" y="1743075"/>
            <a:ext cx="8572500" cy="988695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2798564"/>
            <a:ext cx="791533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Fruits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428625" y="3986213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Apples</a:t>
            </a:r>
            <a:endParaRPr lang="en-US" sz="1575" dirty="0"/>
          </a:p>
        </p:txBody>
      </p:sp>
      <p:sp>
        <p:nvSpPr>
          <p:cNvPr id="8" name="Text 5"/>
          <p:cNvSpPr/>
          <p:nvPr/>
        </p:nvSpPr>
        <p:spPr>
          <a:xfrm>
            <a:off x="428625" y="4886325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Oranges</a:t>
            </a:r>
            <a:endParaRPr lang="en-US" sz="1575" dirty="0"/>
          </a:p>
        </p:txBody>
      </p:sp>
      <p:sp>
        <p:nvSpPr>
          <p:cNvPr id="9" name="Text 6"/>
          <p:cNvSpPr/>
          <p:nvPr/>
        </p:nvSpPr>
        <p:spPr>
          <a:xfrm>
            <a:off x="428625" y="6999089"/>
            <a:ext cx="1271588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Vegetables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428625" y="8186738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Carrots</a:t>
            </a:r>
            <a:endParaRPr lang="en-US" sz="1575" dirty="0"/>
          </a:p>
        </p:txBody>
      </p:sp>
      <p:sp>
        <p:nvSpPr>
          <p:cNvPr id="11" name="Text 8"/>
          <p:cNvSpPr/>
          <p:nvPr/>
        </p:nvSpPr>
        <p:spPr>
          <a:xfrm>
            <a:off x="428625" y="9086850"/>
            <a:ext cx="8358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5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Broccoli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285750" y="12287250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8230800" y="12287250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79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671513"/>
          </a:xfrm>
          <a:prstGeom prst="rect">
            <a:avLst/>
          </a:prstGeom>
          <a:noFill/>
          <a:ln/>
        </p:spPr>
        <p:txBody>
          <a:bodyPr wrap="square" lIns="0" tIns="0" rIns="0" bIns="170053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1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42913" y="1428750"/>
            <a:ext cx="65164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023119" y="1428750"/>
            <a:ext cx="276507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recipe using lists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85813" y="19002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a new HTML file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85813" y="23574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an ordered list for the recipe steps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85813" y="28146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an unordered list for the ingredients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85813" y="32718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a description list for nutritional information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85813" y="3729038"/>
            <a:ext cx="79867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at least one nested list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285750" y="4657725"/>
            <a:ext cx="148492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HTML5 Fundamentals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230800" y="4657725"/>
            <a:ext cx="698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2025-06-03T16:32:01Z</dcterms:created>
  <dcterms:modified xsi:type="dcterms:W3CDTF">2025-06-03T16:32:01Z</dcterms:modified>
</cp:coreProperties>
</file>