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258" r:id="rId5"/>
    <p:sldId id="259" r:id="rId6"/>
    <p:sldId id="268" r:id="rId7"/>
    <p:sldId id="267" r:id="rId8"/>
    <p:sldId id="260" r:id="rId9"/>
    <p:sldId id="261" r:id="rId10"/>
    <p:sldId id="269" r:id="rId11"/>
    <p:sldId id="262" r:id="rId12"/>
    <p:sldId id="270" r:id="rId13"/>
    <p:sldId id="263" r:id="rId14"/>
    <p:sldId id="271" r:id="rId15"/>
    <p:sldId id="264" r:id="rId16"/>
    <p:sldId id="272" r:id="rId17"/>
    <p:sldId id="265" r:id="rId1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5033" autoAdjust="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010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8FACB-F792-7230-6E7E-1F7E3C330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DAD527-8CED-E35B-456A-B3D2AD706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FC584E-7997-6987-9EE9-34F6B9FB9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B86FC-D994-2611-5924-8D6D92B755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36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1A39A-F778-8865-4A5C-A2D4A0429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4948C1-23C5-AEA9-DDC4-6B929A11C2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0AEE1D-ABD0-5B09-3B24-F68B7D1E14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5562F-3CA9-8B74-F568-029AC53F51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283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64358-848A-3C57-DBB3-4ED4BCBCC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DB7C1F-224C-B23F-970C-7EFDE7A3C1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B1C728-85F4-06A7-DD91-9FFD858CF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89D48-D870-BA55-B8C8-2BC010776E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50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5CF93-A794-DB28-9646-0C75046BF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DD3A40-78CF-B223-B63A-6B38196167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4E08C2-A5F8-CAF8-6BA9-0D39EBD61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89F48-922B-8D67-3943-5E4A4CA7D1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051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D4A79-0E7B-FA84-54F5-C008CC06E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5C3D0E-3FDF-7DBE-5B81-68C74BD1FD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0DF58D-DB04-202D-E9B6-21E10AF573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2607F7-3B62-EB70-F038-ACFC576DA5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14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C67D3-A91C-2869-C4F5-120CD216D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66BC71-AEA0-3E45-49EC-E02FF44AC9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45AAD5-54AC-C99A-867E-1D7FEC9A1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694CC-1E1B-ADE4-0E0C-6F406980A9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70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4E418-A7E0-471F-A871-519381A3B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A37636-082B-83CA-F340-D606AE90DF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C4A9F8-78D6-EFA9-4D1F-2976B83FB1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C0AC5-706C-217A-4D1D-F84BC8E383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49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223353" y="948783"/>
            <a:ext cx="4768732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37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JavaScript Essentials</a:t>
            </a:r>
            <a:endParaRPr lang="en-US" sz="3375" dirty="0"/>
          </a:p>
        </p:txBody>
      </p:sp>
      <p:sp>
        <p:nvSpPr>
          <p:cNvPr id="4" name="Text 1"/>
          <p:cNvSpPr/>
          <p:nvPr/>
        </p:nvSpPr>
        <p:spPr>
          <a:xfrm>
            <a:off x="2223353" y="1606008"/>
            <a:ext cx="4768732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4: DOM Manipulation</a:t>
            </a:r>
            <a:endParaRPr lang="en-US" sz="2025" dirty="0"/>
          </a:p>
        </p:txBody>
      </p:sp>
      <p:sp>
        <p:nvSpPr>
          <p:cNvPr id="6" name="Shape 3"/>
          <p:cNvSpPr/>
          <p:nvPr/>
        </p:nvSpPr>
        <p:spPr>
          <a:xfrm>
            <a:off x="2083121" y="2571750"/>
            <a:ext cx="2348647" cy="1786597"/>
          </a:xfrm>
          <a:prstGeom prst="rect">
            <a:avLst/>
          </a:prstGeom>
          <a:solidFill>
            <a:srgbClr val="F3F4F6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2283146" y="2743201"/>
            <a:ext cx="193431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Previous Sessions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2283146" y="3040597"/>
            <a:ext cx="1934310" cy="109113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Variables &amp; Control Structures</a:t>
            </a:r>
          </a:p>
          <a:p>
            <a:pPr marL="0" indent="0" algn="l">
              <a:buNone/>
            </a:pPr>
            <a:endParaRPr lang="en-US" sz="1013" dirty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Functions &amp; Events</a:t>
            </a:r>
          </a:p>
          <a:p>
            <a:endParaRPr lang="en-US" sz="1013" dirty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Arrays &amp; Objects</a:t>
            </a:r>
          </a:p>
          <a:p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Loops &amp; Iteration</a:t>
            </a:r>
            <a:endParaRPr lang="en-US" sz="1013" dirty="0"/>
          </a:p>
        </p:txBody>
      </p:sp>
      <p:sp>
        <p:nvSpPr>
          <p:cNvPr id="12" name="Shape 9"/>
          <p:cNvSpPr/>
          <p:nvPr/>
        </p:nvSpPr>
        <p:spPr>
          <a:xfrm>
            <a:off x="4643439" y="2585818"/>
            <a:ext cx="2348646" cy="1786596"/>
          </a:xfrm>
          <a:prstGeom prst="rect">
            <a:avLst/>
          </a:prstGeom>
          <a:solidFill>
            <a:srgbClr val="F3F4F6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4814889" y="2771556"/>
            <a:ext cx="193431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Today's Focus</a:t>
            </a:r>
            <a:endParaRPr lang="en-US" sz="1125" dirty="0"/>
          </a:p>
        </p:txBody>
      </p:sp>
      <p:sp>
        <p:nvSpPr>
          <p:cNvPr id="14" name="Text 11"/>
          <p:cNvSpPr/>
          <p:nvPr/>
        </p:nvSpPr>
        <p:spPr>
          <a:xfrm>
            <a:off x="4908967" y="3046758"/>
            <a:ext cx="1840232" cy="109113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Understanding the DOM</a:t>
            </a:r>
          </a:p>
          <a:p>
            <a:pPr marL="0" indent="0" algn="l">
              <a:buNone/>
            </a:pPr>
            <a:endParaRPr lang="en-US" sz="1013" dirty="0">
              <a:solidFill>
                <a:srgbClr val="000000"/>
              </a:solidFill>
              <a:latin typeface="Arial" pitchFamily="34" charset="0"/>
              <a:cs typeface="Arial" pitchFamily="34" charset="-120"/>
            </a:endParaRPr>
          </a:p>
          <a:p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Selecting HTML elements</a:t>
            </a:r>
          </a:p>
          <a:p>
            <a:endParaRPr lang="en-US" sz="1013" dirty="0">
              <a:solidFill>
                <a:srgbClr val="000000"/>
              </a:solidFill>
              <a:latin typeface="Arial" pitchFamily="34" charset="0"/>
              <a:cs typeface="Arial" pitchFamily="34" charset="-120"/>
            </a:endParaRPr>
          </a:p>
          <a:p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Modifying content &amp; styles</a:t>
            </a:r>
            <a:endParaRPr lang="en-US" sz="1013" dirty="0"/>
          </a:p>
          <a:p>
            <a:endParaRPr lang="en-US" sz="1013" dirty="0"/>
          </a:p>
          <a:p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Creating interactive pages</a:t>
            </a:r>
            <a:endParaRPr lang="en-US" sz="1013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D688D-B188-5FC2-FED2-FD16A6F4A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8">
            <a:extLst>
              <a:ext uri="{FF2B5EF4-FFF2-40B4-BE49-F238E27FC236}">
                <a16:creationId xmlns:a16="http://schemas.microsoft.com/office/drawing/2014/main" id="{7A1E170A-56A1-7506-0253-4885FE4CFA47}"/>
              </a:ext>
            </a:extLst>
          </p:cNvPr>
          <p:cNvSpPr/>
          <p:nvPr/>
        </p:nvSpPr>
        <p:spPr>
          <a:xfrm>
            <a:off x="400050" y="330518"/>
            <a:ext cx="827246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Adding to the Page</a:t>
            </a:r>
            <a:endParaRPr lang="en-US" sz="1688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F502841A-2673-DC54-11F5-B088DA410716}"/>
              </a:ext>
            </a:extLst>
          </p:cNvPr>
          <p:cNvSpPr/>
          <p:nvPr/>
        </p:nvSpPr>
        <p:spPr>
          <a:xfrm>
            <a:off x="400050" y="759143"/>
            <a:ext cx="82724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appendChild - add to end:</a:t>
            </a:r>
            <a:endParaRPr lang="en-US" sz="1013" dirty="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CD5CD1AA-6A3B-C706-999B-668BEBF11436}"/>
              </a:ext>
            </a:extLst>
          </p:cNvPr>
          <p:cNvSpPr/>
          <p:nvPr/>
        </p:nvSpPr>
        <p:spPr>
          <a:xfrm>
            <a:off x="400050" y="1016318"/>
            <a:ext cx="8201025" cy="138588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r>
              <a:rPr lang="en-US" sz="14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Add to the body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document.body.appendChild(newParagraph);</a:t>
            </a:r>
            <a:endParaRPr lang="en-US" sz="1400"/>
          </a:p>
          <a:p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Add to a specific container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container = document.querySelector('#container');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container.appendChild(link);</a:t>
            </a:r>
            <a:endParaRPr lang="en-US" sz="1400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AFC52304-1C6A-0E39-1E04-5B0E94EBA6EA}"/>
              </a:ext>
            </a:extLst>
          </p:cNvPr>
          <p:cNvSpPr/>
          <p:nvPr/>
        </p:nvSpPr>
        <p:spPr>
          <a:xfrm>
            <a:off x="400050" y="2502218"/>
            <a:ext cx="82724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insertBefore - add at specific position:</a:t>
            </a:r>
            <a:endParaRPr lang="en-US" sz="1013" dirty="0"/>
          </a:p>
        </p:txBody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F18A903E-63EF-A9E1-59D1-5A37E1E22898}"/>
              </a:ext>
            </a:extLst>
          </p:cNvPr>
          <p:cNvSpPr/>
          <p:nvPr/>
        </p:nvSpPr>
        <p:spPr>
          <a:xfrm>
            <a:off x="400050" y="2759393"/>
            <a:ext cx="8201025" cy="11858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</a:t>
            </a:r>
            <a:r>
              <a:rPr lang="en-US" sz="14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existingElement</a:t>
            </a:r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document.querySelector</a:t>
            </a:r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('#existing');</a:t>
            </a:r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parent = </a:t>
            </a:r>
            <a:r>
              <a:rPr lang="en-US" sz="14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existingElement.parentNode</a:t>
            </a:r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;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Insert before existing element</a:t>
            </a:r>
            <a:endParaRPr lang="en-US" sz="1400" dirty="0"/>
          </a:p>
          <a:p>
            <a:r>
              <a:rPr lang="en-US" sz="14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parent.insertBefore</a:t>
            </a:r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newParagraph</a:t>
            </a:r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existingElement</a:t>
            </a:r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);</a:t>
            </a:r>
            <a:endParaRPr lang="en-US" sz="1400" dirty="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9CEAB8BC-E879-A3C1-FE15-05024F0916AA}"/>
              </a:ext>
            </a:extLst>
          </p:cNvPr>
          <p:cNvSpPr/>
          <p:nvPr/>
        </p:nvSpPr>
        <p:spPr>
          <a:xfrm>
            <a:off x="400050" y="4045268"/>
            <a:ext cx="82724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Modern method - append:</a:t>
            </a:r>
            <a:endParaRPr lang="en-US" sz="1013" dirty="0"/>
          </a:p>
        </p:txBody>
      </p:sp>
      <p:sp>
        <p:nvSpPr>
          <p:cNvPr id="19" name="Shape 16">
            <a:extLst>
              <a:ext uri="{FF2B5EF4-FFF2-40B4-BE49-F238E27FC236}">
                <a16:creationId xmlns:a16="http://schemas.microsoft.com/office/drawing/2014/main" id="{66BEA9F3-0DB3-AA19-5253-6D8C35F8D305}"/>
              </a:ext>
            </a:extLst>
          </p:cNvPr>
          <p:cNvSpPr/>
          <p:nvPr/>
        </p:nvSpPr>
        <p:spPr>
          <a:xfrm>
            <a:off x="400050" y="4302443"/>
            <a:ext cx="8201025" cy="58578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Can add multiple elements at once</a:t>
            </a:r>
            <a:endParaRPr lang="en-US" sz="1400" dirty="0"/>
          </a:p>
          <a:p>
            <a:r>
              <a:rPr lang="en-US" sz="14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container.append</a:t>
            </a:r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newParagraph</a:t>
            </a:r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, link);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9573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26587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457200"/>
            <a:ext cx="83010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Removing Elements</a:t>
            </a:r>
            <a:endParaRPr lang="en-US" sz="2700" dirty="0"/>
          </a:p>
        </p:txBody>
      </p:sp>
      <p:sp>
        <p:nvSpPr>
          <p:cNvPr id="5" name="Text 2"/>
          <p:cNvSpPr/>
          <p:nvPr/>
        </p:nvSpPr>
        <p:spPr>
          <a:xfrm>
            <a:off x="457200" y="1143000"/>
            <a:ext cx="401478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remove() Method</a:t>
            </a:r>
            <a:endParaRPr lang="en-US" sz="1688" dirty="0"/>
          </a:p>
        </p:txBody>
      </p:sp>
      <p:sp>
        <p:nvSpPr>
          <p:cNvPr id="6" name="Text 3"/>
          <p:cNvSpPr/>
          <p:nvPr/>
        </p:nvSpPr>
        <p:spPr>
          <a:xfrm>
            <a:off x="457200" y="1571625"/>
            <a:ext cx="40147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Modern way to remove elements:</a:t>
            </a:r>
            <a:endParaRPr lang="en-US" sz="1013" dirty="0"/>
          </a:p>
        </p:txBody>
      </p:sp>
      <p:sp>
        <p:nvSpPr>
          <p:cNvPr id="7" name="Shape 4"/>
          <p:cNvSpPr/>
          <p:nvPr/>
        </p:nvSpPr>
        <p:spPr>
          <a:xfrm>
            <a:off x="457200" y="1828800"/>
            <a:ext cx="3943350" cy="2335237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 sz="1200" dirty="0">
              <a:solidFill>
                <a:srgbClr val="000000"/>
              </a:solidFill>
              <a:latin typeface="Courier New" pitchFamily="34" charset="0"/>
              <a:ea typeface="Courier New" pitchFamily="34" charset="-122"/>
              <a:cs typeface="Courier New" pitchFamily="34" charset="-12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Select and remove an element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elementToRemove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document.querySelector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('#unwanted');</a:t>
            </a:r>
            <a:endParaRPr lang="en-US" sz="1200" dirty="0"/>
          </a:p>
          <a:p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elementToRemove.remove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();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Remove multiple elements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allAds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document.querySelectorAll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('.advertisement');</a:t>
            </a:r>
            <a:endParaRPr lang="en-US" sz="1200" dirty="0"/>
          </a:p>
          <a:p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allAds.forEach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(ad =&gt; 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ad.remove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());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4747612" y="1485900"/>
            <a:ext cx="40147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Conditional Removal</a:t>
            </a:r>
            <a:endParaRPr lang="en-US" sz="1350" dirty="0"/>
          </a:p>
        </p:txBody>
      </p:sp>
      <p:sp>
        <p:nvSpPr>
          <p:cNvPr id="10" name="Shape 7"/>
          <p:cNvSpPr/>
          <p:nvPr/>
        </p:nvSpPr>
        <p:spPr>
          <a:xfrm>
            <a:off x="4747612" y="1828799"/>
            <a:ext cx="3943350" cy="2857501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r>
              <a:rPr lang="en-US" sz="14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Only remove if element exists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element = document.querySelector('#maybe-exists');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if (element) {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element.remove();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400"/>
          </a:p>
          <a:p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Or use optional chaining (modern)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document.querySelector('#maybe-exists')?.remove();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E567D-E34D-FF3D-8590-63D80319F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9">
            <a:extLst>
              <a:ext uri="{FF2B5EF4-FFF2-40B4-BE49-F238E27FC236}">
                <a16:creationId xmlns:a16="http://schemas.microsoft.com/office/drawing/2014/main" id="{17AAC310-DF47-446D-F4FA-47066BF76AD7}"/>
              </a:ext>
            </a:extLst>
          </p:cNvPr>
          <p:cNvSpPr/>
          <p:nvPr/>
        </p:nvSpPr>
        <p:spPr>
          <a:xfrm>
            <a:off x="342900" y="821530"/>
            <a:ext cx="83010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removeChild() Method</a:t>
            </a:r>
            <a:endParaRPr lang="en-US" sz="1688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AF986F2C-8777-C0DD-FF1B-E2269F102910}"/>
              </a:ext>
            </a:extLst>
          </p:cNvPr>
          <p:cNvSpPr/>
          <p:nvPr/>
        </p:nvSpPr>
        <p:spPr>
          <a:xfrm>
            <a:off x="342900" y="1250155"/>
            <a:ext cx="83010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Traditional way (still useful):</a:t>
            </a:r>
            <a:endParaRPr lang="en-US" sz="1013" dirty="0"/>
          </a:p>
        </p:txBody>
      </p:sp>
      <p:sp>
        <p:nvSpPr>
          <p:cNvPr id="14" name="Shape 11">
            <a:extLst>
              <a:ext uri="{FF2B5EF4-FFF2-40B4-BE49-F238E27FC236}">
                <a16:creationId xmlns:a16="http://schemas.microsoft.com/office/drawing/2014/main" id="{F79669C5-4AFC-2573-2D8B-652162C62C51}"/>
              </a:ext>
            </a:extLst>
          </p:cNvPr>
          <p:cNvSpPr/>
          <p:nvPr/>
        </p:nvSpPr>
        <p:spPr>
          <a:xfrm>
            <a:off x="342900" y="1507330"/>
            <a:ext cx="3943350" cy="1657035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r>
              <a:rPr lang="en-US" sz="14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parent = document.querySelector('#parent');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child = document.querySelector('#child');</a:t>
            </a:r>
            <a:endParaRPr lang="en-US" sz="1400"/>
          </a:p>
          <a:p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Remove child from parent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parent.removeChild(child);</a:t>
            </a:r>
            <a:endParaRPr lang="en-US" sz="1400" dirty="0"/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25B4A335-98D8-9B8B-488A-93ED1731E48C}"/>
              </a:ext>
            </a:extLst>
          </p:cNvPr>
          <p:cNvSpPr/>
          <p:nvPr/>
        </p:nvSpPr>
        <p:spPr>
          <a:xfrm>
            <a:off x="4498658" y="861695"/>
            <a:ext cx="4431030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Clear all children:</a:t>
            </a:r>
            <a:endParaRPr lang="en-US" sz="1013" dirty="0"/>
          </a:p>
        </p:txBody>
      </p:sp>
      <p:sp>
        <p:nvSpPr>
          <p:cNvPr id="17" name="Shape 14">
            <a:extLst>
              <a:ext uri="{FF2B5EF4-FFF2-40B4-BE49-F238E27FC236}">
                <a16:creationId xmlns:a16="http://schemas.microsoft.com/office/drawing/2014/main" id="{343E0212-DA2C-F456-7442-A59C5392C2F6}"/>
              </a:ext>
            </a:extLst>
          </p:cNvPr>
          <p:cNvSpPr/>
          <p:nvPr/>
        </p:nvSpPr>
        <p:spPr>
          <a:xfrm>
            <a:off x="4498658" y="1096796"/>
            <a:ext cx="4431030" cy="218598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 sz="1100" dirty="0">
              <a:solidFill>
                <a:srgbClr val="000000"/>
              </a:solidFill>
              <a:latin typeface="Courier New" pitchFamily="34" charset="0"/>
              <a:ea typeface="Courier New" pitchFamily="34" charset="-122"/>
              <a:cs typeface="Courier New" pitchFamily="34" charset="-120"/>
            </a:endParaRPr>
          </a:p>
          <a:p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Remove all children from container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container = </a:t>
            </a:r>
            <a:r>
              <a:rPr lang="en-US" sz="11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document.querySelector</a:t>
            </a: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('#container');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Method 1: Set </a:t>
            </a:r>
            <a:r>
              <a:rPr lang="en-US" sz="11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innerHTML</a:t>
            </a: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to empty</a:t>
            </a:r>
            <a:endParaRPr lang="en-US" sz="1100" dirty="0"/>
          </a:p>
          <a:p>
            <a:r>
              <a:rPr lang="en-US" sz="11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container.innerHTML</a:t>
            </a: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'';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Method 2: Remove each child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while (</a:t>
            </a:r>
            <a:r>
              <a:rPr lang="en-US" sz="11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container.firstChild</a:t>
            </a: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 {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container.removeChild</a:t>
            </a: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r>
              <a:rPr lang="en-US" sz="11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container.firstChild</a:t>
            </a: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);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100" dirty="0"/>
          </a:p>
        </p:txBody>
      </p:sp>
      <p:sp>
        <p:nvSpPr>
          <p:cNvPr id="19" name="Shape 16">
            <a:extLst>
              <a:ext uri="{FF2B5EF4-FFF2-40B4-BE49-F238E27FC236}">
                <a16:creationId xmlns:a16="http://schemas.microsoft.com/office/drawing/2014/main" id="{F3702FCF-5933-83CE-7DDB-B1828E7273F7}"/>
              </a:ext>
            </a:extLst>
          </p:cNvPr>
          <p:cNvSpPr/>
          <p:nvPr/>
        </p:nvSpPr>
        <p:spPr>
          <a:xfrm>
            <a:off x="342900" y="3867467"/>
            <a:ext cx="8586788" cy="828675"/>
          </a:xfrm>
          <a:prstGeom prst="rect">
            <a:avLst/>
          </a:prstGeom>
          <a:solidFill>
            <a:srgbClr val="FEF3C7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17">
            <a:extLst>
              <a:ext uri="{FF2B5EF4-FFF2-40B4-BE49-F238E27FC236}">
                <a16:creationId xmlns:a16="http://schemas.microsoft.com/office/drawing/2014/main" id="{6274C024-C245-B40D-CCC0-93083ED8723B}"/>
              </a:ext>
            </a:extLst>
          </p:cNvPr>
          <p:cNvSpPr/>
          <p:nvPr/>
        </p:nvSpPr>
        <p:spPr>
          <a:xfrm>
            <a:off x="514350" y="4052367"/>
            <a:ext cx="8331868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💡 Remember</a:t>
            </a:r>
            <a:endParaRPr lang="en-US" sz="1125" dirty="0"/>
          </a:p>
        </p:txBody>
      </p:sp>
      <p:sp>
        <p:nvSpPr>
          <p:cNvPr id="21" name="Text 18">
            <a:extLst>
              <a:ext uri="{FF2B5EF4-FFF2-40B4-BE49-F238E27FC236}">
                <a16:creationId xmlns:a16="http://schemas.microsoft.com/office/drawing/2014/main" id="{D8CAA1BF-08C5-891A-59B6-F79A703041F5}"/>
              </a:ext>
            </a:extLst>
          </p:cNvPr>
          <p:cNvSpPr/>
          <p:nvPr/>
        </p:nvSpPr>
        <p:spPr>
          <a:xfrm>
            <a:off x="514350" y="4318166"/>
            <a:ext cx="8331868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Always check if an element exists before trying to remove it!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28393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8" y="1043420"/>
            <a:ext cx="3220836" cy="83099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Event Handling with DOM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71488" y="2236169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Interactive Button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471488" y="2664794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HTML:</a:t>
            </a:r>
            <a:endParaRPr lang="en-US" sz="1013" dirty="0"/>
          </a:p>
        </p:txBody>
      </p:sp>
      <p:sp>
        <p:nvSpPr>
          <p:cNvPr id="6" name="Shape 3"/>
          <p:cNvSpPr/>
          <p:nvPr/>
        </p:nvSpPr>
        <p:spPr>
          <a:xfrm>
            <a:off x="471488" y="2921969"/>
            <a:ext cx="4100512" cy="489446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&lt;button id="</a:t>
            </a:r>
            <a:r>
              <a:rPr lang="en-US" sz="11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colorButton</a:t>
            </a: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"&gt;Change Color&lt;/button&gt;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&lt;div id="</a:t>
            </a:r>
            <a:r>
              <a:rPr lang="en-US" sz="11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colorBox</a:t>
            </a: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"&gt;Color Box&lt;/div&gt;</a:t>
            </a:r>
            <a:endParaRPr lang="en-US" sz="1100" dirty="0"/>
          </a:p>
        </p:txBody>
      </p:sp>
      <p:sp>
        <p:nvSpPr>
          <p:cNvPr id="8" name="Text 5"/>
          <p:cNvSpPr/>
          <p:nvPr/>
        </p:nvSpPr>
        <p:spPr>
          <a:xfrm>
            <a:off x="4856304" y="414331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JavaScript:</a:t>
            </a:r>
            <a:endParaRPr lang="en-US" sz="1013" dirty="0"/>
          </a:p>
        </p:txBody>
      </p:sp>
      <p:sp>
        <p:nvSpPr>
          <p:cNvPr id="9" name="Shape 6"/>
          <p:cNvSpPr/>
          <p:nvPr/>
        </p:nvSpPr>
        <p:spPr>
          <a:xfrm>
            <a:off x="4856304" y="689318"/>
            <a:ext cx="3929063" cy="4157002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button = 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document.querySelector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('#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colorButton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');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box = 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document.querySelector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('#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colorBox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');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button.addEventListener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('click', function() {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// Generate random color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let colors = ['red', 'blue', 'green', 'yellow', 'purple'];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let 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randomColor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colors[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Math.floor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Math.random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() * 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colors.length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)];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// Change box color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box.style.backgroundColor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randomColor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;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// Update button text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button.textContent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`Changed to ${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randomColor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}`;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});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6F073-B1A4-55C9-8C70-768DFD293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8">
            <a:extLst>
              <a:ext uri="{FF2B5EF4-FFF2-40B4-BE49-F238E27FC236}">
                <a16:creationId xmlns:a16="http://schemas.microsoft.com/office/drawing/2014/main" id="{BB16EE00-299C-DCFB-A675-412340934C78}"/>
              </a:ext>
            </a:extLst>
          </p:cNvPr>
          <p:cNvSpPr/>
          <p:nvPr/>
        </p:nvSpPr>
        <p:spPr>
          <a:xfrm>
            <a:off x="471487" y="1420256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Show/Hide Content</a:t>
            </a:r>
            <a:endParaRPr lang="en-US" sz="1688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FF30C4D9-FC18-41F1-A57B-D1F12A6E0A48}"/>
              </a:ext>
            </a:extLst>
          </p:cNvPr>
          <p:cNvSpPr/>
          <p:nvPr/>
        </p:nvSpPr>
        <p:spPr>
          <a:xfrm>
            <a:off x="471487" y="1848881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HTML:</a:t>
            </a:r>
            <a:endParaRPr lang="en-US" sz="1013" dirty="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2233139B-7C96-D7DF-2A14-667EA62025B1}"/>
              </a:ext>
            </a:extLst>
          </p:cNvPr>
          <p:cNvSpPr/>
          <p:nvPr/>
        </p:nvSpPr>
        <p:spPr>
          <a:xfrm>
            <a:off x="471487" y="2106056"/>
            <a:ext cx="3929063" cy="98583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r>
              <a:rPr lang="en-US" sz="11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&lt;button id="toggleButton"&gt;Show Details&lt;/button&gt;</a:t>
            </a:r>
            <a:endParaRPr lang="en-US" sz="1100"/>
          </a:p>
          <a:p>
            <a:r>
              <a:rPr lang="en-US" sz="11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&lt;div id="details" style="display: none;"&gt;</a:t>
            </a:r>
            <a:endParaRPr lang="en-US" sz="1100"/>
          </a:p>
          <a:p>
            <a:r>
              <a:rPr lang="en-US" sz="11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&lt;p&gt;Here are the details!&lt;/p&gt;</a:t>
            </a:r>
            <a:endParaRPr lang="en-US" sz="1100"/>
          </a:p>
          <a:p>
            <a:r>
              <a:rPr lang="en-US" sz="11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&lt;/div&gt;</a:t>
            </a:r>
            <a:endParaRPr lang="en-US" sz="1100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43B30BEF-DD39-EFE8-BFD8-6F30998976F9}"/>
              </a:ext>
            </a:extLst>
          </p:cNvPr>
          <p:cNvSpPr/>
          <p:nvPr/>
        </p:nvSpPr>
        <p:spPr>
          <a:xfrm>
            <a:off x="4743452" y="741406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JavaScript:</a:t>
            </a:r>
            <a:endParaRPr lang="en-US" sz="1013" dirty="0"/>
          </a:p>
        </p:txBody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E2C7F7EA-5FA2-86FF-EAD1-8BA7DABEAF5B}"/>
              </a:ext>
            </a:extLst>
          </p:cNvPr>
          <p:cNvSpPr/>
          <p:nvPr/>
        </p:nvSpPr>
        <p:spPr>
          <a:xfrm>
            <a:off x="4743452" y="998581"/>
            <a:ext cx="3929063" cy="3474942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toggleButton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document.querySelector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('#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toggleButton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');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details = 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document.querySelector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('#details');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toggleButton.addEventListener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('click', function() {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if (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details.style.display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=== 'none') {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details.style.display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'block';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toggleButton.textContent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'Hide Details';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 else {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details.style.display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'none';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toggleButton.textContent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'Show Details';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});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4083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10639" y="616534"/>
            <a:ext cx="3394456" cy="83099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Forms and DOM Interaction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710638" y="1746308"/>
            <a:ext cx="2686709" cy="25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Dynamic Form Feedback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710638" y="2198295"/>
            <a:ext cx="2686709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HTML:</a:t>
            </a:r>
            <a:endParaRPr lang="en-US" sz="1013" dirty="0"/>
          </a:p>
        </p:txBody>
      </p:sp>
      <p:sp>
        <p:nvSpPr>
          <p:cNvPr id="6" name="Shape 3"/>
          <p:cNvSpPr/>
          <p:nvPr/>
        </p:nvSpPr>
        <p:spPr>
          <a:xfrm>
            <a:off x="710639" y="2433396"/>
            <a:ext cx="3521778" cy="138588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r>
              <a:rPr lang="en-US" sz="12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&lt;form id="userForm"&gt;</a:t>
            </a:r>
            <a:endParaRPr lang="en-US" sz="1200"/>
          </a:p>
          <a:p>
            <a:r>
              <a:rPr lang="en-US" sz="12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&lt;input type="text" id="username" placeholder="Username"&gt;</a:t>
            </a:r>
            <a:endParaRPr lang="en-US" sz="1200"/>
          </a:p>
          <a:p>
            <a:r>
              <a:rPr lang="en-US" sz="12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&lt;div id="feedback"&gt;&lt;/div&gt;</a:t>
            </a:r>
            <a:endParaRPr lang="en-US" sz="1200"/>
          </a:p>
          <a:p>
            <a:r>
              <a:rPr lang="en-US" sz="12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&lt;button type="submit"&gt;Submit&lt;/button&gt;</a:t>
            </a:r>
            <a:endParaRPr lang="en-US" sz="1200"/>
          </a:p>
          <a:p>
            <a:r>
              <a:rPr lang="en-US" sz="12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&lt;/form&gt;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4664977" y="584445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JavaScript:</a:t>
            </a:r>
            <a:endParaRPr lang="en-US" sz="1013" dirty="0"/>
          </a:p>
        </p:txBody>
      </p:sp>
      <p:sp>
        <p:nvSpPr>
          <p:cNvPr id="9" name="Shape 6"/>
          <p:cNvSpPr/>
          <p:nvPr/>
        </p:nvSpPr>
        <p:spPr>
          <a:xfrm>
            <a:off x="4664977" y="841620"/>
            <a:ext cx="3929063" cy="3934364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r>
              <a:rPr lang="en-US" sz="11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usernameInput = document.querySelector('#username');</a:t>
            </a:r>
            <a:endParaRPr lang="en-US" sz="1100"/>
          </a:p>
          <a:p>
            <a:r>
              <a:rPr lang="en-US" sz="11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feedback = document.querySelector('#feedback');</a:t>
            </a:r>
            <a:endParaRPr lang="en-US" sz="1100"/>
          </a:p>
          <a:p>
            <a:endParaRPr lang="en-US" sz="1100"/>
          </a:p>
          <a:p>
            <a:r>
              <a:rPr lang="en-US" sz="11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usernameInput.addEventListener('input', function() {</a:t>
            </a:r>
            <a:endParaRPr lang="en-US" sz="1100"/>
          </a:p>
          <a:p>
            <a:r>
              <a:rPr lang="en-US" sz="11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let username = usernameInput.value;</a:t>
            </a:r>
            <a:endParaRPr lang="en-US" sz="1100"/>
          </a:p>
          <a:p>
            <a:r>
              <a:rPr lang="en-US" sz="11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endParaRPr lang="en-US" sz="1100"/>
          </a:p>
          <a:p>
            <a:r>
              <a:rPr lang="en-US" sz="11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if (username.length &lt; 3) {</a:t>
            </a:r>
            <a:endParaRPr lang="en-US" sz="1100"/>
          </a:p>
          <a:p>
            <a:r>
              <a:rPr lang="en-US" sz="11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feedback.textContent = 'Username too short';</a:t>
            </a:r>
            <a:endParaRPr lang="en-US" sz="1100"/>
          </a:p>
          <a:p>
            <a:r>
              <a:rPr lang="en-US" sz="11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feedback.style.color = 'red';</a:t>
            </a:r>
            <a:endParaRPr lang="en-US" sz="1100"/>
          </a:p>
          <a:p>
            <a:r>
              <a:rPr lang="en-US" sz="11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 else if (username.length &gt; 15) {</a:t>
            </a:r>
            <a:endParaRPr lang="en-US" sz="1100"/>
          </a:p>
          <a:p>
            <a:r>
              <a:rPr lang="en-US" sz="11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feedback.textContent = 'Username too long';</a:t>
            </a:r>
            <a:endParaRPr lang="en-US" sz="1100"/>
          </a:p>
          <a:p>
            <a:r>
              <a:rPr lang="en-US" sz="11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feedback.style.color = 'red';</a:t>
            </a:r>
            <a:endParaRPr lang="en-US" sz="1100"/>
          </a:p>
          <a:p>
            <a:r>
              <a:rPr lang="en-US" sz="11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 else {</a:t>
            </a:r>
            <a:endParaRPr lang="en-US" sz="1100"/>
          </a:p>
          <a:p>
            <a:r>
              <a:rPr lang="en-US" sz="11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feedback.textContent = 'Username looks good!';</a:t>
            </a:r>
            <a:endParaRPr lang="en-US" sz="1100"/>
          </a:p>
          <a:p>
            <a:r>
              <a:rPr lang="en-US" sz="11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feedback.style.color = 'green';</a:t>
            </a:r>
            <a:endParaRPr lang="en-US" sz="1100"/>
          </a:p>
          <a:p>
            <a:r>
              <a:rPr lang="en-US" sz="11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</a:t>
            </a:r>
            <a:endParaRPr lang="en-US" sz="1100"/>
          </a:p>
          <a:p>
            <a:r>
              <a:rPr lang="en-US" sz="11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});</a:t>
            </a:r>
            <a:endParaRPr lang="en-US" sz="1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2A35A-8893-E1DD-31AA-4B5E3003C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8">
            <a:extLst>
              <a:ext uri="{FF2B5EF4-FFF2-40B4-BE49-F238E27FC236}">
                <a16:creationId xmlns:a16="http://schemas.microsoft.com/office/drawing/2014/main" id="{85013E75-B78A-8BC7-11DB-F8AD482C14D1}"/>
              </a:ext>
            </a:extLst>
          </p:cNvPr>
          <p:cNvSpPr/>
          <p:nvPr/>
        </p:nvSpPr>
        <p:spPr>
          <a:xfrm>
            <a:off x="5390727" y="711861"/>
            <a:ext cx="2908321" cy="36933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r">
              <a:buNone/>
            </a:pPr>
            <a:r>
              <a:rPr lang="en-US" sz="2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Form Submission</a:t>
            </a:r>
            <a:endParaRPr lang="en-US" sz="2400" dirty="0"/>
          </a:p>
        </p:txBody>
      </p:sp>
      <p:sp>
        <p:nvSpPr>
          <p:cNvPr id="12" name="Shape 9">
            <a:extLst>
              <a:ext uri="{FF2B5EF4-FFF2-40B4-BE49-F238E27FC236}">
                <a16:creationId xmlns:a16="http://schemas.microsoft.com/office/drawing/2014/main" id="{45AA277F-F5B7-DF74-9458-5D1EA274E80D}"/>
              </a:ext>
            </a:extLst>
          </p:cNvPr>
          <p:cNvSpPr/>
          <p:nvPr/>
        </p:nvSpPr>
        <p:spPr>
          <a:xfrm>
            <a:off x="642937" y="387841"/>
            <a:ext cx="3929063" cy="447940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form = </a:t>
            </a:r>
            <a:r>
              <a:rPr lang="en-US" sz="105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document.querySelector</a:t>
            </a:r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('#</a:t>
            </a:r>
            <a:r>
              <a:rPr lang="en-US" sz="105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userForm</a:t>
            </a:r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');</a:t>
            </a:r>
            <a:endParaRPr lang="en-US" sz="1050" dirty="0"/>
          </a:p>
          <a:p>
            <a:endParaRPr lang="en-US" sz="1050" dirty="0"/>
          </a:p>
          <a:p>
            <a:r>
              <a:rPr lang="en-US" sz="105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form.addEventListener</a:t>
            </a:r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('submit', function(event) {</a:t>
            </a:r>
            <a:endParaRPr lang="en-US" sz="1050" dirty="0"/>
          </a:p>
          <a:p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event.preventDefault</a:t>
            </a:r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(); // Stop form submission</a:t>
            </a:r>
            <a:endParaRPr lang="en-US" sz="1050" dirty="0"/>
          </a:p>
          <a:p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endParaRPr lang="en-US" sz="1050" dirty="0"/>
          </a:p>
          <a:p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let username = </a:t>
            </a:r>
            <a:r>
              <a:rPr lang="en-US" sz="105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usernameInput.value</a:t>
            </a:r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;</a:t>
            </a:r>
            <a:endParaRPr lang="en-US" sz="1050" dirty="0"/>
          </a:p>
          <a:p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endParaRPr lang="en-US" sz="1050" dirty="0"/>
          </a:p>
          <a:p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// Validate</a:t>
            </a:r>
            <a:endParaRPr lang="en-US" sz="1050" dirty="0"/>
          </a:p>
          <a:p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if (</a:t>
            </a:r>
            <a:r>
              <a:rPr lang="en-US" sz="105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username.length</a:t>
            </a:r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&lt; 3) {</a:t>
            </a:r>
            <a:endParaRPr lang="en-US" sz="1050" dirty="0"/>
          </a:p>
          <a:p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alert('Please enter a valid username');</a:t>
            </a:r>
            <a:endParaRPr lang="en-US" sz="1050" dirty="0"/>
          </a:p>
          <a:p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return;</a:t>
            </a:r>
            <a:endParaRPr lang="en-US" sz="1050" dirty="0"/>
          </a:p>
          <a:p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</a:t>
            </a:r>
            <a:endParaRPr lang="en-US" sz="1050" dirty="0"/>
          </a:p>
          <a:p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endParaRPr lang="en-US" sz="1050" dirty="0"/>
          </a:p>
          <a:p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// Create success message</a:t>
            </a:r>
            <a:endParaRPr lang="en-US" sz="1050" dirty="0"/>
          </a:p>
          <a:p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let </a:t>
            </a:r>
            <a:r>
              <a:rPr lang="en-US" sz="105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successMsg</a:t>
            </a:r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</a:t>
            </a:r>
            <a:r>
              <a:rPr lang="en-US" sz="105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document.createElement</a:t>
            </a:r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('div');</a:t>
            </a:r>
            <a:endParaRPr lang="en-US" sz="1050" dirty="0"/>
          </a:p>
          <a:p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successMsg.textContent</a:t>
            </a:r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`Welcome, ${username}!`;</a:t>
            </a:r>
            <a:endParaRPr lang="en-US" sz="1050" dirty="0"/>
          </a:p>
          <a:p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successMsg.style.color</a:t>
            </a:r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'green';</a:t>
            </a:r>
            <a:endParaRPr lang="en-US" sz="1050" dirty="0"/>
          </a:p>
          <a:p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successMsg.style.fontWeight</a:t>
            </a:r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'bold';</a:t>
            </a:r>
            <a:endParaRPr lang="en-US" sz="1050" dirty="0"/>
          </a:p>
          <a:p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endParaRPr lang="en-US" sz="1050" dirty="0"/>
          </a:p>
          <a:p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// Replace form with success message</a:t>
            </a:r>
            <a:endParaRPr lang="en-US" sz="1050" dirty="0"/>
          </a:p>
          <a:p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105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form.parentNode.replaceChild</a:t>
            </a:r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successMsg</a:t>
            </a:r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, form);</a:t>
            </a:r>
            <a:endParaRPr lang="en-US" sz="1050" dirty="0"/>
          </a:p>
          <a:p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});</a:t>
            </a:r>
            <a:endParaRPr lang="en-US" sz="1050" dirty="0"/>
          </a:p>
        </p:txBody>
      </p:sp>
      <p:sp>
        <p:nvSpPr>
          <p:cNvPr id="14" name="Shape 11">
            <a:extLst>
              <a:ext uri="{FF2B5EF4-FFF2-40B4-BE49-F238E27FC236}">
                <a16:creationId xmlns:a16="http://schemas.microsoft.com/office/drawing/2014/main" id="{2FBCD554-8A88-7649-86B4-F9B672678089}"/>
              </a:ext>
            </a:extLst>
          </p:cNvPr>
          <p:cNvSpPr/>
          <p:nvPr/>
        </p:nvSpPr>
        <p:spPr>
          <a:xfrm>
            <a:off x="5390729" y="1941743"/>
            <a:ext cx="2908320" cy="1528763"/>
          </a:xfrm>
          <a:prstGeom prst="rect">
            <a:avLst/>
          </a:prstGeom>
          <a:solidFill>
            <a:srgbClr val="FEF3C7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E4DE5F97-EA30-FD61-657D-924839F91883}"/>
              </a:ext>
            </a:extLst>
          </p:cNvPr>
          <p:cNvSpPr/>
          <p:nvPr/>
        </p:nvSpPr>
        <p:spPr>
          <a:xfrm>
            <a:off x="5562178" y="2104487"/>
            <a:ext cx="1579401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💡 Key Concept</a:t>
            </a:r>
            <a:endParaRPr lang="en-US" sz="1125" dirty="0"/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6B3BBAA3-700B-DFA0-0803-6DEDE34F2053}"/>
              </a:ext>
            </a:extLst>
          </p:cNvPr>
          <p:cNvSpPr/>
          <p:nvPr/>
        </p:nvSpPr>
        <p:spPr>
          <a:xfrm>
            <a:off x="5562178" y="2398943"/>
            <a:ext cx="51460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the</a:t>
            </a:r>
            <a:endParaRPr lang="en-US" sz="1013" dirty="0"/>
          </a:p>
        </p:txBody>
      </p:sp>
      <p:sp>
        <p:nvSpPr>
          <p:cNvPr id="17" name="Shape 14">
            <a:extLst>
              <a:ext uri="{FF2B5EF4-FFF2-40B4-BE49-F238E27FC236}">
                <a16:creationId xmlns:a16="http://schemas.microsoft.com/office/drawing/2014/main" id="{C5F1A272-D91C-9F64-E9ED-E1DF3792318F}"/>
              </a:ext>
            </a:extLst>
          </p:cNvPr>
          <p:cNvSpPr/>
          <p:nvPr/>
        </p:nvSpPr>
        <p:spPr>
          <a:xfrm>
            <a:off x="5562178" y="2627543"/>
            <a:ext cx="630277" cy="3857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2F54BEBE-846F-6AD8-CE75-137CAD5C3ABE}"/>
              </a:ext>
            </a:extLst>
          </p:cNvPr>
          <p:cNvSpPr/>
          <p:nvPr/>
        </p:nvSpPr>
        <p:spPr>
          <a:xfrm>
            <a:off x="5562178" y="2639381"/>
            <a:ext cx="630277" cy="36208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input</a:t>
            </a:r>
            <a:endParaRPr lang="en-US" sz="1013" dirty="0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32E5088A-2C6E-C9B7-D268-753E50401E25}"/>
              </a:ext>
            </a:extLst>
          </p:cNvPr>
          <p:cNvSpPr/>
          <p:nvPr/>
        </p:nvSpPr>
        <p:spPr>
          <a:xfrm>
            <a:off x="5562178" y="3084743"/>
            <a:ext cx="246576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event for real-time feedback as users type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072370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562096" y="219739"/>
            <a:ext cx="827246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Simple To-Do List Application</a:t>
            </a:r>
            <a:endParaRPr lang="en-US" sz="1688" dirty="0"/>
          </a:p>
        </p:txBody>
      </p:sp>
      <p:sp>
        <p:nvSpPr>
          <p:cNvPr id="6" name="Shape 3"/>
          <p:cNvSpPr/>
          <p:nvPr/>
        </p:nvSpPr>
        <p:spPr>
          <a:xfrm>
            <a:off x="135675" y="637151"/>
            <a:ext cx="2698290" cy="2528080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r>
              <a:rPr lang="en-US" sz="6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HTML Structure:</a:t>
            </a:r>
            <a:endParaRPr lang="en-US" sz="600"/>
          </a:p>
          <a:p>
            <a:r>
              <a:rPr lang="en-US" sz="6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&lt;div id="todoApp"&gt;</a:t>
            </a:r>
            <a:endParaRPr lang="en-US" sz="600"/>
          </a:p>
          <a:p>
            <a:r>
              <a:rPr lang="en-US" sz="6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  &lt;input type="text" id="todoInput“&gt;</a:t>
            </a:r>
            <a:endParaRPr lang="en-US" sz="600"/>
          </a:p>
          <a:p>
            <a:r>
              <a:rPr lang="en-US" sz="6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  &lt;button id="addButton"&gt;Add Task&lt;/button&gt;</a:t>
            </a:r>
            <a:endParaRPr lang="en-US" sz="600"/>
          </a:p>
          <a:p>
            <a:r>
              <a:rPr lang="en-US" sz="6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  &lt;ul id="todoList"&gt;&lt;/ul&gt;</a:t>
            </a:r>
            <a:endParaRPr lang="en-US" sz="600"/>
          </a:p>
          <a:p>
            <a:r>
              <a:rPr lang="en-US" sz="6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&lt;/div&gt;</a:t>
            </a:r>
            <a:endParaRPr lang="en-US" sz="600"/>
          </a:p>
          <a:p>
            <a:endParaRPr lang="en-US" sz="600"/>
          </a:p>
          <a:p>
            <a:r>
              <a:rPr lang="en-US" sz="6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Get DOM elements</a:t>
            </a:r>
            <a:endParaRPr lang="en-US" sz="600"/>
          </a:p>
          <a:p>
            <a:r>
              <a:rPr lang="en-US" sz="6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todoInput = document.querySelector('#todoInput');</a:t>
            </a:r>
            <a:endParaRPr lang="en-US" sz="600"/>
          </a:p>
          <a:p>
            <a:r>
              <a:rPr lang="en-US" sz="6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addButton = document.querySelector('#addButton');</a:t>
            </a:r>
            <a:endParaRPr lang="en-US" sz="600"/>
          </a:p>
          <a:p>
            <a:r>
              <a:rPr lang="en-US" sz="6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todoList = document.querySelector('#todoList');</a:t>
            </a:r>
            <a:endParaRPr lang="en-US" sz="600"/>
          </a:p>
          <a:p>
            <a:endParaRPr lang="en-US" sz="600"/>
          </a:p>
          <a:p>
            <a:r>
              <a:rPr lang="en-US" sz="6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Function to create a new task</a:t>
            </a:r>
            <a:endParaRPr lang="en-US" sz="600"/>
          </a:p>
          <a:p>
            <a:r>
              <a:rPr lang="en-US" sz="6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function createTask(taskText) {</a:t>
            </a:r>
            <a:endParaRPr lang="en-US" sz="600"/>
          </a:p>
          <a:p>
            <a:r>
              <a:rPr lang="en-US" sz="6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// Create list item</a:t>
            </a:r>
            <a:endParaRPr lang="en-US" sz="600"/>
          </a:p>
          <a:p>
            <a:r>
              <a:rPr lang="en-US" sz="6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let listItem = document.createElement('li');</a:t>
            </a:r>
            <a:endParaRPr lang="en-US" sz="600"/>
          </a:p>
          <a:p>
            <a:r>
              <a:rPr lang="en-US" sz="6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listItem.style.margin = '10px 0';</a:t>
            </a:r>
            <a:endParaRPr lang="en-US" sz="600"/>
          </a:p>
          <a:p>
            <a:r>
              <a:rPr lang="en-US" sz="6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listItem.style.padding = '10px';</a:t>
            </a:r>
            <a:endParaRPr lang="en-US" sz="600"/>
          </a:p>
          <a:p>
            <a:r>
              <a:rPr lang="en-US" sz="6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listItem.style.border = '1px solid #ccc';</a:t>
            </a:r>
            <a:endParaRPr lang="en-US" sz="600"/>
          </a:p>
          <a:p>
            <a:r>
              <a:rPr lang="en-US" sz="6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endParaRPr lang="en-US" sz="600"/>
          </a:p>
          <a:p>
            <a:r>
              <a:rPr lang="en-US" sz="6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// Create task text span</a:t>
            </a:r>
            <a:endParaRPr lang="en-US" sz="600"/>
          </a:p>
          <a:p>
            <a:r>
              <a:rPr lang="en-US" sz="6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let taskSpan = document.createElement('span');</a:t>
            </a:r>
            <a:endParaRPr lang="en-US" sz="600"/>
          </a:p>
          <a:p>
            <a:r>
              <a:rPr lang="en-US" sz="6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taskSpan.textContent = taskText;</a:t>
            </a:r>
            <a:endParaRPr lang="en-US" sz="600"/>
          </a:p>
          <a:p>
            <a:r>
              <a:rPr lang="en-US" sz="6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taskSpan.style.marginRight = '10px';</a:t>
            </a:r>
            <a:endParaRPr lang="en-US" sz="600"/>
          </a:p>
          <a:p>
            <a:r>
              <a:rPr lang="en-US" sz="6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endParaRPr lang="en-US" sz="600"/>
          </a:p>
          <a:p>
            <a:r>
              <a:rPr lang="en-US" sz="6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endParaRPr lang="en-US" sz="600" dirty="0"/>
          </a:p>
        </p:txBody>
      </p:sp>
      <p:sp>
        <p:nvSpPr>
          <p:cNvPr id="14" name="Shape 3">
            <a:extLst>
              <a:ext uri="{FF2B5EF4-FFF2-40B4-BE49-F238E27FC236}">
                <a16:creationId xmlns:a16="http://schemas.microsoft.com/office/drawing/2014/main" id="{1F3668E3-A13F-7AD3-E429-4B339B475867}"/>
              </a:ext>
            </a:extLst>
          </p:cNvPr>
          <p:cNvSpPr/>
          <p:nvPr/>
        </p:nvSpPr>
        <p:spPr>
          <a:xfrm>
            <a:off x="2955246" y="634803"/>
            <a:ext cx="3233507" cy="4286610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 sz="600" dirty="0">
              <a:solidFill>
                <a:srgbClr val="000000"/>
              </a:solidFill>
              <a:latin typeface="Courier New" pitchFamily="34" charset="0"/>
              <a:ea typeface="Courier New" pitchFamily="34" charset="-122"/>
              <a:cs typeface="Courier New" pitchFamily="34" charset="-120"/>
            </a:endParaRPr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Function to create a new task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function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createTask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taskText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 {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// Create list item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let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listItem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document.createElement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('li');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listItem.style.margin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'10px 0';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listItem.style.padding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'10px';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listItem.style.border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'1px solid #ccc';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// Create task text span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let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taskSpan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document.createElement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('span');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taskSpan.textContent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taskText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;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taskSpan.style.marginRight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'10px';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// Create delete button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let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deleteButton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document.createElement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('button');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deleteButton.textContent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'Delete';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deleteButton.style.backgroundColor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'red';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deleteButton.style.color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'white';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deleteButton.style.border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'none';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deleteButton.style.padding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'5px 10px';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// Add delete functionality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deleteButton.addEventListener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('click', function() {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listItem.remove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();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});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// Add click to toggle completion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taskSpan.addEventListener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('click', function() {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if (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taskSpan.style.textDecoration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=== 'line-through') {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   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taskSpan.style.textDecoration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'none';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   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taskSpan.style.color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'black';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} else {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   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taskSpan.style.textDecoration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'line-through';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   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taskSpan.style.color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'gray';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}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});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// Assemble the list item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listItem.appendChild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taskSpan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);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listItem.appendChild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deleteButton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);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return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listItem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;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600" dirty="0"/>
          </a:p>
        </p:txBody>
      </p:sp>
      <p:sp>
        <p:nvSpPr>
          <p:cNvPr id="15" name="Shape 3">
            <a:extLst>
              <a:ext uri="{FF2B5EF4-FFF2-40B4-BE49-F238E27FC236}">
                <a16:creationId xmlns:a16="http://schemas.microsoft.com/office/drawing/2014/main" id="{29365E1C-F02E-C353-4BE2-77095F2A2F00}"/>
              </a:ext>
            </a:extLst>
          </p:cNvPr>
          <p:cNvSpPr/>
          <p:nvPr/>
        </p:nvSpPr>
        <p:spPr>
          <a:xfrm>
            <a:off x="6310035" y="634801"/>
            <a:ext cx="2698290" cy="2973561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 sz="600" dirty="0">
              <a:solidFill>
                <a:srgbClr val="000000"/>
              </a:solidFill>
              <a:latin typeface="Courier New" pitchFamily="34" charset="0"/>
              <a:ea typeface="Courier New" pitchFamily="34" charset="-122"/>
              <a:cs typeface="Courier New" pitchFamily="34" charset="-120"/>
            </a:endParaRPr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Add task function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function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addTask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() {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let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taskText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todoInput.value.trim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();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if (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taskText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=== '') {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alert('Please enter a task!');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return;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// Create and add the task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let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newTask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createTask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taskText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);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todoList.appendChild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newTask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);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// Clear input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todoInput.value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'';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todoInput.focus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();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600" dirty="0"/>
          </a:p>
          <a:p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Event listeners</a:t>
            </a:r>
            <a:endParaRPr lang="en-US" sz="600" dirty="0"/>
          </a:p>
          <a:p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addButton.addEventListener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('click',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addTask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);</a:t>
            </a:r>
            <a:endParaRPr lang="en-US" sz="600" dirty="0"/>
          </a:p>
          <a:p>
            <a:endParaRPr lang="en-US" sz="600" dirty="0"/>
          </a:p>
          <a:p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todoInput.addEventListener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('keypress', function(event) {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if (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event.key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=== 'Enter') {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r>
              <a:rPr lang="en-US" sz="6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addTask</a:t>
            </a:r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();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</a:t>
            </a:r>
            <a:endParaRPr lang="en-US" sz="600" dirty="0"/>
          </a:p>
          <a:p>
            <a:r>
              <a:rPr lang="en-US" sz="6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});</a:t>
            </a:r>
            <a:endParaRPr lang="en-US" sz="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8" y="721519"/>
            <a:ext cx="82724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to the DOM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748393" y="2013250"/>
            <a:ext cx="3318215" cy="25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is the DOM?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748392" y="2493615"/>
            <a:ext cx="3318216" cy="138499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</a:t>
            </a: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ocument </a:t>
            </a: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</a:t>
            </a: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bject </a:t>
            </a: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</a:t>
            </a: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odel</a:t>
            </a:r>
          </a:p>
          <a:p>
            <a:pPr marL="0" indent="0">
              <a:buNone/>
            </a:pPr>
            <a:endParaRPr lang="en-US" sz="1125" dirty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A </a:t>
            </a: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tree structure</a:t>
            </a: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representing your HTML</a:t>
            </a:r>
          </a:p>
          <a:p>
            <a:endParaRPr lang="en-US" sz="1125" dirty="0"/>
          </a:p>
          <a:p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JavaScript's way to </a:t>
            </a: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interact </a:t>
            </a: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with web pages</a:t>
            </a:r>
          </a:p>
          <a:p>
            <a:endParaRPr lang="en-US" sz="1125" dirty="0"/>
          </a:p>
          <a:p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Allows you to </a:t>
            </a: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change </a:t>
            </a: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content, styles, and structure.</a:t>
            </a:r>
            <a:endParaRPr lang="en-US" sz="1125" dirty="0"/>
          </a:p>
          <a:p>
            <a:pPr marL="0" indent="0">
              <a:buNone/>
            </a:pPr>
            <a:endParaRPr lang="en-US" sz="1125" dirty="0"/>
          </a:p>
        </p:txBody>
      </p:sp>
      <p:sp>
        <p:nvSpPr>
          <p:cNvPr id="20" name="Shape 17"/>
          <p:cNvSpPr/>
          <p:nvPr/>
        </p:nvSpPr>
        <p:spPr>
          <a:xfrm>
            <a:off x="4743450" y="1407319"/>
            <a:ext cx="3929063" cy="3014663"/>
          </a:xfrm>
          <a:prstGeom prst="rect">
            <a:avLst/>
          </a:prstGeom>
          <a:solidFill>
            <a:srgbClr val="F3F4F6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 18"/>
          <p:cNvSpPr/>
          <p:nvPr/>
        </p:nvSpPr>
        <p:spPr>
          <a:xfrm>
            <a:off x="4972050" y="1640427"/>
            <a:ext cx="35433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DOM Tree Structure</a:t>
            </a:r>
            <a:endParaRPr lang="en-US" sz="1350" dirty="0"/>
          </a:p>
        </p:txBody>
      </p:sp>
      <p:sp>
        <p:nvSpPr>
          <p:cNvPr id="22" name="Shape 19"/>
          <p:cNvSpPr/>
          <p:nvPr/>
        </p:nvSpPr>
        <p:spPr>
          <a:xfrm>
            <a:off x="4972050" y="2061908"/>
            <a:ext cx="3471863" cy="451486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pPr algn="ctr"/>
            <a:r>
              <a:rPr lang="en-US" sz="2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document</a:t>
            </a:r>
            <a:endParaRPr lang="en-US" sz="2200" dirty="0"/>
          </a:p>
        </p:txBody>
      </p:sp>
      <p:sp>
        <p:nvSpPr>
          <p:cNvPr id="25" name="Shape 22"/>
          <p:cNvSpPr/>
          <p:nvPr/>
        </p:nvSpPr>
        <p:spPr>
          <a:xfrm>
            <a:off x="4972050" y="2877724"/>
            <a:ext cx="3471863" cy="385763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pPr algn="ctr"/>
            <a:r>
              <a:rPr lang="en-US" b="1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</a:t>
            </a:r>
            <a:endParaRPr lang="en-US" dirty="0"/>
          </a:p>
        </p:txBody>
      </p:sp>
      <p:sp>
        <p:nvSpPr>
          <p:cNvPr id="28" name="Shape 25"/>
          <p:cNvSpPr/>
          <p:nvPr/>
        </p:nvSpPr>
        <p:spPr>
          <a:xfrm>
            <a:off x="4972050" y="3627819"/>
            <a:ext cx="1678781" cy="328166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head</a:t>
            </a:r>
            <a:endParaRPr lang="en-US" sz="1400" dirty="0"/>
          </a:p>
        </p:txBody>
      </p:sp>
      <p:sp>
        <p:nvSpPr>
          <p:cNvPr id="30" name="Shape 27"/>
          <p:cNvSpPr/>
          <p:nvPr/>
        </p:nvSpPr>
        <p:spPr>
          <a:xfrm>
            <a:off x="6765131" y="3627819"/>
            <a:ext cx="1678781" cy="328166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pPr algn="ctr"/>
            <a:r>
              <a:rPr lang="en-US" sz="1400" b="1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body</a:t>
            </a:r>
            <a:endParaRPr lang="en-US" sz="1400" dirty="0"/>
          </a:p>
        </p:txBody>
      </p:sp>
      <p:sp>
        <p:nvSpPr>
          <p:cNvPr id="32" name="Text 29"/>
          <p:cNvSpPr/>
          <p:nvPr/>
        </p:nvSpPr>
        <p:spPr>
          <a:xfrm>
            <a:off x="4972050" y="4106227"/>
            <a:ext cx="35433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Each HTML element becomes a "node" in the tree</a:t>
            </a:r>
            <a:endParaRPr lang="en-US" sz="788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3BD08A-BF13-E83B-456A-B345EC9B311E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 flipH="1">
            <a:off x="5811441" y="3263487"/>
            <a:ext cx="896541" cy="36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381B9A-70B0-5CCB-FC31-92E15F5E6C7A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707982" y="3263487"/>
            <a:ext cx="896540" cy="364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2F0EC28-B57C-45CF-7FE1-36EFD8E86033}"/>
              </a:ext>
            </a:extLst>
          </p:cNvPr>
          <p:cNvCxnSpPr>
            <a:endCxn id="25" idx="0"/>
          </p:cNvCxnSpPr>
          <p:nvPr/>
        </p:nvCxnSpPr>
        <p:spPr>
          <a:xfrm>
            <a:off x="6707982" y="2513393"/>
            <a:ext cx="0" cy="364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395FC-A77B-B996-07AB-CCCAED837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24E0EFCA-DA0D-CF32-FD8E-DC7402EFDC1C}"/>
              </a:ext>
            </a:extLst>
          </p:cNvPr>
          <p:cNvSpPr/>
          <p:nvPr/>
        </p:nvSpPr>
        <p:spPr>
          <a:xfrm>
            <a:off x="471488" y="804268"/>
            <a:ext cx="82724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Selecting Elements</a:t>
            </a:r>
            <a:endParaRPr lang="en-US" sz="270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F69EEB9F-838D-D119-CC7E-8CD5E4A93BF1}"/>
              </a:ext>
            </a:extLst>
          </p:cNvPr>
          <p:cNvSpPr/>
          <p:nvPr/>
        </p:nvSpPr>
        <p:spPr>
          <a:xfrm>
            <a:off x="837249" y="1670526"/>
            <a:ext cx="3298653" cy="2154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By ID</a:t>
            </a:r>
            <a:endParaRPr lang="en-US" sz="14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0209C0FC-2EEA-93E0-13B5-A35B85FD9A99}"/>
              </a:ext>
            </a:extLst>
          </p:cNvPr>
          <p:cNvSpPr/>
          <p:nvPr/>
        </p:nvSpPr>
        <p:spPr>
          <a:xfrm>
            <a:off x="837249" y="2014635"/>
            <a:ext cx="3298653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HTML:</a:t>
            </a:r>
            <a:endParaRPr lang="en-US" sz="1013" dirty="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D9EBBB4D-F6EC-1E18-BFF1-AB76CFF879D7}"/>
              </a:ext>
            </a:extLst>
          </p:cNvPr>
          <p:cNvSpPr/>
          <p:nvPr/>
        </p:nvSpPr>
        <p:spPr>
          <a:xfrm>
            <a:off x="837250" y="2249736"/>
            <a:ext cx="3298654" cy="3857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 sz="400" dirty="0">
              <a:solidFill>
                <a:srgbClr val="000000"/>
              </a:solidFill>
              <a:latin typeface="Courier New" pitchFamily="34" charset="0"/>
              <a:ea typeface="Courier New" pitchFamily="34" charset="-122"/>
              <a:cs typeface="Courier New" pitchFamily="34" charset="-12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&lt;h1 id="title"&gt;Welcome&lt;/h1&gt;</a:t>
            </a:r>
            <a:endParaRPr lang="en-US" sz="120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E8559B7C-CA67-6072-04E9-66C989859F67}"/>
              </a:ext>
            </a:extLst>
          </p:cNvPr>
          <p:cNvSpPr/>
          <p:nvPr/>
        </p:nvSpPr>
        <p:spPr>
          <a:xfrm>
            <a:off x="837249" y="2757585"/>
            <a:ext cx="3298653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JavaScript:</a:t>
            </a:r>
            <a:endParaRPr lang="en-US" sz="1013" dirty="0"/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3049D72F-9488-D32A-547D-AE0D8F22277C}"/>
              </a:ext>
            </a:extLst>
          </p:cNvPr>
          <p:cNvSpPr/>
          <p:nvPr/>
        </p:nvSpPr>
        <p:spPr>
          <a:xfrm>
            <a:off x="837248" y="3035548"/>
            <a:ext cx="3298654" cy="1346546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title = 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document.getElementById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('title');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console.log(title);  // &lt;h1 id="title"&gt;Welcome&lt;/h1&gt;</a:t>
            </a:r>
            <a:endParaRPr lang="en-US" sz="120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CB488B33-7021-C9A6-298E-A42E844E4BD1}"/>
              </a:ext>
            </a:extLst>
          </p:cNvPr>
          <p:cNvSpPr/>
          <p:nvPr/>
        </p:nvSpPr>
        <p:spPr>
          <a:xfrm>
            <a:off x="4553535" y="1656239"/>
            <a:ext cx="4000500" cy="2154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By Class Name</a:t>
            </a:r>
            <a:endParaRPr lang="en-US" sz="140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8808825F-074B-1E3E-4AEE-5B330F9EB83F}"/>
              </a:ext>
            </a:extLst>
          </p:cNvPr>
          <p:cNvSpPr/>
          <p:nvPr/>
        </p:nvSpPr>
        <p:spPr>
          <a:xfrm>
            <a:off x="4553535" y="1992561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HTML:</a:t>
            </a:r>
            <a:endParaRPr lang="en-US" sz="1013" dirty="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EDD632A0-6458-D915-1BC2-415A5499A27D}"/>
              </a:ext>
            </a:extLst>
          </p:cNvPr>
          <p:cNvSpPr/>
          <p:nvPr/>
        </p:nvSpPr>
        <p:spPr>
          <a:xfrm>
            <a:off x="4553535" y="2256770"/>
            <a:ext cx="3929063" cy="3857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 sz="400" dirty="0">
              <a:solidFill>
                <a:srgbClr val="000000"/>
              </a:solidFill>
              <a:latin typeface="Courier New" pitchFamily="34" charset="0"/>
              <a:ea typeface="Courier New" pitchFamily="34" charset="-122"/>
              <a:cs typeface="Courier New" pitchFamily="34" charset="-12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&lt;p class="highlight"&gt;Important text&lt;/p&gt;</a:t>
            </a:r>
            <a:endParaRPr lang="en-US" sz="1200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1178456A-1F30-AE5E-E771-3C9EA91F19F8}"/>
              </a:ext>
            </a:extLst>
          </p:cNvPr>
          <p:cNvSpPr/>
          <p:nvPr/>
        </p:nvSpPr>
        <p:spPr>
          <a:xfrm>
            <a:off x="4553535" y="2735511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JavaScript:</a:t>
            </a:r>
            <a:endParaRPr lang="en-US" sz="1013" dirty="0"/>
          </a:p>
        </p:txBody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65CCC060-F5E1-48EA-41E0-301AF65EE374}"/>
              </a:ext>
            </a:extLst>
          </p:cNvPr>
          <p:cNvSpPr/>
          <p:nvPr/>
        </p:nvSpPr>
        <p:spPr>
          <a:xfrm>
            <a:off x="4553535" y="2992686"/>
            <a:ext cx="3929063" cy="58578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r>
              <a:rPr lang="en-US" sz="11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elements = document.getElementsByClassName('highlight');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51699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15"/>
          <p:cNvSpPr/>
          <p:nvPr/>
        </p:nvSpPr>
        <p:spPr>
          <a:xfrm>
            <a:off x="471488" y="594134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Modern Selectors</a:t>
            </a:r>
            <a:endParaRPr lang="en-US" sz="1688" dirty="0"/>
          </a:p>
        </p:txBody>
      </p:sp>
      <p:sp>
        <p:nvSpPr>
          <p:cNvPr id="19" name="Text 16"/>
          <p:cNvSpPr/>
          <p:nvPr/>
        </p:nvSpPr>
        <p:spPr>
          <a:xfrm>
            <a:off x="471488" y="1022759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querySelector (first match):</a:t>
            </a:r>
            <a:endParaRPr lang="en-US" sz="1013" dirty="0"/>
          </a:p>
        </p:txBody>
      </p:sp>
      <p:sp>
        <p:nvSpPr>
          <p:cNvPr id="20" name="Shape 17"/>
          <p:cNvSpPr/>
          <p:nvPr/>
        </p:nvSpPr>
        <p:spPr>
          <a:xfrm>
            <a:off x="471488" y="1279934"/>
            <a:ext cx="3929063" cy="218598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r>
              <a:rPr lang="en-US" sz="12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Select by ID</a:t>
            </a:r>
            <a:endParaRPr lang="en-US" sz="1200"/>
          </a:p>
          <a:p>
            <a:r>
              <a:rPr lang="en-US" sz="12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title = document.querySelector('#title');</a:t>
            </a:r>
            <a:endParaRPr lang="en-US" sz="1200"/>
          </a:p>
          <a:p>
            <a:endParaRPr lang="en-US" sz="1200"/>
          </a:p>
          <a:p>
            <a:r>
              <a:rPr lang="en-US" sz="12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Select by class</a:t>
            </a:r>
            <a:endParaRPr lang="en-US" sz="1200"/>
          </a:p>
          <a:p>
            <a:r>
              <a:rPr lang="en-US" sz="12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highlight = document.querySelector('.highlight');</a:t>
            </a:r>
            <a:endParaRPr lang="en-US" sz="1200"/>
          </a:p>
          <a:p>
            <a:endParaRPr lang="en-US" sz="1200"/>
          </a:p>
          <a:p>
            <a:r>
              <a:rPr lang="en-US" sz="12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Select by tag</a:t>
            </a:r>
            <a:endParaRPr lang="en-US" sz="1200"/>
          </a:p>
          <a:p>
            <a:r>
              <a:rPr lang="en-US" sz="12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firstParagraph = document.querySelector('p');</a:t>
            </a:r>
            <a:endParaRPr lang="en-US" sz="1200" dirty="0"/>
          </a:p>
        </p:txBody>
      </p:sp>
      <p:sp>
        <p:nvSpPr>
          <p:cNvPr id="22" name="Text 19"/>
          <p:cNvSpPr/>
          <p:nvPr/>
        </p:nvSpPr>
        <p:spPr>
          <a:xfrm>
            <a:off x="4743451" y="1022759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querySelectorAll (all matches):</a:t>
            </a:r>
            <a:endParaRPr lang="en-US" sz="1013" dirty="0"/>
          </a:p>
        </p:txBody>
      </p:sp>
      <p:sp>
        <p:nvSpPr>
          <p:cNvPr id="23" name="Shape 20"/>
          <p:cNvSpPr/>
          <p:nvPr/>
        </p:nvSpPr>
        <p:spPr>
          <a:xfrm>
            <a:off x="4743451" y="1279934"/>
            <a:ext cx="3929063" cy="1885297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r>
              <a:rPr lang="en-US" sz="14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Select all paragraphs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allParagraphs = document.querySelectorAll('p');</a:t>
            </a:r>
            <a:endParaRPr lang="en-US" sz="1400"/>
          </a:p>
          <a:p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Select all elements with class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allHighlights = document.querySelectorAll('.highlight');</a:t>
            </a:r>
            <a:endParaRPr lang="en-US" sz="1400" dirty="0"/>
          </a:p>
        </p:txBody>
      </p:sp>
      <p:sp>
        <p:nvSpPr>
          <p:cNvPr id="25" name="Shape 22"/>
          <p:cNvSpPr/>
          <p:nvPr/>
        </p:nvSpPr>
        <p:spPr>
          <a:xfrm>
            <a:off x="1780884" y="3696295"/>
            <a:ext cx="6230668" cy="1085630"/>
          </a:xfrm>
          <a:prstGeom prst="rect">
            <a:avLst/>
          </a:prstGeom>
          <a:solidFill>
            <a:srgbClr val="FEF3C7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23"/>
          <p:cNvSpPr/>
          <p:nvPr/>
        </p:nvSpPr>
        <p:spPr>
          <a:xfrm>
            <a:off x="1980909" y="3843726"/>
            <a:ext cx="1494252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💡 Best Practice</a:t>
            </a:r>
            <a:endParaRPr lang="en-US" sz="1125" dirty="0"/>
          </a:p>
        </p:txBody>
      </p:sp>
      <p:sp>
        <p:nvSpPr>
          <p:cNvPr id="27" name="Text 24"/>
          <p:cNvSpPr/>
          <p:nvPr/>
        </p:nvSpPr>
        <p:spPr>
          <a:xfrm>
            <a:off x="2318094" y="4259005"/>
            <a:ext cx="30012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</a:t>
            </a:r>
            <a:endParaRPr lang="en-US" sz="1013" dirty="0"/>
          </a:p>
        </p:txBody>
      </p:sp>
      <p:sp>
        <p:nvSpPr>
          <p:cNvPr id="28" name="Shape 25"/>
          <p:cNvSpPr/>
          <p:nvPr/>
        </p:nvSpPr>
        <p:spPr>
          <a:xfrm>
            <a:off x="2669787" y="4172849"/>
            <a:ext cx="1494252" cy="3857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 26"/>
          <p:cNvSpPr/>
          <p:nvPr/>
        </p:nvSpPr>
        <p:spPr>
          <a:xfrm>
            <a:off x="2669786" y="4184687"/>
            <a:ext cx="1494253" cy="36208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querySelector</a:t>
            </a:r>
            <a:endParaRPr lang="en-US" sz="1013" dirty="0"/>
          </a:p>
        </p:txBody>
      </p:sp>
      <p:sp>
        <p:nvSpPr>
          <p:cNvPr id="30" name="Text 27"/>
          <p:cNvSpPr/>
          <p:nvPr/>
        </p:nvSpPr>
        <p:spPr>
          <a:xfrm>
            <a:off x="4335490" y="4294292"/>
            <a:ext cx="28600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and</a:t>
            </a:r>
            <a:endParaRPr lang="en-US" sz="1013" dirty="0"/>
          </a:p>
        </p:txBody>
      </p:sp>
      <p:sp>
        <p:nvSpPr>
          <p:cNvPr id="31" name="Shape 28"/>
          <p:cNvSpPr/>
          <p:nvPr/>
        </p:nvSpPr>
        <p:spPr>
          <a:xfrm>
            <a:off x="4734330" y="4168889"/>
            <a:ext cx="1494252" cy="3857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32" name="Text 29"/>
          <p:cNvSpPr/>
          <p:nvPr/>
        </p:nvSpPr>
        <p:spPr>
          <a:xfrm>
            <a:off x="4734329" y="4168889"/>
            <a:ext cx="1494253" cy="36208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querySelectorAll</a:t>
            </a:r>
            <a:endParaRPr lang="en-US" sz="1013" dirty="0"/>
          </a:p>
        </p:txBody>
      </p:sp>
      <p:sp>
        <p:nvSpPr>
          <p:cNvPr id="33" name="Text 30"/>
          <p:cNvSpPr/>
          <p:nvPr/>
        </p:nvSpPr>
        <p:spPr>
          <a:xfrm>
            <a:off x="6355961" y="4271993"/>
            <a:ext cx="1332337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are more flexible!</a:t>
            </a:r>
            <a:endParaRPr lang="en-US" sz="101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00051" y="814388"/>
            <a:ext cx="82724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Modifying Content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71488" y="1656581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textContent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471488" y="2085206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Changes only the text:</a:t>
            </a:r>
            <a:endParaRPr lang="en-US" sz="1013" dirty="0"/>
          </a:p>
        </p:txBody>
      </p:sp>
      <p:sp>
        <p:nvSpPr>
          <p:cNvPr id="6" name="Shape 3"/>
          <p:cNvSpPr/>
          <p:nvPr/>
        </p:nvSpPr>
        <p:spPr>
          <a:xfrm>
            <a:off x="471488" y="2342381"/>
            <a:ext cx="3929063" cy="138588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HTML: &lt;h1 id="title"&gt;Old Title&lt;/h1&gt;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title = 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document.querySelector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('#title');</a:t>
            </a:r>
            <a:endParaRPr lang="en-US" sz="1200" dirty="0"/>
          </a:p>
          <a:p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title.textContent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'New Title';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Result: &lt;h1 id="title"&gt;New Title&lt;/h1&gt;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4672014" y="2080700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Safe from HTML injection:</a:t>
            </a:r>
            <a:endParaRPr lang="en-US" sz="1013" dirty="0"/>
          </a:p>
        </p:txBody>
      </p:sp>
      <p:sp>
        <p:nvSpPr>
          <p:cNvPr id="9" name="Shape 6"/>
          <p:cNvSpPr/>
          <p:nvPr/>
        </p:nvSpPr>
        <p:spPr>
          <a:xfrm>
            <a:off x="4672014" y="2337875"/>
            <a:ext cx="3929063" cy="98583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r>
              <a:rPr lang="en-US" sz="14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title.textContent = '&lt;script&gt;alert("hack")&lt;/script&gt;';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Shows the text literally, doesn't run the script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8F9A9-EA01-619D-C576-A58FFF755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89BD1E1A-A5DE-0358-565F-BC934EF46FB1}"/>
              </a:ext>
            </a:extLst>
          </p:cNvPr>
          <p:cNvSpPr/>
          <p:nvPr/>
        </p:nvSpPr>
        <p:spPr>
          <a:xfrm>
            <a:off x="5838092" y="224405"/>
            <a:ext cx="2861378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Changing Styles</a:t>
            </a:r>
            <a:endParaRPr lang="en-US" sz="270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A9646CB4-D0AA-34FB-E7D5-930C59D8FB81}"/>
              </a:ext>
            </a:extLst>
          </p:cNvPr>
          <p:cNvSpPr/>
          <p:nvPr/>
        </p:nvSpPr>
        <p:spPr>
          <a:xfrm>
            <a:off x="407907" y="453067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Direct Style Changes</a:t>
            </a:r>
            <a:endParaRPr lang="en-US" sz="1688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A2F866C1-592F-AF79-2250-019667EF4F7F}"/>
              </a:ext>
            </a:extLst>
          </p:cNvPr>
          <p:cNvSpPr/>
          <p:nvPr/>
        </p:nvSpPr>
        <p:spPr>
          <a:xfrm>
            <a:off x="407907" y="881692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Modify CSS properties:</a:t>
            </a:r>
            <a:endParaRPr lang="en-US" sz="1013" dirty="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782ECFDB-F327-CDE3-D48B-AA5CDD82F5BA}"/>
              </a:ext>
            </a:extLst>
          </p:cNvPr>
          <p:cNvSpPr/>
          <p:nvPr/>
        </p:nvSpPr>
        <p:spPr>
          <a:xfrm>
            <a:off x="407907" y="1138867"/>
            <a:ext cx="5796004" cy="1973302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element = </a:t>
            </a:r>
            <a:r>
              <a:rPr lang="en-US" sz="14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document.querySelector</a:t>
            </a:r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('#</a:t>
            </a:r>
            <a:r>
              <a:rPr lang="en-US" sz="14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myDiv</a:t>
            </a:r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');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Change individual styles</a:t>
            </a:r>
            <a:endParaRPr lang="en-US" sz="1400" dirty="0"/>
          </a:p>
          <a:p>
            <a:r>
              <a:rPr lang="en-US" sz="14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element.style.color</a:t>
            </a:r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'red';</a:t>
            </a:r>
            <a:endParaRPr lang="en-US" sz="1400" dirty="0"/>
          </a:p>
          <a:p>
            <a:r>
              <a:rPr lang="en-US" sz="14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element.style.backgroundColor</a:t>
            </a:r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'yellow';</a:t>
            </a:r>
            <a:endParaRPr lang="en-US" sz="1400" dirty="0"/>
          </a:p>
          <a:p>
            <a:r>
              <a:rPr lang="en-US" sz="14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element.style.fontSize</a:t>
            </a:r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'20px';</a:t>
            </a:r>
            <a:endParaRPr lang="en-US" sz="1400" dirty="0"/>
          </a:p>
          <a:p>
            <a:r>
              <a:rPr lang="en-US" sz="14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element.style.display</a:t>
            </a:r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'none';  // Hide element</a:t>
            </a:r>
            <a:endParaRPr lang="en-US" sz="1400" dirty="0"/>
          </a:p>
          <a:p>
            <a:r>
              <a:rPr lang="en-US" sz="14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element.style.display</a:t>
            </a:r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'block'; // Show element</a:t>
            </a:r>
            <a:endParaRPr lang="en-US" sz="140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A5745B58-4BD3-7653-3FE5-0B25FA15EC0A}"/>
              </a:ext>
            </a:extLst>
          </p:cNvPr>
          <p:cNvSpPr/>
          <p:nvPr/>
        </p:nvSpPr>
        <p:spPr>
          <a:xfrm>
            <a:off x="428124" y="3369344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Note: CSS properties become camelCase:</a:t>
            </a:r>
            <a:endParaRPr lang="en-US" sz="1013" dirty="0"/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186D3296-9486-73C4-4567-8E12048DB1D7}"/>
              </a:ext>
            </a:extLst>
          </p:cNvPr>
          <p:cNvSpPr/>
          <p:nvPr/>
        </p:nvSpPr>
        <p:spPr>
          <a:xfrm>
            <a:off x="428124" y="3626519"/>
            <a:ext cx="3929063" cy="11858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r>
              <a:rPr lang="en-US" sz="14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CSS: background-color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JavaScript: backgroundColor</a:t>
            </a:r>
            <a:endParaRPr lang="en-US" sz="1400"/>
          </a:p>
          <a:p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CSS: font-size  </a:t>
            </a:r>
            <a:endParaRPr lang="en-US" sz="1400"/>
          </a:p>
          <a:p>
            <a:r>
              <a:rPr lang="en-US" sz="14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JavaScript: fontSize</a:t>
            </a:r>
            <a:endParaRPr lang="en-US" sz="1400" dirty="0"/>
          </a:p>
        </p:txBody>
      </p:sp>
      <p:sp>
        <p:nvSpPr>
          <p:cNvPr id="2" name="Shape 15">
            <a:extLst>
              <a:ext uri="{FF2B5EF4-FFF2-40B4-BE49-F238E27FC236}">
                <a16:creationId xmlns:a16="http://schemas.microsoft.com/office/drawing/2014/main" id="{7247BD7E-9005-B368-1EDC-CB024757093D}"/>
              </a:ext>
            </a:extLst>
          </p:cNvPr>
          <p:cNvSpPr/>
          <p:nvPr/>
        </p:nvSpPr>
        <p:spPr>
          <a:xfrm>
            <a:off x="6976398" y="883319"/>
            <a:ext cx="1723072" cy="2228850"/>
          </a:xfrm>
          <a:prstGeom prst="rect">
            <a:avLst/>
          </a:prstGeom>
          <a:solidFill>
            <a:srgbClr val="FEF3C7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 16">
            <a:extLst>
              <a:ext uri="{FF2B5EF4-FFF2-40B4-BE49-F238E27FC236}">
                <a16:creationId xmlns:a16="http://schemas.microsoft.com/office/drawing/2014/main" id="{17250392-3E67-4512-A447-6D604231905C}"/>
              </a:ext>
            </a:extLst>
          </p:cNvPr>
          <p:cNvSpPr/>
          <p:nvPr/>
        </p:nvSpPr>
        <p:spPr>
          <a:xfrm>
            <a:off x="7147847" y="1068219"/>
            <a:ext cx="1213997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💡 Security Tip</a:t>
            </a:r>
            <a:endParaRPr lang="en-US" sz="1125" dirty="0"/>
          </a:p>
        </p:txBody>
      </p:sp>
      <p:sp>
        <p:nvSpPr>
          <p:cNvPr id="22" name="Text 17">
            <a:extLst>
              <a:ext uri="{FF2B5EF4-FFF2-40B4-BE49-F238E27FC236}">
                <a16:creationId xmlns:a16="http://schemas.microsoft.com/office/drawing/2014/main" id="{EEF8640E-DC61-F234-0D64-A1A4FE65EB16}"/>
              </a:ext>
            </a:extLst>
          </p:cNvPr>
          <p:cNvSpPr/>
          <p:nvPr/>
        </p:nvSpPr>
        <p:spPr>
          <a:xfrm>
            <a:off x="7147847" y="1340519"/>
            <a:ext cx="30012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</a:t>
            </a:r>
            <a:endParaRPr lang="en-US" sz="1013" dirty="0"/>
          </a:p>
        </p:txBody>
      </p:sp>
      <p:sp>
        <p:nvSpPr>
          <p:cNvPr id="23" name="Shape 18">
            <a:extLst>
              <a:ext uri="{FF2B5EF4-FFF2-40B4-BE49-F238E27FC236}">
                <a16:creationId xmlns:a16="http://schemas.microsoft.com/office/drawing/2014/main" id="{3358FD36-2737-B5BB-2A48-55188DB751B2}"/>
              </a:ext>
            </a:extLst>
          </p:cNvPr>
          <p:cNvSpPr/>
          <p:nvPr/>
        </p:nvSpPr>
        <p:spPr>
          <a:xfrm>
            <a:off x="7147847" y="1569119"/>
            <a:ext cx="1213997" cy="3857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19">
            <a:extLst>
              <a:ext uri="{FF2B5EF4-FFF2-40B4-BE49-F238E27FC236}">
                <a16:creationId xmlns:a16="http://schemas.microsoft.com/office/drawing/2014/main" id="{FA4FD270-5939-A393-0ED2-FA553E4F1F0F}"/>
              </a:ext>
            </a:extLst>
          </p:cNvPr>
          <p:cNvSpPr/>
          <p:nvPr/>
        </p:nvSpPr>
        <p:spPr>
          <a:xfrm>
            <a:off x="7147847" y="1580957"/>
            <a:ext cx="1213997" cy="36208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textContent</a:t>
            </a:r>
            <a:endParaRPr lang="en-US" sz="1013" dirty="0"/>
          </a:p>
        </p:txBody>
      </p:sp>
      <p:sp>
        <p:nvSpPr>
          <p:cNvPr id="25" name="Text 20">
            <a:extLst>
              <a:ext uri="{FF2B5EF4-FFF2-40B4-BE49-F238E27FC236}">
                <a16:creationId xmlns:a16="http://schemas.microsoft.com/office/drawing/2014/main" id="{61FBA833-BEF3-1894-3305-1E3020191C3D}"/>
              </a:ext>
            </a:extLst>
          </p:cNvPr>
          <p:cNvSpPr/>
          <p:nvPr/>
        </p:nvSpPr>
        <p:spPr>
          <a:xfrm>
            <a:off x="7147847" y="2026319"/>
            <a:ext cx="85766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 user input,</a:t>
            </a:r>
            <a:endParaRPr lang="en-US" sz="1013" dirty="0"/>
          </a:p>
        </p:txBody>
      </p:sp>
      <p:sp>
        <p:nvSpPr>
          <p:cNvPr id="26" name="Shape 21">
            <a:extLst>
              <a:ext uri="{FF2B5EF4-FFF2-40B4-BE49-F238E27FC236}">
                <a16:creationId xmlns:a16="http://schemas.microsoft.com/office/drawing/2014/main" id="{5584FC1C-137F-A916-C551-7B3EAA8642A3}"/>
              </a:ext>
            </a:extLst>
          </p:cNvPr>
          <p:cNvSpPr/>
          <p:nvPr/>
        </p:nvSpPr>
        <p:spPr>
          <a:xfrm>
            <a:off x="7147847" y="2254919"/>
            <a:ext cx="1213997" cy="3857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22">
            <a:extLst>
              <a:ext uri="{FF2B5EF4-FFF2-40B4-BE49-F238E27FC236}">
                <a16:creationId xmlns:a16="http://schemas.microsoft.com/office/drawing/2014/main" id="{8DEE27F3-E5A9-2DCE-659B-43DA2C262CFD}"/>
              </a:ext>
            </a:extLst>
          </p:cNvPr>
          <p:cNvSpPr/>
          <p:nvPr/>
        </p:nvSpPr>
        <p:spPr>
          <a:xfrm>
            <a:off x="7147847" y="2266757"/>
            <a:ext cx="1213997" cy="36208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innerHTML</a:t>
            </a:r>
            <a:endParaRPr lang="en-US" sz="1013" dirty="0"/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9F733F8C-2F16-2492-A78F-7909120D67F1}"/>
              </a:ext>
            </a:extLst>
          </p:cNvPr>
          <p:cNvSpPr/>
          <p:nvPr/>
        </p:nvSpPr>
        <p:spPr>
          <a:xfrm>
            <a:off x="7147847" y="2712119"/>
            <a:ext cx="103609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 trusted HTML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95550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120E2-68CE-D913-9B63-0FEAB94D8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8">
            <a:extLst>
              <a:ext uri="{FF2B5EF4-FFF2-40B4-BE49-F238E27FC236}">
                <a16:creationId xmlns:a16="http://schemas.microsoft.com/office/drawing/2014/main" id="{6499B028-E897-8FDE-0BF3-DA25D4EC309C}"/>
              </a:ext>
            </a:extLst>
          </p:cNvPr>
          <p:cNvSpPr/>
          <p:nvPr/>
        </p:nvSpPr>
        <p:spPr>
          <a:xfrm>
            <a:off x="912549" y="985620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innerHTML</a:t>
            </a:r>
            <a:endParaRPr lang="en-US" sz="1688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415D95D1-B592-E08E-8D46-6F9E187EFC8C}"/>
              </a:ext>
            </a:extLst>
          </p:cNvPr>
          <p:cNvSpPr/>
          <p:nvPr/>
        </p:nvSpPr>
        <p:spPr>
          <a:xfrm>
            <a:off x="912549" y="1414245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Changes HTML content:</a:t>
            </a:r>
            <a:endParaRPr lang="en-US" sz="1013" dirty="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505FA676-EF43-C2F7-5D06-CEAE34F43EA7}"/>
              </a:ext>
            </a:extLst>
          </p:cNvPr>
          <p:cNvSpPr/>
          <p:nvPr/>
        </p:nvSpPr>
        <p:spPr>
          <a:xfrm>
            <a:off x="912549" y="1779560"/>
            <a:ext cx="3532841" cy="2447781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r>
              <a:rPr lang="en-US" sz="12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HTML: &lt;div id="content"&gt;&lt;/div&gt;</a:t>
            </a:r>
            <a:endParaRPr lang="en-US" sz="1200"/>
          </a:p>
          <a:p>
            <a:endParaRPr lang="en-US" sz="1200"/>
          </a:p>
          <a:p>
            <a:r>
              <a:rPr lang="en-US" sz="12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content = document.querySelector('#content');</a:t>
            </a:r>
            <a:endParaRPr lang="en-US" sz="1200"/>
          </a:p>
          <a:p>
            <a:r>
              <a:rPr lang="en-US" sz="12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content.innerHTML = '&lt;p&gt;Hello &lt;strong&gt;World&lt;/strong&gt;&lt;/p&gt;';</a:t>
            </a:r>
            <a:endParaRPr lang="en-US" sz="1200"/>
          </a:p>
          <a:p>
            <a:endParaRPr lang="en-US" sz="1200"/>
          </a:p>
          <a:p>
            <a:r>
              <a:rPr lang="en-US" sz="12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Result: </a:t>
            </a:r>
            <a:endParaRPr lang="en-US" sz="1200"/>
          </a:p>
          <a:p>
            <a:r>
              <a:rPr lang="en-US" sz="12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&lt;div id="content"&gt;</a:t>
            </a:r>
            <a:endParaRPr lang="en-US" sz="1200"/>
          </a:p>
          <a:p>
            <a:r>
              <a:rPr lang="en-US" sz="12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  &lt;p&gt;Hello &lt;strong&gt;World&lt;/strong&gt;&lt;/p&gt;</a:t>
            </a:r>
            <a:endParaRPr lang="en-US" sz="1200"/>
          </a:p>
          <a:p>
            <a:r>
              <a:rPr lang="en-US" sz="120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&lt;/div&gt;</a:t>
            </a:r>
            <a:endParaRPr lang="en-US" sz="1200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55B89F15-901E-EF60-A5BE-D94F210CAB15}"/>
              </a:ext>
            </a:extLst>
          </p:cNvPr>
          <p:cNvSpPr/>
          <p:nvPr/>
        </p:nvSpPr>
        <p:spPr>
          <a:xfrm>
            <a:off x="4832255" y="1537425"/>
            <a:ext cx="3061570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Getting content:</a:t>
            </a:r>
            <a:endParaRPr lang="en-US" sz="1013" dirty="0"/>
          </a:p>
        </p:txBody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7F34E92A-593D-5B46-F52B-785D3C718B09}"/>
              </a:ext>
            </a:extLst>
          </p:cNvPr>
          <p:cNvSpPr/>
          <p:nvPr/>
        </p:nvSpPr>
        <p:spPr>
          <a:xfrm>
            <a:off x="4832256" y="1772526"/>
            <a:ext cx="3532838" cy="464237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currentText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title.textContent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;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currentHTML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content.innerHTML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393833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8"/>
          <p:cNvSpPr/>
          <p:nvPr/>
        </p:nvSpPr>
        <p:spPr>
          <a:xfrm>
            <a:off x="675249" y="622715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Working with Classes</a:t>
            </a:r>
            <a:endParaRPr lang="en-US" sz="1688" dirty="0"/>
          </a:p>
        </p:txBody>
      </p:sp>
      <p:sp>
        <p:nvSpPr>
          <p:cNvPr id="12" name="Text 9"/>
          <p:cNvSpPr/>
          <p:nvPr/>
        </p:nvSpPr>
        <p:spPr>
          <a:xfrm>
            <a:off x="675249" y="1051340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Add/remove CSS classes:</a:t>
            </a:r>
            <a:endParaRPr lang="en-US" sz="1013" dirty="0"/>
          </a:p>
        </p:txBody>
      </p:sp>
      <p:sp>
        <p:nvSpPr>
          <p:cNvPr id="13" name="Shape 10"/>
          <p:cNvSpPr/>
          <p:nvPr/>
        </p:nvSpPr>
        <p:spPr>
          <a:xfrm>
            <a:off x="675249" y="1386327"/>
            <a:ext cx="3929063" cy="3023675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button = </a:t>
            </a:r>
            <a:r>
              <a:rPr lang="en-US" sz="11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document.querySelector</a:t>
            </a: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('#</a:t>
            </a:r>
            <a:r>
              <a:rPr lang="en-US" sz="11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myButton</a:t>
            </a: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');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Add a class</a:t>
            </a:r>
            <a:endParaRPr lang="en-US" sz="1100" dirty="0"/>
          </a:p>
          <a:p>
            <a:r>
              <a:rPr lang="en-US" sz="11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button.classList.add</a:t>
            </a: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('active');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Remove a class</a:t>
            </a:r>
            <a:endParaRPr lang="en-US" sz="1100" dirty="0"/>
          </a:p>
          <a:p>
            <a:r>
              <a:rPr lang="en-US" sz="11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button.classList.remove</a:t>
            </a: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('inactive');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Toggle a class (add if missing, remove if present)</a:t>
            </a:r>
            <a:endParaRPr lang="en-US" sz="1100" dirty="0"/>
          </a:p>
          <a:p>
            <a:r>
              <a:rPr lang="en-US" sz="11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button.classList.toggle</a:t>
            </a: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('highlighted');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Check if class exists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if (</a:t>
            </a:r>
            <a:r>
              <a:rPr lang="en-US" sz="11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button.classList.contains</a:t>
            </a: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('active')) {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console.log('Button is active');</a:t>
            </a:r>
            <a:endParaRPr lang="en-US" sz="1100" dirty="0"/>
          </a:p>
          <a:p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100" dirty="0"/>
          </a:p>
        </p:txBody>
      </p:sp>
      <p:sp>
        <p:nvSpPr>
          <p:cNvPr id="15" name="Text 12"/>
          <p:cNvSpPr/>
          <p:nvPr/>
        </p:nvSpPr>
        <p:spPr>
          <a:xfrm>
            <a:off x="4973150" y="1960922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Replace all classes:</a:t>
            </a:r>
            <a:endParaRPr lang="en-US" sz="1013" dirty="0"/>
          </a:p>
        </p:txBody>
      </p:sp>
      <p:sp>
        <p:nvSpPr>
          <p:cNvPr id="16" name="Shape 13"/>
          <p:cNvSpPr/>
          <p:nvPr/>
        </p:nvSpPr>
        <p:spPr>
          <a:xfrm>
            <a:off x="4973150" y="2218097"/>
            <a:ext cx="3929063" cy="3857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 sz="400" dirty="0">
              <a:solidFill>
                <a:srgbClr val="000000"/>
              </a:solidFill>
              <a:latin typeface="Courier New" pitchFamily="34" charset="0"/>
              <a:ea typeface="Courier New" pitchFamily="34" charset="-122"/>
              <a:cs typeface="Courier New" pitchFamily="34" charset="-120"/>
            </a:endParaRPr>
          </a:p>
          <a:p>
            <a:r>
              <a:rPr lang="en-US" sz="105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button.className</a:t>
            </a:r>
            <a:r>
              <a:rPr lang="en-US" sz="105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'new-class another-class';</a:t>
            </a:r>
            <a:endParaRPr lang="en-US" sz="1050" dirty="0"/>
          </a:p>
        </p:txBody>
      </p:sp>
      <p:sp>
        <p:nvSpPr>
          <p:cNvPr id="18" name="Shape 15"/>
          <p:cNvSpPr/>
          <p:nvPr/>
        </p:nvSpPr>
        <p:spPr>
          <a:xfrm>
            <a:off x="5094045" y="3133799"/>
            <a:ext cx="3374706" cy="998805"/>
          </a:xfrm>
          <a:prstGeom prst="rect">
            <a:avLst/>
          </a:prstGeom>
          <a:solidFill>
            <a:srgbClr val="FEF3C7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/>
          <p:cNvSpPr/>
          <p:nvPr/>
        </p:nvSpPr>
        <p:spPr>
          <a:xfrm>
            <a:off x="5265495" y="3347273"/>
            <a:ext cx="1523487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💡 Best Practice</a:t>
            </a:r>
            <a:endParaRPr lang="en-US" sz="1125" dirty="0"/>
          </a:p>
        </p:txBody>
      </p:sp>
      <p:sp>
        <p:nvSpPr>
          <p:cNvPr id="20" name="Text 17"/>
          <p:cNvSpPr/>
          <p:nvPr/>
        </p:nvSpPr>
        <p:spPr>
          <a:xfrm>
            <a:off x="5309896" y="3577996"/>
            <a:ext cx="2870467" cy="3117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CSS classes for complex styling, direct styles for simple changes</a:t>
            </a:r>
            <a:endParaRPr lang="en-US" sz="1013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8" y="471488"/>
            <a:ext cx="82724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Creating Elements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71488" y="1009574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createElement Method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471488" y="1438199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 new HTML elements:</a:t>
            </a:r>
            <a:endParaRPr lang="en-US" sz="1013" dirty="0"/>
          </a:p>
        </p:txBody>
      </p:sp>
      <p:sp>
        <p:nvSpPr>
          <p:cNvPr id="6" name="Shape 3"/>
          <p:cNvSpPr/>
          <p:nvPr/>
        </p:nvSpPr>
        <p:spPr>
          <a:xfrm>
            <a:off x="471488" y="1695373"/>
            <a:ext cx="3929063" cy="3052469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 sz="1200" dirty="0">
              <a:solidFill>
                <a:srgbClr val="000000"/>
              </a:solidFill>
              <a:latin typeface="Courier New" pitchFamily="34" charset="0"/>
              <a:ea typeface="Courier New" pitchFamily="34" charset="-122"/>
              <a:cs typeface="Courier New" pitchFamily="34" charset="-12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Create a new paragraph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newParagraph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document.createElement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('p');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Set its content</a:t>
            </a:r>
            <a:endParaRPr lang="en-US" sz="1200" dirty="0"/>
          </a:p>
          <a:p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newParagraph.textContent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'This is a new paragraph';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Set attributes</a:t>
            </a:r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newParagraph.id = 'dynamic-para';</a:t>
            </a:r>
            <a:endParaRPr lang="en-US" sz="1200" dirty="0"/>
          </a:p>
          <a:p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newParagraph.className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'highlight';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Add styles</a:t>
            </a:r>
            <a:endParaRPr lang="en-US" sz="1200" dirty="0"/>
          </a:p>
          <a:p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newParagraph.style.color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'blue';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4743451" y="1649655"/>
            <a:ext cx="40005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Setting Attributes</a:t>
            </a:r>
            <a:endParaRPr lang="en-US" sz="1350" dirty="0"/>
          </a:p>
        </p:txBody>
      </p:sp>
      <p:sp>
        <p:nvSpPr>
          <p:cNvPr id="9" name="Shape 6"/>
          <p:cNvSpPr/>
          <p:nvPr/>
        </p:nvSpPr>
        <p:spPr>
          <a:xfrm>
            <a:off x="4743451" y="1992555"/>
            <a:ext cx="3929063" cy="1369620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 sz="1200" dirty="0">
              <a:solidFill>
                <a:srgbClr val="000000"/>
              </a:solidFill>
              <a:latin typeface="Courier New" pitchFamily="34" charset="0"/>
              <a:ea typeface="Courier New" pitchFamily="34" charset="-122"/>
              <a:cs typeface="Courier New" pitchFamily="34" charset="-12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link = 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document.createElement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('a');</a:t>
            </a:r>
            <a:endParaRPr lang="en-US" sz="1200" dirty="0"/>
          </a:p>
          <a:p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link.textContent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'Visit Google';</a:t>
            </a:r>
            <a:endParaRPr lang="en-US" sz="1200" dirty="0"/>
          </a:p>
          <a:p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link.setAttribute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</a:t>
            </a:r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href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', 'https://google.com');</a:t>
            </a:r>
            <a:endParaRPr lang="en-US" sz="1200" dirty="0"/>
          </a:p>
          <a:p>
            <a:r>
              <a:rPr lang="en-US" sz="12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link.setAttribute</a:t>
            </a:r>
            <a:r>
              <a:rPr lang="en-US" sz="12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('target', '_blank');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2216</Words>
  <Application>Microsoft Office PowerPoint</Application>
  <PresentationFormat>On-screen Show (16:9)</PresentationFormat>
  <Paragraphs>427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Courier New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Lasith Dissanayake</cp:lastModifiedBy>
  <cp:revision>5</cp:revision>
  <dcterms:created xsi:type="dcterms:W3CDTF">2025-06-09T11:28:16Z</dcterms:created>
  <dcterms:modified xsi:type="dcterms:W3CDTF">2025-08-10T03:43:25Z</dcterms:modified>
</cp:coreProperties>
</file>