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32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86887" y="1571625"/>
            <a:ext cx="384163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Web</a:t>
            </a:r>
            <a:endParaRPr lang="en-US" sz="3150" dirty="0"/>
          </a:p>
        </p:txBody>
      </p:sp>
      <p:sp>
        <p:nvSpPr>
          <p:cNvPr id="4" name="Text 1"/>
          <p:cNvSpPr/>
          <p:nvPr/>
        </p:nvSpPr>
        <p:spPr>
          <a:xfrm>
            <a:off x="3017509" y="2400300"/>
            <a:ext cx="318042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1: Web Fundamentals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3447473" y="3314700"/>
            <a:ext cx="23204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2-Hour Session for Beginners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ent Server Architecture- Components, Types &amp; More | Jaro Education">
            <a:extLst>
              <a:ext uri="{FF2B5EF4-FFF2-40B4-BE49-F238E27FC236}">
                <a16:creationId xmlns:a16="http://schemas.microsoft.com/office/drawing/2014/main" id="{ADA4D7D0-D82E-59EE-675A-494AD6AF0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t="28406" r="16134" b="10771"/>
          <a:stretch>
            <a:fillRect/>
          </a:stretch>
        </p:blipFill>
        <p:spPr bwMode="auto">
          <a:xfrm>
            <a:off x="325298" y="1640738"/>
            <a:ext cx="3606621" cy="222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Client/Server Architecture Diagram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263610" y="2235006"/>
            <a:ext cx="452320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this architecture: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263610" y="2564176"/>
            <a:ext cx="452320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clients can connect to multiple servers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63610" y="2893347"/>
            <a:ext cx="452320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Servers can communicate with each other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63610" y="3222518"/>
            <a:ext cx="452320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component has a specific role</a:t>
            </a:r>
            <a:endParaRPr lang="en-US" sz="16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Basics: Introduction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1976072" y="1329360"/>
            <a:ext cx="608558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513193" y="1329360"/>
            <a:ext cx="2872346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(HyperText Transfer Protocol):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1976072" y="1746937"/>
            <a:ext cx="5789295" cy="4985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 application protocol for distributed, collaborative, hypermedia information systems.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1976072" y="2436592"/>
            <a:ext cx="5789295" cy="4985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is the foundation of data communication for the World Wide Web.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1976072" y="3152117"/>
            <a:ext cx="5789295" cy="74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defines how messages are formatted and transmitted, and what actions web servers and browsers should take in response to various commands.</a:t>
            </a:r>
            <a:endParaRPr lang="en-US" sz="16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Request Methods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2695649" y="1478756"/>
            <a:ext cx="54005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3164262" y="1478756"/>
            <a:ext cx="279259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Retrieve data from the server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2695649" y="1922227"/>
            <a:ext cx="67726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3301472" y="1922227"/>
            <a:ext cx="2426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Submit data to the server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2695649" y="2365697"/>
            <a:ext cx="52858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PUT: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3152793" y="2365697"/>
            <a:ext cx="2404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Update existing resource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2695649" y="2809168"/>
            <a:ext cx="95148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DELETE: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3575698" y="2809168"/>
            <a:ext cx="192370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a resource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2695649" y="3252639"/>
            <a:ext cx="7228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3347070" y="3252639"/>
            <a:ext cx="3875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Same as GET but without response body</a:t>
            </a:r>
            <a:endParaRPr lang="en-US" sz="1620" dirty="0"/>
          </a:p>
        </p:txBody>
      </p:sp>
      <p:sp>
        <p:nvSpPr>
          <p:cNvPr id="14" name="Text 11"/>
          <p:cNvSpPr/>
          <p:nvPr/>
        </p:nvSpPr>
        <p:spPr>
          <a:xfrm>
            <a:off x="2695649" y="3696109"/>
            <a:ext cx="106578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OPTIONS:</a:t>
            </a:r>
            <a:endParaRPr lang="en-US" sz="1620" dirty="0"/>
          </a:p>
        </p:txBody>
      </p:sp>
      <p:sp>
        <p:nvSpPr>
          <p:cNvPr id="15" name="Text 12"/>
          <p:cNvSpPr/>
          <p:nvPr/>
        </p:nvSpPr>
        <p:spPr>
          <a:xfrm>
            <a:off x="3689998" y="3696109"/>
            <a:ext cx="32159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supported methods for a URL</a:t>
            </a:r>
            <a:endParaRPr lang="en-US" sz="16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Response Status Codes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2074545" y="1669269"/>
            <a:ext cx="483180" cy="32917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1xx: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629162" y="1709205"/>
            <a:ext cx="462273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Informational responses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2074545" y="2069877"/>
            <a:ext cx="483180" cy="32917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2xx: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2629162" y="2109813"/>
            <a:ext cx="462273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Successful responses (200 OK)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2074545" y="2470485"/>
            <a:ext cx="483180" cy="32917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3xx: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2629162" y="2510421"/>
            <a:ext cx="462273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Redirection messages (301 Moved)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2074545" y="2871093"/>
            <a:ext cx="483180" cy="32917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4xx: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2629162" y="2911029"/>
            <a:ext cx="462273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 error responses (404 Not Found)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2074545" y="3271701"/>
            <a:ext cx="483180" cy="32917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5xx: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2629162" y="3311637"/>
            <a:ext cx="4622733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error responses (500 Internal Server Error)</a:t>
            </a:r>
            <a:endParaRPr lang="en-US" sz="16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Headers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1743954" y="1169083"/>
            <a:ext cx="6436409" cy="4985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headers allow the client and server to pass additional information with the request or response.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1743954" y="2013979"/>
            <a:ext cx="17977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Request headers: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3470258" y="2013979"/>
            <a:ext cx="265557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Accept, User-Agent, Cookie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1743954" y="2457450"/>
            <a:ext cx="196933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Response headers: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3641847" y="2457450"/>
            <a:ext cx="40280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Content-Type, Content-Length, Set-Cookie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1743954" y="2900921"/>
            <a:ext cx="155758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Entity headers: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3230105" y="2900921"/>
            <a:ext cx="35940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Content-Encoding, Content-Language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1743954" y="3344391"/>
            <a:ext cx="1752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General headers: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3424772" y="3344391"/>
            <a:ext cx="171818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Date, Connection</a:t>
            </a:r>
            <a:endParaRPr lang="en-US" sz="16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Example with HTML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 HTML form that sends data using HTTP POST method:</a:t>
            </a:r>
            <a:endParaRPr lang="en-US" sz="1620" dirty="0"/>
          </a:p>
        </p:txBody>
      </p:sp>
      <p:sp>
        <p:nvSpPr>
          <p:cNvPr id="5" name="Shape 2"/>
          <p:cNvSpPr/>
          <p:nvPr/>
        </p:nvSpPr>
        <p:spPr>
          <a:xfrm>
            <a:off x="2564167" y="1572566"/>
            <a:ext cx="4143375" cy="3263704"/>
          </a:xfrm>
          <a:prstGeom prst="rect">
            <a:avLst/>
          </a:prstGeom>
          <a:solidFill>
            <a:srgbClr val="F5F5F5"/>
          </a:solidFill>
          <a:ln w="99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694292" y="1639887"/>
            <a:ext cx="3883123" cy="312906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&lt;form action="/submit-form" method="POST"&gt;</a:t>
            </a:r>
            <a:endParaRPr lang="en-US" sz="144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&lt;label for="name"&gt;Name:&lt;/label&gt;</a:t>
            </a:r>
            <a:endParaRPr lang="en-US" sz="144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&lt;input type="text" id="name" name="name"&gt;</a:t>
            </a:r>
            <a:endParaRPr lang="en-US" sz="144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</a:t>
            </a:r>
            <a:endParaRPr lang="en-US" sz="144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&lt;label for="email"&gt;Email:&lt;/label&gt;</a:t>
            </a:r>
            <a:endParaRPr lang="en-US" sz="144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&lt;input type="email" id="email" name="email"&gt;</a:t>
            </a:r>
            <a:endParaRPr lang="en-US" sz="144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</a:t>
            </a:r>
            <a:endParaRPr lang="en-US" sz="144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&lt;button type="submit"&gt;Submit&lt;/button&gt;</a:t>
            </a:r>
            <a:endParaRPr lang="en-US" sz="144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&lt;/form&gt;</a:t>
            </a:r>
            <a:endParaRPr lang="en-US" sz="14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 Basics: Introduction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1248288" y="1362897"/>
            <a:ext cx="50578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1682634" y="1362897"/>
            <a:ext cx="238054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(Domain Name System):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1248288" y="1836233"/>
            <a:ext cx="6647424" cy="4985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hierarchical and decentralized naming system for computers, services, or other resources connected to the Internet or a private network.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1248288" y="2608874"/>
            <a:ext cx="6647424" cy="4985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translates human-readable domain names (like www.example.com) to machine-readable IP addresses (like 192.0.2.1).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1248288" y="3367953"/>
            <a:ext cx="6647424" cy="4985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Without DNS, we would need to remember IP addresses for every website we want to visit.</a:t>
            </a:r>
            <a:endParaRPr lang="en-US" sz="16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 Hierarchy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164856" y="1185304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names are organized in a hierarchical structure: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164856" y="1678781"/>
            <a:ext cx="14198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Root Domain: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1513295" y="1678781"/>
            <a:ext cx="234700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Represented by a dot (.)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164856" y="2122251"/>
            <a:ext cx="250179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Top-Level Domain (TLD):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2595210" y="2122251"/>
            <a:ext cx="201531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.com, .org, .net, .edu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164856" y="2565722"/>
            <a:ext cx="228904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Second-Level Domain: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2382460" y="2565722"/>
            <a:ext cx="252980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example.com, google.com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164856" y="3009193"/>
            <a:ext cx="125995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Subdomain: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1353370" y="3009193"/>
            <a:ext cx="34102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blog.example.com, mail.google.com</a:t>
            </a:r>
            <a:endParaRPr lang="en-US" sz="1620" dirty="0"/>
          </a:p>
        </p:txBody>
      </p:sp>
      <p:pic>
        <p:nvPicPr>
          <p:cNvPr id="2050" name="Picture 2" descr="DNS Resolver - anushesh.in">
            <a:extLst>
              <a:ext uri="{FF2B5EF4-FFF2-40B4-BE49-F238E27FC236}">
                <a16:creationId xmlns:a16="http://schemas.microsoft.com/office/drawing/2014/main" id="{6A59EE61-1E1C-7BE8-6979-69C8D058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01" y="2510743"/>
            <a:ext cx="4054442" cy="244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 Resolution Process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40086"/>
            <a:ext cx="8129588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User enters a URL in the browser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683557"/>
            <a:ext cx="8129588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Browser checks its cache for DNS records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2127027"/>
            <a:ext cx="8129588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If not found, OS checks its DNS cache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657225" y="2570498"/>
            <a:ext cx="8129588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If not found, query is sent to DNS resolver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3013968"/>
            <a:ext cx="7438732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Resolver queries root, TLD, and authoritative name servers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657225" y="3457439"/>
            <a:ext cx="8129588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IP address is returned to browser</a:t>
            </a:r>
            <a:endParaRPr lang="en-US" sz="1620" dirty="0"/>
          </a:p>
        </p:txBody>
      </p:sp>
      <p:pic>
        <p:nvPicPr>
          <p:cNvPr id="3074" name="Picture 2" descr="Understanding DNS: What It Is &amp; How It Works | Indusface">
            <a:extLst>
              <a:ext uri="{FF2B5EF4-FFF2-40B4-BE49-F238E27FC236}">
                <a16:creationId xmlns:a16="http://schemas.microsoft.com/office/drawing/2014/main" id="{ACE18379-FC0C-9AB3-149B-A7303FC6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22" y="3263267"/>
            <a:ext cx="3593278" cy="188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 Record Types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50156"/>
            <a:ext cx="104681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Record: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1632598" y="1250156"/>
            <a:ext cx="3421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Maps domain name to IPv4 address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693627"/>
            <a:ext cx="149248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AAAA Record: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2078273" y="1693627"/>
            <a:ext cx="3421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Maps domain name to IPv6 address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137097"/>
            <a:ext cx="16601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CNAME Record: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2245928" y="2137097"/>
            <a:ext cx="339908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an alias for another domain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2580568"/>
            <a:ext cx="12144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MX Record: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1800225" y="2580568"/>
            <a:ext cx="350144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Specifies mail servers for the domain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657225" y="3024039"/>
            <a:ext cx="129441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TXT Record: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1880202" y="3024039"/>
            <a:ext cx="218668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Stores text information</a:t>
            </a:r>
            <a:endParaRPr lang="en-US" sz="1620" dirty="0"/>
          </a:p>
        </p:txBody>
      </p:sp>
      <p:sp>
        <p:nvSpPr>
          <p:cNvPr id="14" name="Text 11"/>
          <p:cNvSpPr/>
          <p:nvPr/>
        </p:nvSpPr>
        <p:spPr>
          <a:xfrm>
            <a:off x="657225" y="3467509"/>
            <a:ext cx="119163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NS Record:</a:t>
            </a:r>
            <a:endParaRPr lang="en-US" sz="1620" dirty="0"/>
          </a:p>
        </p:txBody>
      </p:sp>
      <p:sp>
        <p:nvSpPr>
          <p:cNvPr id="15" name="Text 12"/>
          <p:cNvSpPr/>
          <p:nvPr/>
        </p:nvSpPr>
        <p:spPr>
          <a:xfrm>
            <a:off x="1777426" y="3467509"/>
            <a:ext cx="34444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Specifies authoritative name servers</a:t>
            </a:r>
            <a:endParaRPr lang="en-US" sz="16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Welcome and Course Overview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00150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Welcome to "Introduction to Web"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64362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course covers fundamental web concepts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208709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We'll explore how the web works behind the scenes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657225" y="253056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the end, you'll understand the journey of a web request</a:t>
            </a:r>
            <a:endParaRPr lang="en-US" sz="16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1: Client-Server Components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Identify which of the following are clients and which are servers: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52932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browser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85849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 application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657225" y="218766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Database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51683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hosting service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657225" y="2846003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Mobile banking app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28625" y="3403774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Question: What makes something a client versus a server?</a:t>
            </a:r>
            <a:endParaRPr lang="en-US" sz="16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2: HTTP Analysis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 the following HTTP request:</a:t>
            </a:r>
            <a:endParaRPr lang="en-US" sz="1620" dirty="0"/>
          </a:p>
        </p:txBody>
      </p:sp>
      <p:sp>
        <p:nvSpPr>
          <p:cNvPr id="5" name="Shape 2"/>
          <p:cNvSpPr/>
          <p:nvPr/>
        </p:nvSpPr>
        <p:spPr>
          <a:xfrm>
            <a:off x="428625" y="1529321"/>
            <a:ext cx="8286750" cy="1327621"/>
          </a:xfrm>
          <a:prstGeom prst="rect">
            <a:avLst/>
          </a:prstGeom>
          <a:solidFill>
            <a:srgbClr val="F5F5F5"/>
          </a:solidFill>
          <a:ln w="99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428625" y="1529321"/>
            <a:ext cx="8358188" cy="132762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GET /index.html HTTP/1.1</a:t>
            </a:r>
            <a:endParaRPr lang="en-US" sz="1440" dirty="0"/>
          </a:p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Host: www.example.com</a:t>
            </a:r>
            <a:endParaRPr lang="en-US" sz="1440" dirty="0"/>
          </a:p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User-Agent: Mozilla/5.0</a:t>
            </a:r>
            <a:endParaRPr lang="en-US" sz="1440" dirty="0"/>
          </a:p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Accept: text/html</a:t>
            </a:r>
            <a:endParaRPr lang="en-US" sz="1440" dirty="0"/>
          </a:p>
        </p:txBody>
      </p:sp>
      <p:sp>
        <p:nvSpPr>
          <p:cNvPr id="7" name="Text 4"/>
          <p:cNvSpPr/>
          <p:nvPr/>
        </p:nvSpPr>
        <p:spPr>
          <a:xfrm>
            <a:off x="428625" y="2914092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Questions: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8625" y="3357563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HTTP method is being used?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28625" y="3686733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resource is being requested?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28625" y="4015904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 two HTTP headers in this request.</a:t>
            </a:r>
            <a:endParaRPr lang="en-US" sz="162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3: DNS Lookups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Match the following domain names with their likely purpose: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428625" y="1529321"/>
            <a:ext cx="3669990" cy="343458"/>
          </a:xfrm>
          <a:prstGeom prst="rect">
            <a:avLst/>
          </a:prstGeom>
          <a:noFill/>
          <a:ln/>
        </p:spPr>
        <p:txBody>
          <a:bodyPr wrap="square" lIns="8509" tIns="8509" rIns="8509" bIns="8509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mail.company.com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027177" y="1529321"/>
            <a:ext cx="4759635" cy="343458"/>
          </a:xfrm>
          <a:prstGeom prst="rect">
            <a:avLst/>
          </a:prstGeom>
          <a:noFill/>
          <a:ln/>
        </p:spPr>
        <p:txBody>
          <a:bodyPr wrap="square" lIns="8509" tIns="8509" rIns="8509" bIns="8509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A. Company's main website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8625" y="1872779"/>
            <a:ext cx="3669990" cy="343458"/>
          </a:xfrm>
          <a:prstGeom prst="rect">
            <a:avLst/>
          </a:prstGeom>
          <a:noFill/>
          <a:ln/>
        </p:spPr>
        <p:txBody>
          <a:bodyPr wrap="square" lIns="8509" tIns="8509" rIns="8509" bIns="8509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company.com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027177" y="1872779"/>
            <a:ext cx="4759635" cy="343458"/>
          </a:xfrm>
          <a:prstGeom prst="rect">
            <a:avLst/>
          </a:prstGeom>
          <a:noFill/>
          <a:ln/>
        </p:spPr>
        <p:txBody>
          <a:bodyPr wrap="square" lIns="8509" tIns="8509" rIns="8509" bIns="8509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B. Email server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28625" y="2216237"/>
            <a:ext cx="3669990" cy="343458"/>
          </a:xfrm>
          <a:prstGeom prst="rect">
            <a:avLst/>
          </a:prstGeom>
          <a:noFill/>
          <a:ln/>
        </p:spPr>
        <p:txBody>
          <a:bodyPr wrap="square" lIns="8509" tIns="8509" rIns="8509" bIns="8509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blog.company.com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027177" y="2216237"/>
            <a:ext cx="4759635" cy="343458"/>
          </a:xfrm>
          <a:prstGeom prst="rect">
            <a:avLst/>
          </a:prstGeom>
          <a:noFill/>
          <a:ln/>
        </p:spPr>
        <p:txBody>
          <a:bodyPr wrap="square" lIns="8509" tIns="8509" rIns="8509" bIns="8509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C. Company's blog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428625" y="2559695"/>
            <a:ext cx="3669990" cy="343458"/>
          </a:xfrm>
          <a:prstGeom prst="rect">
            <a:avLst/>
          </a:prstGeom>
          <a:noFill/>
          <a:ln/>
        </p:spPr>
        <p:txBody>
          <a:bodyPr wrap="square" lIns="8509" tIns="8509" rIns="8509" bIns="8509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api.company.com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4027177" y="2559695"/>
            <a:ext cx="4759635" cy="343458"/>
          </a:xfrm>
          <a:prstGeom prst="rect">
            <a:avLst/>
          </a:prstGeom>
          <a:noFill/>
          <a:ln/>
        </p:spPr>
        <p:txBody>
          <a:bodyPr wrap="square" lIns="8509" tIns="8509" rIns="8509" bIns="8509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D. Developer interface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428625" y="3131753"/>
            <a:ext cx="8358188" cy="6583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Question: How does DNS help organize different services for the same organization?</a:t>
            </a:r>
            <a:endParaRPr lang="en-US" sz="16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64598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1 Summary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99091" y="1760747"/>
            <a:ext cx="4067249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this session, we covered: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727691" y="2113996"/>
            <a:ext cx="395600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difference between the Internet and the Web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727691" y="2467245"/>
            <a:ext cx="395600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Client/Server Architecture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727691" y="2820494"/>
            <a:ext cx="395600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basics and request/response cycle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727691" y="3179044"/>
            <a:ext cx="395600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 and how domain names work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5583923" y="1760127"/>
            <a:ext cx="3385881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session will cover: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5944904" y="2110163"/>
            <a:ext cx="3164515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addresses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5944904" y="2467245"/>
            <a:ext cx="3164515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names and hosting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5944904" y="2820494"/>
            <a:ext cx="3164515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SSL/TLS and HTTPS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5944904" y="3173743"/>
            <a:ext cx="3164515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web request flow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50BA8B-2AA1-6792-F286-77978DA82739}"/>
              </a:ext>
            </a:extLst>
          </p:cNvPr>
          <p:cNvSpPr/>
          <p:nvPr/>
        </p:nvSpPr>
        <p:spPr>
          <a:xfrm>
            <a:off x="220018" y="1520190"/>
            <a:ext cx="4572000" cy="2103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D1EA19-5E37-201A-07F1-445EE712D8DD}"/>
              </a:ext>
            </a:extLst>
          </p:cNvPr>
          <p:cNvSpPr/>
          <p:nvPr/>
        </p:nvSpPr>
        <p:spPr>
          <a:xfrm>
            <a:off x="5393697" y="1553894"/>
            <a:ext cx="3022612" cy="2103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Prerequisites and Structure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00150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Prerequisites: Basic HTML knowledge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693627"/>
            <a:ext cx="168355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 Structure: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885825" y="2087091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1: Web Fundamentals (2 hours)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885825" y="253056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2: Web Infrastructure (2 hours)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97403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approach: Concepts followed by simple exercises</a:t>
            </a:r>
            <a:endParaRPr lang="en-US" sz="16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Internet vs. The Web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1357093" y="1522005"/>
            <a:ext cx="3784649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Internet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357093" y="1920889"/>
            <a:ext cx="7083523" cy="5539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global network of interconnected computers that communicate using standardized protocols.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357093" y="2758886"/>
            <a:ext cx="6252853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World Wide Web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1357093" y="3169951"/>
            <a:ext cx="6788101" cy="5577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 information system built on top of the Internet where documents and resources are identified by URLs and linked by hypertext.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Internet vs. Web: Relationship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1891665" y="1568909"/>
            <a:ext cx="4596156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Internet is the infrastructure: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2120265" y="2012380"/>
            <a:ext cx="4470449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networks, cables, routers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120265" y="2455850"/>
            <a:ext cx="4470449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Protocols like TCP/IP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891665" y="2899321"/>
            <a:ext cx="4596156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Web is a service on the Internet: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2120265" y="3342791"/>
            <a:ext cx="4470449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of many Internet applications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120265" y="3786262"/>
            <a:ext cx="4470449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Others include email, FTP, messaging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Brief History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1891665" y="1553784"/>
            <a:ext cx="884820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1960s: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2748915" y="1553784"/>
            <a:ext cx="5487719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ARPANET - First network connecting computers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891665" y="2054405"/>
            <a:ext cx="726817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1983: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2748914" y="2054405"/>
            <a:ext cx="4267817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TCP/IP adopted - Birth of the Internet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891665" y="2555025"/>
            <a:ext cx="726817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1989: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2748914" y="2555025"/>
            <a:ext cx="5464579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 Berners-Lee proposes the World Wide Web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1891665" y="3055646"/>
            <a:ext cx="726817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1993: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2748915" y="3055646"/>
            <a:ext cx="4229068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 graphical web browser (Mosaic)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Client/Server Architecture: Basics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1821327" y="1223612"/>
            <a:ext cx="71141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049927" y="1577364"/>
            <a:ext cx="52738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device or program that requests services or resources.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2049927" y="1994642"/>
            <a:ext cx="412579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 Web browsers, mobile apps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2049927" y="2438112"/>
            <a:ext cx="412579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Initiates communication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1821327" y="3088600"/>
            <a:ext cx="78051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2049927" y="3458864"/>
            <a:ext cx="526240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device or program that provides services or resources.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2049927" y="3866662"/>
            <a:ext cx="412579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 Web servers, database servers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2049927" y="4310133"/>
            <a:ext cx="412579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Responds to client requests</a:t>
            </a:r>
            <a:endParaRPr lang="en-US" sz="16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Client/Server Communication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2194121" y="1250435"/>
            <a:ext cx="499447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Communication follows a request-response pattern: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194121" y="1693906"/>
            <a:ext cx="499447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 sends a request to the server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2194121" y="2023076"/>
            <a:ext cx="499447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processes the request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2194121" y="2352247"/>
            <a:ext cx="499447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sends back a response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2194121" y="2681417"/>
            <a:ext cx="4994470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 receives and processes the response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28625" y="2988878"/>
            <a:ext cx="8358188" cy="972666"/>
          </a:xfrm>
          <a:prstGeom prst="rect">
            <a:avLst/>
          </a:prstGeom>
          <a:noFill/>
          <a:ln/>
        </p:spPr>
        <p:txBody>
          <a:bodyPr wrap="square" lIns="170053" tIns="170053" rIns="170053" bIns="170053" rtlCol="0" anchor="ctr">
            <a:spAutoFit/>
          </a:bodyPr>
          <a:lstStyle/>
          <a:p>
            <a:pPr marL="0" indent="0" algn="ctr">
              <a:buNone/>
            </a:pPr>
            <a:r>
              <a:rPr lang="en-US" sz="1620" i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[DIAGRAM PLACEHOLDER: Simple client-server communication flow showing request and response]</a:t>
            </a:r>
            <a:endParaRPr lang="en-US" sz="16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Types of Servers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2338239" y="1478579"/>
            <a:ext cx="126818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Server: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3534985" y="1478579"/>
            <a:ext cx="335318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Serves web pages (Apache, Nginx)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2338239" y="1922050"/>
            <a:ext cx="195766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 Server: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24468" y="1922050"/>
            <a:ext cx="212984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Runs application logic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2338239" y="2365520"/>
            <a:ext cx="1752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Database Server: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019253" y="2365520"/>
            <a:ext cx="248451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Stores and manages data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2338239" y="2808991"/>
            <a:ext cx="119205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File Server: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3458859" y="2808991"/>
            <a:ext cx="22211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Stores and shares files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2338239" y="3252462"/>
            <a:ext cx="123776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Mail Server: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3504568" y="3252462"/>
            <a:ext cx="345163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Handles email (SMTP, POP3, IMAP)</a:t>
            </a:r>
            <a:endParaRPr lang="en-US" sz="1620" dirty="0"/>
          </a:p>
        </p:txBody>
      </p:sp>
      <p:sp>
        <p:nvSpPr>
          <p:cNvPr id="14" name="Text 11"/>
          <p:cNvSpPr/>
          <p:nvPr/>
        </p:nvSpPr>
        <p:spPr>
          <a:xfrm>
            <a:off x="2338239" y="3695932"/>
            <a:ext cx="127200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 Server:</a:t>
            </a:r>
            <a:endParaRPr lang="en-US" sz="1620" dirty="0"/>
          </a:p>
        </p:txBody>
      </p:sp>
      <p:sp>
        <p:nvSpPr>
          <p:cNvPr id="15" name="Text 12"/>
          <p:cNvSpPr/>
          <p:nvPr/>
        </p:nvSpPr>
        <p:spPr>
          <a:xfrm>
            <a:off x="3538808" y="3695932"/>
            <a:ext cx="38639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Resolves domain names to IP addresses</a:t>
            </a:r>
            <a:endParaRPr lang="en-US" sz="16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1177</Words>
  <Application>Microsoft Office PowerPoint</Application>
  <PresentationFormat>On-screen Show (16:9)</PresentationFormat>
  <Paragraphs>219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3</cp:revision>
  <dcterms:created xsi:type="dcterms:W3CDTF">2025-06-01T07:35:46Z</dcterms:created>
  <dcterms:modified xsi:type="dcterms:W3CDTF">2025-07-07T16:07:57Z</dcterms:modified>
</cp:coreProperties>
</file>