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10"/>
  </p:normalViewPr>
  <p:slideViewPr>
    <p:cSldViewPr snapToGrid="0" snapToObjects="1">
      <p:cViewPr>
        <p:scale>
          <a:sx n="100" d="100"/>
          <a:sy n="100" d="100"/>
        </p:scale>
        <p:origin x="946" y="21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7508898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12983E-0FBE-439A-442B-A216BCD189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052E73-BC98-0364-AD0D-AC8F3F124A6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07EEC9A-15DB-684E-DD38-03763B5B4A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36ADC-8318-6E6C-BDD6-21A9CD6A169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71262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2368069" y="742950"/>
            <a:ext cx="4479299" cy="4286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337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JavaScript Essentials</a:t>
            </a:r>
            <a:endParaRPr lang="en-US" sz="3375" dirty="0"/>
          </a:p>
        </p:txBody>
      </p:sp>
      <p:sp>
        <p:nvSpPr>
          <p:cNvPr id="4" name="Text 1"/>
          <p:cNvSpPr/>
          <p:nvPr/>
        </p:nvSpPr>
        <p:spPr>
          <a:xfrm>
            <a:off x="2368069" y="1400175"/>
            <a:ext cx="4479299" cy="28575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025" dirty="0">
                <a:solidFill>
                  <a:srgbClr val="374151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Session 3: Arrays, Objects &amp; Loops</a:t>
            </a:r>
            <a:endParaRPr lang="en-US" sz="2025" dirty="0"/>
          </a:p>
        </p:txBody>
      </p:sp>
      <p:sp>
        <p:nvSpPr>
          <p:cNvPr id="5" name="Text 2"/>
          <p:cNvSpPr/>
          <p:nvPr/>
        </p:nvSpPr>
        <p:spPr>
          <a:xfrm>
            <a:off x="2368069" y="2286000"/>
            <a:ext cx="4479299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Duration: 2 Hours</a:t>
            </a:r>
            <a:endParaRPr lang="en-US" sz="1350" dirty="0"/>
          </a:p>
        </p:txBody>
      </p:sp>
      <p:sp>
        <p:nvSpPr>
          <p:cNvPr id="6" name="Shape 3"/>
          <p:cNvSpPr/>
          <p:nvPr/>
        </p:nvSpPr>
        <p:spPr>
          <a:xfrm>
            <a:off x="2368069" y="2743200"/>
            <a:ext cx="2089631" cy="1657350"/>
          </a:xfrm>
          <a:prstGeom prst="rect">
            <a:avLst/>
          </a:prstGeom>
          <a:solidFill>
            <a:srgbClr val="F3F4F6"/>
          </a:solidFill>
          <a:ln w="198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2539519" y="2914650"/>
            <a:ext cx="181816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Previous Sessions</a:t>
            </a:r>
            <a:endParaRPr lang="en-US" sz="1125" dirty="0"/>
          </a:p>
        </p:txBody>
      </p:sp>
      <p:sp>
        <p:nvSpPr>
          <p:cNvPr id="8" name="Text 5"/>
          <p:cNvSpPr/>
          <p:nvPr/>
        </p:nvSpPr>
        <p:spPr>
          <a:xfrm>
            <a:off x="2539519" y="3228975"/>
            <a:ext cx="181816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Variables &amp; Data Types</a:t>
            </a:r>
            <a:endParaRPr lang="en-US" sz="1013" dirty="0"/>
          </a:p>
        </p:txBody>
      </p:sp>
      <p:sp>
        <p:nvSpPr>
          <p:cNvPr id="9" name="Text 6"/>
          <p:cNvSpPr/>
          <p:nvPr/>
        </p:nvSpPr>
        <p:spPr>
          <a:xfrm>
            <a:off x="2539519" y="3486150"/>
            <a:ext cx="181816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Control Structures</a:t>
            </a:r>
            <a:endParaRPr lang="en-US" sz="1013" dirty="0"/>
          </a:p>
        </p:txBody>
      </p:sp>
      <p:sp>
        <p:nvSpPr>
          <p:cNvPr id="10" name="Text 7"/>
          <p:cNvSpPr/>
          <p:nvPr/>
        </p:nvSpPr>
        <p:spPr>
          <a:xfrm>
            <a:off x="2539519" y="3743325"/>
            <a:ext cx="181816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Functions &amp; Parameters</a:t>
            </a:r>
            <a:endParaRPr lang="en-US" sz="1013" dirty="0"/>
          </a:p>
        </p:txBody>
      </p:sp>
      <p:sp>
        <p:nvSpPr>
          <p:cNvPr id="11" name="Text 8"/>
          <p:cNvSpPr/>
          <p:nvPr/>
        </p:nvSpPr>
        <p:spPr>
          <a:xfrm>
            <a:off x="2539519" y="4000500"/>
            <a:ext cx="181816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✓ Events &amp; Form Handling</a:t>
            </a:r>
            <a:endParaRPr lang="en-US" sz="1013" dirty="0"/>
          </a:p>
        </p:txBody>
      </p:sp>
      <p:sp>
        <p:nvSpPr>
          <p:cNvPr id="12" name="Shape 9"/>
          <p:cNvSpPr/>
          <p:nvPr/>
        </p:nvSpPr>
        <p:spPr>
          <a:xfrm>
            <a:off x="4686300" y="2743200"/>
            <a:ext cx="2089631" cy="1657350"/>
          </a:xfrm>
          <a:prstGeom prst="rect">
            <a:avLst/>
          </a:prstGeom>
          <a:solidFill>
            <a:srgbClr val="F3F4F6"/>
          </a:solidFill>
          <a:ln w="198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4857750" y="2928938"/>
            <a:ext cx="181816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Today's Topics</a:t>
            </a:r>
            <a:endParaRPr lang="en-US" sz="1125" dirty="0"/>
          </a:p>
        </p:txBody>
      </p:sp>
      <p:sp>
        <p:nvSpPr>
          <p:cNvPr id="14" name="Text 11"/>
          <p:cNvSpPr/>
          <p:nvPr/>
        </p:nvSpPr>
        <p:spPr>
          <a:xfrm>
            <a:off x="4857750" y="3243263"/>
            <a:ext cx="181816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Arrays (collections)</a:t>
            </a:r>
            <a:endParaRPr lang="en-US" sz="1013" dirty="0"/>
          </a:p>
        </p:txBody>
      </p:sp>
      <p:sp>
        <p:nvSpPr>
          <p:cNvPr id="15" name="Text 12"/>
          <p:cNvSpPr/>
          <p:nvPr/>
        </p:nvSpPr>
        <p:spPr>
          <a:xfrm>
            <a:off x="4857750" y="3500438"/>
            <a:ext cx="181816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Objects (key-value pairs)</a:t>
            </a:r>
            <a:endParaRPr lang="en-US" sz="1013" dirty="0"/>
          </a:p>
        </p:txBody>
      </p:sp>
      <p:sp>
        <p:nvSpPr>
          <p:cNvPr id="16" name="Text 13"/>
          <p:cNvSpPr/>
          <p:nvPr/>
        </p:nvSpPr>
        <p:spPr>
          <a:xfrm>
            <a:off x="4857750" y="3757613"/>
            <a:ext cx="181816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Loops (repetition)</a:t>
            </a:r>
            <a:endParaRPr lang="en-US" sz="1013" dirty="0"/>
          </a:p>
        </p:txBody>
      </p:sp>
      <p:sp>
        <p:nvSpPr>
          <p:cNvPr id="17" name="Text 14"/>
          <p:cNvSpPr/>
          <p:nvPr/>
        </p:nvSpPr>
        <p:spPr>
          <a:xfrm>
            <a:off x="4857750" y="4014788"/>
            <a:ext cx="1818168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l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 Practical combinations</a:t>
            </a:r>
            <a:endParaRPr lang="en-US" sz="1013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1488" y="471488"/>
            <a:ext cx="827246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Practical Example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471488" y="1157288"/>
            <a:ext cx="8272463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Student Grade Management System</a:t>
            </a:r>
            <a:endParaRPr lang="en-US" sz="1688" dirty="0"/>
          </a:p>
        </p:txBody>
      </p:sp>
      <p:sp>
        <p:nvSpPr>
          <p:cNvPr id="5" name="Text 2"/>
          <p:cNvSpPr/>
          <p:nvPr/>
        </p:nvSpPr>
        <p:spPr>
          <a:xfrm>
            <a:off x="471488" y="1585913"/>
            <a:ext cx="827246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125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Combining arrays, objects, and loops</a:t>
            </a:r>
            <a:endParaRPr lang="en-US" sz="1125" dirty="0"/>
          </a:p>
        </p:txBody>
      </p:sp>
      <p:sp>
        <p:nvSpPr>
          <p:cNvPr id="6" name="Shape 3"/>
          <p:cNvSpPr/>
          <p:nvPr/>
        </p:nvSpPr>
        <p:spPr>
          <a:xfrm>
            <a:off x="1048042" y="2014538"/>
            <a:ext cx="7251897" cy="2740341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1674277" y="2381957"/>
            <a:ext cx="6161430" cy="2076722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Array of student objects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students = [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{ name: "Alice", grade: 85, subject: "Math" },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{ name: "Bob", grade: 92, subject: "Science" },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{ name: "Charlie", grade: 78, subject: "Math" },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{ name: "Diana", grade: 96, subject: "Science" }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];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Function to find students by subject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function getStudentsBySubject(students, subject)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return students.filter(student =&gt; student.subject === subject);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</a:t>
            </a:r>
            <a:endParaRPr lang="en-US" sz="1013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0290BF-242E-4666-B01E-699006E6BA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hape 3">
            <a:extLst>
              <a:ext uri="{FF2B5EF4-FFF2-40B4-BE49-F238E27FC236}">
                <a16:creationId xmlns:a16="http://schemas.microsoft.com/office/drawing/2014/main" id="{E25835AE-AA74-410D-CDBE-C4616AFA1D10}"/>
              </a:ext>
            </a:extLst>
          </p:cNvPr>
          <p:cNvSpPr/>
          <p:nvPr/>
        </p:nvSpPr>
        <p:spPr>
          <a:xfrm>
            <a:off x="471487" y="242008"/>
            <a:ext cx="8201025" cy="447770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4">
            <a:extLst>
              <a:ext uri="{FF2B5EF4-FFF2-40B4-BE49-F238E27FC236}">
                <a16:creationId xmlns:a16="http://schemas.microsoft.com/office/drawing/2014/main" id="{34B6F7BE-209B-98EE-BAA1-1D9BB7B5D86B}"/>
              </a:ext>
            </a:extLst>
          </p:cNvPr>
          <p:cNvSpPr/>
          <p:nvPr/>
        </p:nvSpPr>
        <p:spPr>
          <a:xfrm>
            <a:off x="1588990" y="454690"/>
            <a:ext cx="5726210" cy="4052337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Function to calculate average grade</a:t>
            </a:r>
            <a:endParaRPr lang="en-US" sz="1100" dirty="0"/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function calculateAverageGrade(students) {</a:t>
            </a:r>
            <a:endParaRPr lang="en-US" sz="1100" dirty="0"/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let total = 0;</a:t>
            </a:r>
            <a:endParaRPr lang="en-US" sz="1100" dirty="0"/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students.forEach(student =&gt; {</a:t>
            </a:r>
            <a:endParaRPr lang="en-US" sz="1100" dirty="0"/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    total += student.grade;</a:t>
            </a:r>
            <a:endParaRPr lang="en-US" sz="1100" dirty="0"/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});</a:t>
            </a:r>
            <a:endParaRPr lang="en-US" sz="1100" dirty="0"/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return total / students.length;</a:t>
            </a:r>
            <a:endParaRPr lang="en-US" sz="1100" dirty="0"/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</a:t>
            </a: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Function to get honor roll students (grade &gt;= 90)</a:t>
            </a:r>
            <a:endParaRPr lang="en-US" sz="1100" dirty="0"/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function getHonorRollStudents(students) {</a:t>
            </a:r>
            <a:endParaRPr lang="en-US" sz="1100" dirty="0"/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return students.filter(student =&gt; student.grade &gt;= 90);</a:t>
            </a:r>
            <a:endParaRPr lang="en-US" sz="1100" dirty="0"/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</a:t>
            </a: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Using our functions</a:t>
            </a:r>
            <a:endParaRPr lang="en-US" sz="1100" dirty="0"/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mathStudents = getStudentsBySubject(students, "Math");</a:t>
            </a:r>
            <a:endParaRPr lang="en-US" sz="1100" dirty="0"/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averageGrade = calculateAverageGrade(students);</a:t>
            </a:r>
            <a:endParaRPr lang="en-US" sz="1100" dirty="0"/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honorStudents = getHonorRollStudents(students);</a:t>
            </a:r>
            <a:endParaRPr lang="en-US" sz="1100" dirty="0"/>
          </a:p>
          <a:p>
            <a:pPr marL="0" indent="0">
              <a:buNone/>
            </a:pPr>
            <a:endParaRPr lang="en-US" sz="1100" dirty="0"/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console.log("Math students:", mathStudents);</a:t>
            </a:r>
            <a:endParaRPr lang="en-US" sz="1100" dirty="0"/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console.log("Average grade:", averageGrade);</a:t>
            </a:r>
            <a:endParaRPr lang="en-US" sz="1100" dirty="0"/>
          </a:p>
          <a:p>
            <a:pPr marL="0" indent="0">
              <a:buNone/>
            </a:pPr>
            <a:r>
              <a:rPr lang="en-US" sz="1100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console.log("Honor roll:", honorStudents);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10273739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1488" y="657225"/>
            <a:ext cx="827246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Introduction to Arrays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1428094" y="2014538"/>
            <a:ext cx="400050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What are Arrays?</a:t>
            </a:r>
            <a:endParaRPr lang="en-US" sz="1688" dirty="0"/>
          </a:p>
        </p:txBody>
      </p:sp>
      <p:sp>
        <p:nvSpPr>
          <p:cNvPr id="5" name="Text 2"/>
          <p:cNvSpPr/>
          <p:nvPr/>
        </p:nvSpPr>
        <p:spPr>
          <a:xfrm>
            <a:off x="1428094" y="2519958"/>
            <a:ext cx="770130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Arrays are</a:t>
            </a:r>
            <a:endParaRPr lang="en-US" sz="1125" dirty="0"/>
          </a:p>
        </p:txBody>
      </p:sp>
      <p:sp>
        <p:nvSpPr>
          <p:cNvPr id="6" name="Text 3"/>
          <p:cNvSpPr/>
          <p:nvPr/>
        </p:nvSpPr>
        <p:spPr>
          <a:xfrm>
            <a:off x="2126786" y="2519958"/>
            <a:ext cx="928967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ordered lists</a:t>
            </a:r>
            <a:endParaRPr lang="en-US" sz="1125" dirty="0"/>
          </a:p>
        </p:txBody>
      </p:sp>
      <p:sp>
        <p:nvSpPr>
          <p:cNvPr id="7" name="Text 4"/>
          <p:cNvSpPr/>
          <p:nvPr/>
        </p:nvSpPr>
        <p:spPr>
          <a:xfrm>
            <a:off x="3019485" y="2519958"/>
            <a:ext cx="611349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of items</a:t>
            </a:r>
            <a:endParaRPr lang="en-US" sz="1125" dirty="0"/>
          </a:p>
        </p:txBody>
      </p:sp>
      <p:sp>
        <p:nvSpPr>
          <p:cNvPr id="8" name="Text 5"/>
          <p:cNvSpPr/>
          <p:nvPr/>
        </p:nvSpPr>
        <p:spPr>
          <a:xfrm>
            <a:off x="1428094" y="2891433"/>
            <a:ext cx="1056159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They can store</a:t>
            </a:r>
            <a:endParaRPr lang="en-US" sz="1125" dirty="0"/>
          </a:p>
        </p:txBody>
      </p:sp>
      <p:sp>
        <p:nvSpPr>
          <p:cNvPr id="9" name="Text 6"/>
          <p:cNvSpPr/>
          <p:nvPr/>
        </p:nvSpPr>
        <p:spPr>
          <a:xfrm>
            <a:off x="2412815" y="2891433"/>
            <a:ext cx="1103654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multiple values</a:t>
            </a:r>
            <a:endParaRPr lang="en-US" sz="1125" dirty="0"/>
          </a:p>
        </p:txBody>
      </p:sp>
      <p:sp>
        <p:nvSpPr>
          <p:cNvPr id="10" name="Text 7"/>
          <p:cNvSpPr/>
          <p:nvPr/>
        </p:nvSpPr>
        <p:spPr>
          <a:xfrm>
            <a:off x="3480201" y="2891433"/>
            <a:ext cx="1040448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 one variable</a:t>
            </a:r>
            <a:endParaRPr lang="en-US" sz="1125" dirty="0"/>
          </a:p>
        </p:txBody>
      </p:sp>
      <p:sp>
        <p:nvSpPr>
          <p:cNvPr id="11" name="Text 8"/>
          <p:cNvSpPr/>
          <p:nvPr/>
        </p:nvSpPr>
        <p:spPr>
          <a:xfrm>
            <a:off x="1428094" y="3262908"/>
            <a:ext cx="770186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Perfect for</a:t>
            </a:r>
            <a:endParaRPr lang="en-US" sz="1125" dirty="0"/>
          </a:p>
        </p:txBody>
      </p:sp>
      <p:sp>
        <p:nvSpPr>
          <p:cNvPr id="12" name="Text 9"/>
          <p:cNvSpPr/>
          <p:nvPr/>
        </p:nvSpPr>
        <p:spPr>
          <a:xfrm>
            <a:off x="2126842" y="3262908"/>
            <a:ext cx="817764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collections</a:t>
            </a:r>
            <a:endParaRPr lang="en-US" sz="1125" dirty="0"/>
          </a:p>
        </p:txBody>
      </p:sp>
      <p:sp>
        <p:nvSpPr>
          <p:cNvPr id="13" name="Text 10"/>
          <p:cNvSpPr/>
          <p:nvPr/>
        </p:nvSpPr>
        <p:spPr>
          <a:xfrm>
            <a:off x="2915372" y="3262908"/>
            <a:ext cx="1024626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of related data</a:t>
            </a:r>
            <a:endParaRPr lang="en-US" sz="1125" dirty="0"/>
          </a:p>
        </p:txBody>
      </p:sp>
      <p:sp>
        <p:nvSpPr>
          <p:cNvPr id="14" name="Text 11"/>
          <p:cNvSpPr/>
          <p:nvPr/>
        </p:nvSpPr>
        <p:spPr>
          <a:xfrm>
            <a:off x="1428094" y="3634383"/>
            <a:ext cx="1135605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Each item has a</a:t>
            </a:r>
            <a:endParaRPr lang="en-US" sz="1125" dirty="0"/>
          </a:p>
        </p:txBody>
      </p:sp>
      <p:sp>
        <p:nvSpPr>
          <p:cNvPr id="15" name="Text 12"/>
          <p:cNvSpPr/>
          <p:nvPr/>
        </p:nvSpPr>
        <p:spPr>
          <a:xfrm>
            <a:off x="2492261" y="3634383"/>
            <a:ext cx="626976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position</a:t>
            </a:r>
            <a:endParaRPr lang="en-US" sz="1125" dirty="0"/>
          </a:p>
        </p:txBody>
      </p:sp>
      <p:sp>
        <p:nvSpPr>
          <p:cNvPr id="16" name="Text 13"/>
          <p:cNvSpPr/>
          <p:nvPr/>
        </p:nvSpPr>
        <p:spPr>
          <a:xfrm>
            <a:off x="3075935" y="3634383"/>
            <a:ext cx="547864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(index)</a:t>
            </a:r>
            <a:endParaRPr lang="en-US" sz="1125" dirty="0"/>
          </a:p>
        </p:txBody>
      </p:sp>
      <p:sp>
        <p:nvSpPr>
          <p:cNvPr id="17" name="Shape 14"/>
          <p:cNvSpPr/>
          <p:nvPr/>
        </p:nvSpPr>
        <p:spPr>
          <a:xfrm>
            <a:off x="5700057" y="1343025"/>
            <a:ext cx="2441784" cy="3143250"/>
          </a:xfrm>
          <a:prstGeom prst="rect">
            <a:avLst/>
          </a:prstGeom>
          <a:solidFill>
            <a:srgbClr val="F3F4F6"/>
          </a:solidFill>
          <a:ln w="198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15"/>
          <p:cNvSpPr/>
          <p:nvPr/>
        </p:nvSpPr>
        <p:spPr>
          <a:xfrm>
            <a:off x="5928656" y="1596338"/>
            <a:ext cx="2082898" cy="20774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Real-World Examples</a:t>
            </a:r>
            <a:endParaRPr lang="en-US" sz="1350" dirty="0"/>
          </a:p>
        </p:txBody>
      </p:sp>
      <p:sp>
        <p:nvSpPr>
          <p:cNvPr id="19" name="Shape 16"/>
          <p:cNvSpPr/>
          <p:nvPr/>
        </p:nvSpPr>
        <p:spPr>
          <a:xfrm>
            <a:off x="5928657" y="1985963"/>
            <a:ext cx="1885950" cy="1071563"/>
          </a:xfrm>
          <a:prstGeom prst="rect">
            <a:avLst/>
          </a:prstGeom>
          <a:solidFill>
            <a:srgbClr val="FFFFFF"/>
          </a:solidFill>
          <a:ln w="99">
            <a:solidFill>
              <a:srgbClr val="9CA3A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0" name="Text 17"/>
          <p:cNvSpPr/>
          <p:nvPr/>
        </p:nvSpPr>
        <p:spPr>
          <a:xfrm>
            <a:off x="6042956" y="2129480"/>
            <a:ext cx="1607524" cy="1558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Shopping List</a:t>
            </a:r>
            <a:endParaRPr lang="en-US" sz="1013" dirty="0"/>
          </a:p>
        </p:txBody>
      </p:sp>
      <p:sp>
        <p:nvSpPr>
          <p:cNvPr id="21" name="Text 18"/>
          <p:cNvSpPr/>
          <p:nvPr/>
        </p:nvSpPr>
        <p:spPr>
          <a:xfrm>
            <a:off x="6042956" y="2378869"/>
            <a:ext cx="360397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1. Milk</a:t>
            </a:r>
            <a:endParaRPr lang="en-US" sz="788" dirty="0"/>
          </a:p>
        </p:txBody>
      </p:sp>
      <p:sp>
        <p:nvSpPr>
          <p:cNvPr id="22" name="Text 19"/>
          <p:cNvSpPr/>
          <p:nvPr/>
        </p:nvSpPr>
        <p:spPr>
          <a:xfrm>
            <a:off x="6042956" y="2521744"/>
            <a:ext cx="449526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 Bread</a:t>
            </a:r>
            <a:endParaRPr lang="en-US" sz="788" dirty="0"/>
          </a:p>
        </p:txBody>
      </p:sp>
      <p:sp>
        <p:nvSpPr>
          <p:cNvPr id="23" name="Text 20"/>
          <p:cNvSpPr/>
          <p:nvPr/>
        </p:nvSpPr>
        <p:spPr>
          <a:xfrm>
            <a:off x="6042956" y="2664619"/>
            <a:ext cx="410598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3. Eggs</a:t>
            </a:r>
            <a:endParaRPr lang="en-US" sz="788" dirty="0"/>
          </a:p>
        </p:txBody>
      </p:sp>
      <p:sp>
        <p:nvSpPr>
          <p:cNvPr id="24" name="Text 21"/>
          <p:cNvSpPr/>
          <p:nvPr/>
        </p:nvSpPr>
        <p:spPr>
          <a:xfrm>
            <a:off x="6042956" y="2807494"/>
            <a:ext cx="482929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4. Apples</a:t>
            </a:r>
            <a:endParaRPr lang="en-US" sz="788" dirty="0"/>
          </a:p>
        </p:txBody>
      </p:sp>
      <p:sp>
        <p:nvSpPr>
          <p:cNvPr id="25" name="Shape 22"/>
          <p:cNvSpPr/>
          <p:nvPr/>
        </p:nvSpPr>
        <p:spPr>
          <a:xfrm>
            <a:off x="5928657" y="3164681"/>
            <a:ext cx="1885950" cy="1071563"/>
          </a:xfrm>
          <a:prstGeom prst="rect">
            <a:avLst/>
          </a:prstGeom>
          <a:solidFill>
            <a:srgbClr val="FFFFFF"/>
          </a:solidFill>
          <a:ln w="99">
            <a:solidFill>
              <a:srgbClr val="9CA3A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6" name="Text 23"/>
          <p:cNvSpPr/>
          <p:nvPr/>
        </p:nvSpPr>
        <p:spPr>
          <a:xfrm>
            <a:off x="6042956" y="3308199"/>
            <a:ext cx="1607524" cy="1558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Student Names</a:t>
            </a:r>
            <a:endParaRPr lang="en-US" sz="1013" dirty="0"/>
          </a:p>
        </p:txBody>
      </p:sp>
      <p:sp>
        <p:nvSpPr>
          <p:cNvPr id="27" name="Text 24"/>
          <p:cNvSpPr/>
          <p:nvPr/>
        </p:nvSpPr>
        <p:spPr>
          <a:xfrm>
            <a:off x="6042956" y="3557588"/>
            <a:ext cx="393911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1. Alice</a:t>
            </a:r>
            <a:endParaRPr lang="en-US" sz="788" dirty="0"/>
          </a:p>
        </p:txBody>
      </p:sp>
      <p:sp>
        <p:nvSpPr>
          <p:cNvPr id="28" name="Text 25"/>
          <p:cNvSpPr/>
          <p:nvPr/>
        </p:nvSpPr>
        <p:spPr>
          <a:xfrm>
            <a:off x="6042956" y="3700463"/>
            <a:ext cx="360592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2. Bob</a:t>
            </a:r>
            <a:endParaRPr lang="en-US" sz="788" dirty="0"/>
          </a:p>
        </p:txBody>
      </p:sp>
      <p:sp>
        <p:nvSpPr>
          <p:cNvPr id="29" name="Text 26"/>
          <p:cNvSpPr/>
          <p:nvPr/>
        </p:nvSpPr>
        <p:spPr>
          <a:xfrm>
            <a:off x="6042956" y="3843338"/>
            <a:ext cx="499476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3. Charlie</a:t>
            </a:r>
            <a:endParaRPr lang="en-US" sz="788" dirty="0"/>
          </a:p>
        </p:txBody>
      </p:sp>
      <p:sp>
        <p:nvSpPr>
          <p:cNvPr id="30" name="Text 27"/>
          <p:cNvSpPr/>
          <p:nvPr/>
        </p:nvSpPr>
        <p:spPr>
          <a:xfrm>
            <a:off x="6042956" y="3986213"/>
            <a:ext cx="443945" cy="112514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4. Diana</a:t>
            </a:r>
            <a:endParaRPr lang="en-US" sz="788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1488" y="430830"/>
            <a:ext cx="2844000" cy="43088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8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Array Basics</a:t>
            </a:r>
            <a:endParaRPr lang="en-US" sz="2800" dirty="0"/>
          </a:p>
        </p:txBody>
      </p:sp>
      <p:sp>
        <p:nvSpPr>
          <p:cNvPr id="4" name="Text 1"/>
          <p:cNvSpPr/>
          <p:nvPr/>
        </p:nvSpPr>
        <p:spPr>
          <a:xfrm>
            <a:off x="471488" y="947442"/>
            <a:ext cx="400050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Creating Arrays</a:t>
            </a:r>
            <a:endParaRPr lang="en-US" sz="1688" dirty="0"/>
          </a:p>
        </p:txBody>
      </p:sp>
      <p:sp>
        <p:nvSpPr>
          <p:cNvPr id="5" name="Text 2"/>
          <p:cNvSpPr/>
          <p:nvPr/>
        </p:nvSpPr>
        <p:spPr>
          <a:xfrm>
            <a:off x="471488" y="1376067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Empty array:</a:t>
            </a:r>
            <a:endParaRPr lang="en-US" sz="1013" dirty="0"/>
          </a:p>
        </p:txBody>
      </p:sp>
      <p:sp>
        <p:nvSpPr>
          <p:cNvPr id="6" name="Shape 3"/>
          <p:cNvSpPr/>
          <p:nvPr/>
        </p:nvSpPr>
        <p:spPr>
          <a:xfrm>
            <a:off x="471488" y="1633242"/>
            <a:ext cx="3929063" cy="38576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471488" y="1633242"/>
            <a:ext cx="4000500" cy="385763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fruits = [];</a:t>
            </a:r>
            <a:endParaRPr lang="en-US" sz="1013" dirty="0"/>
          </a:p>
        </p:txBody>
      </p:sp>
      <p:sp>
        <p:nvSpPr>
          <p:cNvPr id="8" name="Text 5"/>
          <p:cNvSpPr/>
          <p:nvPr/>
        </p:nvSpPr>
        <p:spPr>
          <a:xfrm>
            <a:off x="471488" y="2119017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Array with items:</a:t>
            </a:r>
            <a:endParaRPr lang="en-US" sz="1013" dirty="0"/>
          </a:p>
        </p:txBody>
      </p:sp>
      <p:sp>
        <p:nvSpPr>
          <p:cNvPr id="9" name="Shape 6"/>
          <p:cNvSpPr/>
          <p:nvPr/>
        </p:nvSpPr>
        <p:spPr>
          <a:xfrm>
            <a:off x="471488" y="2376192"/>
            <a:ext cx="3929063" cy="38576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7"/>
          <p:cNvSpPr/>
          <p:nvPr/>
        </p:nvSpPr>
        <p:spPr>
          <a:xfrm>
            <a:off x="471488" y="2376192"/>
            <a:ext cx="4000500" cy="385763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colors = ["red", "green", "blue"];</a:t>
            </a:r>
            <a:endParaRPr lang="en-US" sz="1013" dirty="0"/>
          </a:p>
        </p:txBody>
      </p:sp>
      <p:sp>
        <p:nvSpPr>
          <p:cNvPr id="11" name="Text 8"/>
          <p:cNvSpPr/>
          <p:nvPr/>
        </p:nvSpPr>
        <p:spPr>
          <a:xfrm>
            <a:off x="471488" y="2861967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Mixed data types:</a:t>
            </a:r>
            <a:endParaRPr lang="en-US" sz="1013" dirty="0"/>
          </a:p>
        </p:txBody>
      </p:sp>
      <p:sp>
        <p:nvSpPr>
          <p:cNvPr id="12" name="Shape 9"/>
          <p:cNvSpPr/>
          <p:nvPr/>
        </p:nvSpPr>
        <p:spPr>
          <a:xfrm>
            <a:off x="471488" y="3119142"/>
            <a:ext cx="3929063" cy="38576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3" name="Text 10"/>
          <p:cNvSpPr/>
          <p:nvPr/>
        </p:nvSpPr>
        <p:spPr>
          <a:xfrm>
            <a:off x="471488" y="3119142"/>
            <a:ext cx="4000500" cy="385763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mixed = ["Alice", 25, true];</a:t>
            </a:r>
            <a:endParaRPr lang="en-US" sz="1013" dirty="0"/>
          </a:p>
        </p:txBody>
      </p:sp>
      <p:sp>
        <p:nvSpPr>
          <p:cNvPr id="14" name="Text 11"/>
          <p:cNvSpPr/>
          <p:nvPr/>
        </p:nvSpPr>
        <p:spPr>
          <a:xfrm>
            <a:off x="4743450" y="947442"/>
            <a:ext cx="400050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Accessing Elements</a:t>
            </a:r>
            <a:endParaRPr lang="en-US" sz="1688" dirty="0"/>
          </a:p>
        </p:txBody>
      </p:sp>
      <p:sp>
        <p:nvSpPr>
          <p:cNvPr id="15" name="Shape 12"/>
          <p:cNvSpPr/>
          <p:nvPr/>
        </p:nvSpPr>
        <p:spPr>
          <a:xfrm>
            <a:off x="4743450" y="1376067"/>
            <a:ext cx="3929063" cy="278606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13"/>
          <p:cNvSpPr/>
          <p:nvPr/>
        </p:nvSpPr>
        <p:spPr>
          <a:xfrm>
            <a:off x="4743450" y="1376067"/>
            <a:ext cx="4000500" cy="2786063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fruits = ["apple", "banana", "orange"];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Access by index (starts at 0)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console.log(fruits[0]);  // "apple"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console.log(fruits[1]);  // "banana"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console.log(fruits[2]);  // "orange"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Get array length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console.log(fruits.length);  // 3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Last element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console.log(fruits[fruits.length - 1]);  // "orange"</a:t>
            </a:r>
            <a:endParaRPr lang="en-US" sz="1013" dirty="0"/>
          </a:p>
        </p:txBody>
      </p:sp>
      <p:sp>
        <p:nvSpPr>
          <p:cNvPr id="17" name="Shape 14"/>
          <p:cNvSpPr/>
          <p:nvPr/>
        </p:nvSpPr>
        <p:spPr>
          <a:xfrm>
            <a:off x="471489" y="3934189"/>
            <a:ext cx="2081798" cy="744490"/>
          </a:xfrm>
          <a:prstGeom prst="rect">
            <a:avLst/>
          </a:prstGeom>
          <a:solidFill>
            <a:srgbClr val="FEF3C7"/>
          </a:solidFill>
          <a:ln w="198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15"/>
          <p:cNvSpPr/>
          <p:nvPr/>
        </p:nvSpPr>
        <p:spPr>
          <a:xfrm>
            <a:off x="642938" y="4105638"/>
            <a:ext cx="7929563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💡 Remember</a:t>
            </a:r>
            <a:endParaRPr lang="en-US" sz="1125" dirty="0"/>
          </a:p>
        </p:txBody>
      </p:sp>
      <p:sp>
        <p:nvSpPr>
          <p:cNvPr id="19" name="Text 16"/>
          <p:cNvSpPr/>
          <p:nvPr/>
        </p:nvSpPr>
        <p:spPr>
          <a:xfrm>
            <a:off x="642938" y="4384887"/>
            <a:ext cx="3415591" cy="1558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Array indexes start at 0, not 1</a:t>
            </a:r>
            <a:endParaRPr lang="en-US" sz="1013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1487" y="715006"/>
            <a:ext cx="4100513" cy="41549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Array Methods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471488" y="1445677"/>
            <a:ext cx="400050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Adding Elements</a:t>
            </a:r>
            <a:endParaRPr lang="en-US" sz="1688" dirty="0"/>
          </a:p>
        </p:txBody>
      </p:sp>
      <p:sp>
        <p:nvSpPr>
          <p:cNvPr id="5" name="Text 2"/>
          <p:cNvSpPr/>
          <p:nvPr/>
        </p:nvSpPr>
        <p:spPr>
          <a:xfrm>
            <a:off x="471488" y="1874302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Add to end (push):</a:t>
            </a:r>
            <a:endParaRPr lang="en-US" sz="1013" dirty="0"/>
          </a:p>
        </p:txBody>
      </p:sp>
      <p:sp>
        <p:nvSpPr>
          <p:cNvPr id="6" name="Shape 3"/>
          <p:cNvSpPr/>
          <p:nvPr/>
        </p:nvSpPr>
        <p:spPr>
          <a:xfrm>
            <a:off x="471488" y="2131477"/>
            <a:ext cx="3929063" cy="78581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471488" y="2131477"/>
            <a:ext cx="4000500" cy="785813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fruits = ["apple", "banana"];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fruits.push("orange");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fruits is now ["apple", "banana", "orange"]</a:t>
            </a:r>
            <a:endParaRPr lang="en-US" sz="1013" dirty="0"/>
          </a:p>
        </p:txBody>
      </p:sp>
      <p:sp>
        <p:nvSpPr>
          <p:cNvPr id="8" name="Text 5"/>
          <p:cNvSpPr/>
          <p:nvPr/>
        </p:nvSpPr>
        <p:spPr>
          <a:xfrm>
            <a:off x="471488" y="3017302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Add to beginning (unshift):</a:t>
            </a:r>
            <a:endParaRPr lang="en-US" sz="1013" dirty="0"/>
          </a:p>
        </p:txBody>
      </p:sp>
      <p:sp>
        <p:nvSpPr>
          <p:cNvPr id="9" name="Shape 6"/>
          <p:cNvSpPr/>
          <p:nvPr/>
        </p:nvSpPr>
        <p:spPr>
          <a:xfrm>
            <a:off x="471488" y="3274477"/>
            <a:ext cx="3929063" cy="78581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7"/>
          <p:cNvSpPr/>
          <p:nvPr/>
        </p:nvSpPr>
        <p:spPr>
          <a:xfrm>
            <a:off x="471488" y="3274477"/>
            <a:ext cx="4000500" cy="785813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fruits.unshift("grape");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fruits is now ["grape", "apple", "banana", "orange"]</a:t>
            </a:r>
            <a:endParaRPr lang="en-US" sz="1013" dirty="0"/>
          </a:p>
        </p:txBody>
      </p:sp>
      <p:sp>
        <p:nvSpPr>
          <p:cNvPr id="11" name="Text 8"/>
          <p:cNvSpPr/>
          <p:nvPr/>
        </p:nvSpPr>
        <p:spPr>
          <a:xfrm>
            <a:off x="4743450" y="286848"/>
            <a:ext cx="400050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Removing Elements</a:t>
            </a:r>
            <a:endParaRPr lang="en-US" sz="1688" dirty="0"/>
          </a:p>
        </p:txBody>
      </p:sp>
      <p:sp>
        <p:nvSpPr>
          <p:cNvPr id="12" name="Text 9"/>
          <p:cNvSpPr/>
          <p:nvPr/>
        </p:nvSpPr>
        <p:spPr>
          <a:xfrm>
            <a:off x="4743450" y="715473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Remove from end (pop):</a:t>
            </a:r>
            <a:endParaRPr lang="en-US" sz="1013" dirty="0"/>
          </a:p>
        </p:txBody>
      </p:sp>
      <p:sp>
        <p:nvSpPr>
          <p:cNvPr id="13" name="Shape 10"/>
          <p:cNvSpPr/>
          <p:nvPr/>
        </p:nvSpPr>
        <p:spPr>
          <a:xfrm>
            <a:off x="4743450" y="972648"/>
            <a:ext cx="3929063" cy="78581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4743450" y="972648"/>
            <a:ext cx="4000500" cy="785813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lastFruit = fruits.pop();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lastFruit is "orange"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fruits is now ["grape", "apple", "banana"]</a:t>
            </a:r>
            <a:endParaRPr lang="en-US" sz="1013" dirty="0"/>
          </a:p>
        </p:txBody>
      </p:sp>
      <p:sp>
        <p:nvSpPr>
          <p:cNvPr id="15" name="Text 12"/>
          <p:cNvSpPr/>
          <p:nvPr/>
        </p:nvSpPr>
        <p:spPr>
          <a:xfrm>
            <a:off x="4743450" y="1858473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Remove from beginning (shift):</a:t>
            </a:r>
            <a:endParaRPr lang="en-US" sz="1013" dirty="0"/>
          </a:p>
        </p:txBody>
      </p:sp>
      <p:sp>
        <p:nvSpPr>
          <p:cNvPr id="16" name="Shape 13"/>
          <p:cNvSpPr/>
          <p:nvPr/>
        </p:nvSpPr>
        <p:spPr>
          <a:xfrm>
            <a:off x="4743450" y="2115648"/>
            <a:ext cx="3929063" cy="78581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 14"/>
          <p:cNvSpPr/>
          <p:nvPr/>
        </p:nvSpPr>
        <p:spPr>
          <a:xfrm>
            <a:off x="4743450" y="2115648"/>
            <a:ext cx="4000500" cy="785813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firstFruit = fruits.shift();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firstFruit is "grape"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fruits is now ["apple", "banana"]</a:t>
            </a:r>
            <a:endParaRPr lang="en-US" sz="1013" dirty="0"/>
          </a:p>
        </p:txBody>
      </p:sp>
      <p:sp>
        <p:nvSpPr>
          <p:cNvPr id="18" name="Shape 15"/>
          <p:cNvSpPr/>
          <p:nvPr/>
        </p:nvSpPr>
        <p:spPr>
          <a:xfrm>
            <a:off x="5051620" y="3170975"/>
            <a:ext cx="3290523" cy="1641934"/>
          </a:xfrm>
          <a:prstGeom prst="rect">
            <a:avLst/>
          </a:prstGeom>
          <a:solidFill>
            <a:srgbClr val="F3F4F6"/>
          </a:solidFill>
          <a:ln w="198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16"/>
          <p:cNvSpPr/>
          <p:nvPr/>
        </p:nvSpPr>
        <p:spPr>
          <a:xfrm>
            <a:off x="5241536" y="3379319"/>
            <a:ext cx="2889589" cy="173124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Other Useful Methods</a:t>
            </a:r>
            <a:endParaRPr lang="en-US" sz="1125" dirty="0"/>
          </a:p>
        </p:txBody>
      </p:sp>
      <p:sp>
        <p:nvSpPr>
          <p:cNvPr id="20" name="Shape 17"/>
          <p:cNvSpPr/>
          <p:nvPr/>
        </p:nvSpPr>
        <p:spPr>
          <a:xfrm>
            <a:off x="5234505" y="4240127"/>
            <a:ext cx="2889589" cy="38576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1" name="Text 18"/>
          <p:cNvSpPr/>
          <p:nvPr/>
        </p:nvSpPr>
        <p:spPr>
          <a:xfrm>
            <a:off x="5241536" y="4258780"/>
            <a:ext cx="2980631" cy="362087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indexOf("apple")</a:t>
            </a:r>
            <a:endParaRPr lang="en-US" sz="1013" dirty="0"/>
          </a:p>
        </p:txBody>
      </p:sp>
      <p:sp>
        <p:nvSpPr>
          <p:cNvPr id="22" name="Text 19"/>
          <p:cNvSpPr/>
          <p:nvPr/>
        </p:nvSpPr>
        <p:spPr>
          <a:xfrm>
            <a:off x="6978895" y="4361570"/>
            <a:ext cx="879072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 Find position</a:t>
            </a:r>
            <a:endParaRPr lang="en-US" sz="1013" dirty="0"/>
          </a:p>
        </p:txBody>
      </p:sp>
      <p:sp>
        <p:nvSpPr>
          <p:cNvPr id="23" name="Shape 20"/>
          <p:cNvSpPr/>
          <p:nvPr/>
        </p:nvSpPr>
        <p:spPr>
          <a:xfrm>
            <a:off x="5234504" y="3713900"/>
            <a:ext cx="2889589" cy="38576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4" name="Text 21"/>
          <p:cNvSpPr/>
          <p:nvPr/>
        </p:nvSpPr>
        <p:spPr>
          <a:xfrm>
            <a:off x="5241535" y="3732553"/>
            <a:ext cx="2980631" cy="362087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includes("banana")</a:t>
            </a:r>
            <a:endParaRPr lang="en-US" sz="1013" dirty="0"/>
          </a:p>
        </p:txBody>
      </p:sp>
      <p:sp>
        <p:nvSpPr>
          <p:cNvPr id="25" name="Text 22"/>
          <p:cNvSpPr/>
          <p:nvPr/>
        </p:nvSpPr>
        <p:spPr>
          <a:xfrm>
            <a:off x="6971861" y="3839836"/>
            <a:ext cx="978917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 Check if exists</a:t>
            </a:r>
            <a:endParaRPr lang="en-US" sz="1013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82969" y="1113845"/>
            <a:ext cx="7041832" cy="41549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Introduction to Objects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1515428" y="2188510"/>
            <a:ext cx="2530792" cy="25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What are Objects?</a:t>
            </a:r>
            <a:endParaRPr lang="en-US" sz="1688" dirty="0"/>
          </a:p>
        </p:txBody>
      </p:sp>
      <p:sp>
        <p:nvSpPr>
          <p:cNvPr id="5" name="Text 2"/>
          <p:cNvSpPr/>
          <p:nvPr/>
        </p:nvSpPr>
        <p:spPr>
          <a:xfrm>
            <a:off x="1515428" y="2695218"/>
            <a:ext cx="1421495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Objects store data in</a:t>
            </a:r>
            <a:endParaRPr lang="en-US" sz="1125" dirty="0"/>
          </a:p>
        </p:txBody>
      </p:sp>
      <p:sp>
        <p:nvSpPr>
          <p:cNvPr id="6" name="Text 3"/>
          <p:cNvSpPr/>
          <p:nvPr/>
        </p:nvSpPr>
        <p:spPr>
          <a:xfrm>
            <a:off x="2865485" y="2695218"/>
            <a:ext cx="1103933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key-value pairs</a:t>
            </a:r>
            <a:endParaRPr lang="en-US" sz="1125" dirty="0"/>
          </a:p>
        </p:txBody>
      </p:sp>
      <p:sp>
        <p:nvSpPr>
          <p:cNvPr id="7" name="Text 4"/>
          <p:cNvSpPr/>
          <p:nvPr/>
        </p:nvSpPr>
        <p:spPr>
          <a:xfrm>
            <a:off x="1515428" y="3066693"/>
            <a:ext cx="1072065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They represent</a:t>
            </a:r>
            <a:endParaRPr lang="en-US" sz="1125" dirty="0"/>
          </a:p>
        </p:txBody>
      </p:sp>
      <p:sp>
        <p:nvSpPr>
          <p:cNvPr id="8" name="Text 5"/>
          <p:cNvSpPr/>
          <p:nvPr/>
        </p:nvSpPr>
        <p:spPr>
          <a:xfrm>
            <a:off x="2516055" y="3066693"/>
            <a:ext cx="1222474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real-world things</a:t>
            </a:r>
            <a:endParaRPr lang="en-US" sz="1125" dirty="0"/>
          </a:p>
        </p:txBody>
      </p:sp>
      <p:sp>
        <p:nvSpPr>
          <p:cNvPr id="9" name="Text 6"/>
          <p:cNvSpPr/>
          <p:nvPr/>
        </p:nvSpPr>
        <p:spPr>
          <a:xfrm>
            <a:off x="1515428" y="3438168"/>
            <a:ext cx="674973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Keys are</a:t>
            </a:r>
            <a:endParaRPr lang="en-US" sz="1125" dirty="0"/>
          </a:p>
        </p:txBody>
      </p:sp>
      <p:sp>
        <p:nvSpPr>
          <p:cNvPr id="10" name="Text 7"/>
          <p:cNvSpPr/>
          <p:nvPr/>
        </p:nvSpPr>
        <p:spPr>
          <a:xfrm>
            <a:off x="2118963" y="3438168"/>
            <a:ext cx="1143363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property names</a:t>
            </a:r>
            <a:endParaRPr lang="en-US" sz="1125" dirty="0"/>
          </a:p>
        </p:txBody>
      </p:sp>
      <p:sp>
        <p:nvSpPr>
          <p:cNvPr id="11" name="Text 8"/>
          <p:cNvSpPr/>
          <p:nvPr/>
        </p:nvSpPr>
        <p:spPr>
          <a:xfrm>
            <a:off x="1515428" y="3809643"/>
            <a:ext cx="1021891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Values are the</a:t>
            </a:r>
            <a:endParaRPr lang="en-US" sz="1125" dirty="0"/>
          </a:p>
        </p:txBody>
      </p:sp>
      <p:sp>
        <p:nvSpPr>
          <p:cNvPr id="12" name="Text 9"/>
          <p:cNvSpPr/>
          <p:nvPr/>
        </p:nvSpPr>
        <p:spPr>
          <a:xfrm>
            <a:off x="2465881" y="3809643"/>
            <a:ext cx="984442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property data</a:t>
            </a:r>
            <a:endParaRPr lang="en-US" sz="1125" dirty="0"/>
          </a:p>
        </p:txBody>
      </p:sp>
      <p:sp>
        <p:nvSpPr>
          <p:cNvPr id="13" name="Shape 10"/>
          <p:cNvSpPr/>
          <p:nvPr/>
        </p:nvSpPr>
        <p:spPr>
          <a:xfrm>
            <a:off x="5154930" y="2011204"/>
            <a:ext cx="2530792" cy="2157413"/>
          </a:xfrm>
          <a:prstGeom prst="rect">
            <a:avLst/>
          </a:prstGeom>
          <a:solidFill>
            <a:srgbClr val="F3F4F6"/>
          </a:solidFill>
          <a:ln w="198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5383530" y="2264516"/>
            <a:ext cx="2007870" cy="207749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Real-World Example</a:t>
            </a:r>
            <a:endParaRPr lang="en-US" sz="1350" dirty="0"/>
          </a:p>
        </p:txBody>
      </p:sp>
      <p:sp>
        <p:nvSpPr>
          <p:cNvPr id="15" name="Shape 12"/>
          <p:cNvSpPr/>
          <p:nvPr/>
        </p:nvSpPr>
        <p:spPr>
          <a:xfrm>
            <a:off x="5383531" y="2654141"/>
            <a:ext cx="1936750" cy="1271588"/>
          </a:xfrm>
          <a:prstGeom prst="rect">
            <a:avLst/>
          </a:prstGeom>
          <a:solidFill>
            <a:srgbClr val="FFFFFF"/>
          </a:solidFill>
          <a:ln w="99">
            <a:solidFill>
              <a:srgbClr val="9CA3A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6" name="Text 13"/>
          <p:cNvSpPr/>
          <p:nvPr/>
        </p:nvSpPr>
        <p:spPr>
          <a:xfrm>
            <a:off x="5497830" y="2797659"/>
            <a:ext cx="1878330" cy="1558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Person Object</a:t>
            </a:r>
            <a:endParaRPr lang="en-US" sz="1013" dirty="0"/>
          </a:p>
        </p:txBody>
      </p:sp>
      <p:sp>
        <p:nvSpPr>
          <p:cNvPr id="17" name="Text 14"/>
          <p:cNvSpPr/>
          <p:nvPr/>
        </p:nvSpPr>
        <p:spPr>
          <a:xfrm>
            <a:off x="5497830" y="3061335"/>
            <a:ext cx="36600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name:</a:t>
            </a:r>
            <a:endParaRPr lang="en-US" sz="788" dirty="0"/>
          </a:p>
        </p:txBody>
      </p:sp>
      <p:sp>
        <p:nvSpPr>
          <p:cNvPr id="18" name="Text 15"/>
          <p:cNvSpPr/>
          <p:nvPr/>
        </p:nvSpPr>
        <p:spPr>
          <a:xfrm>
            <a:off x="6659531" y="3061335"/>
            <a:ext cx="57057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"John Doe"</a:t>
            </a:r>
            <a:endParaRPr lang="en-US" sz="788" dirty="0"/>
          </a:p>
        </p:txBody>
      </p:sp>
      <p:sp>
        <p:nvSpPr>
          <p:cNvPr id="19" name="Text 16"/>
          <p:cNvSpPr/>
          <p:nvPr/>
        </p:nvSpPr>
        <p:spPr>
          <a:xfrm>
            <a:off x="5497830" y="3261360"/>
            <a:ext cx="27709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age:</a:t>
            </a:r>
            <a:endParaRPr lang="en-US" sz="788" dirty="0"/>
          </a:p>
        </p:txBody>
      </p:sp>
      <p:sp>
        <p:nvSpPr>
          <p:cNvPr id="20" name="Text 17"/>
          <p:cNvSpPr/>
          <p:nvPr/>
        </p:nvSpPr>
        <p:spPr>
          <a:xfrm>
            <a:off x="7047414" y="3261360"/>
            <a:ext cx="18269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30</a:t>
            </a:r>
            <a:endParaRPr lang="en-US" sz="788" dirty="0"/>
          </a:p>
        </p:txBody>
      </p:sp>
      <p:sp>
        <p:nvSpPr>
          <p:cNvPr id="21" name="Text 18"/>
          <p:cNvSpPr/>
          <p:nvPr/>
        </p:nvSpPr>
        <p:spPr>
          <a:xfrm>
            <a:off x="5497830" y="3461385"/>
            <a:ext cx="27709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city:</a:t>
            </a:r>
            <a:endParaRPr lang="en-US" sz="788" dirty="0"/>
          </a:p>
        </p:txBody>
      </p:sp>
      <p:sp>
        <p:nvSpPr>
          <p:cNvPr id="22" name="Text 19"/>
          <p:cNvSpPr/>
          <p:nvPr/>
        </p:nvSpPr>
        <p:spPr>
          <a:xfrm>
            <a:off x="6665140" y="3461385"/>
            <a:ext cx="56497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"New York"</a:t>
            </a:r>
            <a:endParaRPr lang="en-US" sz="788" dirty="0"/>
          </a:p>
        </p:txBody>
      </p:sp>
      <p:sp>
        <p:nvSpPr>
          <p:cNvPr id="23" name="Text 20"/>
          <p:cNvSpPr/>
          <p:nvPr/>
        </p:nvSpPr>
        <p:spPr>
          <a:xfrm>
            <a:off x="5497830" y="3661410"/>
            <a:ext cx="560366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isStudent:</a:t>
            </a:r>
            <a:endParaRPr lang="en-US" sz="788" dirty="0"/>
          </a:p>
        </p:txBody>
      </p:sp>
      <p:sp>
        <p:nvSpPr>
          <p:cNvPr id="24" name="Text 21"/>
          <p:cNvSpPr/>
          <p:nvPr/>
        </p:nvSpPr>
        <p:spPr>
          <a:xfrm>
            <a:off x="6947402" y="3661410"/>
            <a:ext cx="282708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false</a:t>
            </a:r>
            <a:endParaRPr lang="en-US" sz="788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1488" y="507206"/>
            <a:ext cx="827246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Object Basics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1302068" y="1191718"/>
            <a:ext cx="2812732" cy="25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Creating Objects</a:t>
            </a:r>
            <a:endParaRPr lang="en-US" sz="1688" dirty="0"/>
          </a:p>
        </p:txBody>
      </p:sp>
      <p:sp>
        <p:nvSpPr>
          <p:cNvPr id="5" name="Text 2"/>
          <p:cNvSpPr/>
          <p:nvPr/>
        </p:nvSpPr>
        <p:spPr>
          <a:xfrm>
            <a:off x="1302068" y="1643705"/>
            <a:ext cx="2812732" cy="1558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Object literal syntax:</a:t>
            </a:r>
            <a:endParaRPr lang="en-US" sz="1013" dirty="0"/>
          </a:p>
        </p:txBody>
      </p:sp>
      <p:sp>
        <p:nvSpPr>
          <p:cNvPr id="6" name="Shape 3"/>
          <p:cNvSpPr/>
          <p:nvPr/>
        </p:nvSpPr>
        <p:spPr>
          <a:xfrm>
            <a:off x="1302068" y="1878806"/>
            <a:ext cx="2762505" cy="1385888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1302068" y="2001017"/>
            <a:ext cx="2812732" cy="1141466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person =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name: "Alice",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age: 25,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city: "Paris",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isStudent: true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};</a:t>
            </a:r>
            <a:endParaRPr lang="en-US" sz="1013" dirty="0"/>
          </a:p>
        </p:txBody>
      </p:sp>
      <p:sp>
        <p:nvSpPr>
          <p:cNvPr id="8" name="Text 5"/>
          <p:cNvSpPr/>
          <p:nvPr/>
        </p:nvSpPr>
        <p:spPr>
          <a:xfrm>
            <a:off x="1302068" y="3386780"/>
            <a:ext cx="2812732" cy="155877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Empty object:</a:t>
            </a:r>
            <a:endParaRPr lang="en-US" sz="1013" dirty="0"/>
          </a:p>
        </p:txBody>
      </p:sp>
      <p:sp>
        <p:nvSpPr>
          <p:cNvPr id="9" name="Shape 6"/>
          <p:cNvSpPr/>
          <p:nvPr/>
        </p:nvSpPr>
        <p:spPr>
          <a:xfrm>
            <a:off x="1302068" y="3621881"/>
            <a:ext cx="2762505" cy="38576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0" name="Text 7"/>
          <p:cNvSpPr/>
          <p:nvPr/>
        </p:nvSpPr>
        <p:spPr>
          <a:xfrm>
            <a:off x="1302068" y="3633719"/>
            <a:ext cx="2812732" cy="362087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emptyObject = {};</a:t>
            </a:r>
            <a:endParaRPr lang="en-US" sz="1013" dirty="0"/>
          </a:p>
        </p:txBody>
      </p:sp>
      <p:sp>
        <p:nvSpPr>
          <p:cNvPr id="11" name="Text 8"/>
          <p:cNvSpPr/>
          <p:nvPr/>
        </p:nvSpPr>
        <p:spPr>
          <a:xfrm>
            <a:off x="4537710" y="1193006"/>
            <a:ext cx="400050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Accessing Properties</a:t>
            </a:r>
            <a:endParaRPr lang="en-US" sz="1688" dirty="0"/>
          </a:p>
        </p:txBody>
      </p:sp>
      <p:sp>
        <p:nvSpPr>
          <p:cNvPr id="12" name="Text 9"/>
          <p:cNvSpPr/>
          <p:nvPr/>
        </p:nvSpPr>
        <p:spPr>
          <a:xfrm>
            <a:off x="4537710" y="1621631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Dot notation:</a:t>
            </a:r>
            <a:endParaRPr lang="en-US" sz="1013" dirty="0"/>
          </a:p>
        </p:txBody>
      </p:sp>
      <p:sp>
        <p:nvSpPr>
          <p:cNvPr id="13" name="Shape 10"/>
          <p:cNvSpPr/>
          <p:nvPr/>
        </p:nvSpPr>
        <p:spPr>
          <a:xfrm>
            <a:off x="4537710" y="1878806"/>
            <a:ext cx="3929063" cy="78581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4" name="Text 11"/>
          <p:cNvSpPr/>
          <p:nvPr/>
        </p:nvSpPr>
        <p:spPr>
          <a:xfrm>
            <a:off x="4537710" y="1878806"/>
            <a:ext cx="4000500" cy="785813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console.log(person.name);     // "Alice"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console.log(person.age);      // 25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console.log(person.city);     // "Paris"</a:t>
            </a:r>
            <a:endParaRPr lang="en-US" sz="1013" dirty="0"/>
          </a:p>
        </p:txBody>
      </p:sp>
      <p:sp>
        <p:nvSpPr>
          <p:cNvPr id="15" name="Text 12"/>
          <p:cNvSpPr/>
          <p:nvPr/>
        </p:nvSpPr>
        <p:spPr>
          <a:xfrm>
            <a:off x="4537710" y="2771775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Bracket notation:</a:t>
            </a:r>
            <a:endParaRPr lang="en-US" sz="1013" dirty="0"/>
          </a:p>
        </p:txBody>
      </p:sp>
      <p:sp>
        <p:nvSpPr>
          <p:cNvPr id="16" name="Shape 13"/>
          <p:cNvSpPr/>
          <p:nvPr/>
        </p:nvSpPr>
        <p:spPr>
          <a:xfrm>
            <a:off x="4537710" y="3028950"/>
            <a:ext cx="3929063" cy="585788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 14"/>
          <p:cNvSpPr/>
          <p:nvPr/>
        </p:nvSpPr>
        <p:spPr>
          <a:xfrm>
            <a:off x="4537710" y="3028950"/>
            <a:ext cx="4000500" cy="585788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console.log(person["name"]);  // "Alice"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console.log(person["age"]);   // 25</a:t>
            </a:r>
            <a:endParaRPr lang="en-US" sz="1013" dirty="0"/>
          </a:p>
        </p:txBody>
      </p:sp>
      <p:sp>
        <p:nvSpPr>
          <p:cNvPr id="18" name="Text 15"/>
          <p:cNvSpPr/>
          <p:nvPr/>
        </p:nvSpPr>
        <p:spPr>
          <a:xfrm>
            <a:off x="4537710" y="3721894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Modifying properties:</a:t>
            </a:r>
            <a:endParaRPr lang="en-US" sz="1013" dirty="0"/>
          </a:p>
        </p:txBody>
      </p:sp>
      <p:sp>
        <p:nvSpPr>
          <p:cNvPr id="19" name="Shape 16"/>
          <p:cNvSpPr/>
          <p:nvPr/>
        </p:nvSpPr>
        <p:spPr>
          <a:xfrm>
            <a:off x="4537710" y="3979069"/>
            <a:ext cx="3929063" cy="585788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0" name="Text 17"/>
          <p:cNvSpPr/>
          <p:nvPr/>
        </p:nvSpPr>
        <p:spPr>
          <a:xfrm>
            <a:off x="4537710" y="3979069"/>
            <a:ext cx="4000500" cy="585788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person.age = 26;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person.city = "London";</a:t>
            </a:r>
            <a:endParaRPr lang="en-US" sz="1013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1488" y="707231"/>
            <a:ext cx="8272463" cy="3429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Introduction to Loops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989648" y="2013250"/>
            <a:ext cx="2636155" cy="259751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What are Loops?</a:t>
            </a:r>
            <a:endParaRPr lang="en-US" sz="1688" dirty="0"/>
          </a:p>
        </p:txBody>
      </p:sp>
      <p:sp>
        <p:nvSpPr>
          <p:cNvPr id="5" name="Text 2"/>
          <p:cNvSpPr/>
          <p:nvPr/>
        </p:nvSpPr>
        <p:spPr>
          <a:xfrm>
            <a:off x="989648" y="2519958"/>
            <a:ext cx="961058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Loops let you</a:t>
            </a:r>
            <a:endParaRPr lang="en-US" sz="1125" dirty="0"/>
          </a:p>
        </p:txBody>
      </p:sp>
      <p:sp>
        <p:nvSpPr>
          <p:cNvPr id="6" name="Text 3"/>
          <p:cNvSpPr/>
          <p:nvPr/>
        </p:nvSpPr>
        <p:spPr>
          <a:xfrm>
            <a:off x="1879268" y="2519958"/>
            <a:ext cx="500286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repeat</a:t>
            </a:r>
            <a:endParaRPr lang="en-US" sz="1125" dirty="0"/>
          </a:p>
        </p:txBody>
      </p:sp>
      <p:sp>
        <p:nvSpPr>
          <p:cNvPr id="7" name="Text 4"/>
          <p:cNvSpPr/>
          <p:nvPr/>
        </p:nvSpPr>
        <p:spPr>
          <a:xfrm>
            <a:off x="2308116" y="2519958"/>
            <a:ext cx="1334012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code multiple times</a:t>
            </a:r>
            <a:endParaRPr lang="en-US" sz="1125" dirty="0"/>
          </a:p>
        </p:txBody>
      </p:sp>
      <p:sp>
        <p:nvSpPr>
          <p:cNvPr id="8" name="Text 5"/>
          <p:cNvSpPr/>
          <p:nvPr/>
        </p:nvSpPr>
        <p:spPr>
          <a:xfrm>
            <a:off x="989648" y="2891433"/>
            <a:ext cx="770186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Perfect for</a:t>
            </a:r>
            <a:endParaRPr lang="en-US" sz="1125" dirty="0"/>
          </a:p>
        </p:txBody>
      </p:sp>
      <p:sp>
        <p:nvSpPr>
          <p:cNvPr id="9" name="Text 6"/>
          <p:cNvSpPr/>
          <p:nvPr/>
        </p:nvSpPr>
        <p:spPr>
          <a:xfrm>
            <a:off x="1688396" y="2891433"/>
            <a:ext cx="1111830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repetitive tasks</a:t>
            </a:r>
            <a:endParaRPr lang="en-US" sz="1125" dirty="0"/>
          </a:p>
        </p:txBody>
      </p:sp>
      <p:sp>
        <p:nvSpPr>
          <p:cNvPr id="10" name="Text 7"/>
          <p:cNvSpPr/>
          <p:nvPr/>
        </p:nvSpPr>
        <p:spPr>
          <a:xfrm>
            <a:off x="989648" y="3262908"/>
            <a:ext cx="1101003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Work great with</a:t>
            </a:r>
            <a:endParaRPr lang="en-US" sz="1125" dirty="0"/>
          </a:p>
        </p:txBody>
      </p:sp>
      <p:sp>
        <p:nvSpPr>
          <p:cNvPr id="11" name="Text 8"/>
          <p:cNvSpPr/>
          <p:nvPr/>
        </p:nvSpPr>
        <p:spPr>
          <a:xfrm>
            <a:off x="2019213" y="3262908"/>
            <a:ext cx="500481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arrays</a:t>
            </a:r>
            <a:endParaRPr lang="en-US" sz="1125" dirty="0"/>
          </a:p>
        </p:txBody>
      </p:sp>
      <p:sp>
        <p:nvSpPr>
          <p:cNvPr id="12" name="Text 9"/>
          <p:cNvSpPr/>
          <p:nvPr/>
        </p:nvSpPr>
        <p:spPr>
          <a:xfrm>
            <a:off x="2448256" y="3262908"/>
            <a:ext cx="389223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and</a:t>
            </a:r>
            <a:endParaRPr lang="en-US" sz="1125" dirty="0"/>
          </a:p>
        </p:txBody>
      </p:sp>
      <p:sp>
        <p:nvSpPr>
          <p:cNvPr id="13" name="Text 10"/>
          <p:cNvSpPr/>
          <p:nvPr/>
        </p:nvSpPr>
        <p:spPr>
          <a:xfrm>
            <a:off x="2766041" y="3262908"/>
            <a:ext cx="571640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objects</a:t>
            </a:r>
            <a:endParaRPr lang="en-US" sz="1125" dirty="0"/>
          </a:p>
        </p:txBody>
      </p:sp>
      <p:sp>
        <p:nvSpPr>
          <p:cNvPr id="14" name="Text 11"/>
          <p:cNvSpPr/>
          <p:nvPr/>
        </p:nvSpPr>
        <p:spPr>
          <a:xfrm>
            <a:off x="989648" y="3634383"/>
            <a:ext cx="1501025" cy="15894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Save time and reduce</a:t>
            </a:r>
            <a:endParaRPr lang="en-US" sz="1125" dirty="0"/>
          </a:p>
        </p:txBody>
      </p:sp>
      <p:sp>
        <p:nvSpPr>
          <p:cNvPr id="15" name="Text 12"/>
          <p:cNvSpPr/>
          <p:nvPr/>
        </p:nvSpPr>
        <p:spPr>
          <a:xfrm>
            <a:off x="2419235" y="3634383"/>
            <a:ext cx="1206568" cy="158948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125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code duplication</a:t>
            </a:r>
            <a:endParaRPr lang="en-US" sz="1125" dirty="0"/>
          </a:p>
        </p:txBody>
      </p:sp>
      <p:sp>
        <p:nvSpPr>
          <p:cNvPr id="16" name="Shape 13"/>
          <p:cNvSpPr/>
          <p:nvPr/>
        </p:nvSpPr>
        <p:spPr>
          <a:xfrm>
            <a:off x="4507230" y="1393031"/>
            <a:ext cx="3929063" cy="3043238"/>
          </a:xfrm>
          <a:prstGeom prst="rect">
            <a:avLst/>
          </a:prstGeom>
          <a:solidFill>
            <a:srgbClr val="F3F4F6"/>
          </a:solidFill>
          <a:ln w="198">
            <a:solidFill>
              <a:srgbClr val="000000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7" name="Text 14"/>
          <p:cNvSpPr/>
          <p:nvPr/>
        </p:nvSpPr>
        <p:spPr>
          <a:xfrm>
            <a:off x="4735830" y="1635919"/>
            <a:ext cx="35433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 algn="ctr">
              <a:buNone/>
            </a:pPr>
            <a:r>
              <a:rPr lang="en-US" sz="13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When to Use Loops</a:t>
            </a:r>
            <a:endParaRPr lang="en-US" sz="1350" dirty="0"/>
          </a:p>
        </p:txBody>
      </p:sp>
      <p:sp>
        <p:nvSpPr>
          <p:cNvPr id="18" name="Shape 15"/>
          <p:cNvSpPr/>
          <p:nvPr/>
        </p:nvSpPr>
        <p:spPr>
          <a:xfrm>
            <a:off x="4735830" y="2035969"/>
            <a:ext cx="3471863" cy="642938"/>
          </a:xfrm>
          <a:prstGeom prst="rect">
            <a:avLst/>
          </a:prstGeom>
          <a:solidFill>
            <a:srgbClr val="FFFFFF"/>
          </a:solidFill>
          <a:ln w="99">
            <a:solidFill>
              <a:srgbClr val="9CA3A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9" name="Text 16"/>
          <p:cNvSpPr/>
          <p:nvPr/>
        </p:nvSpPr>
        <p:spPr>
          <a:xfrm>
            <a:off x="4850130" y="2157413"/>
            <a:ext cx="33147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Process each item in a list</a:t>
            </a:r>
            <a:endParaRPr lang="en-US" sz="1013" dirty="0"/>
          </a:p>
        </p:txBody>
      </p:sp>
      <p:sp>
        <p:nvSpPr>
          <p:cNvPr id="20" name="Text 17"/>
          <p:cNvSpPr/>
          <p:nvPr/>
        </p:nvSpPr>
        <p:spPr>
          <a:xfrm>
            <a:off x="4850130" y="2414588"/>
            <a:ext cx="331470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Print all student names</a:t>
            </a:r>
            <a:endParaRPr lang="en-US" sz="788" dirty="0"/>
          </a:p>
        </p:txBody>
      </p:sp>
      <p:sp>
        <p:nvSpPr>
          <p:cNvPr id="21" name="Shape 18"/>
          <p:cNvSpPr/>
          <p:nvPr/>
        </p:nvSpPr>
        <p:spPr>
          <a:xfrm>
            <a:off x="4735830" y="2786063"/>
            <a:ext cx="3471863" cy="642938"/>
          </a:xfrm>
          <a:prstGeom prst="rect">
            <a:avLst/>
          </a:prstGeom>
          <a:solidFill>
            <a:srgbClr val="FFFFFF"/>
          </a:solidFill>
          <a:ln w="99">
            <a:solidFill>
              <a:srgbClr val="9CA3A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2" name="Text 19"/>
          <p:cNvSpPr/>
          <p:nvPr/>
        </p:nvSpPr>
        <p:spPr>
          <a:xfrm>
            <a:off x="4850130" y="2907506"/>
            <a:ext cx="33147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Repeat an action</a:t>
            </a:r>
            <a:endParaRPr lang="en-US" sz="1013" dirty="0"/>
          </a:p>
        </p:txBody>
      </p:sp>
      <p:sp>
        <p:nvSpPr>
          <p:cNvPr id="23" name="Text 20"/>
          <p:cNvSpPr/>
          <p:nvPr/>
        </p:nvSpPr>
        <p:spPr>
          <a:xfrm>
            <a:off x="4850130" y="3164681"/>
            <a:ext cx="331470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Count from 1 to 10</a:t>
            </a:r>
            <a:endParaRPr lang="en-US" sz="788" dirty="0"/>
          </a:p>
        </p:txBody>
      </p:sp>
      <p:sp>
        <p:nvSpPr>
          <p:cNvPr id="24" name="Shape 21"/>
          <p:cNvSpPr/>
          <p:nvPr/>
        </p:nvSpPr>
        <p:spPr>
          <a:xfrm>
            <a:off x="4735830" y="3536156"/>
            <a:ext cx="3471863" cy="642938"/>
          </a:xfrm>
          <a:prstGeom prst="rect">
            <a:avLst/>
          </a:prstGeom>
          <a:solidFill>
            <a:srgbClr val="FFFFFF"/>
          </a:solidFill>
          <a:ln w="99">
            <a:solidFill>
              <a:srgbClr val="9CA3AF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5" name="Text 22"/>
          <p:cNvSpPr/>
          <p:nvPr/>
        </p:nvSpPr>
        <p:spPr>
          <a:xfrm>
            <a:off x="4850130" y="3657600"/>
            <a:ext cx="33147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Search through data</a:t>
            </a:r>
            <a:endParaRPr lang="en-US" sz="1013" dirty="0"/>
          </a:p>
        </p:txBody>
      </p:sp>
      <p:sp>
        <p:nvSpPr>
          <p:cNvPr id="26" name="Text 23"/>
          <p:cNvSpPr/>
          <p:nvPr/>
        </p:nvSpPr>
        <p:spPr>
          <a:xfrm>
            <a:off x="4850130" y="3914775"/>
            <a:ext cx="3314700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788" dirty="0">
                <a:solidFill>
                  <a:srgbClr val="4B5563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Find a specific user</a:t>
            </a:r>
            <a:endParaRPr lang="en-US" sz="788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837249" y="128587"/>
            <a:ext cx="2363152" cy="41549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For Loops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837249" y="756356"/>
            <a:ext cx="400050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Basic For Loop</a:t>
            </a:r>
            <a:endParaRPr lang="en-US" sz="1688" dirty="0"/>
          </a:p>
        </p:txBody>
      </p:sp>
      <p:sp>
        <p:nvSpPr>
          <p:cNvPr id="5" name="Text 2"/>
          <p:cNvSpPr/>
          <p:nvPr/>
        </p:nvSpPr>
        <p:spPr>
          <a:xfrm>
            <a:off x="837249" y="1184981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Count from 1 to 5:</a:t>
            </a:r>
            <a:endParaRPr lang="en-US" sz="1013" dirty="0"/>
          </a:p>
        </p:txBody>
      </p:sp>
      <p:sp>
        <p:nvSpPr>
          <p:cNvPr id="6" name="Shape 3"/>
          <p:cNvSpPr/>
          <p:nvPr/>
        </p:nvSpPr>
        <p:spPr>
          <a:xfrm>
            <a:off x="837249" y="1442156"/>
            <a:ext cx="3038401" cy="2185988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837249" y="1442156"/>
            <a:ext cx="4000500" cy="2185988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for (let i = 1; i &lt;= 5; i++)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console.log("Count: " + i);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Output: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Count: 1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Count: 2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Count: 3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Count: 4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Count: 5</a:t>
            </a:r>
            <a:endParaRPr lang="en-US" sz="1013" dirty="0"/>
          </a:p>
        </p:txBody>
      </p:sp>
      <p:sp>
        <p:nvSpPr>
          <p:cNvPr id="8" name="Text 5"/>
          <p:cNvSpPr/>
          <p:nvPr/>
        </p:nvSpPr>
        <p:spPr>
          <a:xfrm>
            <a:off x="837249" y="3842456"/>
            <a:ext cx="40005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Loop Parts</a:t>
            </a:r>
            <a:endParaRPr lang="en-US" sz="1350" dirty="0"/>
          </a:p>
        </p:txBody>
      </p:sp>
      <p:sp>
        <p:nvSpPr>
          <p:cNvPr id="9" name="Text 6"/>
          <p:cNvSpPr/>
          <p:nvPr/>
        </p:nvSpPr>
        <p:spPr>
          <a:xfrm>
            <a:off x="837249" y="4213931"/>
            <a:ext cx="15219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</a:t>
            </a:r>
            <a:endParaRPr lang="en-US" sz="1013" dirty="0"/>
          </a:p>
        </p:txBody>
      </p:sp>
      <p:sp>
        <p:nvSpPr>
          <p:cNvPr id="10" name="Text 7"/>
          <p:cNvSpPr/>
          <p:nvPr/>
        </p:nvSpPr>
        <p:spPr>
          <a:xfrm>
            <a:off x="918006" y="4213931"/>
            <a:ext cx="51102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let i = 1</a:t>
            </a:r>
            <a:endParaRPr lang="en-US" sz="1013" dirty="0"/>
          </a:p>
        </p:txBody>
      </p:sp>
      <p:sp>
        <p:nvSpPr>
          <p:cNvPr id="11" name="Text 8"/>
          <p:cNvSpPr/>
          <p:nvPr/>
        </p:nvSpPr>
        <p:spPr>
          <a:xfrm>
            <a:off x="1420904" y="4213931"/>
            <a:ext cx="950537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 starting value</a:t>
            </a:r>
            <a:endParaRPr lang="en-US" sz="1013" dirty="0"/>
          </a:p>
        </p:txBody>
      </p:sp>
      <p:sp>
        <p:nvSpPr>
          <p:cNvPr id="12" name="Text 9"/>
          <p:cNvSpPr/>
          <p:nvPr/>
        </p:nvSpPr>
        <p:spPr>
          <a:xfrm>
            <a:off x="837249" y="4471106"/>
            <a:ext cx="15219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</a:t>
            </a:r>
            <a:endParaRPr lang="en-US" sz="1013" dirty="0"/>
          </a:p>
        </p:txBody>
      </p:sp>
      <p:sp>
        <p:nvSpPr>
          <p:cNvPr id="13" name="Text 10"/>
          <p:cNvSpPr/>
          <p:nvPr/>
        </p:nvSpPr>
        <p:spPr>
          <a:xfrm>
            <a:off x="918006" y="4471106"/>
            <a:ext cx="400329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 &lt;= 5</a:t>
            </a:r>
            <a:endParaRPr lang="en-US" sz="1013" dirty="0"/>
          </a:p>
        </p:txBody>
      </p:sp>
      <p:sp>
        <p:nvSpPr>
          <p:cNvPr id="14" name="Text 11"/>
          <p:cNvSpPr/>
          <p:nvPr/>
        </p:nvSpPr>
        <p:spPr>
          <a:xfrm>
            <a:off x="1310204" y="4471106"/>
            <a:ext cx="1365293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 condition to continue</a:t>
            </a:r>
            <a:endParaRPr lang="en-US" sz="1013" dirty="0"/>
          </a:p>
        </p:txBody>
      </p:sp>
      <p:sp>
        <p:nvSpPr>
          <p:cNvPr id="15" name="Text 12"/>
          <p:cNvSpPr/>
          <p:nvPr/>
        </p:nvSpPr>
        <p:spPr>
          <a:xfrm>
            <a:off x="837249" y="4728281"/>
            <a:ext cx="152195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•</a:t>
            </a:r>
            <a:endParaRPr lang="en-US" sz="1013" dirty="0"/>
          </a:p>
        </p:txBody>
      </p:sp>
      <p:sp>
        <p:nvSpPr>
          <p:cNvPr id="16" name="Text 13"/>
          <p:cNvSpPr/>
          <p:nvPr/>
        </p:nvSpPr>
        <p:spPr>
          <a:xfrm>
            <a:off x="918006" y="4728281"/>
            <a:ext cx="257370" cy="142875"/>
          </a:xfrm>
          <a:prstGeom prst="rect">
            <a:avLst/>
          </a:prstGeom>
          <a:noFill/>
          <a:ln/>
        </p:spPr>
        <p:txBody>
          <a:bodyPr wrap="non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i++</a:t>
            </a:r>
            <a:endParaRPr lang="en-US" sz="1013" dirty="0"/>
          </a:p>
        </p:txBody>
      </p:sp>
      <p:sp>
        <p:nvSpPr>
          <p:cNvPr id="17" name="Text 14"/>
          <p:cNvSpPr/>
          <p:nvPr/>
        </p:nvSpPr>
        <p:spPr>
          <a:xfrm>
            <a:off x="1167245" y="4728281"/>
            <a:ext cx="1636728" cy="1428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- increment after each loop</a:t>
            </a:r>
            <a:endParaRPr lang="en-US" sz="1013" dirty="0"/>
          </a:p>
        </p:txBody>
      </p:sp>
      <p:sp>
        <p:nvSpPr>
          <p:cNvPr id="18" name="Text 15"/>
          <p:cNvSpPr/>
          <p:nvPr/>
        </p:nvSpPr>
        <p:spPr>
          <a:xfrm>
            <a:off x="4743450" y="467970"/>
            <a:ext cx="400050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Looping Through Arrays</a:t>
            </a:r>
            <a:endParaRPr lang="en-US" sz="1688" dirty="0"/>
          </a:p>
        </p:txBody>
      </p:sp>
      <p:sp>
        <p:nvSpPr>
          <p:cNvPr id="19" name="Shape 16"/>
          <p:cNvSpPr/>
          <p:nvPr/>
        </p:nvSpPr>
        <p:spPr>
          <a:xfrm>
            <a:off x="4743450" y="896595"/>
            <a:ext cx="3929063" cy="2185988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0" name="Text 17"/>
          <p:cNvSpPr/>
          <p:nvPr/>
        </p:nvSpPr>
        <p:spPr>
          <a:xfrm>
            <a:off x="4743450" y="896595"/>
            <a:ext cx="4000500" cy="2185988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fruits = ["apple", "banana", "orange"];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for (let i = 0; i &lt; fruits.length; i++)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console.log(fruits[i]);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Output: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apple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banana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orange</a:t>
            </a:r>
            <a:endParaRPr lang="en-US" sz="1013" dirty="0"/>
          </a:p>
        </p:txBody>
      </p:sp>
      <p:sp>
        <p:nvSpPr>
          <p:cNvPr id="21" name="Text 18"/>
          <p:cNvSpPr/>
          <p:nvPr/>
        </p:nvSpPr>
        <p:spPr>
          <a:xfrm>
            <a:off x="4743450" y="3296895"/>
            <a:ext cx="40005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For...of Loop (Modern)</a:t>
            </a:r>
            <a:endParaRPr lang="en-US" sz="1350" dirty="0"/>
          </a:p>
        </p:txBody>
      </p:sp>
      <p:sp>
        <p:nvSpPr>
          <p:cNvPr id="22" name="Shape 19"/>
          <p:cNvSpPr/>
          <p:nvPr/>
        </p:nvSpPr>
        <p:spPr>
          <a:xfrm>
            <a:off x="4743450" y="3639795"/>
            <a:ext cx="3929063" cy="118586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23" name="Text 20"/>
          <p:cNvSpPr/>
          <p:nvPr/>
        </p:nvSpPr>
        <p:spPr>
          <a:xfrm>
            <a:off x="4743450" y="3639795"/>
            <a:ext cx="4000500" cy="1185863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for (let fruit of fruits)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console.log(fruit);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Same output, cleaner syntax!</a:t>
            </a:r>
            <a:endParaRPr lang="en-US" sz="1013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0"/>
          <p:cNvSpPr/>
          <p:nvPr/>
        </p:nvSpPr>
        <p:spPr>
          <a:xfrm>
            <a:off x="471489" y="153836"/>
            <a:ext cx="4100512" cy="415498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270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Array Iteration Methods</a:t>
            </a:r>
            <a:endParaRPr lang="en-US" sz="2700" dirty="0"/>
          </a:p>
        </p:txBody>
      </p:sp>
      <p:sp>
        <p:nvSpPr>
          <p:cNvPr id="4" name="Text 1"/>
          <p:cNvSpPr/>
          <p:nvPr/>
        </p:nvSpPr>
        <p:spPr>
          <a:xfrm>
            <a:off x="471488" y="700087"/>
            <a:ext cx="400050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forEach Method</a:t>
            </a:r>
            <a:endParaRPr lang="en-US" sz="1688" dirty="0"/>
          </a:p>
        </p:txBody>
      </p:sp>
      <p:sp>
        <p:nvSpPr>
          <p:cNvPr id="5" name="Text 2"/>
          <p:cNvSpPr/>
          <p:nvPr/>
        </p:nvSpPr>
        <p:spPr>
          <a:xfrm>
            <a:off x="471488" y="1128712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Execute function for each element:</a:t>
            </a:r>
            <a:endParaRPr lang="en-US" sz="1013" dirty="0"/>
          </a:p>
        </p:txBody>
      </p:sp>
      <p:sp>
        <p:nvSpPr>
          <p:cNvPr id="6" name="Shape 3"/>
          <p:cNvSpPr/>
          <p:nvPr/>
        </p:nvSpPr>
        <p:spPr>
          <a:xfrm>
            <a:off x="471488" y="1385887"/>
            <a:ext cx="3929063" cy="158591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7" name="Text 4"/>
          <p:cNvSpPr/>
          <p:nvPr/>
        </p:nvSpPr>
        <p:spPr>
          <a:xfrm>
            <a:off x="471488" y="1385887"/>
            <a:ext cx="4000500" cy="1585913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numbers = [1, 2, 3, 4, 5];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numbers.forEach(function(number)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console.log(number * 2);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});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Output: 2, 4, 6, 8, 10</a:t>
            </a:r>
            <a:endParaRPr lang="en-US" sz="1013" dirty="0"/>
          </a:p>
        </p:txBody>
      </p:sp>
      <p:sp>
        <p:nvSpPr>
          <p:cNvPr id="8" name="Text 5"/>
          <p:cNvSpPr/>
          <p:nvPr/>
        </p:nvSpPr>
        <p:spPr>
          <a:xfrm>
            <a:off x="471488" y="3186112"/>
            <a:ext cx="40005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map Method</a:t>
            </a:r>
            <a:endParaRPr lang="en-US" sz="1350" dirty="0"/>
          </a:p>
        </p:txBody>
      </p:sp>
      <p:sp>
        <p:nvSpPr>
          <p:cNvPr id="9" name="Text 6"/>
          <p:cNvSpPr/>
          <p:nvPr/>
        </p:nvSpPr>
        <p:spPr>
          <a:xfrm>
            <a:off x="471488" y="3529012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Create new array with transformed values:</a:t>
            </a:r>
            <a:endParaRPr lang="en-US" sz="1013" dirty="0"/>
          </a:p>
        </p:txBody>
      </p:sp>
      <p:sp>
        <p:nvSpPr>
          <p:cNvPr id="10" name="Shape 7"/>
          <p:cNvSpPr/>
          <p:nvPr/>
        </p:nvSpPr>
        <p:spPr>
          <a:xfrm>
            <a:off x="471488" y="3786187"/>
            <a:ext cx="3929063" cy="1185863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1" name="Text 8"/>
          <p:cNvSpPr/>
          <p:nvPr/>
        </p:nvSpPr>
        <p:spPr>
          <a:xfrm>
            <a:off x="471488" y="3786187"/>
            <a:ext cx="4000500" cy="1185863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doubled = numbers.map(function(number)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return number * 2;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});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console.log(doubled);  // [2, 4, 6, 8, 10]</a:t>
            </a:r>
            <a:endParaRPr lang="en-US" sz="1013" dirty="0"/>
          </a:p>
        </p:txBody>
      </p:sp>
      <p:sp>
        <p:nvSpPr>
          <p:cNvPr id="12" name="Text 9"/>
          <p:cNvSpPr/>
          <p:nvPr/>
        </p:nvSpPr>
        <p:spPr>
          <a:xfrm>
            <a:off x="4743450" y="784491"/>
            <a:ext cx="4000500" cy="25717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688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filter Method</a:t>
            </a:r>
            <a:endParaRPr lang="en-US" sz="1688" dirty="0"/>
          </a:p>
        </p:txBody>
      </p:sp>
      <p:sp>
        <p:nvSpPr>
          <p:cNvPr id="13" name="Text 10"/>
          <p:cNvSpPr/>
          <p:nvPr/>
        </p:nvSpPr>
        <p:spPr>
          <a:xfrm>
            <a:off x="4743450" y="1213116"/>
            <a:ext cx="4000500" cy="200025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Create new array with filtered values:</a:t>
            </a:r>
            <a:endParaRPr lang="en-US" sz="1013" dirty="0"/>
          </a:p>
        </p:txBody>
      </p:sp>
      <p:sp>
        <p:nvSpPr>
          <p:cNvPr id="14" name="Shape 11"/>
          <p:cNvSpPr/>
          <p:nvPr/>
        </p:nvSpPr>
        <p:spPr>
          <a:xfrm>
            <a:off x="4743450" y="1470291"/>
            <a:ext cx="3929063" cy="1785938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5" name="Text 12"/>
          <p:cNvSpPr/>
          <p:nvPr/>
        </p:nvSpPr>
        <p:spPr>
          <a:xfrm>
            <a:off x="4743450" y="1470291"/>
            <a:ext cx="4000500" cy="1785938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numbers = [1, 2, 3, 4, 5, 6];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evenNumbers = numbers.filter(function(number) {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    return number % 2 === 0;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});</a:t>
            </a:r>
            <a:endParaRPr lang="en-US" sz="1013" dirty="0"/>
          </a:p>
          <a:p>
            <a:pPr marL="0" indent="0">
              <a:buNone/>
            </a:pP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console.log(evenNumbers);  // [2, 4, 6]</a:t>
            </a:r>
            <a:endParaRPr lang="en-US" sz="1013" dirty="0"/>
          </a:p>
        </p:txBody>
      </p:sp>
      <p:sp>
        <p:nvSpPr>
          <p:cNvPr id="16" name="Text 13"/>
          <p:cNvSpPr/>
          <p:nvPr/>
        </p:nvSpPr>
        <p:spPr>
          <a:xfrm>
            <a:off x="4743450" y="3470541"/>
            <a:ext cx="4000500" cy="228600"/>
          </a:xfrm>
          <a:prstGeom prst="rect">
            <a:avLst/>
          </a:prstGeom>
          <a:noFill/>
          <a:ln/>
        </p:spPr>
        <p:txBody>
          <a:bodyPr wrap="square" lIns="0" tIns="0" rIns="0" bIns="0" rtlCol="0" anchor="ctr">
            <a:spAutoFit/>
          </a:bodyPr>
          <a:lstStyle/>
          <a:p>
            <a:pPr marL="0" indent="0">
              <a:buNone/>
            </a:pPr>
            <a:r>
              <a:rPr lang="en-US" sz="1350" b="1" dirty="0">
                <a:solidFill>
                  <a:srgbClr val="000000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Arrow Functions (Modern)</a:t>
            </a:r>
            <a:endParaRPr lang="en-US" sz="1350" dirty="0"/>
          </a:p>
        </p:txBody>
      </p:sp>
      <p:sp>
        <p:nvSpPr>
          <p:cNvPr id="17" name="Shape 14"/>
          <p:cNvSpPr/>
          <p:nvPr/>
        </p:nvSpPr>
        <p:spPr>
          <a:xfrm>
            <a:off x="4743450" y="3813441"/>
            <a:ext cx="3929063" cy="985838"/>
          </a:xfrm>
          <a:prstGeom prst="rect">
            <a:avLst/>
          </a:prstGeom>
          <a:solidFill>
            <a:srgbClr val="F5F5F5"/>
          </a:solidFill>
          <a:ln w="99">
            <a:solidFill>
              <a:srgbClr val="CCCCCC"/>
            </a:solidFill>
            <a:prstDash val="solid"/>
          </a:ln>
        </p:spPr>
        <p:txBody>
          <a:bodyPr/>
          <a:lstStyle/>
          <a:p>
            <a:endParaRPr lang="en-US"/>
          </a:p>
        </p:txBody>
      </p:sp>
      <p:sp>
        <p:nvSpPr>
          <p:cNvPr id="18" name="Text 15"/>
          <p:cNvSpPr/>
          <p:nvPr/>
        </p:nvSpPr>
        <p:spPr>
          <a:xfrm>
            <a:off x="4743450" y="3813441"/>
            <a:ext cx="4000500" cy="985838"/>
          </a:xfrm>
          <a:prstGeom prst="rect">
            <a:avLst/>
          </a:prstGeom>
          <a:noFill/>
          <a:ln/>
        </p:spPr>
        <p:txBody>
          <a:bodyPr wrap="square" lIns="102108" tIns="102108" rIns="102108" bIns="102108" rtlCol="0" anchor="ctr">
            <a:spAutoFit/>
          </a:bodyPr>
          <a:lstStyle/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// Shorter syntax with arrow functions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doubled = numbers.map(num =&gt; num * 2);</a:t>
            </a:r>
            <a:endParaRPr lang="en-US" sz="1013" dirty="0"/>
          </a:p>
          <a:p>
            <a:pPr marL="0" indent="0">
              <a:buNone/>
            </a:pPr>
            <a:r>
              <a:rPr lang="en-US" sz="1013" dirty="0">
                <a:solidFill>
                  <a:srgbClr val="000000"/>
                </a:solidFill>
                <a:latin typeface="Courier New" pitchFamily="34" charset="0"/>
                <a:ea typeface="Courier New" pitchFamily="34" charset="-122"/>
                <a:cs typeface="Courier New" pitchFamily="34" charset="-120"/>
              </a:rPr>
              <a:t>let evens = numbers.filter(num =&gt; num % 2 === 0);</a:t>
            </a:r>
            <a:endParaRPr lang="en-US" sz="1013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1268</Words>
  <Application>Microsoft Office PowerPoint</Application>
  <PresentationFormat>On-screen Show (16:9)</PresentationFormat>
  <Paragraphs>264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Arial</vt:lpstr>
      <vt:lpstr>Courier New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Lasith Dissanayake</cp:lastModifiedBy>
  <cp:revision>3</cp:revision>
  <dcterms:created xsi:type="dcterms:W3CDTF">2025-06-10T03:39:29Z</dcterms:created>
  <dcterms:modified xsi:type="dcterms:W3CDTF">2025-07-29T16:38:45Z</dcterms:modified>
</cp:coreProperties>
</file>