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5" r:id="rId14"/>
    <p:sldId id="270" r:id="rId15"/>
    <p:sldId id="269" r:id="rId16"/>
    <p:sldId id="27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355C3-59A6-971B-AAB5-2EA3BDA0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B8B48-7F76-9BA6-92C0-8D4DF6A02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ABD8-13F6-58D4-07AC-DCBB08530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B43F-40B3-2409-7206-0432086F9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56157-1640-2096-104C-1FDB44A7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856C2-5507-E287-5705-ADC74676E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4A63-59FB-653D-AA0A-F926B4F94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C5E7-BCB9-336B-5471-66F6F9170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1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3CAD-95C2-0B09-0BB7-6C6EA615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49C17-7EC8-BBC6-C2D0-BA263CB8F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9AB06-CECB-D7E1-102F-1EDF590CE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64202-AC46-6424-78DF-539D8032C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7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70B3-3C70-36A0-DB7A-44A9A26E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A0B9B-226D-EFB5-3586-D0F763F15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EEA49-6216-3DA9-DB82-E8395FBEC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559-9AAF-F78B-FAFF-B0EFE6EA0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24BB-78A4-686F-B85A-861006C5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E89CE-267C-B5E6-B17A-205B1D5DF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9F962-0A38-7676-DE53-874098D9F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8FDA-DCFA-E12F-CF6E-B248B248D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D676-4198-4EFC-BF6C-2C789296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F5B0-5F11-7F02-8549-D5167F226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E7A1B-A95C-952E-2E3D-AB239AAA5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7BD2-F596-F64F-7175-E87665675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22897" y="912813"/>
            <a:ext cx="536964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1922897" y="1570038"/>
            <a:ext cx="536964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5: Fetch API, Promises &amp; Async/Await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1922897" y="2455863"/>
            <a:ext cx="53696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2155307" y="2928938"/>
            <a:ext cx="2534803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326757" y="310038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Journey So Far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326757" y="3414713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Variables &amp; Control Structures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2326757" y="367188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Functions &amp; Events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2326757" y="3929063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Arrays &amp; Objects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2326757" y="418623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DOM Manipulation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918710" y="2928938"/>
            <a:ext cx="2534803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090160" y="311467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Advanced Topics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5090160" y="3429000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Asynchronous JavaScript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5090160" y="368617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Promises &amp; .then()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5090160" y="3943350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Fetch API for HTTP requests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5090160" y="420052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Modern async/await syntax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B56F-ED3B-674B-C961-4F0F6E9B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11">
            <a:extLst>
              <a:ext uri="{FF2B5EF4-FFF2-40B4-BE49-F238E27FC236}">
                <a16:creationId xmlns:a16="http://schemas.microsoft.com/office/drawing/2014/main" id="{99D59AE2-5365-D093-FDEF-8FB85E069B8D}"/>
              </a:ext>
            </a:extLst>
          </p:cNvPr>
          <p:cNvSpPr/>
          <p:nvPr/>
        </p:nvSpPr>
        <p:spPr>
          <a:xfrm>
            <a:off x="642938" y="4834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Example</a:t>
            </a:r>
            <a:endParaRPr lang="en-US" sz="1688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5C522C09-FBBF-775D-4A44-8DEAE6EBCA47}"/>
              </a:ext>
            </a:extLst>
          </p:cNvPr>
          <p:cNvSpPr/>
          <p:nvPr/>
        </p:nvSpPr>
        <p:spPr>
          <a:xfrm>
            <a:off x="642938" y="912067"/>
            <a:ext cx="3929063" cy="364934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A669960A-DBC1-6A9F-C55B-5CF61CCA44B5}"/>
              </a:ext>
            </a:extLst>
          </p:cNvPr>
          <p:cNvSpPr/>
          <p:nvPr/>
        </p:nvSpPr>
        <p:spPr>
          <a:xfrm>
            <a:off x="642938" y="925931"/>
            <a:ext cx="4000500" cy="3635482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loadAndDisplayUser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user data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response = await fetch('https://jsonplaceholder.typicode.com/users/1');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user = await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response.json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Update the page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userName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').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user.name;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userEmail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').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user.email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user's posts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postsResponse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await fetch(`https://jsonplaceholder.typicode.com/users/${user.id}/posts`);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posts = await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postsResponse.json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</a:t>
            </a:r>
            <a:endParaRPr lang="en-US" sz="1013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867A2244-BFB7-F135-6F66-88B243249CD5}"/>
              </a:ext>
            </a:extLst>
          </p:cNvPr>
          <p:cNvSpPr/>
          <p:nvPr/>
        </p:nvSpPr>
        <p:spPr>
          <a:xfrm>
            <a:off x="5114609" y="3748723"/>
            <a:ext cx="3069271" cy="739457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3858EC5-BD15-4089-A2BB-C0E1A9D25E66}"/>
              </a:ext>
            </a:extLst>
          </p:cNvPr>
          <p:cNvSpPr/>
          <p:nvPr/>
        </p:nvSpPr>
        <p:spPr>
          <a:xfrm>
            <a:off x="5308919" y="3872663"/>
            <a:ext cx="1104371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Key Rules</a:t>
            </a:r>
            <a:endParaRPr lang="en-US" sz="1125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759E1489-C495-5F7E-91E7-65597BDE6C11}"/>
              </a:ext>
            </a:extLst>
          </p:cNvPr>
          <p:cNvSpPr/>
          <p:nvPr/>
        </p:nvSpPr>
        <p:spPr>
          <a:xfrm>
            <a:off x="5286058" y="4121484"/>
            <a:ext cx="2897822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use 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await </a:t>
            </a: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inside 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</a:t>
            </a: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functions!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endParaRPr lang="en-US" sz="1013" dirty="0"/>
          </a:p>
        </p:txBody>
      </p:sp>
      <p:sp>
        <p:nvSpPr>
          <p:cNvPr id="2" name="Shape 12">
            <a:extLst>
              <a:ext uri="{FF2B5EF4-FFF2-40B4-BE49-F238E27FC236}">
                <a16:creationId xmlns:a16="http://schemas.microsoft.com/office/drawing/2014/main" id="{8A03071A-AF8A-546D-BB34-6F95A0B18524}"/>
              </a:ext>
            </a:extLst>
          </p:cNvPr>
          <p:cNvSpPr/>
          <p:nvPr/>
        </p:nvSpPr>
        <p:spPr>
          <a:xfrm>
            <a:off x="4795838" y="919205"/>
            <a:ext cx="3929063" cy="254471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FD3EFF7-E07C-E875-91DC-8F7CF528D971}"/>
              </a:ext>
            </a:extLst>
          </p:cNvPr>
          <p:cNvSpPr/>
          <p:nvPr/>
        </p:nvSpPr>
        <p:spPr>
          <a:xfrm>
            <a:off x="4795838" y="919967"/>
            <a:ext cx="4000500" cy="238847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('postCount').textContent = posts.length;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 loading user:',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document.getElementById('error').textContent = 'Failed to load user data';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Call the function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loadAndDisplayUser();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9069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7722" y="1646242"/>
            <a:ext cx="308371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76288" y="2353926"/>
            <a:ext cx="3008506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Try/Catch with Async/Await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4461986" y="233680"/>
            <a:ext cx="3929063" cy="464915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464368" y="-193834"/>
            <a:ext cx="4000500" cy="55864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safeApiCall()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response = await fetch('https://api.example.com/data');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Check if request was successful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Error(`HTTP error! status: ${response.status}`);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data = await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data;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console.log('Something went wrong:', error.message);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Show user-friendly message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document.getElementById('errorMessage').textContent =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'Sorry, we could not load the data. Please try again later.';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null;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B191A-3013-5806-AFDC-5AE4ED1F1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>
            <a:extLst>
              <a:ext uri="{FF2B5EF4-FFF2-40B4-BE49-F238E27FC236}">
                <a16:creationId xmlns:a16="http://schemas.microsoft.com/office/drawing/2014/main" id="{70EA51C2-3C31-EAE9-1FEE-B2898AB346D0}"/>
              </a:ext>
            </a:extLst>
          </p:cNvPr>
          <p:cNvSpPr/>
          <p:nvPr/>
        </p:nvSpPr>
        <p:spPr>
          <a:xfrm>
            <a:off x="869399" y="83636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 with .catch()</a:t>
            </a:r>
            <a:endParaRPr lang="en-US" sz="1688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65CA4A7-291C-308F-E9BB-90356C671E28}"/>
              </a:ext>
            </a:extLst>
          </p:cNvPr>
          <p:cNvSpPr/>
          <p:nvPr/>
        </p:nvSpPr>
        <p:spPr>
          <a:xfrm>
            <a:off x="869399" y="126498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Promise error handling:</a:t>
            </a:r>
            <a:endParaRPr lang="en-US" sz="1013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AC67A8F1-EE29-4B4A-1678-3AFCAA75ACEA}"/>
              </a:ext>
            </a:extLst>
          </p:cNvPr>
          <p:cNvSpPr/>
          <p:nvPr/>
        </p:nvSpPr>
        <p:spPr>
          <a:xfrm>
            <a:off x="869399" y="1522160"/>
            <a:ext cx="3929063" cy="27860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D5C8E5-2741-702E-0B11-78B64F18B6CF}"/>
              </a:ext>
            </a:extLst>
          </p:cNvPr>
          <p:cNvSpPr/>
          <p:nvPr/>
        </p:nvSpPr>
        <p:spPr>
          <a:xfrm>
            <a:off x="869399" y="1522160"/>
            <a:ext cx="4000500" cy="27860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fetch('https://api.example.com/data')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.then(response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Error('Network response was not ok');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.then(data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console.log('Success:', 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.catch(error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console.log('Error:', error.message);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EED469F-1B41-046F-0060-B1345A35BCEF}"/>
              </a:ext>
            </a:extLst>
          </p:cNvPr>
          <p:cNvSpPr/>
          <p:nvPr/>
        </p:nvSpPr>
        <p:spPr>
          <a:xfrm>
            <a:off x="5817040" y="1631781"/>
            <a:ext cx="192256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Error Types</a:t>
            </a:r>
            <a:endParaRPr lang="en-US" sz="13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9342E58A-33C0-DB71-BC1F-E335D17FD6B1}"/>
              </a:ext>
            </a:extLst>
          </p:cNvPr>
          <p:cNvSpPr/>
          <p:nvPr/>
        </p:nvSpPr>
        <p:spPr>
          <a:xfrm>
            <a:off x="5817040" y="1949969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A99D0A95-4DEE-E86B-D2CE-C41E8CBD5609}"/>
              </a:ext>
            </a:extLst>
          </p:cNvPr>
          <p:cNvSpPr/>
          <p:nvPr/>
        </p:nvSpPr>
        <p:spPr>
          <a:xfrm>
            <a:off x="5897798" y="1949969"/>
            <a:ext cx="9862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errors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13DEC47-B4BF-CEE7-AB00-2D88F881565E}"/>
              </a:ext>
            </a:extLst>
          </p:cNvPr>
          <p:cNvSpPr/>
          <p:nvPr/>
        </p:nvSpPr>
        <p:spPr>
          <a:xfrm>
            <a:off x="6812561" y="1949969"/>
            <a:ext cx="793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no internet</a:t>
            </a:r>
            <a:endParaRPr lang="en-US" sz="1013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A705B02B-A61D-D6D8-B98E-5151DC08D7D3}"/>
              </a:ext>
            </a:extLst>
          </p:cNvPr>
          <p:cNvSpPr/>
          <p:nvPr/>
        </p:nvSpPr>
        <p:spPr>
          <a:xfrm>
            <a:off x="5817040" y="2207144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1C3DF74-E1D0-A1D1-9168-7095F966C336}"/>
              </a:ext>
            </a:extLst>
          </p:cNvPr>
          <p:cNvSpPr/>
          <p:nvPr/>
        </p:nvSpPr>
        <p:spPr>
          <a:xfrm>
            <a:off x="5897798" y="2207144"/>
            <a:ext cx="6934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404 errors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A6AC025A-CC15-87D0-DA6A-0805E2C4B86D}"/>
              </a:ext>
            </a:extLst>
          </p:cNvPr>
          <p:cNvSpPr/>
          <p:nvPr/>
        </p:nvSpPr>
        <p:spPr>
          <a:xfrm>
            <a:off x="6519779" y="2207144"/>
            <a:ext cx="10101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URL not found</a:t>
            </a:r>
            <a:endParaRPr lang="en-US" sz="1013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B4C8F06E-3CF7-F073-4421-82DAF2C39834}"/>
              </a:ext>
            </a:extLst>
          </p:cNvPr>
          <p:cNvSpPr/>
          <p:nvPr/>
        </p:nvSpPr>
        <p:spPr>
          <a:xfrm>
            <a:off x="5817040" y="2464319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2BA45207-3D26-2320-23D3-1064B1D2CFDC}"/>
              </a:ext>
            </a:extLst>
          </p:cNvPr>
          <p:cNvSpPr/>
          <p:nvPr/>
        </p:nvSpPr>
        <p:spPr>
          <a:xfrm>
            <a:off x="5897798" y="2464319"/>
            <a:ext cx="6934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 errors</a:t>
            </a:r>
            <a:endParaRPr lang="en-US" sz="1013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5FA93AFF-7C3F-E675-4E18-924931E4561C}"/>
              </a:ext>
            </a:extLst>
          </p:cNvPr>
          <p:cNvSpPr/>
          <p:nvPr/>
        </p:nvSpPr>
        <p:spPr>
          <a:xfrm>
            <a:off x="6519779" y="2464319"/>
            <a:ext cx="11075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server problems</a:t>
            </a:r>
            <a:endParaRPr lang="en-US" sz="1013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198B2FB-2CA0-2808-8379-EBF1F086F091}"/>
              </a:ext>
            </a:extLst>
          </p:cNvPr>
          <p:cNvSpPr/>
          <p:nvPr/>
        </p:nvSpPr>
        <p:spPr>
          <a:xfrm>
            <a:off x="5817040" y="2721494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073C2B69-B7A1-CC0F-41F1-7FA6EE7D0BF2}"/>
              </a:ext>
            </a:extLst>
          </p:cNvPr>
          <p:cNvSpPr/>
          <p:nvPr/>
        </p:nvSpPr>
        <p:spPr>
          <a:xfrm>
            <a:off x="5897798" y="2721494"/>
            <a:ext cx="8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errors</a:t>
            </a:r>
            <a:endParaRPr lang="en-US" sz="1013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9DD0FB96-8ED2-A527-CEEF-946125044180}"/>
              </a:ext>
            </a:extLst>
          </p:cNvPr>
          <p:cNvSpPr/>
          <p:nvPr/>
        </p:nvSpPr>
        <p:spPr>
          <a:xfrm>
            <a:off x="6655398" y="2721494"/>
            <a:ext cx="12363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invalid data format</a:t>
            </a:r>
            <a:endParaRPr lang="en-US" sz="1013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54ADE126-B3A2-ACD7-BDF8-A9F730D48135}"/>
              </a:ext>
            </a:extLst>
          </p:cNvPr>
          <p:cNvSpPr/>
          <p:nvPr/>
        </p:nvSpPr>
        <p:spPr>
          <a:xfrm>
            <a:off x="5227223" y="3367438"/>
            <a:ext cx="3170676" cy="947472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DF2B0B3E-B192-60CD-EEFD-1C267BBB80D8}"/>
              </a:ext>
            </a:extLst>
          </p:cNvPr>
          <p:cNvSpPr/>
          <p:nvPr/>
        </p:nvSpPr>
        <p:spPr>
          <a:xfrm>
            <a:off x="5398673" y="3559374"/>
            <a:ext cx="1447063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Best Practice</a:t>
            </a:r>
            <a:endParaRPr lang="en-US" sz="1125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F761ABE8-7CA9-B510-F574-ADE3C631D88D}"/>
              </a:ext>
            </a:extLst>
          </p:cNvPr>
          <p:cNvSpPr/>
          <p:nvPr/>
        </p:nvSpPr>
        <p:spPr>
          <a:xfrm>
            <a:off x="5642513" y="3834655"/>
            <a:ext cx="2755385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Always handle errors gracefully and show</a:t>
            </a:r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helpful messages to users!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1553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7" y="416809"/>
            <a:ext cx="8201025" cy="63094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Practical Project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Quote Generator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471488" y="1156000"/>
            <a:ext cx="8272463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1982005" y="1524000"/>
            <a:ext cx="5264616" cy="280416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982005" y="1585641"/>
            <a:ext cx="5211276" cy="2700226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HTML Structure: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&lt;div id="quoteApp"&gt;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id="quote"&gt;Click the button to get a quote!&lt;/div&gt;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id="author"&gt;&lt;/div&gt;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&lt;button id="newQuoteBtn"&gt;Get New Quote&lt;/button&gt;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id="loading" style="display: none;"&gt;Loading...&lt;/div&gt;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id="error" style="display: none;"&gt;&lt;/div&gt;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&lt;/div&gt;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Get DOM elements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quoteElement = document.getElementById('quote');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authorElement = document.getElementById('author');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newQuoteBtn = document.getElementById('newQuoteBtn');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loadingElement = document.getElementById('loading');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errorElement = document.getElementById('error');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FC40-1E78-3C44-C430-09927F6B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092B3E5-7C8F-1362-9C9D-57D29A5BF892}"/>
              </a:ext>
            </a:extLst>
          </p:cNvPr>
          <p:cNvSpPr/>
          <p:nvPr/>
        </p:nvSpPr>
        <p:spPr>
          <a:xfrm>
            <a:off x="471488" y="1156000"/>
            <a:ext cx="8272463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688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037DCA6-106B-389F-4CA7-26FE731846F2}"/>
              </a:ext>
            </a:extLst>
          </p:cNvPr>
          <p:cNvSpPr/>
          <p:nvPr/>
        </p:nvSpPr>
        <p:spPr>
          <a:xfrm>
            <a:off x="2370625" y="806501"/>
            <a:ext cx="4228295" cy="350744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E2BDFE8-8380-EB2B-CA13-9E8BD8C47D14}"/>
              </a:ext>
            </a:extLst>
          </p:cNvPr>
          <p:cNvSpPr/>
          <p:nvPr/>
        </p:nvSpPr>
        <p:spPr>
          <a:xfrm>
            <a:off x="2370625" y="1002327"/>
            <a:ext cx="5211276" cy="316785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show/hide loading state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setLoading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isLoading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isLoading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true;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false;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show error message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showError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(message)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message;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false;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5729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1E86-4413-53D2-BC21-E75D35E4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36B92307-E7D0-3350-C7F5-D39229C6D92F}"/>
              </a:ext>
            </a:extLst>
          </p:cNvPr>
          <p:cNvSpPr/>
          <p:nvPr/>
        </p:nvSpPr>
        <p:spPr>
          <a:xfrm>
            <a:off x="1276350" y="193040"/>
            <a:ext cx="7029452" cy="482854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2B7BC3A-F54B-EA9D-5C7B-AED51ADA7E4B}"/>
              </a:ext>
            </a:extLst>
          </p:cNvPr>
          <p:cNvSpPr/>
          <p:nvPr/>
        </p:nvSpPr>
        <p:spPr>
          <a:xfrm>
            <a:off x="1419227" y="25720"/>
            <a:ext cx="6886574" cy="505369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Async function to fetch a random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fetchRandomQuote()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setLoading(true);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quote from API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const response = await fetch('https://api.quotable.io/random');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Check if request was successful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Error(`HTTP error! status: ${response.status}`);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Parse JSON response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const quoteData = await response.json();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Update the page with new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quoteElement.textContent = `"${quoteData.content}"`;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authorElement.textContent = `— ${quoteData.author}`;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Style the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quoteElement.style.fontStyle = 'italic';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quoteElement.style.fontSize = '1.2em';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authorElement.style.fontWeight = 'bold';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authorElement.style.textAlign = 'right';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authorElement.style.marginTop = '10px';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 fetching quote:', error);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showError('Failed to load quote. Please check your internet connection and try again.');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finally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setLoading(false);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35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F5C8-DE3A-5589-C489-F25E17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46BDB78A-44B0-B9A3-2D1E-7295884A709A}"/>
              </a:ext>
            </a:extLst>
          </p:cNvPr>
          <p:cNvSpPr/>
          <p:nvPr/>
        </p:nvSpPr>
        <p:spPr>
          <a:xfrm>
            <a:off x="2207745" y="2012300"/>
            <a:ext cx="5039459" cy="1263127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821B311-773C-4A60-5599-F34977519CC2}"/>
              </a:ext>
            </a:extLst>
          </p:cNvPr>
          <p:cNvSpPr/>
          <p:nvPr/>
        </p:nvSpPr>
        <p:spPr>
          <a:xfrm>
            <a:off x="2350623" y="2029858"/>
            <a:ext cx="4845000" cy="103720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Event listener for the button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newQuoteBtn.addEventListener('click', fetchRandomQuote);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Load a quote when the page first loads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document.addEventListener('DOMContentLoaded', fetchRandomQuote);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985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866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Asynchronous JavaScript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471613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 vs Asynchronous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471488" y="1957388"/>
            <a:ext cx="3929063" cy="1114425"/>
          </a:xfrm>
          <a:prstGeom prst="rect">
            <a:avLst/>
          </a:prstGeom>
          <a:solidFill>
            <a:srgbClr val="FEE2E2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85788" y="2085975"/>
            <a:ext cx="37719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 (Blocking)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585788" y="2371725"/>
            <a:ext cx="7004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runs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1214800" y="2371725"/>
            <a:ext cx="73597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 by line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85788" y="2571750"/>
            <a:ext cx="63615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line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1150507" y="2571750"/>
            <a:ext cx="3930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72115" y="2571750"/>
            <a:ext cx="1472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the previous to finish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585788" y="2771775"/>
            <a:ext cx="3430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857417" y="2771775"/>
            <a:ext cx="4431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229116" y="2771775"/>
            <a:ext cx="77900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browser</a:t>
            </a:r>
            <a:endParaRPr lang="en-US" sz="1013" dirty="0"/>
          </a:p>
        </p:txBody>
      </p:sp>
      <p:sp>
        <p:nvSpPr>
          <p:cNvPr id="15" name="Shape 12"/>
          <p:cNvSpPr/>
          <p:nvPr/>
        </p:nvSpPr>
        <p:spPr>
          <a:xfrm>
            <a:off x="471488" y="3228975"/>
            <a:ext cx="3929063" cy="1114425"/>
          </a:xfrm>
          <a:prstGeom prst="rect">
            <a:avLst/>
          </a:prstGeom>
          <a:solidFill>
            <a:srgbClr val="D1FAE5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85788" y="3357563"/>
            <a:ext cx="37719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Asynchronous (Non-blocking)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585788" y="3643313"/>
            <a:ext cx="87921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can run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393561" y="3643313"/>
            <a:ext cx="67176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parallel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85788" y="3843338"/>
            <a:ext cx="9893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Doesn't wait for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503676" y="3843338"/>
            <a:ext cx="1050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slow operations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585788" y="4043363"/>
            <a:ext cx="117933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Keeps the browser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1693683" y="4043363"/>
            <a:ext cx="7504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responsive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4743450" y="1414463"/>
            <a:ext cx="3929063" cy="300037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972050" y="1657350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Do We Need Async?</a:t>
            </a:r>
            <a:endParaRPr lang="en-US" sz="1350" dirty="0"/>
          </a:p>
        </p:txBody>
      </p:sp>
      <p:sp>
        <p:nvSpPr>
          <p:cNvPr id="25" name="Shape 22"/>
          <p:cNvSpPr/>
          <p:nvPr/>
        </p:nvSpPr>
        <p:spPr>
          <a:xfrm>
            <a:off x="4972050" y="2057400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207419"/>
            <a:ext cx="142875" cy="142875"/>
          </a:xfrm>
          <a:prstGeom prst="rect">
            <a:avLst/>
          </a:prstGeom>
        </p:spPr>
      </p:pic>
      <p:sp>
        <p:nvSpPr>
          <p:cNvPr id="27" name="Text 23"/>
          <p:cNvSpPr/>
          <p:nvPr/>
        </p:nvSpPr>
        <p:spPr>
          <a:xfrm>
            <a:off x="5314950" y="2178844"/>
            <a:ext cx="16008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Fetching data from servers</a:t>
            </a:r>
            <a:endParaRPr lang="en-US" sz="1013" dirty="0"/>
          </a:p>
        </p:txBody>
      </p:sp>
      <p:sp>
        <p:nvSpPr>
          <p:cNvPr id="28" name="Shape 24"/>
          <p:cNvSpPr/>
          <p:nvPr/>
        </p:nvSpPr>
        <p:spPr>
          <a:xfrm>
            <a:off x="4972050" y="2607469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757488"/>
            <a:ext cx="142875" cy="142875"/>
          </a:xfrm>
          <a:prstGeom prst="rect">
            <a:avLst/>
          </a:prstGeom>
        </p:spPr>
      </p:pic>
      <p:sp>
        <p:nvSpPr>
          <p:cNvPr id="30" name="Text 25"/>
          <p:cNvSpPr/>
          <p:nvPr/>
        </p:nvSpPr>
        <p:spPr>
          <a:xfrm>
            <a:off x="5314950" y="2728913"/>
            <a:ext cx="128166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Waiting for user input</a:t>
            </a:r>
            <a:endParaRPr lang="en-US" sz="1013" dirty="0"/>
          </a:p>
        </p:txBody>
      </p:sp>
      <p:sp>
        <p:nvSpPr>
          <p:cNvPr id="31" name="Shape 26"/>
          <p:cNvSpPr/>
          <p:nvPr/>
        </p:nvSpPr>
        <p:spPr>
          <a:xfrm>
            <a:off x="4972050" y="3157538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307556"/>
            <a:ext cx="107156" cy="142875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5279231" y="3278981"/>
            <a:ext cx="12221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Reading/writing files</a:t>
            </a:r>
            <a:endParaRPr lang="en-US" sz="1013" dirty="0"/>
          </a:p>
        </p:txBody>
      </p:sp>
      <p:sp>
        <p:nvSpPr>
          <p:cNvPr id="34" name="Shape 28"/>
          <p:cNvSpPr/>
          <p:nvPr/>
        </p:nvSpPr>
        <p:spPr>
          <a:xfrm>
            <a:off x="4972050" y="3707606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3857625"/>
            <a:ext cx="125016" cy="142875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5297091" y="3829050"/>
            <a:ext cx="126497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Setting timers/delays</a:t>
            </a:r>
            <a:endParaRPr lang="en-US" sz="10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101060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Promises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99148" y="1695115"/>
            <a:ext cx="2176479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 Promise?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799148" y="2201823"/>
            <a:ext cx="159612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Promise represents a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323836" y="2201823"/>
            <a:ext cx="90496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result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799148" y="2573298"/>
            <a:ext cx="66247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It's like a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390181" y="2573298"/>
            <a:ext cx="87337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230223" y="2573298"/>
            <a:ext cx="181844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data that will come later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799148" y="2944773"/>
            <a:ext cx="105607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Promises have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783785" y="2944773"/>
            <a:ext cx="87351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states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585866" y="2944773"/>
            <a:ext cx="11114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970598" y="3325178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051355" y="3325178"/>
            <a:ext cx="5786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1589042" y="3325178"/>
            <a:ext cx="11219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waiting for result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970598" y="3582353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051355" y="3582353"/>
            <a:ext cx="5643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Fulfilled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574726" y="3582353"/>
            <a:ext cx="140090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success, got the data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970598" y="3839528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051355" y="3839528"/>
            <a:ext cx="6074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Rejected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1617868" y="3839528"/>
            <a:ext cx="122931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failed, got an error</a:t>
            </a:r>
            <a:endParaRPr lang="en-US" sz="1013" dirty="0"/>
          </a:p>
        </p:txBody>
      </p:sp>
      <p:sp>
        <p:nvSpPr>
          <p:cNvPr id="22" name="Shape 19"/>
          <p:cNvSpPr/>
          <p:nvPr/>
        </p:nvSpPr>
        <p:spPr>
          <a:xfrm>
            <a:off x="4537710" y="1789271"/>
            <a:ext cx="3929063" cy="2128838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4766310" y="2032159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Analogy</a:t>
            </a:r>
            <a:endParaRPr lang="en-US" sz="1350" dirty="0"/>
          </a:p>
        </p:txBody>
      </p:sp>
      <p:sp>
        <p:nvSpPr>
          <p:cNvPr id="24" name="Shape 21"/>
          <p:cNvSpPr/>
          <p:nvPr/>
        </p:nvSpPr>
        <p:spPr>
          <a:xfrm>
            <a:off x="4766310" y="2432209"/>
            <a:ext cx="3471863" cy="9858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4880610" y="2553653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Ordering Food Delivery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4880610" y="2825115"/>
            <a:ext cx="49922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Pending:</a:t>
            </a:r>
            <a:endParaRPr lang="en-US" sz="788" dirty="0"/>
          </a:p>
        </p:txBody>
      </p:sp>
      <p:sp>
        <p:nvSpPr>
          <p:cNvPr id="27" name="Text 24"/>
          <p:cNvSpPr/>
          <p:nvPr/>
        </p:nvSpPr>
        <p:spPr>
          <a:xfrm>
            <a:off x="5308398" y="2825115"/>
            <a:ext cx="143421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"Your order is being prepared"</a:t>
            </a:r>
            <a:endParaRPr lang="en-US" sz="788" dirty="0"/>
          </a:p>
        </p:txBody>
      </p:sp>
      <p:sp>
        <p:nvSpPr>
          <p:cNvPr id="28" name="Text 25"/>
          <p:cNvSpPr/>
          <p:nvPr/>
        </p:nvSpPr>
        <p:spPr>
          <a:xfrm>
            <a:off x="4880610" y="2996565"/>
            <a:ext cx="48809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Fulfilled:</a:t>
            </a:r>
            <a:endParaRPr lang="en-US" sz="788" dirty="0"/>
          </a:p>
        </p:txBody>
      </p:sp>
      <p:sp>
        <p:nvSpPr>
          <p:cNvPr id="29" name="Text 26"/>
          <p:cNvSpPr/>
          <p:nvPr/>
        </p:nvSpPr>
        <p:spPr>
          <a:xfrm>
            <a:off x="5297264" y="2996565"/>
            <a:ext cx="142654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"Food delivered successfully!"</a:t>
            </a:r>
            <a:endParaRPr lang="en-US" sz="788" dirty="0"/>
          </a:p>
        </p:txBody>
      </p:sp>
      <p:sp>
        <p:nvSpPr>
          <p:cNvPr id="30" name="Text 27"/>
          <p:cNvSpPr/>
          <p:nvPr/>
        </p:nvSpPr>
        <p:spPr>
          <a:xfrm>
            <a:off x="4880610" y="3168015"/>
            <a:ext cx="52166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Rejected:</a:t>
            </a:r>
            <a:endParaRPr lang="en-US" sz="788" dirty="0"/>
          </a:p>
        </p:txBody>
      </p:sp>
      <p:sp>
        <p:nvSpPr>
          <p:cNvPr id="31" name="Text 28"/>
          <p:cNvSpPr/>
          <p:nvPr/>
        </p:nvSpPr>
        <p:spPr>
          <a:xfrm>
            <a:off x="5330834" y="3168015"/>
            <a:ext cx="132452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"Sorry, restaurant is closed"</a:t>
            </a:r>
            <a:endParaRPr lang="en-US" sz="788" dirty="0"/>
          </a:p>
        </p:txBody>
      </p:sp>
      <p:sp>
        <p:nvSpPr>
          <p:cNvPr id="32" name="Text 29"/>
          <p:cNvSpPr/>
          <p:nvPr/>
        </p:nvSpPr>
        <p:spPr>
          <a:xfrm>
            <a:off x="4766310" y="3525203"/>
            <a:ext cx="35433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 don't wait by the door - you do other things while waiting for the result!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714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 Syntax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15728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a Promise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58591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Promise structure: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843088"/>
            <a:ext cx="3929063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843088"/>
            <a:ext cx="4000500" cy="23860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myPromise = new Promise(function(resolve, reject)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Do some async work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success = true;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(success)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resolve("Operation successful!");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reject("Something went wrong!");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43451" y="1471613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Simulated Delay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743451" y="1814513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43451" y="1814513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delayPromise = new Promise(function(resolve, reject)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setTimeout(function()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resolve("Data loaded after 2 seconds!");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}, 2000);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C25C-8231-B182-A337-AD235731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4F8B0EA7-1909-C09A-1D21-305E500F863D}"/>
              </a:ext>
            </a:extLst>
          </p:cNvPr>
          <p:cNvSpPr/>
          <p:nvPr/>
        </p:nvSpPr>
        <p:spPr>
          <a:xfrm>
            <a:off x="471488" y="1002984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Promises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11E4FB2-F452-2B87-E409-C610950BA911}"/>
              </a:ext>
            </a:extLst>
          </p:cNvPr>
          <p:cNvSpPr/>
          <p:nvPr/>
        </p:nvSpPr>
        <p:spPr>
          <a:xfrm>
            <a:off x="471488" y="1431609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 success with .then():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659C90BA-5B8B-8EED-7A69-F13292CE9F77}"/>
              </a:ext>
            </a:extLst>
          </p:cNvPr>
          <p:cNvSpPr/>
          <p:nvPr/>
        </p:nvSpPr>
        <p:spPr>
          <a:xfrm>
            <a:off x="471489" y="1688784"/>
            <a:ext cx="4336732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85D0DAD-01E7-D90B-FEAE-894084438071}"/>
              </a:ext>
            </a:extLst>
          </p:cNvPr>
          <p:cNvSpPr/>
          <p:nvPr/>
        </p:nvSpPr>
        <p:spPr>
          <a:xfrm>
            <a:off x="471488" y="1688784"/>
            <a:ext cx="8272463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myPromise.then(function(result)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console.log(result);  // "Operation successful!"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7144C469-3419-BE9B-0468-B44CF7C2A8C8}"/>
              </a:ext>
            </a:extLst>
          </p:cNvPr>
          <p:cNvSpPr/>
          <p:nvPr/>
        </p:nvSpPr>
        <p:spPr>
          <a:xfrm>
            <a:off x="471488" y="2574609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 errors with .catch():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0ACA58B-7B5A-E8D7-6DBA-755AD87DA583}"/>
              </a:ext>
            </a:extLst>
          </p:cNvPr>
          <p:cNvSpPr/>
          <p:nvPr/>
        </p:nvSpPr>
        <p:spPr>
          <a:xfrm>
            <a:off x="471488" y="2831784"/>
            <a:ext cx="433673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E4E899E1-BA65-6A14-67AB-979755EB90FC}"/>
              </a:ext>
            </a:extLst>
          </p:cNvPr>
          <p:cNvSpPr/>
          <p:nvPr/>
        </p:nvSpPr>
        <p:spPr>
          <a:xfrm>
            <a:off x="471488" y="2831784"/>
            <a:ext cx="8272463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console.log(error);   // "Something went wrong!"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A08F31C1-E233-CFFE-460A-CCE7FBA33411}"/>
              </a:ext>
            </a:extLst>
          </p:cNvPr>
          <p:cNvSpPr/>
          <p:nvPr/>
        </p:nvSpPr>
        <p:spPr>
          <a:xfrm>
            <a:off x="5058729" y="1218414"/>
            <a:ext cx="3292792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Chain them together:</a:t>
            </a:r>
            <a:endParaRPr lang="en-US" sz="1013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7638B3FA-6456-4AC9-DD8F-23EDCA17A0F5}"/>
              </a:ext>
            </a:extLst>
          </p:cNvPr>
          <p:cNvSpPr/>
          <p:nvPr/>
        </p:nvSpPr>
        <p:spPr>
          <a:xfrm>
            <a:off x="5058729" y="1453515"/>
            <a:ext cx="3292792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E7EF19D7-1EBD-95E9-D8DC-19AE4D59D3A4}"/>
              </a:ext>
            </a:extLst>
          </p:cNvPr>
          <p:cNvSpPr/>
          <p:nvPr/>
        </p:nvSpPr>
        <p:spPr>
          <a:xfrm>
            <a:off x="5058729" y="1686098"/>
            <a:ext cx="3292792" cy="19208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console.log(result);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"Next step";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.then(function(nextResult)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console.log(nextResult);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console.log("Error:",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6603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866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Fetch API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the Fetch API?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156437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modern way to make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964420" y="2519958"/>
            <a:ext cx="107714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requests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117545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Replaces the old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575504" y="2884345"/>
            <a:ext cx="1250342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XMLHTTPRequest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61140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Returns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011455" y="3262908"/>
            <a:ext cx="71473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654755" y="3262908"/>
            <a:ext cx="111155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(perfect match!)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71488" y="3634383"/>
            <a:ext cx="118326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into modern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1583317" y="3634383"/>
            <a:ext cx="70670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browsers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4743450" y="1414463"/>
            <a:ext cx="3929063" cy="300037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972050" y="1657350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Use Cases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4972050" y="2057400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207419"/>
            <a:ext cx="178594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5350669" y="2178844"/>
            <a:ext cx="115779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data from APIs</a:t>
            </a:r>
            <a:endParaRPr lang="en-US" sz="1013" dirty="0"/>
          </a:p>
        </p:txBody>
      </p:sp>
      <p:sp>
        <p:nvSpPr>
          <p:cNvPr id="19" name="Shape 15"/>
          <p:cNvSpPr/>
          <p:nvPr/>
        </p:nvSpPr>
        <p:spPr>
          <a:xfrm>
            <a:off x="4972050" y="2607469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757488"/>
            <a:ext cx="142875" cy="142875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5314950" y="2728913"/>
            <a:ext cx="15508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 form data to servers</a:t>
            </a:r>
            <a:endParaRPr lang="en-US" sz="1013" dirty="0"/>
          </a:p>
        </p:txBody>
      </p:sp>
      <p:sp>
        <p:nvSpPr>
          <p:cNvPr id="22" name="Shape 17"/>
          <p:cNvSpPr/>
          <p:nvPr/>
        </p:nvSpPr>
        <p:spPr>
          <a:xfrm>
            <a:off x="4972050" y="3157538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307556"/>
            <a:ext cx="142875" cy="142875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5314950" y="3278981"/>
            <a:ext cx="164420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page without reload</a:t>
            </a:r>
            <a:endParaRPr lang="en-US" sz="1013" dirty="0"/>
          </a:p>
        </p:txBody>
      </p:sp>
      <p:sp>
        <p:nvSpPr>
          <p:cNvPr id="25" name="Shape 19"/>
          <p:cNvSpPr/>
          <p:nvPr/>
        </p:nvSpPr>
        <p:spPr>
          <a:xfrm>
            <a:off x="4972050" y="3707606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3857625"/>
            <a:ext cx="125016" cy="142875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5297091" y="3829050"/>
            <a:ext cx="10221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JSON data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195211"/>
            <a:ext cx="373012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 API Basics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92579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GET Request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471488" y="1322226"/>
            <a:ext cx="353335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322226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fetch('https://api.example.com/users')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.then(function(response)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.then(function(data)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722526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by Step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71488" y="4094001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614474" y="4094001"/>
            <a:ext cx="46431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fetch()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007352" y="4094001"/>
            <a:ext cx="117924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make the request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71488" y="4351176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614474" y="4351176"/>
            <a:ext cx="4571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.json()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000181" y="4351176"/>
            <a:ext cx="1693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convert response to JSON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1488" y="4608351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614474" y="4608351"/>
            <a:ext cx="4642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007269" y="4608351"/>
            <a:ext cx="10723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handle the data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71488" y="4865526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614474" y="4865526"/>
            <a:ext cx="5287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.catch()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071758" y="4865526"/>
            <a:ext cx="9433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handle errors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569832" y="37021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Working with JSON</a:t>
            </a:r>
            <a:endParaRPr lang="en-US" sz="1688" dirty="0"/>
          </a:p>
        </p:txBody>
      </p:sp>
      <p:sp>
        <p:nvSpPr>
          <p:cNvPr id="22" name="Text 19"/>
          <p:cNvSpPr/>
          <p:nvPr/>
        </p:nvSpPr>
        <p:spPr>
          <a:xfrm>
            <a:off x="4569832" y="79883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 and display user data: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4571974" y="1111171"/>
            <a:ext cx="4171976" cy="377750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743450" y="1322228"/>
            <a:ext cx="4000500" cy="33861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fetch('https://jsonplaceholder.typicode.com/users/1')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.then(response =&gt; response.json())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.then(user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Display user info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document.getElementById('userName').textContent = user.name;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document.getElementById('userEmail').textContent = user.email;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document.getElementById('userCity').textContent = user.address.city;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.catch(error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console.log('Failed to load user:',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document.getElementById('error').textContent = 'Failed to load user data';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5723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Async/Await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Async/Await?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211251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Makes asynchronous code look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512563" y="2519958"/>
            <a:ext cx="96853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6749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Easier to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075023" y="2891433"/>
            <a:ext cx="1484561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 and understand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65898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more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059033" y="3262908"/>
            <a:ext cx="100020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.then() chains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71488" y="3634383"/>
            <a:ext cx="4923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92383" y="3634383"/>
            <a:ext cx="103989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</a:t>
            </a:r>
            <a:endParaRPr lang="en-US" sz="1125" dirty="0"/>
          </a:p>
        </p:txBody>
      </p:sp>
      <p:sp>
        <p:nvSpPr>
          <p:cNvPr id="13" name="Shape 10"/>
          <p:cNvSpPr/>
          <p:nvPr/>
        </p:nvSpPr>
        <p:spPr>
          <a:xfrm>
            <a:off x="4743450" y="1443038"/>
            <a:ext cx="3929063" cy="294322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972050" y="1685925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Before vs After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4972050" y="2085975"/>
            <a:ext cx="3471863" cy="1042988"/>
          </a:xfrm>
          <a:prstGeom prst="rect">
            <a:avLst/>
          </a:prstGeom>
          <a:solidFill>
            <a:srgbClr val="FEE2E2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086350" y="2207419"/>
            <a:ext cx="33147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.then() (Old Way)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5086350" y="2450306"/>
            <a:ext cx="46601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fetch(url)</a:t>
            </a:r>
            <a:endParaRPr lang="en-US" sz="788" dirty="0"/>
          </a:p>
        </p:txBody>
      </p:sp>
      <p:sp>
        <p:nvSpPr>
          <p:cNvPr id="18" name="Text 15"/>
          <p:cNvSpPr/>
          <p:nvPr/>
        </p:nvSpPr>
        <p:spPr>
          <a:xfrm>
            <a:off x="5086350" y="2593181"/>
            <a:ext cx="168919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.then(response =&gt; response.json())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5086350" y="2736056"/>
            <a:ext cx="155033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.then(data =&gt; console.log(data))</a:t>
            </a:r>
            <a:endParaRPr lang="en-US" sz="788" dirty="0"/>
          </a:p>
        </p:txBody>
      </p:sp>
      <p:sp>
        <p:nvSpPr>
          <p:cNvPr id="20" name="Text 17"/>
          <p:cNvSpPr/>
          <p:nvPr/>
        </p:nvSpPr>
        <p:spPr>
          <a:xfrm>
            <a:off x="5086350" y="2878931"/>
            <a:ext cx="165553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.catch(error =&gt; console.log(error));</a:t>
            </a:r>
            <a:endParaRPr lang="en-US" sz="788" dirty="0"/>
          </a:p>
        </p:txBody>
      </p:sp>
      <p:sp>
        <p:nvSpPr>
          <p:cNvPr id="21" name="Shape 18"/>
          <p:cNvSpPr/>
          <p:nvPr/>
        </p:nvSpPr>
        <p:spPr>
          <a:xfrm>
            <a:off x="4972050" y="3236119"/>
            <a:ext cx="3471863" cy="900113"/>
          </a:xfrm>
          <a:prstGeom prst="rect">
            <a:avLst/>
          </a:prstGeom>
          <a:solidFill>
            <a:srgbClr val="D1FAE5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5086350" y="3357563"/>
            <a:ext cx="33147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async/await (Modern)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5086350" y="3600450"/>
            <a:ext cx="154732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 response = await fetch(url);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5086350" y="3743325"/>
            <a:ext cx="162525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 data = await response.json();</a:t>
            </a:r>
            <a:endParaRPr lang="en-US" sz="788" dirty="0"/>
          </a:p>
        </p:txBody>
      </p:sp>
      <p:sp>
        <p:nvSpPr>
          <p:cNvPr id="25" name="Text 22"/>
          <p:cNvSpPr/>
          <p:nvPr/>
        </p:nvSpPr>
        <p:spPr>
          <a:xfrm>
            <a:off x="5086350" y="3886200"/>
            <a:ext cx="86645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console.log(data);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379820"/>
            <a:ext cx="816539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Async/Await Syntax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934477" y="1115489"/>
            <a:ext cx="3105088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Syntax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934477" y="1567476"/>
            <a:ext cx="310508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Mark function as async: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934477" y="1802577"/>
            <a:ext cx="3105089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34477" y="1858564"/>
            <a:ext cx="3105088" cy="67383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fetchUserData()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This function can use await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672014" y="225595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Use await for promises: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672014" y="2513125"/>
            <a:ext cx="3464989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672014" y="2513125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fetchUserData()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response = await fetch('https://api.example.com/user');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userData = await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userData;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934478" y="3426266"/>
            <a:ext cx="310508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Call the async function: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934479" y="3661367"/>
            <a:ext cx="3105088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34478" y="3717354"/>
            <a:ext cx="3105089" cy="67383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fetchUserData().then(data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1911</Words>
  <Application>Microsoft Office PowerPoint</Application>
  <PresentationFormat>On-screen Show (16:9)</PresentationFormat>
  <Paragraphs>371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6</cp:revision>
  <dcterms:created xsi:type="dcterms:W3CDTF">2025-06-10T03:37:12Z</dcterms:created>
  <dcterms:modified xsi:type="dcterms:W3CDTF">2025-08-30T10:19:19Z</dcterms:modified>
</cp:coreProperties>
</file>