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88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2983E-0FBE-439A-442B-A216BCD1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52E73-BC98-0364-AD0D-AC8F3F124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EEC9A-15DB-684E-DD38-03763B5B4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36ADC-8318-6E6C-BDD6-21A9CD6A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68069" y="742950"/>
            <a:ext cx="447929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368069" y="1400175"/>
            <a:ext cx="447929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3: Arrays, Objects &amp; Loops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368069" y="2286000"/>
            <a:ext cx="44792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368069" y="2743200"/>
            <a:ext cx="2089631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539519" y="291465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Previous Sessions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39519" y="3228975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Variables &amp; Data Types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2539519" y="348615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Control Structures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2539519" y="3743325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Functions &amp; Parameters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2539519" y="400050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Events &amp; Form Handling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686300" y="2743200"/>
            <a:ext cx="2089631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857750" y="292893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Topics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857750" y="3243263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Arrays (collections)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857750" y="350043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Objects (key-value pairs)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857750" y="3757613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Loops (repetition)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57750" y="401478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Practical combinations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714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Practical Example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157288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Student Grade Management System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585913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Combining arrays, objects, and loops</a:t>
            </a:r>
            <a:endParaRPr lang="en-US" sz="1125" dirty="0"/>
          </a:p>
        </p:txBody>
      </p:sp>
      <p:sp>
        <p:nvSpPr>
          <p:cNvPr id="6" name="Shape 3"/>
          <p:cNvSpPr/>
          <p:nvPr/>
        </p:nvSpPr>
        <p:spPr>
          <a:xfrm>
            <a:off x="1048042" y="2014538"/>
            <a:ext cx="7251897" cy="2740341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674277" y="2381957"/>
            <a:ext cx="6161430" cy="2076722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Array of student objects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students = [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"Alice", grade: 85, subject: "Math"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"Bob", grade: 92, subject: "Science"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"Charlie", grade: 78, subject: "Math"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"Diana", grade: 96, subject: "Science"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find students by subject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getStudentsBySubject(students, subject)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students.filter(student =&gt; student.subject === subject);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290BF-242E-4666-B01E-699006E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E25835AE-AA74-410D-CDBE-C4616AFA1D10}"/>
              </a:ext>
            </a:extLst>
          </p:cNvPr>
          <p:cNvSpPr/>
          <p:nvPr/>
        </p:nvSpPr>
        <p:spPr>
          <a:xfrm>
            <a:off x="471487" y="242008"/>
            <a:ext cx="8201025" cy="447770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4B6F7BE-209B-98EE-BAA1-1D9BB7B5D86B}"/>
              </a:ext>
            </a:extLst>
          </p:cNvPr>
          <p:cNvSpPr/>
          <p:nvPr/>
        </p:nvSpPr>
        <p:spPr>
          <a:xfrm>
            <a:off x="1588990" y="454690"/>
            <a:ext cx="5726210" cy="405233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calculate average grade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calculateAverageGrade(students)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total = 0;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students.forEach(student =&gt;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total += student.grade;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total / students.length;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get honor roll students (grade &gt;= 90)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getHonorRollStudents(students)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students.filter(student =&gt; student.grade &gt;= 90);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Using our functions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mathStudents = getStudentsBySubject(students, "Math");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averageGrade = calculateAverageGrade(students);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honorStudents = getHonorRollStudents(students);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console.log("Math students:", mathStudents);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console.log("Average grade:", averageGrade);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console.log("Honor roll:", honorStudents);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27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657225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Arrays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Arrays?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77013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Arrays are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170180" y="2519958"/>
            <a:ext cx="92896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lists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2027709" y="2519958"/>
            <a:ext cx="61134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 items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471488" y="2891433"/>
            <a:ext cx="105615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can store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1456209" y="2891433"/>
            <a:ext cx="110365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values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488425" y="2891433"/>
            <a:ext cx="104044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one variable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71488" y="3262908"/>
            <a:ext cx="7701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for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1170236" y="3262908"/>
            <a:ext cx="81776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collections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1916562" y="3262908"/>
            <a:ext cx="102462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 related data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71488" y="3634383"/>
            <a:ext cx="113560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item has a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1535655" y="3634383"/>
            <a:ext cx="62697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2091193" y="3634383"/>
            <a:ext cx="54786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(index)</a:t>
            </a:r>
            <a:endParaRPr lang="en-US" sz="1125" dirty="0"/>
          </a:p>
        </p:txBody>
      </p:sp>
      <p:sp>
        <p:nvSpPr>
          <p:cNvPr id="17" name="Shape 14"/>
          <p:cNvSpPr/>
          <p:nvPr/>
        </p:nvSpPr>
        <p:spPr>
          <a:xfrm>
            <a:off x="4743450" y="1343025"/>
            <a:ext cx="3929063" cy="31432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972050" y="1585913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Examples</a:t>
            </a:r>
            <a:endParaRPr lang="en-US" sz="1350" dirty="0"/>
          </a:p>
        </p:txBody>
      </p:sp>
      <p:sp>
        <p:nvSpPr>
          <p:cNvPr id="19" name="Shape 16"/>
          <p:cNvSpPr/>
          <p:nvPr/>
        </p:nvSpPr>
        <p:spPr>
          <a:xfrm>
            <a:off x="4972050" y="1985963"/>
            <a:ext cx="3471863" cy="107156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5086350" y="2107406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Shopping List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5086350" y="2378869"/>
            <a:ext cx="36039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Milk</a:t>
            </a:r>
            <a:endParaRPr lang="en-US" sz="788" dirty="0"/>
          </a:p>
        </p:txBody>
      </p:sp>
      <p:sp>
        <p:nvSpPr>
          <p:cNvPr id="22" name="Text 19"/>
          <p:cNvSpPr/>
          <p:nvPr/>
        </p:nvSpPr>
        <p:spPr>
          <a:xfrm>
            <a:off x="5086350" y="2521744"/>
            <a:ext cx="44952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Bread</a:t>
            </a:r>
            <a:endParaRPr lang="en-US" sz="788" dirty="0"/>
          </a:p>
        </p:txBody>
      </p:sp>
      <p:sp>
        <p:nvSpPr>
          <p:cNvPr id="23" name="Text 20"/>
          <p:cNvSpPr/>
          <p:nvPr/>
        </p:nvSpPr>
        <p:spPr>
          <a:xfrm>
            <a:off x="5086350" y="2664619"/>
            <a:ext cx="41059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Eggs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5086350" y="2807494"/>
            <a:ext cx="48292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Apples</a:t>
            </a:r>
            <a:endParaRPr lang="en-US" sz="788" dirty="0"/>
          </a:p>
        </p:txBody>
      </p:sp>
      <p:sp>
        <p:nvSpPr>
          <p:cNvPr id="25" name="Shape 22"/>
          <p:cNvSpPr/>
          <p:nvPr/>
        </p:nvSpPr>
        <p:spPr>
          <a:xfrm>
            <a:off x="4972050" y="3164681"/>
            <a:ext cx="3471863" cy="107156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5086350" y="3286125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Student Names</a:t>
            </a:r>
            <a:endParaRPr lang="en-US" sz="1013" dirty="0"/>
          </a:p>
        </p:txBody>
      </p:sp>
      <p:sp>
        <p:nvSpPr>
          <p:cNvPr id="27" name="Text 24"/>
          <p:cNvSpPr/>
          <p:nvPr/>
        </p:nvSpPr>
        <p:spPr>
          <a:xfrm>
            <a:off x="5086350" y="3557588"/>
            <a:ext cx="39391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Alice</a:t>
            </a:r>
            <a:endParaRPr lang="en-US" sz="788" dirty="0"/>
          </a:p>
        </p:txBody>
      </p:sp>
      <p:sp>
        <p:nvSpPr>
          <p:cNvPr id="28" name="Text 25"/>
          <p:cNvSpPr/>
          <p:nvPr/>
        </p:nvSpPr>
        <p:spPr>
          <a:xfrm>
            <a:off x="5086350" y="3700463"/>
            <a:ext cx="36059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Bob</a:t>
            </a:r>
            <a:endParaRPr lang="en-US" sz="788" dirty="0"/>
          </a:p>
        </p:txBody>
      </p:sp>
      <p:sp>
        <p:nvSpPr>
          <p:cNvPr id="29" name="Text 26"/>
          <p:cNvSpPr/>
          <p:nvPr/>
        </p:nvSpPr>
        <p:spPr>
          <a:xfrm>
            <a:off x="5086350" y="3843338"/>
            <a:ext cx="49947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Charlie</a:t>
            </a:r>
            <a:endParaRPr lang="en-US" sz="788" dirty="0"/>
          </a:p>
        </p:txBody>
      </p:sp>
      <p:sp>
        <p:nvSpPr>
          <p:cNvPr id="30" name="Text 27"/>
          <p:cNvSpPr/>
          <p:nvPr/>
        </p:nvSpPr>
        <p:spPr>
          <a:xfrm>
            <a:off x="5086350" y="3986213"/>
            <a:ext cx="44394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Diana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507030"/>
            <a:ext cx="2844000" cy="430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Basics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71488" y="10236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Arrays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45226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Empty array: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70944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70944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[];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219521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with items: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245239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245239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colors = ["red", "green", "blue"];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1488" y="293816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Mixed data types: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71488" y="319534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71488" y="319534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mixed = ["Alice", 25, true];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4743450" y="10236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Accessing Elements</a:t>
            </a:r>
            <a:endParaRPr lang="en-US" sz="1688" dirty="0"/>
          </a:p>
        </p:txBody>
      </p:sp>
      <p:sp>
        <p:nvSpPr>
          <p:cNvPr id="15" name="Shape 12"/>
          <p:cNvSpPr/>
          <p:nvPr/>
        </p:nvSpPr>
        <p:spPr>
          <a:xfrm>
            <a:off x="4743450" y="1452267"/>
            <a:ext cx="3929063" cy="27860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4743450" y="1452267"/>
            <a:ext cx="4000500" cy="27860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"banana", "orange"];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Access by index (starts at 0)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console.log(fruits[0]);  // "apple"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console.log(fruits[1]);  // "banana"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console.log(fruits[2]);  // "orange"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Get array length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console.log(fruits.length);  // 3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Last element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console.log(fruits[fruits.length - 1]);  // "orange"</a:t>
            </a:r>
            <a:endParaRPr lang="en-US" sz="1013" dirty="0"/>
          </a:p>
        </p:txBody>
      </p:sp>
      <p:sp>
        <p:nvSpPr>
          <p:cNvPr id="17" name="Shape 14"/>
          <p:cNvSpPr/>
          <p:nvPr/>
        </p:nvSpPr>
        <p:spPr>
          <a:xfrm>
            <a:off x="471489" y="4010389"/>
            <a:ext cx="2081798" cy="744490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42938" y="418183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Remember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642938" y="4461087"/>
            <a:ext cx="341559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indexes start at 0, not 1</a:t>
            </a:r>
            <a:endParaRPr lang="en-US" sz="10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7" y="715006"/>
            <a:ext cx="4100513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Methods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44567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Elements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87430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end (push):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2131477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2131477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fruits.push("orange");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["apple", "banana", "orange"]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01730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beginning (unshift):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3274477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3274477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fruits.unshift("grape");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["grape", "apple", "banana", "orange"]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43450" y="44686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Removing Elements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743450" y="87549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from end (pop):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743450" y="1132668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743450" y="1132668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lastFruit = fruits.pop();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lastFruit is "orange"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["grape", "apple", "banana"]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43450" y="201849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from beginning (shift):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743450" y="2275668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743450" y="2275668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firstFruit = fruits.shift();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firstFruit is "grape"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["apple", "banana"]</a:t>
            </a:r>
            <a:endParaRPr lang="en-US" sz="1013" dirty="0"/>
          </a:p>
        </p:txBody>
      </p:sp>
      <p:sp>
        <p:nvSpPr>
          <p:cNvPr id="18" name="Shape 15"/>
          <p:cNvSpPr/>
          <p:nvPr/>
        </p:nvSpPr>
        <p:spPr>
          <a:xfrm>
            <a:off x="5051620" y="3330995"/>
            <a:ext cx="3290523" cy="1641934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5241536" y="3539339"/>
            <a:ext cx="288958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 Useful Methods</a:t>
            </a:r>
            <a:endParaRPr lang="en-US" sz="1125" dirty="0"/>
          </a:p>
        </p:txBody>
      </p:sp>
      <p:sp>
        <p:nvSpPr>
          <p:cNvPr id="20" name="Shape 17"/>
          <p:cNvSpPr/>
          <p:nvPr/>
        </p:nvSpPr>
        <p:spPr>
          <a:xfrm>
            <a:off x="5234505" y="4400147"/>
            <a:ext cx="2889589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5241536" y="4418800"/>
            <a:ext cx="2980631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indexOf("apple")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6978895" y="4521590"/>
            <a:ext cx="8790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Find position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5234504" y="3873920"/>
            <a:ext cx="2889589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5241535" y="3892573"/>
            <a:ext cx="2980631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includes("banana")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6971861" y="3999856"/>
            <a:ext cx="97891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Check if exists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1150144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Objects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Objects?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142149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Objects store data in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821545" y="2519958"/>
            <a:ext cx="11039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key-value pairs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107206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represent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472115" y="2891433"/>
            <a:ext cx="122247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things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6749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Keys are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075023" y="3262908"/>
            <a:ext cx="114336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names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71488" y="3634383"/>
            <a:ext cx="102189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Values are the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1421941" y="3634383"/>
            <a:ext cx="98444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data</a:t>
            </a:r>
            <a:endParaRPr lang="en-US" sz="1125" dirty="0"/>
          </a:p>
        </p:txBody>
      </p:sp>
      <p:sp>
        <p:nvSpPr>
          <p:cNvPr id="13" name="Shape 10"/>
          <p:cNvSpPr/>
          <p:nvPr/>
        </p:nvSpPr>
        <p:spPr>
          <a:xfrm>
            <a:off x="4743450" y="1835944"/>
            <a:ext cx="3929063" cy="2157413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972050" y="2078831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4972050" y="2478881"/>
            <a:ext cx="3471863" cy="127158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086350" y="2600325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 Object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5086350" y="2886075"/>
            <a:ext cx="3660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name:</a:t>
            </a:r>
            <a:endParaRPr lang="en-US" sz="788" dirty="0"/>
          </a:p>
        </p:txBody>
      </p:sp>
      <p:sp>
        <p:nvSpPr>
          <p:cNvPr id="18" name="Text 15"/>
          <p:cNvSpPr/>
          <p:nvPr/>
        </p:nvSpPr>
        <p:spPr>
          <a:xfrm>
            <a:off x="7830471" y="2886075"/>
            <a:ext cx="5705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"John Doe"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5086350" y="3086100"/>
            <a:ext cx="2770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age:</a:t>
            </a:r>
            <a:endParaRPr lang="en-US" sz="788" dirty="0"/>
          </a:p>
        </p:txBody>
      </p:sp>
      <p:sp>
        <p:nvSpPr>
          <p:cNvPr id="20" name="Text 17"/>
          <p:cNvSpPr/>
          <p:nvPr/>
        </p:nvSpPr>
        <p:spPr>
          <a:xfrm>
            <a:off x="8218354" y="3086100"/>
            <a:ext cx="1826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endParaRPr lang="en-US" sz="788" dirty="0"/>
          </a:p>
        </p:txBody>
      </p:sp>
      <p:sp>
        <p:nvSpPr>
          <p:cNvPr id="21" name="Text 18"/>
          <p:cNvSpPr/>
          <p:nvPr/>
        </p:nvSpPr>
        <p:spPr>
          <a:xfrm>
            <a:off x="5086350" y="3286125"/>
            <a:ext cx="2770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city:</a:t>
            </a:r>
            <a:endParaRPr lang="en-US" sz="788" dirty="0"/>
          </a:p>
        </p:txBody>
      </p:sp>
      <p:sp>
        <p:nvSpPr>
          <p:cNvPr id="22" name="Text 19"/>
          <p:cNvSpPr/>
          <p:nvPr/>
        </p:nvSpPr>
        <p:spPr>
          <a:xfrm>
            <a:off x="7836080" y="3286125"/>
            <a:ext cx="5649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"New York"</a:t>
            </a:r>
            <a:endParaRPr lang="en-US" sz="788" dirty="0"/>
          </a:p>
        </p:txBody>
      </p:sp>
      <p:sp>
        <p:nvSpPr>
          <p:cNvPr id="23" name="Text 20"/>
          <p:cNvSpPr/>
          <p:nvPr/>
        </p:nvSpPr>
        <p:spPr>
          <a:xfrm>
            <a:off x="5086350" y="3486150"/>
            <a:ext cx="5603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isStudent: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8118342" y="3486150"/>
            <a:ext cx="2827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false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507206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 Basics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19300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Objects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62163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 literal syntax: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878806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878806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person =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name: "Alice",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age: 25,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city: "Paris",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isStudent: true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36470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Empty object: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3621881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3621881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emptyObject = {};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43450" y="119300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Accessing Properties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743450" y="162163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Dot notation: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743450" y="1878806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743450" y="1878806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console.log(person.name);     // "Alice"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console.log(person.age);      // 25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console.log(person.city);     // "Paris"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43450" y="277177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Bracket notation: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743450" y="3028950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743450" y="3028950"/>
            <a:ext cx="4000500" cy="5857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console.log(person["name"]);  // "Alice"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console.log(person["age"]);   // 25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743450" y="372189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Modifying properties:</a:t>
            </a:r>
            <a:endParaRPr lang="en-US" sz="1013" dirty="0"/>
          </a:p>
        </p:txBody>
      </p:sp>
      <p:sp>
        <p:nvSpPr>
          <p:cNvPr id="19" name="Shape 16"/>
          <p:cNvSpPr/>
          <p:nvPr/>
        </p:nvSpPr>
        <p:spPr>
          <a:xfrm>
            <a:off x="4743450" y="3979069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4743450" y="3979069"/>
            <a:ext cx="4000500" cy="5857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person.age = 26;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person.city = "London";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07231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Loops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Loops?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96105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Loops let you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361108" y="2519958"/>
            <a:ext cx="5002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repeat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1789956" y="2519958"/>
            <a:ext cx="13340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multiple times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471488" y="2891433"/>
            <a:ext cx="7701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for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1170236" y="2891433"/>
            <a:ext cx="111183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repetitive tasks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1488" y="3262908"/>
            <a:ext cx="110100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 great with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501053" y="3262908"/>
            <a:ext cx="50048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1930096" y="3262908"/>
            <a:ext cx="38922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2247881" y="3262908"/>
            <a:ext cx="57164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71488" y="3634383"/>
            <a:ext cx="150102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Save time and reduce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1901075" y="3634383"/>
            <a:ext cx="120656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duplication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4743450" y="1393031"/>
            <a:ext cx="3929063" cy="3043238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972050" y="1635919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 Loops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4972050" y="2035969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5086350" y="2157413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each item in a list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5086350" y="2414588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 all student names</a:t>
            </a:r>
            <a:endParaRPr lang="en-US" sz="788" dirty="0"/>
          </a:p>
        </p:txBody>
      </p:sp>
      <p:sp>
        <p:nvSpPr>
          <p:cNvPr id="21" name="Shape 18"/>
          <p:cNvSpPr/>
          <p:nvPr/>
        </p:nvSpPr>
        <p:spPr>
          <a:xfrm>
            <a:off x="4972050" y="2786063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5086350" y="2907506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Repeat an action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5086350" y="3164681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Count from 1 to 10</a:t>
            </a:r>
            <a:endParaRPr lang="en-US" sz="788" dirty="0"/>
          </a:p>
        </p:txBody>
      </p:sp>
      <p:sp>
        <p:nvSpPr>
          <p:cNvPr id="24" name="Shape 21"/>
          <p:cNvSpPr/>
          <p:nvPr/>
        </p:nvSpPr>
        <p:spPr>
          <a:xfrm>
            <a:off x="4972050" y="3536156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5086350" y="3657600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 through data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5086350" y="3914775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 a specific user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249" y="128587"/>
            <a:ext cx="236315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Loops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837249" y="75635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For Loop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837249" y="118498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Count from 1 to 5: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837249" y="1442156"/>
            <a:ext cx="3038401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37249" y="1442156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i = 1; i &lt;= 5; i++)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console.log("Count: " + i);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1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2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3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4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5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837249" y="3842456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 Parts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37249" y="4213931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918006" y="4213931"/>
            <a:ext cx="5110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 i = 1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20904" y="4213931"/>
            <a:ext cx="95053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starting value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837249" y="4471106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918006" y="4471106"/>
            <a:ext cx="400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&lt;= 5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310204" y="4471106"/>
            <a:ext cx="13652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condition to continue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837249" y="4728281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918006" y="4728281"/>
            <a:ext cx="257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i++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167245" y="4728281"/>
            <a:ext cx="16367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increment after each loop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743450" y="46797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Looping Through Arrays</a:t>
            </a:r>
            <a:endParaRPr lang="en-US" sz="1688" dirty="0"/>
          </a:p>
        </p:txBody>
      </p:sp>
      <p:sp>
        <p:nvSpPr>
          <p:cNvPr id="19" name="Shape 16"/>
          <p:cNvSpPr/>
          <p:nvPr/>
        </p:nvSpPr>
        <p:spPr>
          <a:xfrm>
            <a:off x="4743450" y="896595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4743450" y="896595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"banana", "orange"];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i = 0; i &lt; fruits.length; i++)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console.log(fruits[i]);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apple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banana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orange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743450" y="3296895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For...of Loop (Modern)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4743450" y="3639795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4743450" y="3639795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fruit of fruits)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console.log(fruit);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Same output, cleaner syntax!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153836"/>
            <a:ext cx="410051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Iteration Methods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70008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forEach Method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12871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Execute function for each element: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385887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385887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numbers = [1, 2, 3, 4, 5];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numbers.forEach(function(number)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console.log(number * 2);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 2, 4, 6, 8, 10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186112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 Method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71488" y="352901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new array with transformed values:</a:t>
            </a:r>
            <a:endParaRPr lang="en-US" sz="1013" dirty="0"/>
          </a:p>
        </p:txBody>
      </p:sp>
      <p:sp>
        <p:nvSpPr>
          <p:cNvPr id="10" name="Shape 7"/>
          <p:cNvSpPr/>
          <p:nvPr/>
        </p:nvSpPr>
        <p:spPr>
          <a:xfrm>
            <a:off x="471488" y="3786187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71488" y="3786187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doubled = numbers.map(function(number)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number * 2;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console.log(doubled);  // [2, 4, 6, 8, 10]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743450" y="784491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filter Method</a:t>
            </a:r>
            <a:endParaRPr lang="en-US" sz="1688" dirty="0"/>
          </a:p>
        </p:txBody>
      </p:sp>
      <p:sp>
        <p:nvSpPr>
          <p:cNvPr id="13" name="Text 10"/>
          <p:cNvSpPr/>
          <p:nvPr/>
        </p:nvSpPr>
        <p:spPr>
          <a:xfrm>
            <a:off x="4743450" y="121311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new array with filtered values: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743450" y="1470291"/>
            <a:ext cx="3929063" cy="17859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743450" y="1470291"/>
            <a:ext cx="4000500" cy="17859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numbers = [1, 2, 3, 4, 5, 6];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evenNumbers = numbers.filter(function(number)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number % 2 === 0;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console.log(evenNumbers);  // [2, 4, 6]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743450" y="3470541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Arrow Functions (Modern)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4743450" y="3813441"/>
            <a:ext cx="3929063" cy="9858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743450" y="3813441"/>
            <a:ext cx="4000500" cy="9858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Shorter syntax with arrow functions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doubled = numbers.map(num =&gt; num * 2);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evens = numbers.filter(num =&gt; num % 2 === 0);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1268</Words>
  <Application>Microsoft Office PowerPoint</Application>
  <PresentationFormat>On-screen Show (16:9)</PresentationFormat>
  <Paragraphs>264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2</cp:revision>
  <dcterms:created xsi:type="dcterms:W3CDTF">2025-06-10T03:39:29Z</dcterms:created>
  <dcterms:modified xsi:type="dcterms:W3CDTF">2025-07-29T16:14:49Z</dcterms:modified>
</cp:coreProperties>
</file>