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18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86887" y="1815465"/>
            <a:ext cx="384163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1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Web</a:t>
            </a:r>
            <a:endParaRPr lang="en-US" sz="3150" dirty="0"/>
          </a:p>
        </p:txBody>
      </p:sp>
      <p:sp>
        <p:nvSpPr>
          <p:cNvPr id="4" name="Text 1"/>
          <p:cNvSpPr/>
          <p:nvPr/>
        </p:nvSpPr>
        <p:spPr>
          <a:xfrm>
            <a:off x="3068464" y="2644140"/>
            <a:ext cx="307851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2: Web Infrastructure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Registration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00150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names must be registered through accredited registrars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693627"/>
            <a:ext cx="200376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Registration process: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885825" y="2087091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Check domain availability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885825" y="253056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contact information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885825" y="297403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Pay registration fee (typically yearly)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657225" y="3417503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Domains can be transferred between registrars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3860974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Must be renewed before expiration to maintain ownership</a:t>
            </a:r>
            <a:endParaRPr lang="en-US" sz="16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Hosting: Introduction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28625" y="1135856"/>
            <a:ext cx="8105505" cy="5577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service that allows individuals and organizations to make their websites accessible on the internet.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8625" y="1858491"/>
            <a:ext cx="8358188" cy="6583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hosts provide server space, internet connectivity, and related services needed to serve website files to visitors.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2631132"/>
            <a:ext cx="8358188" cy="6583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Without hosting, your website would only exist on your local computer and wouldn't be accessible to others online.</a:t>
            </a:r>
            <a:endParaRPr lang="en-US" sz="162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 of Hosting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16601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Shared Hosting: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245928" y="1250156"/>
            <a:ext cx="59794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websites on one server, affordable but limited resources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693627"/>
            <a:ext cx="282323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VPS (Virtual Private Server):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3409020" y="1693627"/>
            <a:ext cx="378772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Dedicated resources on a shared server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137097"/>
            <a:ext cx="194591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Dedicated Hosting: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531706" y="2137097"/>
            <a:ext cx="36278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Entire server dedicated to one website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2580568"/>
            <a:ext cx="154542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Hosting: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2131209" y="2580568"/>
            <a:ext cx="39586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Resources spread across multiple servers</a:t>
            </a:r>
            <a:endParaRPr lang="en-US" sz="16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Hosting Requirements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15691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Storage Space: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154929" y="1250156"/>
            <a:ext cx="3387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website files, databases, emails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693627"/>
            <a:ext cx="119124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Bandwidth: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1777036" y="1693627"/>
            <a:ext cx="302180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Amount of data transfer allowed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137097"/>
            <a:ext cx="17064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Software: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292223" y="2137097"/>
            <a:ext cx="454953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server (Apache, Nginx), database (MySQL)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2580568"/>
            <a:ext cx="232289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Programming Support: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2908678" y="2580568"/>
            <a:ext cx="25375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PHP, Python, Node.js, etc.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657225" y="3024039"/>
            <a:ext cx="186647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Features: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2452260" y="3024039"/>
            <a:ext cx="29909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 support, firewalls, backups</a:t>
            </a:r>
            <a:endParaRPr lang="en-US" sz="16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Connecting Domains to Hosting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00150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After registering a domain and purchasing hosting, you need to connect them: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64362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Update domain's nameservers to point to your hosting provider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2137097"/>
            <a:ext cx="19806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DNS records: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885825" y="253056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Record: Points domain to server's IP address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885825" y="297403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CNAME Record: Creates aliases (www)</a:t>
            </a:r>
            <a:endParaRPr lang="en-US" sz="16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SSL/TLS Introduction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135856"/>
            <a:ext cx="47154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828731" y="1135856"/>
            <a:ext cx="398169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(Secure Sockets Layer) and its successor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738985" y="1135856"/>
            <a:ext cx="4599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TLS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5127538" y="1135856"/>
            <a:ext cx="2567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(Transport Layer Security):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152932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protocols that provide secure communication over a computer network.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28625" y="197279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establish an encrypted connection between a web server and a browser.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28625" y="2416262"/>
            <a:ext cx="8358188" cy="6583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ensures that all data passed between the server and browser remains private and secure.</a:t>
            </a:r>
            <a:endParaRPr lang="en-US" sz="16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Purpose of Encryption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13750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Privacy: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1960848" y="1250156"/>
            <a:ext cx="504555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Prevents unauthorized access to sensitive information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693627"/>
            <a:ext cx="14545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Integrity: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2040322" y="1693627"/>
            <a:ext cx="4982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Ensures data hasn't been altered during transmission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137097"/>
            <a:ext cx="15798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165672" y="2137097"/>
            <a:ext cx="31818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Verifies the identity of the website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2580568"/>
            <a:ext cx="64291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Trust: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1228697" y="2580568"/>
            <a:ext cx="36277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Builds user confidence in your website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657225" y="3024039"/>
            <a:ext cx="130596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Compliance: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1891754" y="3024039"/>
            <a:ext cx="6475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Required for handling sensitive data (payments, personal information)</a:t>
            </a:r>
            <a:endParaRPr lang="en-US" sz="162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vs HTTPS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228725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672196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encrypted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2115666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sent in plain text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559137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Vulnerable to eavesdropping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3002607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Uses port 80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657225" y="3446078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URL starts with http://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643438" y="1228725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4872038" y="1672196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Encrypted with SSL/TLS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4872038" y="2115666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sent in encrypted format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4872038" y="2559137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against eavesdropping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4872038" y="3002607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Uses port 443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4872038" y="3446078"/>
            <a:ext cx="39147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URL starts with https://</a:t>
            </a:r>
            <a:endParaRPr lang="en-US" sz="162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 Certificates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003966"/>
            <a:ext cx="1599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 Certificate: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185346" y="1003966"/>
            <a:ext cx="451939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document that verifies website ownership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447437"/>
            <a:ext cx="260102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Certificate Authority (CA):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3186810" y="1447437"/>
            <a:ext cx="386739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Trusted third party that issues certificates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1890907"/>
            <a:ext cx="71923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885825" y="228437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Validation (DV): Basic verification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885825" y="272784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Organization Validation (OV): Verifies organization details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885825" y="3171313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Extended Validation (EV): Most thorough verification</a:t>
            </a:r>
            <a:endParaRPr lang="en-US" sz="1620" dirty="0"/>
          </a:p>
        </p:txBody>
      </p:sp>
      <p:sp>
        <p:nvSpPr>
          <p:cNvPr id="12" name="Shape 9"/>
          <p:cNvSpPr/>
          <p:nvPr/>
        </p:nvSpPr>
        <p:spPr>
          <a:xfrm>
            <a:off x="1743954" y="3650162"/>
            <a:ext cx="5451670" cy="1272003"/>
          </a:xfrm>
          <a:prstGeom prst="rect">
            <a:avLst/>
          </a:prstGeom>
          <a:solidFill>
            <a:srgbClr val="F5F5F5"/>
          </a:solidFill>
          <a:ln w="99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743954" y="3642327"/>
            <a:ext cx="5451670" cy="127983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&lt;!-- HTML example showing secure form with HTTPS --&gt;</a:t>
            </a:r>
            <a:endParaRPr lang="en-US" sz="1440" dirty="0"/>
          </a:p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&lt;form action="https://secure-site.com/submit" method="POST"&gt;</a:t>
            </a:r>
            <a:endParaRPr lang="en-US" sz="1440" dirty="0"/>
          </a:p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&lt;input type="text" name="creditcard" placeholder="Credit Card"&gt;</a:t>
            </a:r>
            <a:endParaRPr lang="en-US" sz="1440" dirty="0"/>
          </a:p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    &lt;button type="submit"&gt;Submit Securely&lt;/button&gt;</a:t>
            </a:r>
            <a:endParaRPr lang="en-US" sz="1440" dirty="0"/>
          </a:p>
          <a:p>
            <a:pPr marL="0" indent="0">
              <a:buNone/>
            </a:pPr>
            <a:r>
              <a:rPr lang="en-US" sz="1440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&lt;/form&gt;</a:t>
            </a:r>
            <a:endParaRPr lang="en-US" sz="14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913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Request Flow: Overview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complete flow of a web request involves multiple steps: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428625" y="152932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enters a URL in the browser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8625" y="185849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resolves domain name to IP address using DNS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2187662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establishes connection with the server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2516832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sends HTTP/HTTPS request to server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28625" y="2846003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processes the request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28625" y="3175174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sends back a response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428625" y="3504344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renders the response</a:t>
            </a:r>
            <a:endParaRPr lang="en-US" sz="16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9620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2 Welcome and Recap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657225" y="208709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 we'll explore how websites are hosted and accessed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53056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We'll complete our understanding of the web request journey</a:t>
            </a:r>
            <a:endParaRPr lang="en-US" sz="16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Browser's Role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169429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Resolution: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280084" y="1250156"/>
            <a:ext cx="442767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checks cache or requests DNS lookup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693627"/>
            <a:ext cx="127130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Connection: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1857096" y="1693627"/>
            <a:ext cx="3997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Establishes TCP/IP connection with server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137097"/>
            <a:ext cx="201442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Request Formation: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600213" y="2137097"/>
            <a:ext cx="34063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HTTP request with headers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2580568"/>
            <a:ext cx="98572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SSL/TLS: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1571513" y="2580568"/>
            <a:ext cx="38675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Negotiates secure connection for HTTPS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657225" y="3024039"/>
            <a:ext cx="95137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Sending: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1537162" y="3024039"/>
            <a:ext cx="296404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Transmits the request to server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657225" y="3467509"/>
            <a:ext cx="87502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Waiting: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1460813" y="3467509"/>
            <a:ext cx="246462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Waits for server response</a:t>
            </a:r>
            <a:endParaRPr lang="en-US" sz="1620" dirty="0"/>
          </a:p>
        </p:txBody>
      </p:sp>
      <p:sp>
        <p:nvSpPr>
          <p:cNvPr id="16" name="Text 13"/>
          <p:cNvSpPr/>
          <p:nvPr/>
        </p:nvSpPr>
        <p:spPr>
          <a:xfrm>
            <a:off x="657225" y="3910980"/>
            <a:ext cx="124901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Processing:</a:t>
            </a:r>
            <a:endParaRPr lang="en-US" sz="1620" dirty="0"/>
          </a:p>
        </p:txBody>
      </p:sp>
      <p:sp>
        <p:nvSpPr>
          <p:cNvPr id="17" name="Text 14"/>
          <p:cNvSpPr/>
          <p:nvPr/>
        </p:nvSpPr>
        <p:spPr>
          <a:xfrm>
            <a:off x="1834800" y="3910980"/>
            <a:ext cx="34906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Processes and renders the response</a:t>
            </a:r>
            <a:endParaRPr lang="en-US" sz="162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Processing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175183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Request Receipt: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2337625" y="1250156"/>
            <a:ext cx="28915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receives HTTP request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693627"/>
            <a:ext cx="15798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2165672" y="1693627"/>
            <a:ext cx="321616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Verifies user credentials if needed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137097"/>
            <a:ext cx="146547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Authorization: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2051261" y="2137097"/>
            <a:ext cx="28725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Checks if user has permission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2580568"/>
            <a:ext cx="124901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Processing: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1834800" y="2580568"/>
            <a:ext cx="249576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Executes application logic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657225" y="3024039"/>
            <a:ext cx="105473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Database: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1640523" y="3024039"/>
            <a:ext cx="3387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Retrieves or updates data if needed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657225" y="3467509"/>
            <a:ext cx="201473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 Creation: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2600520" y="3467509"/>
            <a:ext cx="28151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Generates HTML, JSON, etc.</a:t>
            </a:r>
            <a:endParaRPr lang="en-US" sz="1620" dirty="0"/>
          </a:p>
        </p:txBody>
      </p:sp>
      <p:sp>
        <p:nvSpPr>
          <p:cNvPr id="16" name="Text 13"/>
          <p:cNvSpPr/>
          <p:nvPr/>
        </p:nvSpPr>
        <p:spPr>
          <a:xfrm>
            <a:off x="657225" y="3910980"/>
            <a:ext cx="199171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 Sending:</a:t>
            </a:r>
            <a:endParaRPr lang="en-US" sz="1620" dirty="0"/>
          </a:p>
        </p:txBody>
      </p:sp>
      <p:sp>
        <p:nvSpPr>
          <p:cNvPr id="17" name="Text 14"/>
          <p:cNvSpPr/>
          <p:nvPr/>
        </p:nvSpPr>
        <p:spPr>
          <a:xfrm>
            <a:off x="2577498" y="3910980"/>
            <a:ext cx="3284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Returns response with status code</a:t>
            </a:r>
            <a:endParaRPr lang="en-US" sz="162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Response Rendering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89453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Parsing: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1480319" y="1250156"/>
            <a:ext cx="378682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parses HTML, CSS, JavaScript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693627"/>
            <a:ext cx="195696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 Construction: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2542756" y="1693627"/>
            <a:ext cx="3112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Document Object Model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137097"/>
            <a:ext cx="89430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CSSOM: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1480096" y="2137097"/>
            <a:ext cx="259823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CSS Object Model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2580568"/>
            <a:ext cx="115720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Rendering: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1742991" y="2580568"/>
            <a:ext cx="472480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Combines DOM and CSSOM to create render tree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657225" y="3024039"/>
            <a:ext cx="81427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Layout: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1400063" y="3024039"/>
            <a:ext cx="37992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Calculates position and size of elements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657225" y="3467509"/>
            <a:ext cx="64291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Paint: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1228697" y="3467509"/>
            <a:ext cx="29416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Displays the content on screen</a:t>
            </a:r>
            <a:endParaRPr lang="en-US" sz="162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1: Web Request Journey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Put the following steps in the correct order for a web request journey: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428625" y="152932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processes the request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8625" y="185849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renders the HTML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2187662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types www.example.com in browser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2516832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resolves domain name to IP address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28625" y="2846003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 sends HTTP request to server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28625" y="3175174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 sends back HTML response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428625" y="3732944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Question: What would happen if the DNS server was unavailable?</a:t>
            </a:r>
            <a:endParaRPr lang="en-US" sz="16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2: Secure vs Insecure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Identify which of the following indicate a secure website: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428625" y="1557896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Website A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8625" y="195850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URL: http://shop.example.com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228767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padlock icon in browser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2616845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Has payment form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643438" y="1557896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Website B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643438" y="195850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URL: https://secure.example.com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4643438" y="228767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Padlock icon in browser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4643438" y="2616845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Has payment form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428625" y="2946016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Question: Why should you never enter payment information on a non-HTTPS website?</a:t>
            </a:r>
            <a:endParaRPr lang="en-US" sz="162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 3: Domain Concepts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Match the following domain concepts with their real-world examples: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428625" y="1557896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Concepts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8625" y="195850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Top-Level Domain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228767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Subdomain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2616845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Registrar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428625" y="2946016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 Record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4643438" y="1557896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4643438" y="195850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GoDaddy, Namecheap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4643438" y="2287674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blog.example.com</a:t>
            </a:r>
            <a:endParaRPr lang="en-US" sz="1620" dirty="0"/>
          </a:p>
        </p:txBody>
      </p:sp>
      <p:sp>
        <p:nvSpPr>
          <p:cNvPr id="13" name="Text 10"/>
          <p:cNvSpPr/>
          <p:nvPr/>
        </p:nvSpPr>
        <p:spPr>
          <a:xfrm>
            <a:off x="4643438" y="2616845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.com, .org, .net</a:t>
            </a:r>
            <a:endParaRPr lang="en-US" sz="1620" dirty="0"/>
          </a:p>
        </p:txBody>
      </p:sp>
      <p:sp>
        <p:nvSpPr>
          <p:cNvPr id="14" name="Text 11"/>
          <p:cNvSpPr/>
          <p:nvPr/>
        </p:nvSpPr>
        <p:spPr>
          <a:xfrm>
            <a:off x="4643438" y="2946016"/>
            <a:ext cx="4143375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Points example.com to 192.168.1.1</a:t>
            </a:r>
            <a:endParaRPr lang="en-US" sz="1620" dirty="0"/>
          </a:p>
        </p:txBody>
      </p:sp>
      <p:sp>
        <p:nvSpPr>
          <p:cNvPr id="15" name="Text 12"/>
          <p:cNvSpPr/>
          <p:nvPr/>
        </p:nvSpPr>
        <p:spPr>
          <a:xfrm>
            <a:off x="428625" y="3275186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Question: Why might a company use multiple subdomains?</a:t>
            </a:r>
            <a:endParaRPr lang="en-US" sz="162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 Summary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these two sessions, we've covered: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52932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difference between the Internet and the Web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97279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Client/Server Architecture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41626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and DNS fundamentals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85973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addresses and their types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657225" y="3303203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names and web hosting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657225" y="3746674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SSL/TLS and HTTPS security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657225" y="4190144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complete web request journey</a:t>
            </a:r>
            <a:endParaRPr lang="en-US" sz="1620" dirty="0"/>
          </a:p>
        </p:txBody>
      </p:sp>
      <p:sp>
        <p:nvSpPr>
          <p:cNvPr id="12" name="Text 9"/>
          <p:cNvSpPr/>
          <p:nvPr/>
        </p:nvSpPr>
        <p:spPr>
          <a:xfrm>
            <a:off x="428625" y="4633615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 now understand the fundamental concepts of how the web works!</a:t>
            </a:r>
            <a:endParaRPr lang="en-US" sz="16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1 Review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concepts from Session 1: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52932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Internet vs. Web: Infrastructure vs. Service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657225" y="1972791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Client/Server Architecture: Request and response model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41626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HTTP: Protocol for web communication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859732"/>
            <a:ext cx="81295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DNS: Translating domain names to IP addresses</a:t>
            </a:r>
            <a:endParaRPr lang="en-US" sz="16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Basics: Introduction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135856"/>
            <a:ext cx="26582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23013" y="1135856"/>
            <a:ext cx="183220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(Internet Protocol):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8625" y="152932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set of rules governing the format of data sent over the Internet or local network.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197279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addresses are unique identifiers assigned to each device on a network.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2416262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function like postal addresses, ensuring data packets reach the correct destination.</a:t>
            </a:r>
            <a:endParaRPr lang="en-US" sz="16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IPv4 vs IPv6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799989"/>
            <a:ext cx="56315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IPv4: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885825" y="1193454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32-bit address (e.g., 192.168.1.1)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885825" y="1636924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Approximately 4.3 billion addresses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885825" y="2080395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Currently the most widely used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2573872"/>
            <a:ext cx="56315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IPv6: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885825" y="2967336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128-bit address (e.g., 2001:0db8:85a3:0000:0000:8a2e:0370:7334)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885825" y="3410807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Vastly larger address space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885825" y="3854277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Designed to replace IPv4 as addresses run out</a:t>
            </a:r>
            <a:endParaRPr lang="en-US" sz="16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vs Private IP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088376"/>
            <a:ext cx="100872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IP: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885825" y="1481841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Assigned by Internet Service Provider (ISP)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885825" y="1925311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Globally unique and routable on the internet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885825" y="236878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to identify your network to the outside world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3024039"/>
            <a:ext cx="107764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Private IP: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885825" y="3417503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Used within local networks (homes, offices)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885825" y="3860974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unique globally (many networks use same ranges)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885825" y="4304444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ranges: 192.168.x.x, 10.x.x.x, 172.16-31.x.x</a:t>
            </a:r>
            <a:endParaRPr lang="en-US" sz="162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7977A-9B4A-0D0D-BA3C-D6D0CB4FE999}"/>
              </a:ext>
            </a:extLst>
          </p:cNvPr>
          <p:cNvSpPr txBox="1"/>
          <p:nvPr/>
        </p:nvSpPr>
        <p:spPr>
          <a:xfrm>
            <a:off x="6591300" y="3746674"/>
            <a:ext cx="1866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127.0.0.1 localhost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Static vs Dynamic IP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57225" y="1250156"/>
            <a:ext cx="9516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Static IP: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885825" y="1643621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Manually assigned and remains constant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885825" y="2087091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Doesn't change when device restarts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885825" y="2530562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Often used for servers, websites, remote access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657225" y="3024039"/>
            <a:ext cx="124901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Dynamic IP: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885825" y="3417503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assigned by DHCP server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885825" y="3860974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May change periodically or when device reconnects</a:t>
            </a:r>
            <a:endParaRPr lang="en-US" sz="1620" dirty="0"/>
          </a:p>
        </p:txBody>
      </p:sp>
      <p:sp>
        <p:nvSpPr>
          <p:cNvPr id="11" name="Text 8"/>
          <p:cNvSpPr/>
          <p:nvPr/>
        </p:nvSpPr>
        <p:spPr>
          <a:xfrm>
            <a:off x="885825" y="4304444"/>
            <a:ext cx="79009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Most home internet connections use dynamic IPs</a:t>
            </a:r>
            <a:endParaRPr lang="en-US" sz="16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Names: Introduction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135856"/>
            <a:ext cx="151176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1868956" y="1135856"/>
            <a:ext cx="630394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human-readable address used to access websites on the internet.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428625" y="152932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names serve as easy-to-remember alternatives to numeric IP addresses.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428625" y="1972791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 google.com, wikipedia.org, github.io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428625" y="2416262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provide consistent addressing even if the underlying server's IP address changes.</a:t>
            </a:r>
            <a:endParaRPr lang="en-US" sz="16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 Structure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085850"/>
            <a:ext cx="8358188" cy="3291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 names have a hierarchical structure:</a:t>
            </a:r>
            <a:endParaRPr lang="en-US" sz="1620" dirty="0"/>
          </a:p>
        </p:txBody>
      </p:sp>
      <p:sp>
        <p:nvSpPr>
          <p:cNvPr id="5" name="Text 2"/>
          <p:cNvSpPr/>
          <p:nvPr/>
        </p:nvSpPr>
        <p:spPr>
          <a:xfrm>
            <a:off x="657225" y="1579327"/>
            <a:ext cx="250179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Top-Level Domain (TLD):</a:t>
            </a:r>
            <a:endParaRPr lang="en-US" sz="1620" dirty="0"/>
          </a:p>
        </p:txBody>
      </p:sp>
      <p:sp>
        <p:nvSpPr>
          <p:cNvPr id="6" name="Text 3"/>
          <p:cNvSpPr/>
          <p:nvPr/>
        </p:nvSpPr>
        <p:spPr>
          <a:xfrm>
            <a:off x="3087579" y="1579327"/>
            <a:ext cx="201531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.com, .org, .net, .edu</a:t>
            </a:r>
            <a:endParaRPr lang="en-US" sz="1620" dirty="0"/>
          </a:p>
        </p:txBody>
      </p:sp>
      <p:sp>
        <p:nvSpPr>
          <p:cNvPr id="7" name="Text 4"/>
          <p:cNvSpPr/>
          <p:nvPr/>
        </p:nvSpPr>
        <p:spPr>
          <a:xfrm>
            <a:off x="657225" y="2022797"/>
            <a:ext cx="228904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Second-Level Domain:</a:t>
            </a:r>
            <a:endParaRPr lang="en-US" sz="1620" dirty="0"/>
          </a:p>
        </p:txBody>
      </p:sp>
      <p:sp>
        <p:nvSpPr>
          <p:cNvPr id="8" name="Text 5"/>
          <p:cNvSpPr/>
          <p:nvPr/>
        </p:nvSpPr>
        <p:spPr>
          <a:xfrm>
            <a:off x="2874829" y="2022797"/>
            <a:ext cx="3841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name you register (google, amazon)</a:t>
            </a:r>
            <a:endParaRPr lang="en-US" sz="1620" dirty="0"/>
          </a:p>
        </p:txBody>
      </p:sp>
      <p:sp>
        <p:nvSpPr>
          <p:cNvPr id="9" name="Text 6"/>
          <p:cNvSpPr/>
          <p:nvPr/>
        </p:nvSpPr>
        <p:spPr>
          <a:xfrm>
            <a:off x="657225" y="2466268"/>
            <a:ext cx="125995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Subdomain:</a:t>
            </a:r>
            <a:endParaRPr lang="en-US" sz="1620" dirty="0"/>
          </a:p>
        </p:txBody>
      </p:sp>
      <p:sp>
        <p:nvSpPr>
          <p:cNvPr id="10" name="Text 7"/>
          <p:cNvSpPr/>
          <p:nvPr/>
        </p:nvSpPr>
        <p:spPr>
          <a:xfrm>
            <a:off x="1845739" y="2466268"/>
            <a:ext cx="30782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62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Optional prefix (www, mail, blog)</a:t>
            </a:r>
            <a:endParaRPr lang="en-US" sz="16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1402</Words>
  <Application>Microsoft Office PowerPoint</Application>
  <PresentationFormat>On-screen Show (16:9)</PresentationFormat>
  <Paragraphs>264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3</cp:revision>
  <dcterms:created xsi:type="dcterms:W3CDTF">2025-06-01T07:37:41Z</dcterms:created>
  <dcterms:modified xsi:type="dcterms:W3CDTF">2025-07-18T12:57:27Z</dcterms:modified>
</cp:coreProperties>
</file>