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76" d="100"/>
          <a:sy n="76" d="100"/>
        </p:scale>
        <p:origin x="-104" y="696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rig\Downloads\Screenshot_20160104-0845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3504" y="2116309"/>
            <a:ext cx="5949347" cy="105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3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 lnSpcReduction="10000"/>
          </a:bodyPr>
          <a:lstStyle/>
          <a:p>
            <a:pPr algn="ctr"/>
            <a:r>
              <a:rPr lang="en-US" sz="8000" dirty="0"/>
              <a:t>An Android Client for </a:t>
            </a:r>
            <a:r>
              <a:rPr lang="en-US" sz="8000" dirty="0" err="1"/>
              <a:t>Bitmessage</a:t>
            </a:r>
            <a:endParaRPr lang="en-GB" sz="80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3946"/>
              </p:ext>
            </p:extLst>
          </p:nvPr>
        </p:nvGraphicFramePr>
        <p:xfrm>
          <a:off x="22453624" y="18414123"/>
          <a:ext cx="720189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424"/>
                <a:gridCol w="47144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Graduate: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Christian Basler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Dr. Kai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Brünnler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Voisard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19956914"/>
            <a:ext cx="15122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 Division of </a:t>
            </a:r>
            <a:r>
              <a:rPr lang="en-GB" altLang="de-DE" sz="3200" dirty="0">
                <a:solidFill>
                  <a:srgbClr val="697D91"/>
                </a:solidFill>
                <a:latin typeface="Lucida Sans" pitchFamily="34" charset="0"/>
              </a:rPr>
              <a:t>C</a:t>
            </a:r>
            <a:r>
              <a:rPr lang="en-GB" altLang="de-DE" sz="3200" dirty="0" smtClean="0">
                <a:solidFill>
                  <a:srgbClr val="697D91"/>
                </a:solidFill>
                <a:latin typeface="Lucida Sans" pitchFamily="34" charset="0"/>
              </a:rPr>
              <a:t>omputer Science</a:t>
            </a:r>
            <a:endParaRPr lang="en-GB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8776" y="896767"/>
            <a:ext cx="8845847" cy="1049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What is it about?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latin typeface="Lucida Sans" pitchFamily="34" charset="0"/>
              </a:rPr>
              <a:t>If you don't want anyone snooping </a:t>
            </a:r>
            <a:r>
              <a:rPr lang="en-US" altLang="de-DE" sz="3200" dirty="0" smtClean="0">
                <a:latin typeface="Lucida Sans" pitchFamily="34" charset="0"/>
              </a:rPr>
              <a:t>around </a:t>
            </a:r>
            <a:r>
              <a:rPr lang="en-US" altLang="de-DE" sz="3200" dirty="0">
                <a:latin typeface="Lucida Sans" pitchFamily="34" charset="0"/>
              </a:rPr>
              <a:t>your e-mails you might already encrypt your correspondence. But you still can't hide who you're writing </a:t>
            </a:r>
            <a:r>
              <a:rPr lang="en-US" altLang="de-DE" sz="3200" dirty="0" smtClean="0">
                <a:latin typeface="Lucida Sans" pitchFamily="34" charset="0"/>
              </a:rPr>
              <a:t>to. Your e-mail client might even reveal much more about you, your computer, and the software you use.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Bitmessage </a:t>
            </a:r>
            <a:r>
              <a:rPr lang="en-US" altLang="de-DE" sz="3200" dirty="0">
                <a:latin typeface="Lucida Sans" pitchFamily="34" charset="0"/>
              </a:rPr>
              <a:t>attempts to solve </a:t>
            </a:r>
            <a:r>
              <a:rPr lang="en-US" altLang="de-DE" sz="3200" dirty="0" smtClean="0">
                <a:latin typeface="Lucida Sans" pitchFamily="34" charset="0"/>
              </a:rPr>
              <a:t>all this</a:t>
            </a:r>
            <a:r>
              <a:rPr lang="en-US" altLang="de-DE" sz="3200" dirty="0">
                <a:latin typeface="Lucida Sans" pitchFamily="34" charset="0"/>
              </a:rPr>
              <a:t>, but up until now there was no practical way to use it on mobile </a:t>
            </a:r>
            <a:r>
              <a:rPr lang="en-US" altLang="de-DE" sz="3200" dirty="0" smtClean="0">
                <a:latin typeface="Lucida Sans" pitchFamily="34" charset="0"/>
              </a:rPr>
              <a:t>phones.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A big advantage of Bitmessage is its inherent key management. The address contains a hash of the public key, and retrieving said key is an integral part of the protocol. The way addresses look ensues: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2800" i="1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2800" smtClean="0">
                <a:latin typeface="Lucida Console"/>
                <a:cs typeface="Lucida Console"/>
              </a:rPr>
              <a:t>BM</a:t>
            </a:r>
            <a:r>
              <a:rPr lang="en-GB" altLang="de-DE" sz="2800">
                <a:latin typeface="Lucida Console"/>
                <a:cs typeface="Lucida Console"/>
              </a:rPr>
              <a:t>-2cUau5uxBYCK2Z2TVwUZnnNfYW5yyutekC</a:t>
            </a:r>
            <a:endParaRPr lang="en-GB" altLang="de-DE" sz="2800" dirty="0">
              <a:latin typeface="Lucida Console"/>
              <a:cs typeface="Lucida Console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04883" y="896767"/>
            <a:ext cx="8845847" cy="16527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4400" dirty="0">
                <a:solidFill>
                  <a:srgbClr val="697D91"/>
                </a:solidFill>
                <a:latin typeface="Lucida Sans"/>
              </a:rPr>
              <a:t>Bitmessage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GB" altLang="de-DE" sz="3200" dirty="0">
                <a:latin typeface="Lucida Sans" pitchFamily="34" charset="0"/>
              </a:rPr>
              <a:t>Bitmessage is a peer to peer messaging protocol that builds a mesh network among the participating clients. </a:t>
            </a:r>
            <a:r>
              <a:rPr lang="en-GB" altLang="de-DE" sz="3200" dirty="0" smtClean="0">
                <a:latin typeface="Lucida Sans" pitchFamily="34" charset="0"/>
              </a:rPr>
              <a:t>Each client </a:t>
            </a:r>
            <a:r>
              <a:rPr lang="en-GB" altLang="de-DE" sz="3200" dirty="0">
                <a:latin typeface="Lucida Sans" pitchFamily="34" charset="0"/>
              </a:rPr>
              <a:t>tries to maintain multiple connections to other network nodes and has </a:t>
            </a:r>
            <a:r>
              <a:rPr lang="en-GB" altLang="de-DE" sz="3200" dirty="0" smtClean="0">
                <a:latin typeface="Lucida Sans" pitchFamily="34" charset="0"/>
              </a:rPr>
              <a:t>an encrypted copy </a:t>
            </a:r>
            <a:r>
              <a:rPr lang="en-GB" altLang="de-DE" sz="3200" dirty="0">
                <a:latin typeface="Lucida Sans" pitchFamily="34" charset="0"/>
              </a:rPr>
              <a:t>of every current </a:t>
            </a:r>
            <a:r>
              <a:rPr lang="en-GB" altLang="de-DE" sz="3200" dirty="0" smtClean="0">
                <a:latin typeface="Lucida Sans" pitchFamily="34" charset="0"/>
              </a:rPr>
              <a:t>message.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solidFill>
                  <a:prstClr val="black"/>
                </a:solidFill>
                <a:latin typeface="Lucida Sans" pitchFamily="34" charset="0"/>
              </a:rPr>
              <a:t>There </a:t>
            </a: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are some unique challenges for mobile clients: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its users are very privacy conscious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the protocol needs huge amounts of traffic</a:t>
            </a:r>
          </a:p>
          <a:p>
            <a:pPr marL="457200" lvl="0" indent="-457200" algn="just">
              <a:buClr>
                <a:srgbClr val="FAA5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and a lot of CPU time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It works by distributing every message to every client, so they can pick up the ones they can decrypt with the available private keys.</a:t>
            </a:r>
          </a:p>
          <a:p>
            <a:pPr lvl="0" algn="just">
              <a:buClr>
                <a:srgbClr val="FAA500"/>
              </a:buClr>
              <a:buSzPct val="80000"/>
              <a:defRPr/>
            </a:pPr>
            <a:endParaRPr lang="en-US" altLang="de-DE" sz="3200" dirty="0">
              <a:solidFill>
                <a:prstClr val="black"/>
              </a:solidFill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en-US" altLang="de-DE" sz="3200" dirty="0">
                <a:solidFill>
                  <a:prstClr val="black"/>
                </a:solidFill>
                <a:latin typeface="Lucida Sans" pitchFamily="34" charset="0"/>
              </a:rPr>
              <a:t>To protect the network from malicious flooding, a proof of work is required, which is done by calculating a partial hash collision. This is designed to be relatively slow even on desktop computers.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US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US" altLang="de-DE" sz="3200" dirty="0" smtClean="0">
                <a:latin typeface="Lucida Sans" pitchFamily="34" charset="0"/>
              </a:rPr>
              <a:t>To </a:t>
            </a:r>
            <a:r>
              <a:rPr lang="en-US" altLang="de-DE" sz="3200" dirty="0">
                <a:latin typeface="Lucida Sans" pitchFamily="34" charset="0"/>
              </a:rPr>
              <a:t>do all this you probably want as many CPU cores as possible, no shortage of electricity and a flat rate on internet access – not quite the </a:t>
            </a:r>
            <a:r>
              <a:rPr lang="en-US" altLang="de-DE" sz="3200" dirty="0" smtClean="0">
                <a:latin typeface="Lucida Sans" pitchFamily="34" charset="0"/>
              </a:rPr>
              <a:t>perfect </a:t>
            </a:r>
            <a:r>
              <a:rPr lang="en-US" altLang="de-DE" sz="3200" dirty="0">
                <a:latin typeface="Lucida Sans" pitchFamily="34" charset="0"/>
              </a:rPr>
              <a:t>basis for a mobile app.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pic>
        <p:nvPicPr>
          <p:cNvPr id="1028" name="Picture 4" descr="C:\Users\chrig\Documents\Projekte\Thesis\poster\abit webpage QR Code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102" y="14364612"/>
            <a:ext cx="2007521" cy="2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/>
          <p:cNvSpPr txBox="1"/>
          <p:nvPr/>
        </p:nvSpPr>
        <p:spPr>
          <a:xfrm>
            <a:off x="20508884" y="896767"/>
            <a:ext cx="88458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4400" dirty="0" smtClean="0">
                <a:solidFill>
                  <a:srgbClr val="697D91"/>
                </a:solidFill>
                <a:latin typeface="+mj-lt"/>
              </a:rPr>
              <a:t>The Result</a:t>
            </a:r>
            <a:endParaRPr lang="en-GB" altLang="de-DE" sz="32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0508885" y="13038552"/>
            <a:ext cx="88458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err="1" smtClean="0">
                <a:latin typeface="Lucida Sans" pitchFamily="34" charset="0"/>
              </a:rPr>
              <a:t>Abit</a:t>
            </a:r>
            <a:r>
              <a:rPr lang="en-GB" altLang="de-DE" sz="3200" dirty="0" smtClean="0">
                <a:latin typeface="Lucida Sans" pitchFamily="34" charset="0"/>
              </a:rPr>
              <a:t> looks </a:t>
            </a:r>
            <a:r>
              <a:rPr lang="en-GB" altLang="de-DE" sz="3200" dirty="0">
                <a:latin typeface="Lucida Sans" pitchFamily="34" charset="0"/>
              </a:rPr>
              <a:t>just like any e-mail </a:t>
            </a:r>
            <a:r>
              <a:rPr lang="en-GB" altLang="de-DE" sz="3200" dirty="0" smtClean="0">
                <a:latin typeface="Lucida Sans" pitchFamily="34" charset="0"/>
              </a:rPr>
              <a:t>app, apart from the look of Bitmessage addresses and the </a:t>
            </a:r>
            <a:r>
              <a:rPr lang="en-GB" altLang="de-DE" sz="3200" dirty="0">
                <a:latin typeface="Lucida Sans" pitchFamily="34" charset="0"/>
              </a:rPr>
              <a:t>switch called ‘full node’ at the </a:t>
            </a:r>
            <a:r>
              <a:rPr lang="en-GB" altLang="de-DE" sz="3200" dirty="0" smtClean="0">
                <a:latin typeface="Lucida Sans" pitchFamily="34" charset="0"/>
              </a:rPr>
              <a:t>bottom, which </a:t>
            </a:r>
            <a:r>
              <a:rPr lang="en-GB" altLang="de-DE" sz="3200" dirty="0">
                <a:latin typeface="Lucida Sans" pitchFamily="34" charset="0"/>
              </a:rPr>
              <a:t>starts the </a:t>
            </a:r>
            <a:r>
              <a:rPr lang="en-GB" altLang="de-DE" sz="3200" dirty="0" smtClean="0">
                <a:latin typeface="Lucida Sans" pitchFamily="34" charset="0"/>
              </a:rPr>
              <a:t>connection </a:t>
            </a:r>
            <a:r>
              <a:rPr lang="en-GB" altLang="de-DE" sz="3200" dirty="0">
                <a:latin typeface="Lucida Sans" pitchFamily="34" charset="0"/>
              </a:rPr>
              <a:t>to the </a:t>
            </a:r>
            <a:r>
              <a:rPr lang="en-GB" altLang="de-DE" sz="3200" dirty="0" smtClean="0">
                <a:latin typeface="Lucida Sans" pitchFamily="34" charset="0"/>
              </a:rPr>
              <a:t>network.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en-GB" altLang="de-DE" sz="32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en-GB" altLang="de-DE" sz="3200" dirty="0" smtClean="0">
                <a:latin typeface="Lucida Sans" pitchFamily="34" charset="0"/>
              </a:rPr>
              <a:t>If a so called ‘trusted node’ is defined in the settings, it will periodically check for new messages even without the full node running.</a:t>
            </a:r>
            <a:endParaRPr lang="en-GB" altLang="de-DE" sz="3200" dirty="0">
              <a:latin typeface="Lucida Sans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98778" y="14364612"/>
            <a:ext cx="64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FAA500"/>
              </a:buClr>
              <a:buSzPct val="80000"/>
              <a:defRPr/>
            </a:pPr>
            <a:r>
              <a:rPr lang="en-US" altLang="de-DE" sz="3200" i="1" dirty="0" smtClean="0">
                <a:latin typeface="Lucida Sans" pitchFamily="34" charset="0"/>
              </a:rPr>
              <a:t>Visit</a:t>
            </a:r>
            <a:r>
              <a:rPr lang="en-US" altLang="de-DE" sz="3200" b="1" i="1" dirty="0" smtClean="0">
                <a:latin typeface="Lucida Sans" pitchFamily="34" charset="0"/>
              </a:rPr>
              <a:t> </a:t>
            </a:r>
            <a:r>
              <a:rPr lang="en-US" altLang="de-DE" sz="3200" b="1" i="1" dirty="0">
                <a:solidFill>
                  <a:srgbClr val="0070C0"/>
                </a:solidFill>
                <a:latin typeface="Lucida Sans" pitchFamily="34" charset="0"/>
              </a:rPr>
              <a:t>dissem.ch/</a:t>
            </a:r>
            <a:r>
              <a:rPr lang="en-US" altLang="de-DE" sz="3200" b="1" i="1" dirty="0" err="1">
                <a:solidFill>
                  <a:srgbClr val="0070C0"/>
                </a:solidFill>
                <a:latin typeface="Lucida Sans" pitchFamily="34" charset="0"/>
              </a:rPr>
              <a:t>abit</a:t>
            </a:r>
            <a:r>
              <a:rPr lang="en-US" altLang="de-DE" sz="3200" b="1" i="1" dirty="0">
                <a:latin typeface="Lucida Sans" pitchFamily="34" charset="0"/>
              </a:rPr>
              <a:t> </a:t>
            </a:r>
            <a:r>
              <a:rPr lang="en-US" altLang="de-DE" sz="3200" i="1" dirty="0" smtClean="0">
                <a:latin typeface="Lucida Sans" pitchFamily="34" charset="0"/>
              </a:rPr>
              <a:t>for more information </a:t>
            </a:r>
            <a:r>
              <a:rPr lang="en-US" altLang="de-DE" sz="3200" i="1" dirty="0">
                <a:latin typeface="Lucida Sans" pitchFamily="34" charset="0"/>
              </a:rPr>
              <a:t>about the </a:t>
            </a:r>
            <a:r>
              <a:rPr lang="en-US" altLang="de-DE" sz="3200" i="1" dirty="0" smtClean="0">
                <a:latin typeface="Lucida Sans" pitchFamily="34" charset="0"/>
              </a:rPr>
              <a:t>app</a:t>
            </a:r>
            <a:endParaRPr lang="en-US" altLang="de-DE" sz="3200" i="1" dirty="0">
              <a:latin typeface="Lucida Sans" pitchFamily="34" charset="0"/>
            </a:endParaRPr>
          </a:p>
        </p:txBody>
      </p:sp>
      <p:pic>
        <p:nvPicPr>
          <p:cNvPr id="5" name="Picture 2" descr="C:\Users\chrig\Downloads\Screenshot (4 Jan 2016 08-00-42)_fram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955" y="2116309"/>
            <a:ext cx="5586785" cy="1057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63c724b1-652e-424f-8d99-4ee509067280"/>
    <ds:schemaRef ds:uri="http://purl.org/dc/terms/"/>
    <ds:schemaRef ds:uri="http://www.w3.org/XML/1998/namespace"/>
    <ds:schemaRef ds:uri="2551ef7e-3b29-44d1-a8ad-ef34c26bfc60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Macintosh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BFH_Posterpräsentation_A1_Vorlage_quer</vt:lpstr>
      <vt:lpstr>PowerPoint-Präsentation</vt:lpstr>
    </vt:vector>
  </TitlesOfParts>
  <Manager>kfh1</Manager>
  <Company>Bern University of Applied Sciences - Engineering and computer science</Company>
  <LinksUpToDate>false</LinksUpToDate>
  <SharedDoc>false</SharedDoc>
  <HyperlinkBase>http://www.ti.bfh.ch/en.html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 exhibition</dc:title>
  <dc:subject>Thesis at a glance</dc:subject>
  <dc:creator>staff BFH-TI</dc:creator>
  <cp:lastModifiedBy>Christian Basler</cp:lastModifiedBy>
  <cp:revision>68</cp:revision>
  <cp:lastPrinted>2016-01-03T10:37:44Z</cp:lastPrinted>
  <dcterms:created xsi:type="dcterms:W3CDTF">2014-04-01T09:39:32Z</dcterms:created>
  <dcterms:modified xsi:type="dcterms:W3CDTF">2016-01-04T08:04:45Z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