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sldIdLst>
    <p:sldId id="263" r:id="rId6"/>
  </p:sldIdLst>
  <p:sldSz cx="30279975" cy="21388388"/>
  <p:notesSz cx="9874250" cy="6797675"/>
  <p:defaultTextStyle>
    <a:defPPr>
      <a:defRPr lang="de-DE"/>
    </a:defPPr>
    <a:lvl1pPr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1474788" indent="-101758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2951163" indent="-203676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4427538" indent="-305593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5903913" indent="-407511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0" autoAdjust="0"/>
    <p:restoredTop sz="94653" autoAdjust="0"/>
  </p:normalViewPr>
  <p:slideViewPr>
    <p:cSldViewPr snapToGrid="0" snapToObjects="1">
      <p:cViewPr>
        <p:scale>
          <a:sx n="20" d="100"/>
          <a:sy n="20" d="100"/>
        </p:scale>
        <p:origin x="-1672" y="-200"/>
      </p:cViewPr>
      <p:guideLst>
        <p:guide orient="horz" pos="6736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" y="0"/>
            <a:ext cx="30279975" cy="2138838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14" tIns="147607" rIns="295214" bIns="147607"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" y="21083588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" y="17881600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2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474788" rtl="0" eaLnBrk="1" fontAlgn="base" hangingPunct="1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147607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295214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442821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590428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106488" indent="-110648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2397125" indent="-92233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368935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5165725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664210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811838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5" descr="C:\Users\chrig\Downloads\Screenshot (31 Dec 2015 09-51-59)_fra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0975" y="1058692"/>
            <a:ext cx="8008846" cy="1373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 descr="Bitte möglichst die vorgegebene Breite einhalten! Sollte dieser Platz nicht reichen, kann im oberen Teil ein zusätzlicher längerer Titel verwendet werden." title="Titelfeld"/>
          <p:cNvSpPr txBox="1"/>
          <p:nvPr/>
        </p:nvSpPr>
        <p:spPr>
          <a:xfrm>
            <a:off x="6969455" y="18414123"/>
            <a:ext cx="15122378" cy="13234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rmAutofit lnSpcReduction="10000"/>
          </a:bodyPr>
          <a:lstStyle/>
          <a:p>
            <a:pPr algn="ctr"/>
            <a:r>
              <a:rPr lang="en-US" sz="8000" dirty="0"/>
              <a:t>An Android Client for </a:t>
            </a:r>
            <a:r>
              <a:rPr lang="en-US" sz="8000" dirty="0" err="1"/>
              <a:t>Bitmessage</a:t>
            </a:r>
            <a:endParaRPr lang="en-GB" sz="8000" dirty="0">
              <a:latin typeface="+mj-lt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73946"/>
              </p:ext>
            </p:extLst>
          </p:nvPr>
        </p:nvGraphicFramePr>
        <p:xfrm>
          <a:off x="22453624" y="18414123"/>
          <a:ext cx="7201896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424"/>
                <a:gridCol w="471447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Graduate:</a:t>
                      </a:r>
                      <a:endParaRPr kumimoji="0" lang="fr-CH" sz="5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Christian Basler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Professor:</a:t>
                      </a:r>
                      <a:endParaRPr kumimoji="0" lang="fr-CH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Dr. Kai </a:t>
                      </a:r>
                      <a:r>
                        <a:rPr kumimoji="0" lang="de-CH" sz="32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Brünnler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Expert:</a:t>
                      </a:r>
                      <a:endParaRPr kumimoji="0" lang="fr-CH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Daniel Voisard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6969455" y="19956914"/>
            <a:ext cx="15122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ctr">
              <a:buClr>
                <a:srgbClr val="FAA500"/>
              </a:buClr>
              <a:buSzPct val="80000"/>
              <a:buFont typeface="Lucida Grande" charset="0"/>
              <a:buChar char="▶"/>
              <a:defRPr/>
            </a:pPr>
            <a:r>
              <a:rPr lang="en-GB" altLang="de-DE" sz="3200" dirty="0" smtClean="0">
                <a:solidFill>
                  <a:srgbClr val="697D91"/>
                </a:solidFill>
                <a:latin typeface="Lucida Sans" pitchFamily="34" charset="0"/>
              </a:rPr>
              <a:t>Bachelor Thesis 2015/16	 Division of </a:t>
            </a:r>
            <a:r>
              <a:rPr lang="en-GB" altLang="de-DE" sz="3200" dirty="0">
                <a:solidFill>
                  <a:srgbClr val="697D91"/>
                </a:solidFill>
                <a:latin typeface="Lucida Sans" pitchFamily="34" charset="0"/>
              </a:rPr>
              <a:t>C</a:t>
            </a:r>
            <a:r>
              <a:rPr lang="en-GB" altLang="de-DE" sz="3200" dirty="0" smtClean="0">
                <a:solidFill>
                  <a:srgbClr val="697D91"/>
                </a:solidFill>
                <a:latin typeface="Lucida Sans" pitchFamily="34" charset="0"/>
              </a:rPr>
              <a:t>omputer Science</a:t>
            </a:r>
            <a:endParaRPr lang="en-GB" sz="32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98776" y="896767"/>
            <a:ext cx="8845847" cy="1357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4400" dirty="0" smtClean="0">
                <a:solidFill>
                  <a:srgbClr val="697D91"/>
                </a:solidFill>
                <a:latin typeface="+mj-lt"/>
              </a:rPr>
              <a:t>What is it about?</a:t>
            </a:r>
            <a:endParaRPr lang="en-GB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US" altLang="de-DE" sz="3200" dirty="0">
                <a:latin typeface="Lucida Sans" pitchFamily="34" charset="0"/>
              </a:rPr>
              <a:t>If you don't want anyone snooping in your e-mails you might already encrypt your correspondence. But you still can't hide who you're writing to, and your e-mail client might even reveal much more about you, your computer, and the software you use. </a:t>
            </a:r>
            <a:r>
              <a:rPr lang="en-US" altLang="de-DE" sz="3200" dirty="0" err="1">
                <a:latin typeface="Lucida Sans" pitchFamily="34" charset="0"/>
              </a:rPr>
              <a:t>Bitmessage</a:t>
            </a:r>
            <a:r>
              <a:rPr lang="en-US" altLang="de-DE" sz="3200" dirty="0">
                <a:latin typeface="Lucida Sans" pitchFamily="34" charset="0"/>
              </a:rPr>
              <a:t> attempts to solve all this, but up until now there was no practical way to use it on mobile phones, which might be a downside when you're on the run</a:t>
            </a:r>
            <a:r>
              <a:rPr lang="en-US" altLang="de-DE" sz="3200" dirty="0" smtClean="0">
                <a:latin typeface="Lucida Sans" pitchFamily="34" charset="0"/>
              </a:rPr>
              <a:t>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US" altLang="de-DE" sz="3200" dirty="0" err="1">
                <a:latin typeface="Lucida Sans" pitchFamily="34" charset="0"/>
              </a:rPr>
              <a:t>Bitmessage</a:t>
            </a:r>
            <a:r>
              <a:rPr lang="en-US" altLang="de-DE" sz="3200" dirty="0">
                <a:latin typeface="Lucida Sans" pitchFamily="34" charset="0"/>
              </a:rPr>
              <a:t> provides some unique challenges for mobile clients. Its users tend to be bordering on paranoia, or as often might really be tracked. The protocol is as wasteful as a hen, it needs both immense amounts of traffic and a lot of </a:t>
            </a:r>
            <a:r>
              <a:rPr lang="en-US" altLang="de-DE" sz="3200" dirty="0" smtClean="0">
                <a:latin typeface="Lucida Sans" pitchFamily="34" charset="0"/>
              </a:rPr>
              <a:t>CPU </a:t>
            </a:r>
            <a:r>
              <a:rPr lang="en-US" altLang="de-DE" sz="3200" dirty="0">
                <a:latin typeface="Lucida Sans" pitchFamily="34" charset="0"/>
              </a:rPr>
              <a:t>time. It works by distributing every message to every client, so they can pick up the ones they can decrypt with the available private keys. To protect the network from malicious flooding, a </a:t>
            </a:r>
            <a:r>
              <a:rPr lang="en-US" altLang="de-DE" sz="3200" dirty="0" smtClean="0">
                <a:latin typeface="Lucida Sans" pitchFamily="34" charset="0"/>
              </a:rPr>
              <a:t>proof of work </a:t>
            </a:r>
            <a:r>
              <a:rPr lang="en-US" altLang="de-DE" sz="3200" dirty="0">
                <a:latin typeface="Lucida Sans" pitchFamily="34" charset="0"/>
              </a:rPr>
              <a:t>is required, which is done by calculating a partial hash collision. So typically you'd want as many </a:t>
            </a:r>
            <a:r>
              <a:rPr lang="en-US" altLang="de-DE" sz="3200" dirty="0" smtClean="0">
                <a:latin typeface="Lucida Sans" pitchFamily="34" charset="0"/>
              </a:rPr>
              <a:t>CPU </a:t>
            </a:r>
            <a:r>
              <a:rPr lang="en-US" altLang="de-DE" sz="3200" dirty="0">
                <a:latin typeface="Lucida Sans" pitchFamily="34" charset="0"/>
              </a:rPr>
              <a:t>cores as possible, no shortage of electricity and a </a:t>
            </a:r>
            <a:r>
              <a:rPr lang="en-US" altLang="de-DE" sz="3200" dirty="0" smtClean="0">
                <a:latin typeface="Lucida Sans" pitchFamily="34" charset="0"/>
              </a:rPr>
              <a:t>flat rate </a:t>
            </a:r>
            <a:r>
              <a:rPr lang="en-US" altLang="de-DE" sz="3200" dirty="0">
                <a:latin typeface="Lucida Sans" pitchFamily="34" charset="0"/>
              </a:rPr>
              <a:t>on internet </a:t>
            </a:r>
            <a:r>
              <a:rPr lang="en-US" altLang="de-DE" sz="3200" dirty="0" smtClean="0">
                <a:latin typeface="Lucida Sans" pitchFamily="34" charset="0"/>
              </a:rPr>
              <a:t>access – not quite the prefect basis for a mobile app.</a:t>
            </a:r>
            <a:endParaRPr lang="en-GB" altLang="de-DE" sz="3200" dirty="0">
              <a:latin typeface="Lucida Sans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0822475" y="896767"/>
            <a:ext cx="8845847" cy="1652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4400" dirty="0" smtClean="0">
                <a:solidFill>
                  <a:srgbClr val="697D91"/>
                </a:solidFill>
                <a:latin typeface="+mj-lt"/>
              </a:rPr>
              <a:t>The App</a:t>
            </a:r>
            <a:endParaRPr lang="en-GB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3200" dirty="0" smtClean="0">
                <a:latin typeface="Lucida Sans" pitchFamily="34" charset="0"/>
              </a:rPr>
              <a:t>The </a:t>
            </a:r>
            <a:r>
              <a:rPr lang="en-GB" altLang="de-DE" sz="3200" dirty="0">
                <a:latin typeface="Lucida Sans" pitchFamily="34" charset="0"/>
              </a:rPr>
              <a:t>app looks just like any e-mail app, apart from two specialities: the identity in the orange part on top, and the switch called ‘full node’ at the bottom. The first is how </a:t>
            </a:r>
            <a:r>
              <a:rPr lang="en-GB" altLang="de-DE" sz="3200" dirty="0" smtClean="0">
                <a:latin typeface="Lucida Sans" pitchFamily="34" charset="0"/>
              </a:rPr>
              <a:t>addresses </a:t>
            </a:r>
            <a:r>
              <a:rPr lang="en-GB" altLang="de-DE" sz="3200" dirty="0">
                <a:latin typeface="Lucida Sans" pitchFamily="34" charset="0"/>
              </a:rPr>
              <a:t>look like in Bitmessage, and the latter starts the resource hungry connection to the Bitmessage network</a:t>
            </a:r>
            <a:r>
              <a:rPr lang="en-GB" altLang="de-DE" sz="3200" dirty="0" smtClean="0">
                <a:latin typeface="Lucida Sans" pitchFamily="34" charset="0"/>
              </a:rPr>
              <a:t>.</a:t>
            </a:r>
            <a:endParaRPr lang="en-GB" altLang="de-DE" sz="3200" dirty="0">
              <a:latin typeface="Lucida Sans" pitchFamily="34" charset="0"/>
            </a:endParaRPr>
          </a:p>
        </p:txBody>
      </p:sp>
      <p:pic>
        <p:nvPicPr>
          <p:cNvPr id="1028" name="Picture 4" descr="C:\Users\chrig\Documents\Projekte\Thesis\poster\abit webpage QR Code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247" y="14213055"/>
            <a:ext cx="3067376" cy="306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20508884" y="896767"/>
            <a:ext cx="8845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4400" dirty="0" smtClean="0">
                <a:solidFill>
                  <a:srgbClr val="697D91"/>
                </a:solidFill>
                <a:latin typeface="+mj-lt"/>
              </a:rPr>
              <a:t>Bitmessage</a:t>
            </a:r>
            <a:endParaRPr lang="en-GB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 smtClean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5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osterpräsentation_A1_Vorlage_quer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9c45b5bf27c78835ceac1d8ed0ad849b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77ddedd9f4909d73cfb737d3d691d0f9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TaxCatchAll xmlns="2551ef7e-3b29-44d1-a8ad-ef34c26bfc60">
      <Value>241</Value>
    </TaxCatchAll>
  </documentManagement>
</p:properties>
</file>

<file path=customXml/itemProps1.xml><?xml version="1.0" encoding="utf-8"?>
<ds:datastoreItem xmlns:ds="http://schemas.openxmlformats.org/officeDocument/2006/customXml" ds:itemID="{47870AFC-B140-4E73-B0E2-054A74E7EB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4F56C1-3E03-4158-81FF-45AFD11405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ACECAE-8DDC-4218-ADDE-80828E100BF5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12310AE4-98C2-4A3E-BE75-5A8AB8823A32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63c724b1-652e-424f-8d99-4ee509067280"/>
    <ds:schemaRef ds:uri="http://purl.org/dc/terms/"/>
    <ds:schemaRef ds:uri="http://www.w3.org/XML/1998/namespace"/>
    <ds:schemaRef ds:uri="2551ef7e-3b29-44d1-a8ad-ef34c26bfc60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302</Words>
  <Application>Microsoft Office PowerPoint</Application>
  <PresentationFormat>Benutzerdefiniert</PresentationFormat>
  <Paragraphs>41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BFH_Posterpräsentation_A1_Vorlage_quer</vt:lpstr>
      <vt:lpstr>PowerPoint-Präsentation</vt:lpstr>
    </vt:vector>
  </TitlesOfParts>
  <Manager>kfh1</Manager>
  <Company>Bern University of Applied Sciences - Engineering and computer science</Company>
  <LinksUpToDate>false</LinksUpToDate>
  <SharedDoc>false</SharedDoc>
  <HyperlinkBase>http://www.ti.bfh.ch/en.html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BSc exhibition</dc:title>
  <dc:subject>Thesis at a glance</dc:subject>
  <dc:creator>staff BFH-TI</dc:creator>
  <cp:lastModifiedBy>Christian Basler</cp:lastModifiedBy>
  <cp:revision>29</cp:revision>
  <cp:lastPrinted>2014-04-10T14:38:53Z</cp:lastPrinted>
  <dcterms:created xsi:type="dcterms:W3CDTF">2014-04-01T09:39:32Z</dcterms:created>
  <dcterms:modified xsi:type="dcterms:W3CDTF">2016-01-01T13:12:04Z</dcterms:modified>
  <dc:language>d | f | 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BfhIntranetDocumentTypeText">
    <vt:lpwstr>Vorlage|de1a6d3c-ac6a-4b34-8edd-308eb81066db</vt:lpwstr>
  </property>
  <property fmtid="{D5CDD505-2E9C-101B-9397-08002B2CF9AE}" pid="4" name="TaxCatchAll">
    <vt:lpwstr>241;#Vorlage|de1a6d3c-ac6a-4b34-8edd-308eb81066db</vt:lpwstr>
  </property>
</Properties>
</file>