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Helvetica Neue"/>
      <p:regular r:id="rId15"/>
      <p:bold r:id="rId16"/>
      <p:italic r:id="rId17"/>
      <p:boldItalic r:id="rId18"/>
    </p:embeddedFont>
    <p:embeddedFont>
      <p:font typeface="Helvetica Neue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gO4WVFa/pr5dpIjbTSzD4HnE96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bold.fntdata"/><Relationship Id="rId11" Type="http://schemas.openxmlformats.org/officeDocument/2006/relationships/font" Target="fonts/Roboto-regular.fntdata"/><Relationship Id="rId22" Type="http://schemas.openxmlformats.org/officeDocument/2006/relationships/font" Target="fonts/HelveticaNeueLight-boldItalic.fntdata"/><Relationship Id="rId10" Type="http://schemas.openxmlformats.org/officeDocument/2006/relationships/slide" Target="slides/slide4.xml"/><Relationship Id="rId21" Type="http://schemas.openxmlformats.org/officeDocument/2006/relationships/font" Target="fonts/HelveticaNeueLight-italic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23" Type="http://customschemas.google.com/relationships/presentationmetadata" Target="meta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HelveticaNeue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HelveticaNeueLight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f1519ca03_1_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gef1519ca03_1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sous-titre">
  <p:cSld name="TITLE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sous-titre 1">
  <p:cSld name="TITLE_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ef1519ca03_1_58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6" name="Google Shape;56;gef1519ca03_1_58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57" name="Google Shape;57;gef1519ca03_1_58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sous-titr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e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8"/>
          <p:cNvSpPr/>
          <p:nvPr>
            <p:ph idx="2" type="pic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8"/>
          <p:cNvSpPr txBox="1"/>
          <p:nvPr>
            <p:ph type="title"/>
          </p:nvPr>
        </p:nvSpPr>
        <p:spPr>
          <a:xfrm>
            <a:off x="238125" y="3567113"/>
            <a:ext cx="86679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9" name="Google Shape;69;p28"/>
          <p:cNvSpPr txBox="1"/>
          <p:nvPr>
            <p:ph idx="1" type="body"/>
          </p:nvPr>
        </p:nvSpPr>
        <p:spPr>
          <a:xfrm>
            <a:off x="238125" y="4291013"/>
            <a:ext cx="86679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Centré">
  <p:cSld name="Titre - Centré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9"/>
          <p:cNvSpPr txBox="1"/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e">
  <p:cSld name="Photo - Vertica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/>
          <p:nvPr>
            <p:ph idx="2" type="pic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30"/>
          <p:cNvSpPr txBox="1"/>
          <p:nvPr>
            <p:ph type="title"/>
          </p:nvPr>
        </p:nvSpPr>
        <p:spPr>
          <a:xfrm>
            <a:off x="619125" y="357188"/>
            <a:ext cx="3833700" cy="20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" type="body"/>
          </p:nvPr>
        </p:nvSpPr>
        <p:spPr>
          <a:xfrm>
            <a:off x="619125" y="2447925"/>
            <a:ext cx="3833700" cy="2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Haut">
  <p:cSld name="Titre - Hau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1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puces">
  <p:cSld name="Titre et puce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2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4" name="Google Shape;84;p32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85" name="Google Shape;85;p32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, puces et photo">
  <p:cSld name="Titre, puces et photo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3"/>
          <p:cNvSpPr/>
          <p:nvPr>
            <p:ph idx="2" type="pic"/>
          </p:nvPr>
        </p:nvSpPr>
        <p:spPr>
          <a:xfrm>
            <a:off x="4938713" y="1181100"/>
            <a:ext cx="3571800" cy="34863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33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9" name="Google Shape;89;p33"/>
          <p:cNvSpPr txBox="1"/>
          <p:nvPr>
            <p:ph idx="1" type="body"/>
          </p:nvPr>
        </p:nvSpPr>
        <p:spPr>
          <a:xfrm>
            <a:off x="633413" y="1181100"/>
            <a:ext cx="38337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1pPr>
            <a:lvl2pPr indent="-342900" lvl="1" marL="9144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2pPr>
            <a:lvl3pPr indent="-342900" lvl="2" marL="13716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3pPr>
            <a:lvl4pPr indent="-342900" lvl="3" marL="18288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4pPr>
            <a:lvl5pPr indent="-342900" lvl="4" marL="228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0" name="Google Shape;90;p33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ces">
  <p:cSld name="Puce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4"/>
          <p:cNvSpPr txBox="1"/>
          <p:nvPr>
            <p:ph idx="1" type="body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3" name="Google Shape;93;p34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photos">
  <p:cSld name="3 photo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5"/>
          <p:cNvSpPr/>
          <p:nvPr>
            <p:ph idx="2" type="pic"/>
          </p:nvPr>
        </p:nvSpPr>
        <p:spPr>
          <a:xfrm>
            <a:off x="5910263" y="2643188"/>
            <a:ext cx="2776500" cy="20814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35"/>
          <p:cNvSpPr/>
          <p:nvPr>
            <p:ph idx="3" type="pic"/>
          </p:nvPr>
        </p:nvSpPr>
        <p:spPr>
          <a:xfrm>
            <a:off x="5910263" y="423863"/>
            <a:ext cx="2776500" cy="20814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35"/>
          <p:cNvSpPr/>
          <p:nvPr>
            <p:ph idx="4" type="pic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3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>
  <p:cSld name="Cita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6"/>
          <p:cNvSpPr txBox="1"/>
          <p:nvPr>
            <p:ph idx="1" type="body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i="1" sz="1200"/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01" name="Google Shape;101;p36"/>
          <p:cNvSpPr txBox="1"/>
          <p:nvPr>
            <p:ph idx="2" type="body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02" name="Google Shape;102;p36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37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erge">
  <p:cSld name="Vierg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8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112" name="Google Shape;1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1226" y="1515225"/>
            <a:ext cx="1481547" cy="1481547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"/>
          <p:cNvSpPr txBox="1"/>
          <p:nvPr/>
        </p:nvSpPr>
        <p:spPr>
          <a:xfrm>
            <a:off x="752474" y="3017075"/>
            <a:ext cx="75843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5BA9EF"/>
                </a:solidFill>
              </a:rPr>
              <a:t>DATA CLEANING</a:t>
            </a:r>
            <a:endParaRPr b="1" i="0" sz="2800" u="none" cap="none" strike="noStrike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18" name="Google Shape;118;gef1519ca03_1_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19" name="Google Shape;119;gef1519ca03_1_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ef1519ca03_1_69"/>
          <p:cNvSpPr txBox="1"/>
          <p:nvPr/>
        </p:nvSpPr>
        <p:spPr>
          <a:xfrm>
            <a:off x="444307" y="473875"/>
            <a:ext cx="52470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en" sz="2000">
                <a:solidFill>
                  <a:srgbClr val="FFFFFF"/>
                </a:solidFill>
                <a:highlight>
                  <a:schemeClr val="accent1"/>
                </a:highlight>
              </a:rPr>
              <a:t>cleaning 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ef1519ca03_1_69"/>
          <p:cNvSpPr txBox="1"/>
          <p:nvPr/>
        </p:nvSpPr>
        <p:spPr>
          <a:xfrm>
            <a:off x="391052" y="1531113"/>
            <a:ext cx="83619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595959"/>
                </a:solidFill>
              </a:rPr>
              <a:t>Unfortunately</a:t>
            </a:r>
            <a:r>
              <a:rPr lang="en" sz="1800">
                <a:solidFill>
                  <a:srgbClr val="595959"/>
                </a:solidFill>
              </a:rPr>
              <a:t>, real world datasets can’t be directly used for making predictions.</a:t>
            </a:r>
            <a:endParaRPr sz="1800">
              <a:solidFill>
                <a:srgbClr val="595959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They need some data cleaning steps in order to process them and make it suitable for machine learning.</a:t>
            </a:r>
            <a:endParaRPr sz="1800">
              <a:solidFill>
                <a:srgbClr val="595959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Each dataset will be different and it will require different data cleaning steps</a:t>
            </a:r>
            <a:endParaRPr sz="1800">
              <a:solidFill>
                <a:srgbClr val="595959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26" name="Google Shape;12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27" name="Google Shape;12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5"/>
          <p:cNvSpPr txBox="1"/>
          <p:nvPr/>
        </p:nvSpPr>
        <p:spPr>
          <a:xfrm>
            <a:off x="444307" y="473875"/>
            <a:ext cx="52470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Data cleaning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391000" y="1395453"/>
            <a:ext cx="8361900" cy="30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Roboto"/>
              <a:buChar char="●"/>
            </a:pPr>
            <a:r>
              <a:rPr b="0" i="0" lang="en" sz="16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Standardi</a:t>
            </a:r>
            <a:r>
              <a:rPr lang="en" sz="160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ze </a:t>
            </a:r>
            <a:r>
              <a:rPr b="0" i="0" lang="en" sz="16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column </a:t>
            </a:r>
            <a:r>
              <a:rPr b="0" i="0" lang="en" sz="16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names</a:t>
            </a:r>
            <a:endParaRPr b="0" i="0" sz="16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Standardize units of a single column</a:t>
            </a:r>
            <a:endParaRPr sz="160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Roboto"/>
              <a:buChar char="●"/>
            </a:pPr>
            <a:r>
              <a:rPr b="0" i="0" lang="en" sz="16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Deleting and rearranging columns</a:t>
            </a:r>
            <a:endParaRPr b="0" i="0" sz="16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Roboto"/>
              <a:buChar char="●"/>
            </a:pPr>
            <a:r>
              <a:rPr b="0" i="0" lang="en" sz="16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Working with data types (setting the right types)</a:t>
            </a:r>
            <a:endParaRPr b="0" i="0" sz="16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Roboto"/>
              <a:buChar char="●"/>
            </a:pPr>
            <a:r>
              <a:rPr b="0" i="0" lang="en" sz="16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Filtering data</a:t>
            </a:r>
            <a:endParaRPr b="0" i="0" sz="16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Roboto"/>
              <a:buChar char="●"/>
            </a:pPr>
            <a:r>
              <a:rPr b="0" i="0" lang="en" sz="16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Removing duplicates (redundant, they don’t add info)</a:t>
            </a:r>
            <a:endParaRPr b="0" i="0" sz="16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Roboto"/>
              <a:buChar char="●"/>
            </a:pPr>
            <a:r>
              <a:rPr b="0" i="0" lang="en" sz="16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Correct typos</a:t>
            </a:r>
            <a:endParaRPr b="0" i="0" sz="16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Roboto"/>
              <a:buChar char="●"/>
            </a:pPr>
            <a:r>
              <a:rPr b="0" i="0" lang="en" sz="16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Replac</a:t>
            </a:r>
            <a:r>
              <a:rPr lang="en" sz="160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e/drop missing </a:t>
            </a:r>
            <a:r>
              <a:rPr b="0" i="0" lang="en" sz="16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values (most of models are not able to handle them)</a:t>
            </a:r>
            <a:endParaRPr b="0" i="0" sz="16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97850" y="1395450"/>
            <a:ext cx="2216592" cy="132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135" name="Google Shape;13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2756" y="1822506"/>
            <a:ext cx="1498488" cy="1498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