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Helvetica Neue"/>
      <p:regular r:id="rId20"/>
      <p:bold r:id="rId21"/>
      <p:italic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hwKVIbC6uPvFHT6Q5YWnKOiCzj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HelveticaNeueLight-regular.fntdata"/><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8" Type="http://customschemas.google.com/relationships/presentationmetadata" Target="metadata"/><Relationship Id="rId27" Type="http://schemas.openxmlformats.org/officeDocument/2006/relationships/font" Target="fonts/HelveticaNeue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type="title">
  <p:cSld name="TITLE">
    <p:spTree>
      <p:nvGrpSpPr>
        <p:cNvPr id="9" name="Shape 9"/>
        <p:cNvGrpSpPr/>
        <p:nvPr/>
      </p:nvGrpSpPr>
      <p:grpSpPr>
        <a:xfrm>
          <a:off x="0" y="0"/>
          <a:ext cx="0" cy="0"/>
          <a:chOff x="0" y="0"/>
          <a:chExt cx="0" cy="0"/>
        </a:xfrm>
      </p:grpSpPr>
      <p:sp>
        <p:nvSpPr>
          <p:cNvPr id="10" name="Google Shape;10;p1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1" name="Google Shape;11;p1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2" name="Google Shape;1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46" name="Shape 46"/>
        <p:cNvGrpSpPr/>
        <p:nvPr/>
      </p:nvGrpSpPr>
      <p:grpSpPr>
        <a:xfrm>
          <a:off x="0" y="0"/>
          <a:ext cx="0" cy="0"/>
          <a:chOff x="0" y="0"/>
          <a:chExt cx="0" cy="0"/>
        </a:xfrm>
      </p:grpSpPr>
      <p:sp>
        <p:nvSpPr>
          <p:cNvPr id="47" name="Google Shape;47;p24"/>
          <p:cNvSpPr txBox="1"/>
          <p:nvPr>
            <p:ph idx="1" type="body"/>
          </p:nvPr>
        </p:nvSpPr>
        <p:spPr>
          <a:xfrm>
            <a:off x="895350" y="3357563"/>
            <a:ext cx="7358100" cy="2196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200"/>
              <a:buFont typeface="Helvetica Neue"/>
              <a:buNone/>
              <a:defRPr i="1" sz="1200"/>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8" name="Google Shape;48;p24"/>
          <p:cNvSpPr txBox="1"/>
          <p:nvPr>
            <p:ph idx="2" type="body"/>
          </p:nvPr>
        </p:nvSpPr>
        <p:spPr>
          <a:xfrm>
            <a:off x="895350" y="2278856"/>
            <a:ext cx="7358100" cy="309600"/>
          </a:xfrm>
          <a:prstGeom prst="rect">
            <a:avLst/>
          </a:prstGeom>
          <a:noFill/>
          <a:ln>
            <a:noFill/>
          </a:ln>
        </p:spPr>
        <p:txBody>
          <a:bodyPr anchorCtr="0" anchor="ctr"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9" name="Google Shape;49;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0" name="Shape 50"/>
        <p:cNvGrpSpPr/>
        <p:nvPr/>
      </p:nvGrpSpPr>
      <p:grpSpPr>
        <a:xfrm>
          <a:off x="0" y="0"/>
          <a:ext cx="0" cy="0"/>
          <a:chOff x="0" y="0"/>
          <a:chExt cx="0" cy="0"/>
        </a:xfrm>
      </p:grpSpPr>
      <p:sp>
        <p:nvSpPr>
          <p:cNvPr id="51" name="Google Shape;51;p25"/>
          <p:cNvSpPr/>
          <p:nvPr>
            <p:ph idx="2" type="pic"/>
          </p:nvPr>
        </p:nvSpPr>
        <p:spPr>
          <a:xfrm>
            <a:off x="0" y="0"/>
            <a:ext cx="9144000" cy="5143500"/>
          </a:xfrm>
          <a:prstGeom prst="rect">
            <a:avLst/>
          </a:prstGeom>
          <a:noFill/>
          <a:ln>
            <a:noFill/>
          </a:ln>
        </p:spPr>
      </p:sp>
      <p:sp>
        <p:nvSpPr>
          <p:cNvPr id="52" name="Google Shape;52;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53" name="Shape 53"/>
        <p:cNvGrpSpPr/>
        <p:nvPr/>
      </p:nvGrpSpPr>
      <p:grpSpPr>
        <a:xfrm>
          <a:off x="0" y="0"/>
          <a:ext cx="0" cy="0"/>
          <a:chOff x="0" y="0"/>
          <a:chExt cx="0" cy="0"/>
        </a:xfrm>
      </p:grpSpPr>
      <p:sp>
        <p:nvSpPr>
          <p:cNvPr id="54" name="Google Shape;54;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e" type="tx">
  <p:cSld name="TITLE_AND_BODY">
    <p:spTree>
      <p:nvGrpSpPr>
        <p:cNvPr id="13" name="Shape 13"/>
        <p:cNvGrpSpPr/>
        <p:nvPr/>
      </p:nvGrpSpPr>
      <p:grpSpPr>
        <a:xfrm>
          <a:off x="0" y="0"/>
          <a:ext cx="0" cy="0"/>
          <a:chOff x="0" y="0"/>
          <a:chExt cx="0" cy="0"/>
        </a:xfrm>
      </p:grpSpPr>
      <p:sp>
        <p:nvSpPr>
          <p:cNvPr id="14" name="Google Shape;14;p16"/>
          <p:cNvSpPr/>
          <p:nvPr>
            <p:ph idx="2" type="pic"/>
          </p:nvPr>
        </p:nvSpPr>
        <p:spPr>
          <a:xfrm>
            <a:off x="1172238" y="252413"/>
            <a:ext cx="6801000" cy="3276600"/>
          </a:xfrm>
          <a:prstGeom prst="rect">
            <a:avLst/>
          </a:prstGeom>
          <a:noFill/>
          <a:ln>
            <a:noFill/>
          </a:ln>
        </p:spPr>
      </p:sp>
      <p:sp>
        <p:nvSpPr>
          <p:cNvPr id="15" name="Google Shape;15;p16"/>
          <p:cNvSpPr txBox="1"/>
          <p:nvPr>
            <p:ph type="title"/>
          </p:nvPr>
        </p:nvSpPr>
        <p:spPr>
          <a:xfrm>
            <a:off x="238125" y="3567113"/>
            <a:ext cx="8667900" cy="7524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6" name="Google Shape;16;p16"/>
          <p:cNvSpPr txBox="1"/>
          <p:nvPr>
            <p:ph idx="1" type="body"/>
          </p:nvPr>
        </p:nvSpPr>
        <p:spPr>
          <a:xfrm>
            <a:off x="238125" y="4291013"/>
            <a:ext cx="86679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7" name="Google Shape;17;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Centré">
  <p:cSld name="Titre - Centré">
    <p:spTree>
      <p:nvGrpSpPr>
        <p:cNvPr id="18" name="Shape 18"/>
        <p:cNvGrpSpPr/>
        <p:nvPr/>
      </p:nvGrpSpPr>
      <p:grpSpPr>
        <a:xfrm>
          <a:off x="0" y="0"/>
          <a:ext cx="0" cy="0"/>
          <a:chOff x="0" y="0"/>
          <a:chExt cx="0" cy="0"/>
        </a:xfrm>
      </p:grpSpPr>
      <p:sp>
        <p:nvSpPr>
          <p:cNvPr id="19" name="Google Shape;19;p17"/>
          <p:cNvSpPr txBox="1"/>
          <p:nvPr>
            <p:ph type="title"/>
          </p:nvPr>
        </p:nvSpPr>
        <p:spPr>
          <a:xfrm>
            <a:off x="666750" y="1700213"/>
            <a:ext cx="7810500" cy="17430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0" name="Google Shape;20;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e">
  <p:cSld name="Photo - Verticale">
    <p:spTree>
      <p:nvGrpSpPr>
        <p:cNvPr id="21" name="Shape 21"/>
        <p:cNvGrpSpPr/>
        <p:nvPr/>
      </p:nvGrpSpPr>
      <p:grpSpPr>
        <a:xfrm>
          <a:off x="0" y="0"/>
          <a:ext cx="0" cy="0"/>
          <a:chOff x="0" y="0"/>
          <a:chExt cx="0" cy="0"/>
        </a:xfrm>
      </p:grpSpPr>
      <p:sp>
        <p:nvSpPr>
          <p:cNvPr id="22" name="Google Shape;22;p18"/>
          <p:cNvSpPr/>
          <p:nvPr>
            <p:ph idx="2" type="pic"/>
          </p:nvPr>
        </p:nvSpPr>
        <p:spPr>
          <a:xfrm>
            <a:off x="4937242" y="357188"/>
            <a:ext cx="3571800" cy="4300500"/>
          </a:xfrm>
          <a:prstGeom prst="rect">
            <a:avLst/>
          </a:prstGeom>
          <a:noFill/>
          <a:ln>
            <a:noFill/>
          </a:ln>
        </p:spPr>
      </p:sp>
      <p:sp>
        <p:nvSpPr>
          <p:cNvPr id="23" name="Google Shape;23;p18"/>
          <p:cNvSpPr txBox="1"/>
          <p:nvPr>
            <p:ph type="title"/>
          </p:nvPr>
        </p:nvSpPr>
        <p:spPr>
          <a:xfrm>
            <a:off x="619125" y="357188"/>
            <a:ext cx="3833700" cy="20814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3200"/>
              <a:buFont typeface="Helvetica Neue"/>
              <a:buNone/>
              <a:defRPr sz="3200"/>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4" name="Google Shape;24;p18"/>
          <p:cNvSpPr txBox="1"/>
          <p:nvPr>
            <p:ph idx="1" type="body"/>
          </p:nvPr>
        </p:nvSpPr>
        <p:spPr>
          <a:xfrm>
            <a:off x="619125" y="2447925"/>
            <a:ext cx="3833700" cy="21477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5" name="Google Shape;25;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Haut">
  <p:cSld name="Titre - Haut">
    <p:spTree>
      <p:nvGrpSpPr>
        <p:cNvPr id="26" name="Shape 26"/>
        <p:cNvGrpSpPr/>
        <p:nvPr/>
      </p:nvGrpSpPr>
      <p:grpSpPr>
        <a:xfrm>
          <a:off x="0" y="0"/>
          <a:ext cx="0" cy="0"/>
          <a:chOff x="0" y="0"/>
          <a:chExt cx="0" cy="0"/>
        </a:xfrm>
      </p:grpSpPr>
      <p:sp>
        <p:nvSpPr>
          <p:cNvPr id="27" name="Google Shape;27;p19"/>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8" name="Google Shape;28;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9" name="Shape 29"/>
        <p:cNvGrpSpPr/>
        <p:nvPr/>
      </p:nvGrpSpPr>
      <p:grpSpPr>
        <a:xfrm>
          <a:off x="0" y="0"/>
          <a:ext cx="0" cy="0"/>
          <a:chOff x="0" y="0"/>
          <a:chExt cx="0" cy="0"/>
        </a:xfrm>
      </p:grpSpPr>
      <p:sp>
        <p:nvSpPr>
          <p:cNvPr id="30" name="Google Shape;30;p20"/>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1" name="Google Shape;31;p20"/>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2" name="Google Shape;32;p2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21"/>
          <p:cNvSpPr/>
          <p:nvPr>
            <p:ph idx="2" type="pic"/>
          </p:nvPr>
        </p:nvSpPr>
        <p:spPr>
          <a:xfrm>
            <a:off x="4938713" y="1181100"/>
            <a:ext cx="3571800" cy="3486300"/>
          </a:xfrm>
          <a:prstGeom prst="rect">
            <a:avLst/>
          </a:prstGeom>
          <a:noFill/>
          <a:ln>
            <a:noFill/>
          </a:ln>
        </p:spPr>
      </p:sp>
      <p:sp>
        <p:nvSpPr>
          <p:cNvPr id="35" name="Google Shape;35;p21"/>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6" name="Google Shape;36;p21"/>
          <p:cNvSpPr txBox="1"/>
          <p:nvPr>
            <p:ph idx="1" type="body"/>
          </p:nvPr>
        </p:nvSpPr>
        <p:spPr>
          <a:xfrm>
            <a:off x="633413" y="1181100"/>
            <a:ext cx="3833700" cy="3486300"/>
          </a:xfrm>
          <a:prstGeom prst="rect">
            <a:avLst/>
          </a:prstGeom>
          <a:noFill/>
          <a:ln>
            <a:noFill/>
          </a:ln>
        </p:spPr>
        <p:txBody>
          <a:bodyPr anchorCtr="0" anchor="ctr" bIns="19050" lIns="19050" spcFirstLastPara="1" rIns="19050" wrap="square" tIns="19050">
            <a:noAutofit/>
          </a:bodyPr>
          <a:lstStyle>
            <a:lvl1pPr indent="-342900" lvl="0" marL="457200" algn="l">
              <a:lnSpc>
                <a:spcPct val="100000"/>
              </a:lnSpc>
              <a:spcBef>
                <a:spcPts val="1700"/>
              </a:spcBef>
              <a:spcAft>
                <a:spcPts val="0"/>
              </a:spcAft>
              <a:buClr>
                <a:srgbClr val="000000"/>
              </a:buClr>
              <a:buSzPts val="1800"/>
              <a:buFont typeface="Helvetica Neue"/>
              <a:buChar char="•"/>
              <a:defRPr sz="1400"/>
            </a:lvl1pPr>
            <a:lvl2pPr indent="-342900" lvl="1" marL="914400" algn="l">
              <a:lnSpc>
                <a:spcPct val="100000"/>
              </a:lnSpc>
              <a:spcBef>
                <a:spcPts val="1700"/>
              </a:spcBef>
              <a:spcAft>
                <a:spcPts val="0"/>
              </a:spcAft>
              <a:buClr>
                <a:srgbClr val="000000"/>
              </a:buClr>
              <a:buSzPts val="1800"/>
              <a:buFont typeface="Helvetica Neue"/>
              <a:buChar char="•"/>
              <a:defRPr sz="1400"/>
            </a:lvl2pPr>
            <a:lvl3pPr indent="-342900" lvl="2" marL="1371600" algn="l">
              <a:lnSpc>
                <a:spcPct val="100000"/>
              </a:lnSpc>
              <a:spcBef>
                <a:spcPts val="1700"/>
              </a:spcBef>
              <a:spcAft>
                <a:spcPts val="0"/>
              </a:spcAft>
              <a:buClr>
                <a:srgbClr val="000000"/>
              </a:buClr>
              <a:buSzPts val="1800"/>
              <a:buFont typeface="Helvetica Neue"/>
              <a:buChar char="•"/>
              <a:defRPr sz="1400"/>
            </a:lvl3pPr>
            <a:lvl4pPr indent="-342900" lvl="3" marL="1828800" algn="l">
              <a:lnSpc>
                <a:spcPct val="100000"/>
              </a:lnSpc>
              <a:spcBef>
                <a:spcPts val="1700"/>
              </a:spcBef>
              <a:spcAft>
                <a:spcPts val="0"/>
              </a:spcAft>
              <a:buClr>
                <a:srgbClr val="000000"/>
              </a:buClr>
              <a:buSzPts val="1800"/>
              <a:buFont typeface="Helvetica Neue"/>
              <a:buChar char="•"/>
              <a:defRPr sz="1400"/>
            </a:lvl4pPr>
            <a:lvl5pPr indent="-342900" lvl="4" marL="2286000" algn="l">
              <a:lnSpc>
                <a:spcPct val="100000"/>
              </a:lnSpc>
              <a:spcBef>
                <a:spcPts val="1700"/>
              </a:spcBef>
              <a:spcAft>
                <a:spcPts val="0"/>
              </a:spcAft>
              <a:buClr>
                <a:srgbClr val="000000"/>
              </a:buClr>
              <a:buSzPts val="1800"/>
              <a:buFont typeface="Helvetica Neue"/>
              <a:buChar char="•"/>
              <a:defRPr sz="14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7" name="Google Shape;37;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8" name="Shape 38"/>
        <p:cNvGrpSpPr/>
        <p:nvPr/>
      </p:nvGrpSpPr>
      <p:grpSpPr>
        <a:xfrm>
          <a:off x="0" y="0"/>
          <a:ext cx="0" cy="0"/>
          <a:chOff x="0" y="0"/>
          <a:chExt cx="0" cy="0"/>
        </a:xfrm>
      </p:grpSpPr>
      <p:sp>
        <p:nvSpPr>
          <p:cNvPr id="39" name="Google Shape;39;p22"/>
          <p:cNvSpPr txBox="1"/>
          <p:nvPr>
            <p:ph idx="1" type="body"/>
          </p:nvPr>
        </p:nvSpPr>
        <p:spPr>
          <a:xfrm>
            <a:off x="633413" y="666750"/>
            <a:ext cx="7877100" cy="38100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0" name="Google Shape;4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41" name="Shape 41"/>
        <p:cNvGrpSpPr/>
        <p:nvPr/>
      </p:nvGrpSpPr>
      <p:grpSpPr>
        <a:xfrm>
          <a:off x="0" y="0"/>
          <a:ext cx="0" cy="0"/>
          <a:chOff x="0" y="0"/>
          <a:chExt cx="0" cy="0"/>
        </a:xfrm>
      </p:grpSpPr>
      <p:sp>
        <p:nvSpPr>
          <p:cNvPr id="42" name="Google Shape;42;p23"/>
          <p:cNvSpPr/>
          <p:nvPr>
            <p:ph idx="2" type="pic"/>
          </p:nvPr>
        </p:nvSpPr>
        <p:spPr>
          <a:xfrm>
            <a:off x="5910263" y="2643188"/>
            <a:ext cx="2776500" cy="2081400"/>
          </a:xfrm>
          <a:prstGeom prst="rect">
            <a:avLst/>
          </a:prstGeom>
          <a:noFill/>
          <a:ln>
            <a:noFill/>
          </a:ln>
        </p:spPr>
      </p:sp>
      <p:sp>
        <p:nvSpPr>
          <p:cNvPr id="43" name="Google Shape;43;p23"/>
          <p:cNvSpPr/>
          <p:nvPr>
            <p:ph idx="3" type="pic"/>
          </p:nvPr>
        </p:nvSpPr>
        <p:spPr>
          <a:xfrm>
            <a:off x="5910263" y="423863"/>
            <a:ext cx="2776500" cy="2081400"/>
          </a:xfrm>
          <a:prstGeom prst="rect">
            <a:avLst/>
          </a:prstGeom>
          <a:noFill/>
          <a:ln>
            <a:noFill/>
          </a:ln>
        </p:spPr>
      </p:sp>
      <p:sp>
        <p:nvSpPr>
          <p:cNvPr id="44" name="Google Shape;44;p23"/>
          <p:cNvSpPr/>
          <p:nvPr>
            <p:ph idx="4" type="pic"/>
          </p:nvPr>
        </p:nvSpPr>
        <p:spPr>
          <a:xfrm>
            <a:off x="452438" y="423863"/>
            <a:ext cx="5315100" cy="4300500"/>
          </a:xfrm>
          <a:prstGeom prst="rect">
            <a:avLst/>
          </a:prstGeom>
          <a:noFill/>
          <a:ln>
            <a:noFill/>
          </a:ln>
        </p:spPr>
      </p:sp>
      <p:sp>
        <p:nvSpPr>
          <p:cNvPr id="45" name="Google Shape;45;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 name="Google Shape;7;p14"/>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 name="Google Shape;8;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2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IH_BLUE-LOGO_1200x1200.png" id="104" name="Google Shape;104;p1"/>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105" name="Google Shape;105;p1"/>
          <p:cNvSpPr txBox="1"/>
          <p:nvPr/>
        </p:nvSpPr>
        <p:spPr>
          <a:xfrm>
            <a:off x="2774351" y="3017050"/>
            <a:ext cx="3571200" cy="2475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i="0" lang="en" sz="2000" u="none" cap="none" strike="noStrike">
                <a:solidFill>
                  <a:srgbClr val="64C3F5"/>
                </a:solidFill>
                <a:latin typeface="Arial"/>
                <a:ea typeface="Arial"/>
                <a:cs typeface="Arial"/>
                <a:sym typeface="Arial"/>
              </a:rPr>
              <a:t>DESCRIPTIVE STATISTICS</a:t>
            </a:r>
            <a:endParaRPr b="1" i="0" sz="2000" u="none" cap="none" strike="noStrike">
              <a:solidFill>
                <a:srgbClr val="64C3F5"/>
              </a:solidFill>
              <a:latin typeface="Arial"/>
              <a:ea typeface="Arial"/>
              <a:cs typeface="Arial"/>
              <a:sym typeface="Arial"/>
            </a:endParaRPr>
          </a:p>
          <a:p>
            <a:pPr indent="0" lvl="0" marL="0" marR="0" rtl="0" algn="ctr">
              <a:lnSpc>
                <a:spcPct val="100000"/>
              </a:lnSpc>
              <a:spcBef>
                <a:spcPts val="0"/>
              </a:spcBef>
              <a:spcAft>
                <a:spcPts val="0"/>
              </a:spcAft>
              <a:buClr>
                <a:srgbClr val="2F354A"/>
              </a:buClr>
              <a:buSzPts val="1500"/>
              <a:buFont typeface="Arial"/>
              <a:buNone/>
            </a:pPr>
            <a:r>
              <a:rPr b="1" i="0" lang="en" sz="2000" u="none" cap="none" strike="noStrike">
                <a:solidFill>
                  <a:srgbClr val="64C3F5"/>
                </a:solidFill>
                <a:latin typeface="Arial"/>
                <a:ea typeface="Arial"/>
                <a:cs typeface="Arial"/>
                <a:sym typeface="Arial"/>
              </a:rPr>
              <a:t>AND</a:t>
            </a:r>
            <a:endParaRPr b="1" i="0" sz="2000" u="none" cap="none" strike="noStrike">
              <a:solidFill>
                <a:srgbClr val="64C3F5"/>
              </a:solidFill>
              <a:latin typeface="Arial"/>
              <a:ea typeface="Arial"/>
              <a:cs typeface="Arial"/>
              <a:sym typeface="Arial"/>
            </a:endParaRPr>
          </a:p>
          <a:p>
            <a:pPr indent="0" lvl="0" marL="0" marR="0" rtl="0" algn="ctr">
              <a:lnSpc>
                <a:spcPct val="100000"/>
              </a:lnSpc>
              <a:spcBef>
                <a:spcPts val="0"/>
              </a:spcBef>
              <a:spcAft>
                <a:spcPts val="0"/>
              </a:spcAft>
              <a:buClr>
                <a:srgbClr val="2F354A"/>
              </a:buClr>
              <a:buSzPts val="1500"/>
              <a:buFont typeface="Arial"/>
              <a:buNone/>
            </a:pPr>
            <a:r>
              <a:rPr b="1" i="0" lang="en" sz="2000" u="none" cap="none" strike="noStrike">
                <a:solidFill>
                  <a:srgbClr val="64C3F5"/>
                </a:solidFill>
                <a:latin typeface="Arial"/>
                <a:ea typeface="Arial"/>
                <a:cs typeface="Arial"/>
                <a:sym typeface="Arial"/>
              </a:rPr>
              <a:t>DISTRIBUTIONS</a:t>
            </a:r>
            <a:endParaRPr b="1" i="0" sz="2000" u="none" cap="none" strike="noStrike">
              <a:solidFill>
                <a:srgbClr val="64C3F5"/>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Image" id="203" name="Google Shape;203;p1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04" name="Google Shape;204;p1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05" name="Google Shape;205;p1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06" name="Google Shape;206;p10"/>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cxnSp>
        <p:nvCxnSpPr>
          <p:cNvPr id="207" name="Google Shape;207;p1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08" name="Google Shape;208;p1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09" name="Google Shape;209;p10"/>
          <p:cNvSpPr txBox="1"/>
          <p:nvPr/>
        </p:nvSpPr>
        <p:spPr>
          <a:xfrm>
            <a:off x="532995" y="12215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Outliers</a:t>
            </a:r>
            <a:endParaRPr b="0" i="0" sz="500" u="none" cap="none" strike="noStrike">
              <a:solidFill>
                <a:srgbClr val="000000"/>
              </a:solidFill>
              <a:latin typeface="Arial"/>
              <a:ea typeface="Arial"/>
              <a:cs typeface="Arial"/>
              <a:sym typeface="Arial"/>
            </a:endParaRPr>
          </a:p>
        </p:txBody>
      </p:sp>
      <p:sp>
        <p:nvSpPr>
          <p:cNvPr id="210" name="Google Shape;210;p10"/>
          <p:cNvSpPr txBox="1"/>
          <p:nvPr/>
        </p:nvSpPr>
        <p:spPr>
          <a:xfrm>
            <a:off x="4552950" y="15906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An outlier is a value which is extremely bigger or smaller than the others.</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Reasons of finding an outlier:</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A typo</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An underrepresented sample of of a bigger population.</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p:txBody>
      </p:sp>
      <p:pic>
        <p:nvPicPr>
          <p:cNvPr id="211" name="Google Shape;211;p10"/>
          <p:cNvPicPr preferRelativeResize="0"/>
          <p:nvPr/>
        </p:nvPicPr>
        <p:blipFill rotWithShape="1">
          <a:blip r:embed="rId6">
            <a:alphaModFix/>
          </a:blip>
          <a:srcRect b="0" l="0" r="0" t="0"/>
          <a:stretch/>
        </p:blipFill>
        <p:spPr>
          <a:xfrm>
            <a:off x="1413250" y="257175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Image" id="216" name="Google Shape;216;p1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17" name="Google Shape;217;p1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18" name="Google Shape;218;p1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19" name="Google Shape;219;p1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cxnSp>
        <p:nvCxnSpPr>
          <p:cNvPr id="220" name="Google Shape;220;p1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21" name="Google Shape;221;p1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22" name="Google Shape;222;p11"/>
          <p:cNvSpPr txBox="1"/>
          <p:nvPr/>
        </p:nvSpPr>
        <p:spPr>
          <a:xfrm>
            <a:off x="532995" y="12215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Dealing with outliers</a:t>
            </a:r>
            <a:endParaRPr b="0" i="0" sz="500" u="none" cap="none" strike="noStrike">
              <a:solidFill>
                <a:srgbClr val="000000"/>
              </a:solidFill>
              <a:latin typeface="Arial"/>
              <a:ea typeface="Arial"/>
              <a:cs typeface="Arial"/>
              <a:sym typeface="Arial"/>
            </a:endParaRPr>
          </a:p>
        </p:txBody>
      </p:sp>
      <p:sp>
        <p:nvSpPr>
          <p:cNvPr id="223" name="Google Shape;223;p11"/>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There are several approaches to identify them:</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Domain knowledge</a:t>
            </a:r>
            <a:endParaRPr b="0" i="0" sz="1500" u="none" cap="none" strike="noStrike">
              <a:solidFill>
                <a:srgbClr val="000000"/>
              </a:solidFill>
              <a:latin typeface="Arial"/>
              <a:ea typeface="Arial"/>
              <a:cs typeface="Arial"/>
              <a:sym typeface="Arial"/>
            </a:endParaRPr>
          </a:p>
          <a:p>
            <a:pPr indent="-323850" lvl="0"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Sorting the values ( the outliers will be easier to identify)</a:t>
            </a:r>
            <a:endParaRPr b="0" i="0" sz="1500" u="none" cap="none" strike="noStrike">
              <a:solidFill>
                <a:srgbClr val="000000"/>
              </a:solidFill>
              <a:latin typeface="Arial"/>
              <a:ea typeface="Arial"/>
              <a:cs typeface="Arial"/>
              <a:sym typeface="Arial"/>
            </a:endParaRPr>
          </a:p>
          <a:p>
            <a:pPr indent="-323850" lvl="0"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Get the box-plot ( outliers are </a:t>
            </a:r>
            <a:r>
              <a:rPr b="1" i="0" lang="en" sz="1500" u="none" cap="none" strike="noStrike">
                <a:solidFill>
                  <a:srgbClr val="000000"/>
                </a:solidFill>
                <a:latin typeface="Arial"/>
                <a:ea typeface="Arial"/>
                <a:cs typeface="Arial"/>
                <a:sym typeface="Arial"/>
              </a:rPr>
              <a:t>isolated</a:t>
            </a:r>
            <a:r>
              <a:rPr b="0" i="0" lang="en" sz="1500" u="none" cap="none" strike="noStrike">
                <a:solidFill>
                  <a:srgbClr val="000000"/>
                </a:solidFill>
                <a:latin typeface="Arial"/>
                <a:ea typeface="Arial"/>
                <a:cs typeface="Arial"/>
                <a:sym typeface="Arial"/>
              </a:rPr>
              <a:t> values outside the whiskers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Ways to deal with them:</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Fix the value is it’s a typo</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Remove them or change their values to the closest whisker</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pic>
        <p:nvPicPr>
          <p:cNvPr id="224" name="Google Shape;224;p11"/>
          <p:cNvPicPr preferRelativeResize="0"/>
          <p:nvPr/>
        </p:nvPicPr>
        <p:blipFill rotWithShape="1">
          <a:blip r:embed="rId6">
            <a:alphaModFix/>
          </a:blip>
          <a:srcRect b="0" l="0" r="0" t="0"/>
          <a:stretch/>
        </p:blipFill>
        <p:spPr>
          <a:xfrm>
            <a:off x="1389425" y="3036100"/>
            <a:ext cx="1905000" cy="1905000"/>
          </a:xfrm>
          <a:prstGeom prst="rect">
            <a:avLst/>
          </a:prstGeom>
          <a:noFill/>
          <a:ln>
            <a:noFill/>
          </a:ln>
        </p:spPr>
      </p:pic>
      <p:pic>
        <p:nvPicPr>
          <p:cNvPr id="225" name="Google Shape;225;p11"/>
          <p:cNvPicPr preferRelativeResize="0"/>
          <p:nvPr/>
        </p:nvPicPr>
        <p:blipFill rotWithShape="1">
          <a:blip r:embed="rId7">
            <a:alphaModFix/>
          </a:blip>
          <a:srcRect b="0" l="0" r="0" t="0"/>
          <a:stretch/>
        </p:blipFill>
        <p:spPr>
          <a:xfrm>
            <a:off x="3017600" y="3036100"/>
            <a:ext cx="478625" cy="478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Image" id="230" name="Google Shape;230;p1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31" name="Google Shape;231;p1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32" name="Google Shape;232;p1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cxnSp>
        <p:nvCxnSpPr>
          <p:cNvPr id="233" name="Google Shape;233;p1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34" name="Google Shape;234;p1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35" name="Google Shape;235;p12"/>
          <p:cNvSpPr txBox="1"/>
          <p:nvPr/>
        </p:nvSpPr>
        <p:spPr>
          <a:xfrm>
            <a:off x="532995" y="12215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Box-plot</a:t>
            </a:r>
            <a:endParaRPr b="0" i="0" sz="500" u="none" cap="none" strike="noStrike">
              <a:solidFill>
                <a:srgbClr val="000000"/>
              </a:solidFill>
              <a:latin typeface="Arial"/>
              <a:ea typeface="Arial"/>
              <a:cs typeface="Arial"/>
              <a:sym typeface="Arial"/>
            </a:endParaRPr>
          </a:p>
        </p:txBody>
      </p:sp>
      <p:sp>
        <p:nvSpPr>
          <p:cNvPr id="236" name="Google Shape;236;p12"/>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A “</a:t>
            </a:r>
            <a:r>
              <a:rPr b="1" i="0" lang="en" sz="1500" u="none" cap="none" strike="noStrike">
                <a:solidFill>
                  <a:srgbClr val="000000"/>
                </a:solidFill>
                <a:latin typeface="Arial"/>
                <a:ea typeface="Arial"/>
                <a:cs typeface="Arial"/>
                <a:sym typeface="Arial"/>
              </a:rPr>
              <a:t>box-plot</a:t>
            </a:r>
            <a:r>
              <a:rPr b="0" i="0" lang="en" sz="1500" u="none" cap="none" strike="noStrike">
                <a:solidFill>
                  <a:srgbClr val="000000"/>
                </a:solidFill>
                <a:latin typeface="Arial"/>
                <a:ea typeface="Arial"/>
                <a:cs typeface="Arial"/>
                <a:sym typeface="Arial"/>
              </a:rPr>
              <a:t>” is an schema which basically displays:</a:t>
            </a:r>
            <a:endParaRPr b="0" i="0" sz="1500" u="none" cap="none" strike="noStrike">
              <a:solidFill>
                <a:srgbClr val="000000"/>
              </a:solidFill>
              <a:latin typeface="Arial"/>
              <a:ea typeface="Arial"/>
              <a:cs typeface="Arial"/>
              <a:sym typeface="Arial"/>
            </a:endParaRPr>
          </a:p>
          <a:p>
            <a:pPr indent="-323850" lvl="1" marL="9144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Q1, Q2, Q3, Q1-1.5(Q3-Q1), </a:t>
            </a:r>
            <a:r>
              <a:rPr b="0" i="0" lang="en" sz="1500" u="none" cap="none" strike="noStrike">
                <a:solidFill>
                  <a:schemeClr val="dk1"/>
                </a:solidFill>
                <a:latin typeface="Arial"/>
                <a:ea typeface="Arial"/>
                <a:cs typeface="Arial"/>
                <a:sym typeface="Arial"/>
              </a:rPr>
              <a:t>Q3+1.5(Q3-Q1)</a:t>
            </a:r>
            <a:endParaRPr b="0" i="0" sz="1500" u="none" cap="none" strike="noStrike">
              <a:solidFill>
                <a:srgbClr val="000000"/>
              </a:solidFill>
              <a:latin typeface="Arial"/>
              <a:ea typeface="Arial"/>
              <a:cs typeface="Arial"/>
              <a:sym typeface="Arial"/>
            </a:endParaRPr>
          </a:p>
        </p:txBody>
      </p:sp>
      <p:pic>
        <p:nvPicPr>
          <p:cNvPr id="237" name="Google Shape;237;p12"/>
          <p:cNvPicPr preferRelativeResize="0"/>
          <p:nvPr/>
        </p:nvPicPr>
        <p:blipFill rotWithShape="1">
          <a:blip r:embed="rId6">
            <a:alphaModFix/>
          </a:blip>
          <a:srcRect b="0" l="0" r="0" t="0"/>
          <a:stretch/>
        </p:blipFill>
        <p:spPr>
          <a:xfrm>
            <a:off x="1081074" y="2428877"/>
            <a:ext cx="6229375" cy="252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IH_BLUE-LOGO_1200x1200.png" id="242" name="Google Shape;242;p13"/>
          <p:cNvPicPr preferRelativeResize="0"/>
          <p:nvPr/>
        </p:nvPicPr>
        <p:blipFill rotWithShape="1">
          <a:blip r:embed="rId3">
            <a:alphaModFix/>
          </a:blip>
          <a:srcRect b="0" l="0" r="0" t="0"/>
          <a:stretch/>
        </p:blipFill>
        <p:spPr>
          <a:xfrm>
            <a:off x="3822756" y="1822506"/>
            <a:ext cx="1498488" cy="1498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Image" id="110" name="Google Shape;110;p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11" name="Google Shape;111;p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12" name="Google Shape;112;p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sp>
        <p:nvSpPr>
          <p:cNvPr id="113" name="Google Shape;113;p2"/>
          <p:cNvSpPr txBox="1"/>
          <p:nvPr/>
        </p:nvSpPr>
        <p:spPr>
          <a:xfrm>
            <a:off x="385732" y="1464475"/>
            <a:ext cx="2769000" cy="2097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200"/>
              <a:buFont typeface="Arial"/>
              <a:buNone/>
            </a:pPr>
            <a:r>
              <a:rPr b="1" i="0" lang="en" sz="1600" u="none" cap="none" strike="noStrike">
                <a:solidFill>
                  <a:srgbClr val="000000"/>
                </a:solidFill>
                <a:latin typeface="Arial"/>
                <a:ea typeface="Arial"/>
                <a:cs typeface="Arial"/>
                <a:sym typeface="Arial"/>
              </a:rPr>
              <a:t>Descriptive statistics </a:t>
            </a:r>
            <a:endParaRPr b="0" i="0" sz="900" u="none" cap="none" strike="noStrike">
              <a:solidFill>
                <a:srgbClr val="000000"/>
              </a:solidFill>
              <a:latin typeface="Arial"/>
              <a:ea typeface="Arial"/>
              <a:cs typeface="Arial"/>
              <a:sym typeface="Arial"/>
            </a:endParaRPr>
          </a:p>
        </p:txBody>
      </p:sp>
      <p:sp>
        <p:nvSpPr>
          <p:cNvPr id="114" name="Google Shape;114;p2"/>
          <p:cNvSpPr txBox="1"/>
          <p:nvPr/>
        </p:nvSpPr>
        <p:spPr>
          <a:xfrm>
            <a:off x="4883100" y="2152626"/>
            <a:ext cx="3873300" cy="2472300"/>
          </a:xfrm>
          <a:prstGeom prst="rect">
            <a:avLst/>
          </a:prstGeom>
          <a:noFill/>
          <a:ln>
            <a:noFill/>
          </a:ln>
        </p:spPr>
        <p:txBody>
          <a:bodyPr anchorCtr="0" anchor="t" bIns="19050" lIns="19050" spcFirstLastPara="1" rIns="19050" wrap="square" tIns="19050">
            <a:noAutofit/>
          </a:bodyPr>
          <a:lstStyle/>
          <a:p>
            <a:pPr indent="-317500" lvl="0" marL="457200" marR="0" rtl="0" algn="just">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Based on “random SAMPLE”</a:t>
            </a:r>
            <a:r>
              <a:rPr b="0" i="0" lang="en" sz="1400" u="none" cap="none" strike="noStrike">
                <a:solidFill>
                  <a:srgbClr val="000000"/>
                </a:solidFill>
                <a:latin typeface="Arial"/>
                <a:ea typeface="Arial"/>
                <a:cs typeface="Arial"/>
                <a:sym typeface="Arial"/>
              </a:rPr>
              <a:t> statistics makes inferences about a </a:t>
            </a:r>
            <a:r>
              <a:rPr b="1" i="0" lang="en" sz="1400" u="none" cap="none" strike="noStrike">
                <a:solidFill>
                  <a:srgbClr val="000000"/>
                </a:solidFill>
                <a:latin typeface="Arial"/>
                <a:ea typeface="Arial"/>
                <a:cs typeface="Arial"/>
                <a:sym typeface="Arial"/>
              </a:rPr>
              <a:t>broader population</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Takes into account the </a:t>
            </a:r>
            <a:r>
              <a:rPr b="1" i="0" lang="en" sz="1400" u="none" cap="none" strike="noStrike">
                <a:solidFill>
                  <a:srgbClr val="000000"/>
                </a:solidFill>
                <a:latin typeface="Arial"/>
                <a:ea typeface="Arial"/>
                <a:cs typeface="Arial"/>
                <a:sym typeface="Arial"/>
              </a:rPr>
              <a:t>SAMPLING error (each SAMPLE has different  statistical properties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Statistical measures </a:t>
            </a:r>
            <a:r>
              <a:rPr b="1" i="0" lang="en" sz="1400" u="none" cap="none" strike="noStrike">
                <a:solidFill>
                  <a:srgbClr val="000000"/>
                </a:solidFill>
                <a:latin typeface="Arial"/>
                <a:ea typeface="Arial"/>
                <a:cs typeface="Arial"/>
                <a:sym typeface="Arial"/>
              </a:rPr>
              <a:t>have UNCERTAINTY because of the CHOSEN SAMPLE</a:t>
            </a:r>
            <a:endParaRPr b="1" i="0" sz="1400" u="none" cap="none" strike="noStrike">
              <a:solidFill>
                <a:srgbClr val="000000"/>
              </a:solidFill>
              <a:latin typeface="Arial"/>
              <a:ea typeface="Arial"/>
              <a:cs typeface="Arial"/>
              <a:sym typeface="Arial"/>
            </a:endParaRPr>
          </a:p>
        </p:txBody>
      </p:sp>
      <p:sp>
        <p:nvSpPr>
          <p:cNvPr id="115" name="Google Shape;115;p2"/>
          <p:cNvSpPr txBox="1"/>
          <p:nvPr/>
        </p:nvSpPr>
        <p:spPr>
          <a:xfrm>
            <a:off x="4849785" y="1464475"/>
            <a:ext cx="2471400" cy="2097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1200"/>
              <a:buFont typeface="Arial"/>
              <a:buNone/>
            </a:pPr>
            <a:r>
              <a:rPr b="1" i="0" lang="en" sz="1600" u="none" cap="none" strike="noStrike">
                <a:solidFill>
                  <a:srgbClr val="000000"/>
                </a:solidFill>
                <a:latin typeface="Arial"/>
                <a:ea typeface="Arial"/>
                <a:cs typeface="Arial"/>
                <a:sym typeface="Arial"/>
              </a:rPr>
              <a:t>Inferential statistics</a:t>
            </a:r>
            <a:endParaRPr b="0" i="0" sz="900" u="none" cap="none" strike="noStrike">
              <a:solidFill>
                <a:srgbClr val="000000"/>
              </a:solidFill>
              <a:latin typeface="Arial"/>
              <a:ea typeface="Arial"/>
              <a:cs typeface="Arial"/>
              <a:sym typeface="Arial"/>
            </a:endParaRPr>
          </a:p>
        </p:txBody>
      </p:sp>
      <p:sp>
        <p:nvSpPr>
          <p:cNvPr id="116" name="Google Shape;116;p2"/>
          <p:cNvSpPr txBox="1"/>
          <p:nvPr/>
        </p:nvSpPr>
        <p:spPr>
          <a:xfrm>
            <a:off x="353975" y="2152626"/>
            <a:ext cx="3873300" cy="24723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Descriptive statistics describes statistically a </a:t>
            </a:r>
            <a:r>
              <a:rPr b="1" i="0" lang="en" sz="1500" u="none" cap="none" strike="noStrike">
                <a:solidFill>
                  <a:srgbClr val="000000"/>
                </a:solidFill>
                <a:latin typeface="Arial"/>
                <a:ea typeface="Arial"/>
                <a:cs typeface="Arial"/>
                <a:sym typeface="Arial"/>
              </a:rPr>
              <a:t>SAMPLE</a:t>
            </a:r>
            <a:r>
              <a:rPr b="0" i="0" lang="en" sz="1500" u="none" cap="none" strike="noStrike">
                <a:solidFill>
                  <a:srgbClr val="000000"/>
                </a:solidFill>
                <a:latin typeface="Arial"/>
                <a:ea typeface="Arial"/>
                <a:cs typeface="Arial"/>
                <a:sym typeface="Arial"/>
              </a:rPr>
              <a:t> of a group.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It doesn’t try to guess how could be the full group, only the SAMPLE</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There is </a:t>
            </a:r>
            <a:r>
              <a:rPr b="1" i="0" lang="en" sz="1500" u="none" cap="none" strike="noStrike">
                <a:solidFill>
                  <a:srgbClr val="000000"/>
                </a:solidFill>
                <a:latin typeface="Arial"/>
                <a:ea typeface="Arial"/>
                <a:cs typeface="Arial"/>
                <a:sym typeface="Arial"/>
              </a:rPr>
              <a:t>NO UNCERTAINTY</a:t>
            </a:r>
            <a:r>
              <a:rPr b="0" i="0" lang="en" sz="15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Image" id="121" name="Google Shape;121;p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22" name="Google Shape;122;p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23" name="Google Shape;123;p3"/>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sp>
        <p:nvSpPr>
          <p:cNvPr id="124" name="Google Shape;124;p3"/>
          <p:cNvSpPr txBox="1"/>
          <p:nvPr/>
        </p:nvSpPr>
        <p:spPr>
          <a:xfrm>
            <a:off x="472802" y="1254925"/>
            <a:ext cx="29334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Describing the sample</a:t>
            </a:r>
            <a:endParaRPr b="0" i="0" sz="500" u="none" cap="none" strike="noStrike">
              <a:solidFill>
                <a:srgbClr val="000000"/>
              </a:solidFill>
              <a:latin typeface="Arial"/>
              <a:ea typeface="Arial"/>
              <a:cs typeface="Arial"/>
              <a:sym typeface="Arial"/>
            </a:endParaRPr>
          </a:p>
        </p:txBody>
      </p:sp>
      <p:cxnSp>
        <p:nvCxnSpPr>
          <p:cNvPr id="125" name="Google Shape;125;p3"/>
          <p:cNvCxnSpPr/>
          <p:nvPr/>
        </p:nvCxnSpPr>
        <p:spPr>
          <a:xfrm rot="10800000">
            <a:off x="3686175" y="-29745"/>
            <a:ext cx="0" cy="2375700"/>
          </a:xfrm>
          <a:prstGeom prst="straightConnector1">
            <a:avLst/>
          </a:prstGeom>
          <a:noFill/>
          <a:ln cap="flat" cmpd="sng" w="38100">
            <a:solidFill>
              <a:srgbClr val="D0D0D0"/>
            </a:solidFill>
            <a:prstDash val="solid"/>
            <a:miter lim="400000"/>
            <a:headEnd len="sm" w="sm" type="none"/>
            <a:tailEnd len="sm" w="sm" type="none"/>
          </a:ln>
        </p:spPr>
      </p:cxnSp>
      <p:sp>
        <p:nvSpPr>
          <p:cNvPr id="126" name="Google Shape;126;p3"/>
          <p:cNvSpPr txBox="1"/>
          <p:nvPr/>
        </p:nvSpPr>
        <p:spPr>
          <a:xfrm>
            <a:off x="4071973" y="923700"/>
            <a:ext cx="4029000" cy="223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64C3F5"/>
              </a:buClr>
              <a:buSzPts val="1300"/>
              <a:buFont typeface="Arial"/>
              <a:buNone/>
            </a:pPr>
            <a:r>
              <a:rPr b="1" i="0" lang="en" sz="1800" u="none" cap="none" strike="noStrike">
                <a:solidFill>
                  <a:srgbClr val="64C3F5"/>
                </a:solidFill>
                <a:latin typeface="Arial"/>
                <a:ea typeface="Arial"/>
                <a:cs typeface="Arial"/>
                <a:sym typeface="Arial"/>
              </a:rPr>
              <a:t>Measures of central tendency</a:t>
            </a:r>
            <a:endParaRPr b="0" i="0" sz="1000" u="none" cap="none" strike="noStrike">
              <a:solidFill>
                <a:srgbClr val="000000"/>
              </a:solidFill>
              <a:latin typeface="Arial"/>
              <a:ea typeface="Arial"/>
              <a:cs typeface="Arial"/>
              <a:sym typeface="Arial"/>
            </a:endParaRPr>
          </a:p>
        </p:txBody>
      </p:sp>
      <p:sp>
        <p:nvSpPr>
          <p:cNvPr id="127" name="Google Shape;127;p3"/>
          <p:cNvSpPr txBox="1"/>
          <p:nvPr/>
        </p:nvSpPr>
        <p:spPr>
          <a:xfrm>
            <a:off x="4071975" y="1564450"/>
            <a:ext cx="3921900" cy="25716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Mean</a:t>
            </a:r>
            <a:r>
              <a:rPr b="0" i="0" lang="en" sz="1400" u="none" cap="none" strike="noStrike">
                <a:solidFill>
                  <a:srgbClr val="000000"/>
                </a:solidFill>
                <a:latin typeface="Helvetica Neue"/>
                <a:ea typeface="Helvetica Neue"/>
                <a:cs typeface="Helvetica Neue"/>
                <a:sym typeface="Helvetica Neue"/>
              </a:rPr>
              <a:t> = The average</a:t>
            </a:r>
            <a:endParaRPr b="0" i="0" sz="1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Median</a:t>
            </a:r>
            <a:r>
              <a:rPr b="0" i="0" lang="en" sz="1400" u="none" cap="none" strike="noStrike">
                <a:solidFill>
                  <a:srgbClr val="000000"/>
                </a:solidFill>
                <a:latin typeface="Helvetica Neue"/>
                <a:ea typeface="Helvetica Neue"/>
                <a:cs typeface="Helvetica Neue"/>
                <a:sym typeface="Helvetica Neue"/>
              </a:rPr>
              <a:t> = After sorting the values, the value which has the same amount on values lower than it as the same number of value bigger that in it (“the guy in the middle”)</a:t>
            </a:r>
            <a:endParaRPr b="0" i="0" sz="1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Mode</a:t>
            </a:r>
            <a:r>
              <a:rPr b="0" i="0" lang="en" sz="1400" u="none" cap="none" strike="noStrike">
                <a:solidFill>
                  <a:srgbClr val="000000"/>
                </a:solidFill>
                <a:latin typeface="Helvetica Neue"/>
                <a:ea typeface="Helvetica Neue"/>
                <a:cs typeface="Helvetica Neue"/>
                <a:sym typeface="Helvetica Neue"/>
              </a:rPr>
              <a:t> =  The most frequent value</a:t>
            </a:r>
            <a:endParaRPr b="0" i="0" sz="1400" u="none" cap="none" strike="noStrike">
              <a:solidFill>
                <a:srgbClr val="000000"/>
              </a:solidFill>
              <a:latin typeface="Helvetica Neue"/>
              <a:ea typeface="Helvetica Neue"/>
              <a:cs typeface="Helvetica Neue"/>
              <a:sym typeface="Helvetica Neue"/>
            </a:endParaRPr>
          </a:p>
        </p:txBody>
      </p:sp>
      <p:pic>
        <p:nvPicPr>
          <p:cNvPr id="128" name="Google Shape;128;p3"/>
          <p:cNvPicPr preferRelativeResize="0"/>
          <p:nvPr/>
        </p:nvPicPr>
        <p:blipFill rotWithShape="1">
          <a:blip r:embed="rId5">
            <a:alphaModFix/>
          </a:blip>
          <a:srcRect b="0" l="0" r="0" t="0"/>
          <a:stretch/>
        </p:blipFill>
        <p:spPr>
          <a:xfrm>
            <a:off x="368100" y="3329000"/>
            <a:ext cx="3656618" cy="137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Image" id="133" name="Google Shape;133;p4"/>
          <p:cNvPicPr preferRelativeResize="0"/>
          <p:nvPr/>
        </p:nvPicPr>
        <p:blipFill rotWithShape="1">
          <a:blip r:embed="rId3">
            <a:alphaModFix/>
          </a:blip>
          <a:srcRect b="0" l="0" r="0" t="0"/>
          <a:stretch/>
        </p:blipFill>
        <p:spPr>
          <a:xfrm>
            <a:off x="402431" y="488547"/>
            <a:ext cx="2555049" cy="284968"/>
          </a:xfrm>
          <a:prstGeom prst="rect">
            <a:avLst/>
          </a:prstGeom>
          <a:noFill/>
          <a:ln>
            <a:noFill/>
          </a:ln>
        </p:spPr>
      </p:pic>
      <p:sp>
        <p:nvSpPr>
          <p:cNvPr id="134" name="Google Shape;134;p4"/>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sp>
        <p:nvSpPr>
          <p:cNvPr id="135" name="Google Shape;135;p4"/>
          <p:cNvSpPr txBox="1"/>
          <p:nvPr/>
        </p:nvSpPr>
        <p:spPr>
          <a:xfrm>
            <a:off x="472788" y="797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Descriptive</a:t>
            </a:r>
            <a:endParaRPr b="0" i="0" sz="500" u="none" cap="none" strike="noStrike">
              <a:solidFill>
                <a:srgbClr val="000000"/>
              </a:solidFill>
              <a:latin typeface="Arial"/>
              <a:ea typeface="Arial"/>
              <a:cs typeface="Arial"/>
              <a:sym typeface="Arial"/>
            </a:endParaRPr>
          </a:p>
        </p:txBody>
      </p:sp>
      <p:cxnSp>
        <p:nvCxnSpPr>
          <p:cNvPr id="136" name="Google Shape;136;p4"/>
          <p:cNvCxnSpPr/>
          <p:nvPr/>
        </p:nvCxnSpPr>
        <p:spPr>
          <a:xfrm rot="10800000">
            <a:off x="3686175" y="-29745"/>
            <a:ext cx="0" cy="2375700"/>
          </a:xfrm>
          <a:prstGeom prst="straightConnector1">
            <a:avLst/>
          </a:prstGeom>
          <a:noFill/>
          <a:ln cap="flat" cmpd="sng" w="38100">
            <a:solidFill>
              <a:srgbClr val="D0D0D0"/>
            </a:solidFill>
            <a:prstDash val="solid"/>
            <a:miter lim="400000"/>
            <a:headEnd len="sm" w="sm" type="none"/>
            <a:tailEnd len="sm" w="sm" type="none"/>
          </a:ln>
        </p:spPr>
      </p:cxnSp>
      <p:sp>
        <p:nvSpPr>
          <p:cNvPr id="137" name="Google Shape;137;p4"/>
          <p:cNvSpPr txBox="1"/>
          <p:nvPr/>
        </p:nvSpPr>
        <p:spPr>
          <a:xfrm>
            <a:off x="4071975" y="923700"/>
            <a:ext cx="4029000" cy="3813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64C3F5"/>
              </a:buClr>
              <a:buSzPts val="1300"/>
              <a:buFont typeface="Arial"/>
              <a:buNone/>
            </a:pPr>
            <a:r>
              <a:rPr b="1" i="0" lang="en" sz="1800" u="none" cap="none" strike="noStrike">
                <a:solidFill>
                  <a:srgbClr val="64C3F5"/>
                </a:solidFill>
                <a:latin typeface="Arial"/>
                <a:ea typeface="Arial"/>
                <a:cs typeface="Arial"/>
                <a:sym typeface="Arial"/>
              </a:rPr>
              <a:t>Measures of dispersion</a:t>
            </a:r>
            <a:endParaRPr b="0" i="0" sz="1000" u="none" cap="none" strike="noStrike">
              <a:solidFill>
                <a:srgbClr val="000000"/>
              </a:solidFill>
              <a:latin typeface="Arial"/>
              <a:ea typeface="Arial"/>
              <a:cs typeface="Arial"/>
              <a:sym typeface="Arial"/>
            </a:endParaRPr>
          </a:p>
        </p:txBody>
      </p:sp>
      <p:sp>
        <p:nvSpPr>
          <p:cNvPr id="138" name="Google Shape;138;p4"/>
          <p:cNvSpPr txBox="1"/>
          <p:nvPr/>
        </p:nvSpPr>
        <p:spPr>
          <a:xfrm>
            <a:off x="4071975" y="1412050"/>
            <a:ext cx="3921900" cy="25716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Standard deviation (SD)</a:t>
            </a:r>
            <a:r>
              <a:rPr b="0" i="0" lang="en" sz="1400" u="none" cap="none" strike="noStrike">
                <a:solidFill>
                  <a:srgbClr val="000000"/>
                </a:solidFill>
                <a:latin typeface="Helvetica Neue"/>
                <a:ea typeface="Helvetica Neue"/>
                <a:cs typeface="Helvetica Neue"/>
                <a:sym typeface="Helvetica Neue"/>
              </a:rPr>
              <a:t>:</a:t>
            </a:r>
            <a:endParaRPr b="0" i="0" sz="1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Variance (SD)</a:t>
            </a:r>
            <a:r>
              <a:rPr b="0" i="0" lang="en" sz="1400" u="none" cap="none" strike="noStrike">
                <a:solidFill>
                  <a:srgbClr val="000000"/>
                </a:solidFill>
                <a:latin typeface="Helvetica Neue"/>
                <a:ea typeface="Helvetica Neue"/>
                <a:cs typeface="Helvetica Neue"/>
                <a:sym typeface="Helvetica Neue"/>
              </a:rPr>
              <a:t>:</a:t>
            </a:r>
            <a:endParaRPr b="0" i="0" sz="1400" u="none" cap="none" strike="noStrike">
              <a:solidFill>
                <a:srgbClr val="000000"/>
              </a:solidFill>
              <a:latin typeface="Helvetica Neue"/>
              <a:ea typeface="Helvetica Neue"/>
              <a:cs typeface="Helvetica Neue"/>
              <a:sym typeface="Helvetica Neu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Range </a:t>
            </a:r>
            <a:r>
              <a:rPr b="0" i="0" lang="en" sz="1400" u="none" cap="none" strike="noStrike">
                <a:solidFill>
                  <a:srgbClr val="000000"/>
                </a:solidFill>
                <a:latin typeface="Helvetica Neue"/>
                <a:ea typeface="Helvetica Neue"/>
                <a:cs typeface="Helvetica Neue"/>
                <a:sym typeface="Helvetica Neue"/>
              </a:rPr>
              <a:t>=  Maximum value - minimum value</a:t>
            </a:r>
            <a:endParaRPr b="0" i="0" sz="1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Quartiles</a:t>
            </a:r>
            <a:r>
              <a:rPr b="0" i="0" lang="en" sz="1400" u="none" cap="none" strike="noStrike">
                <a:solidFill>
                  <a:srgbClr val="000000"/>
                </a:solidFill>
                <a:latin typeface="Helvetica Neue"/>
                <a:ea typeface="Helvetica Neue"/>
                <a:cs typeface="Helvetica Neue"/>
                <a:sym typeface="Helvetica Neue"/>
              </a:rPr>
              <a:t> = Sort your values from the lowest to the highest. Then determine the values for which you have (25%, 50%, 75%) of the total data </a:t>
            </a:r>
            <a:endParaRPr b="0" i="0" sz="1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a:p>
            <a:pPr indent="-317500" lvl="0" marL="457200" marR="0" rtl="0" algn="just">
              <a:lnSpc>
                <a:spcPct val="100000"/>
              </a:lnSpc>
              <a:spcBef>
                <a:spcPts val="0"/>
              </a:spcBef>
              <a:spcAft>
                <a:spcPts val="0"/>
              </a:spcAft>
              <a:buClr>
                <a:srgbClr val="000000"/>
              </a:buClr>
              <a:buSzPts val="1400"/>
              <a:buFont typeface="Helvetica Neue"/>
              <a:buChar char="●"/>
            </a:pPr>
            <a:r>
              <a:rPr b="1" i="0" lang="en" sz="1400" u="none" cap="none" strike="noStrike">
                <a:solidFill>
                  <a:srgbClr val="000000"/>
                </a:solidFill>
                <a:latin typeface="Helvetica Neue"/>
                <a:ea typeface="Helvetica Neue"/>
                <a:cs typeface="Helvetica Neue"/>
                <a:sym typeface="Helvetica Neue"/>
              </a:rPr>
              <a:t>Percentiles</a:t>
            </a:r>
            <a:r>
              <a:rPr b="0" i="0" lang="en" sz="1400" u="none" cap="none" strike="noStrike">
                <a:solidFill>
                  <a:srgbClr val="000000"/>
                </a:solidFill>
                <a:latin typeface="Helvetica Neue"/>
                <a:ea typeface="Helvetica Neue"/>
                <a:cs typeface="Helvetica Neue"/>
                <a:sym typeface="Helvetica Neue"/>
              </a:rPr>
              <a:t> = </a:t>
            </a:r>
            <a:r>
              <a:rPr b="0" i="0" lang="en" sz="1400" u="none" cap="none" strike="noStrike">
                <a:solidFill>
                  <a:schemeClr val="dk1"/>
                </a:solidFill>
                <a:latin typeface="Helvetica Neue"/>
                <a:ea typeface="Helvetica Neue"/>
                <a:cs typeface="Helvetica Neue"/>
                <a:sym typeface="Helvetica Neue"/>
              </a:rPr>
              <a:t>Sort your values from the lowest to the highest. </a:t>
            </a:r>
            <a:r>
              <a:rPr b="0" i="0" lang="en" sz="1400" u="none" cap="none" strike="noStrike">
                <a:solidFill>
                  <a:srgbClr val="000000"/>
                </a:solidFill>
                <a:latin typeface="Helvetica Neue"/>
                <a:ea typeface="Helvetica Neue"/>
                <a:cs typeface="Helvetica Neue"/>
                <a:sym typeface="Helvetica Neue"/>
              </a:rPr>
              <a:t>Values for which you have a given % of the total data. Quartiles are a particular case of percentiles.</a:t>
            </a:r>
            <a:endParaRPr b="0" i="0" sz="1400" u="none" cap="none" strike="noStrike">
              <a:solidFill>
                <a:srgbClr val="000000"/>
              </a:solidFill>
              <a:latin typeface="Helvetica Neue"/>
              <a:ea typeface="Helvetica Neue"/>
              <a:cs typeface="Helvetica Neue"/>
              <a:sym typeface="Helvetica Neue"/>
            </a:endParaRPr>
          </a:p>
        </p:txBody>
      </p:sp>
      <p:pic>
        <p:nvPicPr>
          <p:cNvPr id="139" name="Google Shape;139;p4"/>
          <p:cNvPicPr preferRelativeResize="0"/>
          <p:nvPr/>
        </p:nvPicPr>
        <p:blipFill rotWithShape="1">
          <a:blip r:embed="rId4">
            <a:alphaModFix/>
          </a:blip>
          <a:srcRect b="0" l="0" r="0" t="0"/>
          <a:stretch/>
        </p:blipFill>
        <p:spPr>
          <a:xfrm>
            <a:off x="444300" y="2421750"/>
            <a:ext cx="2819400" cy="1619250"/>
          </a:xfrm>
          <a:prstGeom prst="rect">
            <a:avLst/>
          </a:prstGeom>
          <a:noFill/>
          <a:ln>
            <a:noFill/>
          </a:ln>
        </p:spPr>
      </p:pic>
      <p:pic>
        <p:nvPicPr>
          <p:cNvPr id="140" name="Google Shape;140;p4"/>
          <p:cNvPicPr preferRelativeResize="0"/>
          <p:nvPr/>
        </p:nvPicPr>
        <p:blipFill rotWithShape="1">
          <a:blip r:embed="rId5">
            <a:alphaModFix/>
          </a:blip>
          <a:srcRect b="0" l="0" r="0" t="0"/>
          <a:stretch/>
        </p:blipFill>
        <p:spPr>
          <a:xfrm>
            <a:off x="7048500" y="1469275"/>
            <a:ext cx="1797850" cy="523000"/>
          </a:xfrm>
          <a:prstGeom prst="rect">
            <a:avLst/>
          </a:prstGeom>
          <a:noFill/>
          <a:ln>
            <a:noFill/>
          </a:ln>
        </p:spPr>
      </p:pic>
      <p:pic>
        <p:nvPicPr>
          <p:cNvPr id="141" name="Google Shape;141;p4"/>
          <p:cNvPicPr preferRelativeResize="0"/>
          <p:nvPr/>
        </p:nvPicPr>
        <p:blipFill rotWithShape="1">
          <a:blip r:embed="rId6">
            <a:alphaModFix/>
          </a:blip>
          <a:srcRect b="0" l="0" r="0" t="0"/>
          <a:stretch/>
        </p:blipFill>
        <p:spPr>
          <a:xfrm>
            <a:off x="5881688" y="1992275"/>
            <a:ext cx="1514475" cy="39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Image" id="146" name="Google Shape;146;p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47" name="Google Shape;147;p5"/>
          <p:cNvPicPr preferRelativeResize="0"/>
          <p:nvPr/>
        </p:nvPicPr>
        <p:blipFill rotWithShape="1">
          <a:blip r:embed="rId4">
            <a:alphaModFix/>
          </a:blip>
          <a:srcRect b="0" l="0" r="0" t="0"/>
          <a:stretch/>
        </p:blipFill>
        <p:spPr>
          <a:xfrm>
            <a:off x="6948488" y="-2257425"/>
            <a:ext cx="3448050" cy="3714750"/>
          </a:xfrm>
          <a:prstGeom prst="rect">
            <a:avLst/>
          </a:prstGeom>
          <a:noFill/>
          <a:ln>
            <a:noFill/>
          </a:ln>
        </p:spPr>
      </p:pic>
      <p:pic>
        <p:nvPicPr>
          <p:cNvPr descr="Image" id="148" name="Google Shape;148;p5"/>
          <p:cNvPicPr preferRelativeResize="0"/>
          <p:nvPr/>
        </p:nvPicPr>
        <p:blipFill rotWithShape="1">
          <a:blip r:embed="rId5">
            <a:alphaModFix/>
          </a:blip>
          <a:srcRect b="0" l="0" r="0" t="0"/>
          <a:stretch/>
        </p:blipFill>
        <p:spPr>
          <a:xfrm>
            <a:off x="402431" y="488547"/>
            <a:ext cx="2555049" cy="284968"/>
          </a:xfrm>
          <a:prstGeom prst="rect">
            <a:avLst/>
          </a:prstGeom>
          <a:noFill/>
          <a:ln>
            <a:noFill/>
          </a:ln>
        </p:spPr>
      </p:pic>
      <p:sp>
        <p:nvSpPr>
          <p:cNvPr id="149" name="Google Shape;149;p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cxnSp>
        <p:nvCxnSpPr>
          <p:cNvPr id="150" name="Google Shape;150;p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51" name="Google Shape;151;p5"/>
          <p:cNvPicPr preferRelativeResize="0"/>
          <p:nvPr/>
        </p:nvPicPr>
        <p:blipFill rotWithShape="1">
          <a:blip r:embed="rId6">
            <a:alphaModFix/>
          </a:blip>
          <a:srcRect b="0" l="0" r="0" t="0"/>
          <a:stretch/>
        </p:blipFill>
        <p:spPr>
          <a:xfrm>
            <a:off x="3807619" y="2300288"/>
            <a:ext cx="128588" cy="542925"/>
          </a:xfrm>
          <a:prstGeom prst="rect">
            <a:avLst/>
          </a:prstGeom>
          <a:noFill/>
          <a:ln>
            <a:noFill/>
          </a:ln>
        </p:spPr>
      </p:pic>
      <p:sp>
        <p:nvSpPr>
          <p:cNvPr id="152" name="Google Shape;152;p5"/>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How we can get all this information with Pandas?</a:t>
            </a:r>
            <a:endParaRPr b="0" i="0" sz="500" u="none" cap="none" strike="noStrike">
              <a:solidFill>
                <a:srgbClr val="000000"/>
              </a:solidFill>
              <a:latin typeface="Arial"/>
              <a:ea typeface="Arial"/>
              <a:cs typeface="Arial"/>
              <a:sym typeface="Arial"/>
            </a:endParaRPr>
          </a:p>
        </p:txBody>
      </p:sp>
      <p:sp>
        <p:nvSpPr>
          <p:cNvPr id="153" name="Google Shape;153;p5"/>
          <p:cNvSpPr txBox="1"/>
          <p:nvPr/>
        </p:nvSpPr>
        <p:spPr>
          <a:xfrm>
            <a:off x="4552950" y="1057275"/>
            <a:ext cx="4073400" cy="33219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We can use the method into a pandas dataframe: </a:t>
            </a:r>
            <a:r>
              <a:rPr b="1" i="0" lang="en" sz="1500" u="none" cap="none" strike="noStrike">
                <a:solidFill>
                  <a:srgbClr val="000000"/>
                </a:solidFill>
                <a:latin typeface="Arial"/>
                <a:ea typeface="Arial"/>
                <a:cs typeface="Arial"/>
                <a:sym typeface="Arial"/>
              </a:rPr>
              <a:t>describe()</a:t>
            </a: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b="1" i="0" lang="en" sz="1500" u="none" cap="none" strike="noStrike">
                <a:solidFill>
                  <a:srgbClr val="FF0000"/>
                </a:solidFill>
                <a:latin typeface="Arial"/>
                <a:ea typeface="Arial"/>
                <a:cs typeface="Arial"/>
                <a:sym typeface="Arial"/>
              </a:rPr>
              <a:t>CAVEAT! Only with numerical features.</a:t>
            </a: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Image" id="158" name="Google Shape;158;p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59" name="Google Shape;159;p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60" name="Google Shape;160;p6"/>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sp>
        <p:nvSpPr>
          <p:cNvPr id="161" name="Google Shape;161;p6"/>
          <p:cNvSpPr txBox="1"/>
          <p:nvPr/>
        </p:nvSpPr>
        <p:spPr>
          <a:xfrm>
            <a:off x="472788" y="1178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Frequency</a:t>
            </a:r>
            <a:endParaRPr b="0" i="0" sz="500" u="none" cap="none" strike="noStrike">
              <a:solidFill>
                <a:srgbClr val="000000"/>
              </a:solidFill>
              <a:latin typeface="Arial"/>
              <a:ea typeface="Arial"/>
              <a:cs typeface="Arial"/>
              <a:sym typeface="Arial"/>
            </a:endParaRPr>
          </a:p>
        </p:txBody>
      </p:sp>
      <p:cxnSp>
        <p:nvCxnSpPr>
          <p:cNvPr id="162" name="Google Shape;162;p6"/>
          <p:cNvCxnSpPr/>
          <p:nvPr/>
        </p:nvCxnSpPr>
        <p:spPr>
          <a:xfrm rot="10800000">
            <a:off x="3686225" y="-29825"/>
            <a:ext cx="9600" cy="4948500"/>
          </a:xfrm>
          <a:prstGeom prst="straightConnector1">
            <a:avLst/>
          </a:prstGeom>
          <a:noFill/>
          <a:ln cap="flat" cmpd="sng" w="38100">
            <a:solidFill>
              <a:srgbClr val="D0D0D0"/>
            </a:solidFill>
            <a:prstDash val="solid"/>
            <a:miter lim="400000"/>
            <a:headEnd len="sm" w="sm" type="none"/>
            <a:tailEnd len="sm" w="sm" type="none"/>
          </a:ln>
        </p:spPr>
      </p:cxnSp>
      <p:sp>
        <p:nvSpPr>
          <p:cNvPr id="163" name="Google Shape;163;p6"/>
          <p:cNvSpPr txBox="1"/>
          <p:nvPr/>
        </p:nvSpPr>
        <p:spPr>
          <a:xfrm>
            <a:off x="4071975" y="1564450"/>
            <a:ext cx="4738500" cy="2571600"/>
          </a:xfrm>
          <a:prstGeom prst="rect">
            <a:avLst/>
          </a:prstGeom>
          <a:noFill/>
          <a:ln>
            <a:noFill/>
          </a:ln>
        </p:spPr>
        <p:txBody>
          <a:bodyPr anchorCtr="0" anchor="t" bIns="91425" lIns="91425" spcFirstLastPara="1" rIns="91425" wrap="square" tIns="91425">
            <a:noAutofit/>
          </a:bodyPr>
          <a:lstStyle/>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Number of times that a given value appeared out of total:</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Helvetica Neue"/>
                <a:ea typeface="Helvetica Neue"/>
                <a:cs typeface="Helvetica Neue"/>
                <a:sym typeface="Helvetica Neue"/>
              </a:rPr>
              <a:t>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Helvetica Neue"/>
                <a:ea typeface="Helvetica Neue"/>
                <a:cs typeface="Helvetica Neue"/>
                <a:sym typeface="Helvetica Neue"/>
              </a:rPr>
              <a:t>Where “ni” is the number of times that a particular value shows up, and N is the total number of values.</a:t>
            </a:r>
            <a:endParaRPr b="0" i="0" sz="1700" u="none" cap="none" strike="noStrike">
              <a:solidFill>
                <a:srgbClr val="000000"/>
              </a:solidFill>
              <a:latin typeface="Helvetica Neue"/>
              <a:ea typeface="Helvetica Neue"/>
              <a:cs typeface="Helvetica Neue"/>
              <a:sym typeface="Helvetica Neue"/>
            </a:endParaRPr>
          </a:p>
        </p:txBody>
      </p:sp>
      <p:pic>
        <p:nvPicPr>
          <p:cNvPr id="164" name="Google Shape;164;p6"/>
          <p:cNvPicPr preferRelativeResize="0"/>
          <p:nvPr/>
        </p:nvPicPr>
        <p:blipFill rotWithShape="1">
          <a:blip r:embed="rId5">
            <a:alphaModFix/>
          </a:blip>
          <a:srcRect b="0" l="0" r="0" t="0"/>
          <a:stretch/>
        </p:blipFill>
        <p:spPr>
          <a:xfrm>
            <a:off x="5636400" y="2414609"/>
            <a:ext cx="933625" cy="54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Image" id="169" name="Google Shape;169;p7"/>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70" name="Google Shape;170;p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71" name="Google Shape;171;p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sp>
        <p:nvSpPr>
          <p:cNvPr id="172" name="Google Shape;172;p7"/>
          <p:cNvSpPr txBox="1"/>
          <p:nvPr/>
        </p:nvSpPr>
        <p:spPr>
          <a:xfrm>
            <a:off x="472788" y="797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Histogram</a:t>
            </a:r>
            <a:endParaRPr b="0" i="0" sz="500" u="none" cap="none" strike="noStrike">
              <a:solidFill>
                <a:srgbClr val="000000"/>
              </a:solidFill>
              <a:latin typeface="Arial"/>
              <a:ea typeface="Arial"/>
              <a:cs typeface="Arial"/>
              <a:sym typeface="Arial"/>
            </a:endParaRPr>
          </a:p>
        </p:txBody>
      </p:sp>
      <p:cxnSp>
        <p:nvCxnSpPr>
          <p:cNvPr id="173" name="Google Shape;173;p7"/>
          <p:cNvCxnSpPr/>
          <p:nvPr/>
        </p:nvCxnSpPr>
        <p:spPr>
          <a:xfrm rot="10800000">
            <a:off x="3686225" y="-29725"/>
            <a:ext cx="9600" cy="4999500"/>
          </a:xfrm>
          <a:prstGeom prst="straightConnector1">
            <a:avLst/>
          </a:prstGeom>
          <a:noFill/>
          <a:ln cap="flat" cmpd="sng" w="38100">
            <a:solidFill>
              <a:srgbClr val="D0D0D0"/>
            </a:solidFill>
            <a:prstDash val="solid"/>
            <a:miter lim="400000"/>
            <a:headEnd len="sm" w="sm" type="none"/>
            <a:tailEnd len="sm" w="sm" type="none"/>
          </a:ln>
        </p:spPr>
      </p:cxnSp>
      <p:sp>
        <p:nvSpPr>
          <p:cNvPr id="174" name="Google Shape;174;p7"/>
          <p:cNvSpPr txBox="1"/>
          <p:nvPr/>
        </p:nvSpPr>
        <p:spPr>
          <a:xfrm>
            <a:off x="4138350" y="1488850"/>
            <a:ext cx="4738500" cy="2571600"/>
          </a:xfrm>
          <a:prstGeom prst="rect">
            <a:avLst/>
          </a:prstGeom>
          <a:noFill/>
          <a:ln>
            <a:noFill/>
          </a:ln>
        </p:spPr>
        <p:txBody>
          <a:bodyPr anchorCtr="0" anchor="t" bIns="91425" lIns="91425" spcFirstLastPara="1" rIns="91425" wrap="square" tIns="91425">
            <a:noAutofit/>
          </a:bodyPr>
          <a:lstStyle/>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A histogram is a plot which shows the frequency of a set/subset of values.</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45720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Helvetica Neue"/>
                <a:ea typeface="Helvetica Neue"/>
                <a:cs typeface="Helvetica Neue"/>
                <a:sym typeface="Helvetica Neue"/>
              </a:rPr>
              <a:t>		</a:t>
            </a:r>
            <a:endParaRPr b="0" i="0" sz="1700" u="none" cap="none" strike="noStrike">
              <a:solidFill>
                <a:schemeClr val="dk1"/>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The frequencies are show by means of bars whose height is proportional to the frequency of a set of values shown on the x axis.</a:t>
            </a:r>
            <a:endParaRPr b="0" i="0" sz="1700" u="none" cap="none" strike="noStrike">
              <a:solidFill>
                <a:srgbClr val="000000"/>
              </a:solidFill>
              <a:latin typeface="Helvetica Neue"/>
              <a:ea typeface="Helvetica Neue"/>
              <a:cs typeface="Helvetica Neue"/>
              <a:sym typeface="Helvetica Neue"/>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They can represent continuous values if the full range of values is binned</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Helvetica Neue"/>
                <a:ea typeface="Helvetica Neue"/>
                <a:cs typeface="Helvetica Neue"/>
                <a:sym typeface="Helvetica Neue"/>
              </a:rPr>
              <a:t>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175" name="Google Shape;175;p7"/>
          <p:cNvPicPr preferRelativeResize="0"/>
          <p:nvPr/>
        </p:nvPicPr>
        <p:blipFill rotWithShape="1">
          <a:blip r:embed="rId5">
            <a:alphaModFix/>
          </a:blip>
          <a:srcRect b="0" l="0" r="0" t="0"/>
          <a:stretch/>
        </p:blipFill>
        <p:spPr>
          <a:xfrm>
            <a:off x="402425" y="2101300"/>
            <a:ext cx="3053199" cy="2445101"/>
          </a:xfrm>
          <a:prstGeom prst="rect">
            <a:avLst/>
          </a:prstGeom>
          <a:noFill/>
          <a:ln>
            <a:noFill/>
          </a:ln>
        </p:spPr>
      </p:pic>
      <p:pic>
        <p:nvPicPr>
          <p:cNvPr id="176" name="Google Shape;176;p7"/>
          <p:cNvPicPr preferRelativeResize="0"/>
          <p:nvPr/>
        </p:nvPicPr>
        <p:blipFill rotWithShape="1">
          <a:blip r:embed="rId6">
            <a:alphaModFix/>
          </a:blip>
          <a:srcRect b="0" l="0" r="0" t="0"/>
          <a:stretch/>
        </p:blipFill>
        <p:spPr>
          <a:xfrm>
            <a:off x="5937775" y="2236685"/>
            <a:ext cx="960775" cy="55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Image" id="181" name="Google Shape;181;p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82" name="Google Shape;182;p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83" name="Google Shape;183;p8"/>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sp>
        <p:nvSpPr>
          <p:cNvPr id="184" name="Google Shape;184;p8"/>
          <p:cNvSpPr txBox="1"/>
          <p:nvPr/>
        </p:nvSpPr>
        <p:spPr>
          <a:xfrm>
            <a:off x="437688" y="880956"/>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Distribution</a:t>
            </a:r>
            <a:endParaRPr b="0" i="0" sz="500" u="none" cap="none" strike="noStrike">
              <a:solidFill>
                <a:srgbClr val="000000"/>
              </a:solidFill>
              <a:latin typeface="Arial"/>
              <a:ea typeface="Arial"/>
              <a:cs typeface="Arial"/>
              <a:sym typeface="Arial"/>
            </a:endParaRPr>
          </a:p>
        </p:txBody>
      </p:sp>
      <p:cxnSp>
        <p:nvCxnSpPr>
          <p:cNvPr id="185" name="Google Shape;185;p8"/>
          <p:cNvCxnSpPr/>
          <p:nvPr/>
        </p:nvCxnSpPr>
        <p:spPr>
          <a:xfrm rot="10800000">
            <a:off x="3686225" y="-29725"/>
            <a:ext cx="9600" cy="4999500"/>
          </a:xfrm>
          <a:prstGeom prst="straightConnector1">
            <a:avLst/>
          </a:prstGeom>
          <a:noFill/>
          <a:ln cap="flat" cmpd="sng" w="38100">
            <a:solidFill>
              <a:srgbClr val="D0D0D0"/>
            </a:solidFill>
            <a:prstDash val="solid"/>
            <a:miter lim="400000"/>
            <a:headEnd len="sm" w="sm" type="none"/>
            <a:tailEnd len="sm" w="sm" type="none"/>
          </a:ln>
        </p:spPr>
      </p:cxnSp>
      <p:sp>
        <p:nvSpPr>
          <p:cNvPr id="186" name="Google Shape;186;p8"/>
          <p:cNvSpPr txBox="1"/>
          <p:nvPr/>
        </p:nvSpPr>
        <p:spPr>
          <a:xfrm>
            <a:off x="4138350" y="92875"/>
            <a:ext cx="4738500" cy="2571600"/>
          </a:xfrm>
          <a:prstGeom prst="rect">
            <a:avLst/>
          </a:prstGeom>
          <a:noFill/>
          <a:ln>
            <a:noFill/>
          </a:ln>
        </p:spPr>
        <p:txBody>
          <a:bodyPr anchorCtr="0" anchor="t" bIns="91425" lIns="91425" spcFirstLastPara="1" rIns="91425" wrap="square" tIns="91425">
            <a:noAutofit/>
          </a:bodyPr>
          <a:lstStyle/>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A distribution is a function which gives the likelihood of any specific value shown on the x axis.</a:t>
            </a:r>
            <a:endParaRPr b="0" i="0" sz="1700" u="none" cap="none" strike="noStrike">
              <a:solidFill>
                <a:srgbClr val="000000"/>
              </a:solidFill>
              <a:latin typeface="Helvetica Neue"/>
              <a:ea typeface="Helvetica Neue"/>
              <a:cs typeface="Helvetica Neue"/>
              <a:sym typeface="Helvetica Neue"/>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They can be seen a limit case of a histogram in which the width of a bar becomes null. The line shows the height of each bar.</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chemeClr val="dk1"/>
              </a:buClr>
              <a:buSzPts val="1700"/>
              <a:buFont typeface="Helvetica Neue"/>
              <a:buChar char="●"/>
            </a:pPr>
            <a:r>
              <a:rPr b="0" i="0" lang="en" sz="1700" u="none" cap="none" strike="noStrike">
                <a:solidFill>
                  <a:schemeClr val="dk1"/>
                </a:solidFill>
                <a:latin typeface="Helvetica Neue"/>
                <a:ea typeface="Helvetica Neue"/>
                <a:cs typeface="Helvetica Neue"/>
                <a:sym typeface="Helvetica Neue"/>
              </a:rPr>
              <a:t>The area under the curve up to a given value of the x axis gives the probability of finding any value below or equal to this value</a:t>
            </a:r>
            <a:endParaRPr b="0" i="0" sz="1700" u="none" cap="none" strike="noStrike">
              <a:solidFill>
                <a:srgbClr val="000000"/>
              </a:solidFill>
              <a:latin typeface="Helvetica Neue"/>
              <a:ea typeface="Helvetica Neue"/>
              <a:cs typeface="Helvetica Neue"/>
              <a:sym typeface="Helvetica Neue"/>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They can have many different shapes.</a:t>
            </a:r>
            <a:endParaRPr b="0" i="0" sz="1700" u="none" cap="none" strike="noStrike">
              <a:solidFill>
                <a:srgbClr val="000000"/>
              </a:solidFill>
              <a:latin typeface="Helvetica Neue"/>
              <a:ea typeface="Helvetica Neue"/>
              <a:cs typeface="Helvetica Neue"/>
              <a:sym typeface="Helvetica Neue"/>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The difference between the mean, the median and the mode give us an intuition of the shape.</a:t>
            </a:r>
            <a:endParaRPr b="0" i="0" sz="1700" u="none" cap="none" strike="noStrike">
              <a:solidFill>
                <a:srgbClr val="000000"/>
              </a:solidFill>
              <a:latin typeface="Helvetica Neue"/>
              <a:ea typeface="Helvetica Neue"/>
              <a:cs typeface="Helvetica Neue"/>
              <a:sym typeface="Helvetica Neue"/>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Helvetica Neue"/>
                <a:ea typeface="Helvetica Neue"/>
                <a:cs typeface="Helvetica Neue"/>
                <a:sym typeface="Helvetica Neue"/>
              </a:rPr>
              <a:t>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187" name="Google Shape;187;p8"/>
          <p:cNvPicPr preferRelativeResize="0"/>
          <p:nvPr/>
        </p:nvPicPr>
        <p:blipFill rotWithShape="1">
          <a:blip r:embed="rId5">
            <a:alphaModFix/>
          </a:blip>
          <a:srcRect b="0" l="0" r="0" t="0"/>
          <a:stretch/>
        </p:blipFill>
        <p:spPr>
          <a:xfrm>
            <a:off x="458475" y="2190750"/>
            <a:ext cx="2785226" cy="194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Image" id="192" name="Google Shape;192;p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93" name="Google Shape;193;p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94" name="Google Shape;194;p9"/>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Statistics</a:t>
            </a:r>
            <a:endParaRPr b="0" i="0" sz="500" u="none" cap="none" strike="noStrike">
              <a:solidFill>
                <a:srgbClr val="000000"/>
              </a:solidFill>
              <a:latin typeface="Arial"/>
              <a:ea typeface="Arial"/>
              <a:cs typeface="Arial"/>
              <a:sym typeface="Arial"/>
            </a:endParaRPr>
          </a:p>
        </p:txBody>
      </p:sp>
      <p:sp>
        <p:nvSpPr>
          <p:cNvPr id="195" name="Google Shape;195;p9"/>
          <p:cNvSpPr txBox="1"/>
          <p:nvPr/>
        </p:nvSpPr>
        <p:spPr>
          <a:xfrm>
            <a:off x="472788" y="7977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i="0" lang="en" sz="3000" u="none" cap="none" strike="noStrike">
                <a:solidFill>
                  <a:srgbClr val="000000"/>
                </a:solidFill>
                <a:latin typeface="Arial"/>
                <a:ea typeface="Arial"/>
                <a:cs typeface="Arial"/>
                <a:sym typeface="Arial"/>
              </a:rPr>
              <a:t>Normal distribution</a:t>
            </a:r>
            <a:endParaRPr b="0" i="0" sz="500" u="none" cap="none" strike="noStrike">
              <a:solidFill>
                <a:srgbClr val="000000"/>
              </a:solidFill>
              <a:latin typeface="Arial"/>
              <a:ea typeface="Arial"/>
              <a:cs typeface="Arial"/>
              <a:sym typeface="Arial"/>
            </a:endParaRPr>
          </a:p>
        </p:txBody>
      </p:sp>
      <p:cxnSp>
        <p:nvCxnSpPr>
          <p:cNvPr id="196" name="Google Shape;196;p9"/>
          <p:cNvCxnSpPr/>
          <p:nvPr/>
        </p:nvCxnSpPr>
        <p:spPr>
          <a:xfrm rot="10800000">
            <a:off x="3686225" y="-29725"/>
            <a:ext cx="9600" cy="4999500"/>
          </a:xfrm>
          <a:prstGeom prst="straightConnector1">
            <a:avLst/>
          </a:prstGeom>
          <a:noFill/>
          <a:ln cap="flat" cmpd="sng" w="38100">
            <a:solidFill>
              <a:srgbClr val="D0D0D0"/>
            </a:solidFill>
            <a:prstDash val="solid"/>
            <a:miter lim="400000"/>
            <a:headEnd len="sm" w="sm" type="none"/>
            <a:tailEnd len="sm" w="sm" type="none"/>
          </a:ln>
        </p:spPr>
      </p:cxnSp>
      <p:sp>
        <p:nvSpPr>
          <p:cNvPr id="197" name="Google Shape;197;p9"/>
          <p:cNvSpPr txBox="1"/>
          <p:nvPr/>
        </p:nvSpPr>
        <p:spPr>
          <a:xfrm>
            <a:off x="4104275" y="1114175"/>
            <a:ext cx="4738500" cy="2571600"/>
          </a:xfrm>
          <a:prstGeom prst="rect">
            <a:avLst/>
          </a:prstGeom>
          <a:noFill/>
          <a:ln>
            <a:noFill/>
          </a:ln>
        </p:spPr>
        <p:txBody>
          <a:bodyPr anchorCtr="0" anchor="t" bIns="91425" lIns="91425" spcFirstLastPara="1" rIns="91425" wrap="square" tIns="91425">
            <a:noAutofit/>
          </a:bodyPr>
          <a:lstStyle/>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The normal distribution is one particular type of distribution.</a:t>
            </a:r>
            <a:endParaRPr b="0" i="0" sz="1700" u="none" cap="none" strike="noStrike">
              <a:solidFill>
                <a:srgbClr val="000000"/>
              </a:solidFill>
              <a:latin typeface="Helvetica Neue"/>
              <a:ea typeface="Helvetica Neue"/>
              <a:cs typeface="Helvetica Neue"/>
              <a:sym typeface="Helvetica Neue"/>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It can represent the distribution of sample means regardless of the original distribution.</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It’s characterized by two parameters:</a:t>
            </a:r>
            <a:endParaRPr b="0" i="0" sz="1700" u="none" cap="none" strike="noStrike">
              <a:solidFill>
                <a:srgbClr val="000000"/>
              </a:solidFill>
              <a:latin typeface="Helvetica Neue"/>
              <a:ea typeface="Helvetica Neue"/>
              <a:cs typeface="Helvetica Neue"/>
              <a:sym typeface="Helvetica Neue"/>
            </a:endParaRPr>
          </a:p>
          <a:p>
            <a:pPr indent="-336550" lvl="1" marL="9144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Mean ( μ )</a:t>
            </a:r>
            <a:endParaRPr b="0" i="0" sz="1700" u="none" cap="none" strike="noStrike">
              <a:solidFill>
                <a:srgbClr val="000000"/>
              </a:solidFill>
              <a:latin typeface="Helvetica Neue"/>
              <a:ea typeface="Helvetica Neue"/>
              <a:cs typeface="Helvetica Neue"/>
              <a:sym typeface="Helvetica Neue"/>
            </a:endParaRPr>
          </a:p>
          <a:p>
            <a:pPr indent="-336550" lvl="1" marL="9144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Standard deviation ( 𝝈 )</a:t>
            </a:r>
            <a:endParaRPr b="0" i="0" sz="1700" u="none" cap="none" strike="noStrike">
              <a:solidFill>
                <a:srgbClr val="000000"/>
              </a:solidFill>
              <a:latin typeface="Helvetica Neue"/>
              <a:ea typeface="Helvetica Neue"/>
              <a:cs typeface="Helvetica Neue"/>
              <a:sym typeface="Helvetica Neue"/>
            </a:endParaRPr>
          </a:p>
          <a:p>
            <a:pPr indent="0" lvl="0" marL="9144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336550" lvl="0" marL="457200" marR="0" rtl="0" algn="just">
              <a:lnSpc>
                <a:spcPct val="100000"/>
              </a:lnSpc>
              <a:spcBef>
                <a:spcPts val="0"/>
              </a:spcBef>
              <a:spcAft>
                <a:spcPts val="0"/>
              </a:spcAft>
              <a:buClr>
                <a:srgbClr val="000000"/>
              </a:buClr>
              <a:buSzPts val="1700"/>
              <a:buFont typeface="Helvetica Neue"/>
              <a:buChar char="●"/>
            </a:pPr>
            <a:r>
              <a:rPr b="0" i="0" lang="en" sz="1700" u="none" cap="none" strike="noStrike">
                <a:solidFill>
                  <a:srgbClr val="000000"/>
                </a:solidFill>
                <a:latin typeface="Helvetica Neue"/>
                <a:ea typeface="Helvetica Neue"/>
                <a:cs typeface="Helvetica Neue"/>
                <a:sym typeface="Helvetica Neue"/>
              </a:rPr>
              <a:t>It’s fully symmetrical around the mean.</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Helvetica Neue"/>
                <a:ea typeface="Helvetica Neue"/>
                <a:cs typeface="Helvetica Neue"/>
                <a:sym typeface="Helvetica Neue"/>
              </a:rPr>
              <a:t>		</a:t>
            </a:r>
            <a:endParaRPr b="0" i="0" sz="17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198" name="Google Shape;198;p9"/>
          <p:cNvPicPr preferRelativeResize="0"/>
          <p:nvPr/>
        </p:nvPicPr>
        <p:blipFill rotWithShape="1">
          <a:blip r:embed="rId5">
            <a:alphaModFix/>
          </a:blip>
          <a:srcRect b="0" l="0" r="0" t="0"/>
          <a:stretch/>
        </p:blipFill>
        <p:spPr>
          <a:xfrm>
            <a:off x="119225" y="2469487"/>
            <a:ext cx="3448051" cy="17240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