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78" r:id="rId13"/>
    <p:sldId id="269" r:id="rId14"/>
    <p:sldId id="274" r:id="rId15"/>
    <p:sldId id="275" r:id="rId16"/>
    <p:sldId id="276" r:id="rId17"/>
  </p:sldIdLst>
  <p:sldSz cx="12192000" cy="6858000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88D8"/>
    <a:srgbClr val="66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328" y="-1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3318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837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95C279-DE8F-45C7-91D9-B2134586D7E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239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C16CB-74F5-4419-B7D0-F9FBAEB2953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7377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B1C8EA-2666-40DA-B03E-D0971400E30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2806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527B9D-7DA9-4367-8C56-53D69704F13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9920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62CD6-B97B-4123-869D-99DFB969E69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4944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89494F-F8CF-46CE-93B8-1C252F722E8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56223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D81E90-F3E3-43F0-90D1-8B7A8B17BD9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1290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BC7D06-899C-496D-B25C-544D36FD8A1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3993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32FC9F-025A-45BD-A78F-A7CEDFED39A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5855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4C4EF5-E40E-421B-9682-5159691C051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7712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83696-BB86-4E18-AB6F-9BA927100BF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3950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8D27B5-1A4C-472B-A2E5-57D62CE83202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9376" y="620688"/>
            <a:ext cx="11712624" cy="3170238"/>
          </a:xfrm>
        </p:spPr>
        <p:txBody>
          <a:bodyPr/>
          <a:lstStyle/>
          <a:p>
            <a:pPr eaLnBrk="1" hangingPunct="1"/>
            <a:r>
              <a:rPr lang="en-GB" altLang="en-US" dirty="0"/>
              <a:t>Some other approaches (and software) </a:t>
            </a:r>
            <a:br>
              <a:rPr lang="en-GB" altLang="en-US" dirty="0"/>
            </a:br>
            <a:r>
              <a:rPr lang="en-GB" altLang="en-US" dirty="0"/>
              <a:t>for spatial modelling of distance sampling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767408" y="4653136"/>
            <a:ext cx="109452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GB" sz="2000" kern="0" dirty="0">
                <a:latin typeface="Arial" charset="0"/>
              </a:rPr>
              <a:t>Primary reference: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000" kern="0" dirty="0">
                <a:latin typeface="Arial" charset="0"/>
              </a:rPr>
              <a:t>Miller, D.L. et al. 2013. Spatial models for distance sampling data: recent developments and future directions.  Methods in Ecology and Evolution. </a:t>
            </a:r>
            <a:r>
              <a:rPr lang="en-GB" sz="2000" dirty="0">
                <a:latin typeface="Arial" charset="0"/>
              </a:rPr>
              <a:t>4:1001-1010</a:t>
            </a:r>
            <a:endParaRPr lang="en-GB" sz="2000" kern="0" dirty="0"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GB" sz="2000" kern="0">
                <a:latin typeface="Arial" charset="0"/>
              </a:rPr>
              <a:t>More references </a:t>
            </a:r>
            <a:r>
              <a:rPr lang="en-GB" sz="2000" kern="0" dirty="0">
                <a:latin typeface="Arial" charset="0"/>
              </a:rPr>
              <a:t>at end…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Issues</a:t>
            </a:r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Residual </a:t>
            </a:r>
            <a:r>
              <a:rPr lang="en-GB" altLang="en-US" dirty="0"/>
              <a:t>small-scale spatial clustering</a:t>
            </a:r>
          </a:p>
          <a:p>
            <a:pPr eaLnBrk="1" hangingPunct="1"/>
            <a:r>
              <a:rPr lang="en-GB" altLang="en-US" dirty="0"/>
              <a:t>Extrapolation problems</a:t>
            </a:r>
          </a:p>
          <a:p>
            <a:pPr eaLnBrk="1" hangingPunct="1"/>
            <a:r>
              <a:rPr lang="en-GB" altLang="en-US" dirty="0" smtClean="0"/>
              <a:t>Animals </a:t>
            </a:r>
            <a:r>
              <a:rPr lang="en-GB" altLang="en-US" dirty="0"/>
              <a:t>in clusters (groups, pods, </a:t>
            </a:r>
            <a:r>
              <a:rPr lang="en-GB" altLang="en-US" dirty="0" err="1"/>
              <a:t>etc</a:t>
            </a:r>
            <a:r>
              <a:rPr lang="en-GB" altLang="en-US" dirty="0"/>
              <a:t>)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Residual small-scale clustering</a:t>
            </a: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224" y="1346994"/>
            <a:ext cx="11737304" cy="1757363"/>
          </a:xfrm>
        </p:spPr>
        <p:txBody>
          <a:bodyPr/>
          <a:lstStyle/>
          <a:p>
            <a:pPr eaLnBrk="1" hangingPunct="1"/>
            <a:r>
              <a:rPr lang="en-GB" altLang="en-US" dirty="0"/>
              <a:t>Our models assume large-scale smooth pattern of </a:t>
            </a:r>
            <a:r>
              <a:rPr lang="en-GB" altLang="en-US" i="1" dirty="0">
                <a:latin typeface="Times New Roman" panose="02020603050405020304" pitchFamily="18" charset="0"/>
              </a:rPr>
              <a:t>D</a:t>
            </a:r>
            <a:r>
              <a:rPr lang="en-GB" altLang="en-US" dirty="0">
                <a:latin typeface="Times New Roman" panose="02020603050405020304" pitchFamily="18" charset="0"/>
              </a:rPr>
              <a:t>()</a:t>
            </a:r>
            <a:r>
              <a:rPr lang="en-GB" altLang="en-US" dirty="0"/>
              <a:t> but there is often residual unexplained variation at a smaller scale</a:t>
            </a:r>
            <a:endParaRPr lang="en-US" altLang="en-US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4"/>
          <a:stretch>
            <a:fillRect/>
          </a:stretch>
        </p:blipFill>
        <p:spPr bwMode="auto">
          <a:xfrm>
            <a:off x="5984876" y="3075063"/>
            <a:ext cx="2703513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0"/>
          <a:stretch>
            <a:fillRect/>
          </a:stretch>
        </p:blipFill>
        <p:spPr bwMode="auto">
          <a:xfrm>
            <a:off x="3062288" y="3075063"/>
            <a:ext cx="267335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911424" y="3537025"/>
            <a:ext cx="21603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variance in counts between segments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159375" y="5192787"/>
            <a:ext cx="208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distance apart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8690726" y="4891223"/>
            <a:ext cx="1981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GB" altLang="en-US" sz="1600" dirty="0"/>
              <a:t>plots courtesy </a:t>
            </a:r>
            <a:br>
              <a:rPr lang="en-GB" altLang="en-US" sz="1600" dirty="0"/>
            </a:br>
            <a:r>
              <a:rPr lang="en-GB" altLang="en-US" sz="1600" dirty="0"/>
              <a:t>of </a:t>
            </a:r>
            <a:r>
              <a:rPr lang="en-GB" altLang="en-US" sz="1600" dirty="0" smtClean="0"/>
              <a:t>Louise Burt</a:t>
            </a:r>
            <a:endParaRPr lang="en-GB" altLang="en-US" sz="1600" dirty="0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3432175" y="3003624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2855913" y="2643262"/>
            <a:ext cx="1871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short range</a:t>
            </a: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6383339" y="3003624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240464" y="2636912"/>
            <a:ext cx="1800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longer range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“Natural” structure</a:t>
            </a:r>
            <a:endParaRPr lang="en-US" dirty="0"/>
          </a:p>
        </p:txBody>
      </p:sp>
      <p:pic>
        <p:nvPicPr>
          <p:cNvPr id="4" name="Content Placeholder 3" descr="seg-t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406" b="-134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56080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Solutions</a:t>
            </a:r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352" y="1600200"/>
            <a:ext cx="11521280" cy="4972050"/>
          </a:xfrm>
        </p:spPr>
        <p:txBody>
          <a:bodyPr/>
          <a:lstStyle/>
          <a:p>
            <a:pPr eaLnBrk="1" hangingPunct="1"/>
            <a:r>
              <a:rPr lang="en-GB" altLang="en-US" sz="2800" dirty="0"/>
              <a:t>Better/different models</a:t>
            </a:r>
          </a:p>
          <a:p>
            <a:pPr lvl="1" eaLnBrk="1" hangingPunct="1"/>
            <a:r>
              <a:rPr lang="en-GB" altLang="en-US" sz="2400" dirty="0"/>
              <a:t>Within GLM/GAM framework (see also next slide):</a:t>
            </a:r>
          </a:p>
          <a:p>
            <a:pPr lvl="2" eaLnBrk="1" hangingPunct="1"/>
            <a:r>
              <a:rPr lang="en-GB" altLang="en-US" sz="2000" dirty="0"/>
              <a:t>mixed models (GLMM/GAMM) with spatial correlation in the error structure (similar to extensions of kriging)</a:t>
            </a:r>
          </a:p>
          <a:p>
            <a:pPr lvl="2" eaLnBrk="1" hangingPunct="1"/>
            <a:r>
              <a:rPr lang="en-GB" altLang="en-US" sz="2000" dirty="0"/>
              <a:t>auto-regressive models</a:t>
            </a:r>
          </a:p>
          <a:p>
            <a:pPr lvl="2" eaLnBrk="1" hangingPunct="1"/>
            <a:r>
              <a:rPr lang="en-GB" altLang="en-US" sz="2000" dirty="0"/>
              <a:t>estimating equations (GEE) with spatial correlation in error structure</a:t>
            </a:r>
          </a:p>
          <a:p>
            <a:pPr lvl="1" eaLnBrk="1" hangingPunct="1"/>
            <a:r>
              <a:rPr lang="en-GB" altLang="en-US" sz="2400" dirty="0"/>
              <a:t>Extensions/alterations to IPP</a:t>
            </a:r>
          </a:p>
          <a:p>
            <a:pPr lvl="2" eaLnBrk="1" hangingPunct="1"/>
            <a:r>
              <a:rPr lang="en-GB" altLang="en-US" sz="2000" dirty="0"/>
              <a:t>spatial shot-noise Cox process (</a:t>
            </a:r>
            <a:r>
              <a:rPr lang="en-GB" altLang="en-US" sz="2000" dirty="0" err="1"/>
              <a:t>Waagepeterson</a:t>
            </a:r>
            <a:r>
              <a:rPr lang="en-GB" altLang="en-US" sz="2000" dirty="0"/>
              <a:t> and </a:t>
            </a:r>
            <a:r>
              <a:rPr lang="en-GB" altLang="en-US" sz="2000" dirty="0" err="1"/>
              <a:t>Schweder</a:t>
            </a:r>
            <a:r>
              <a:rPr lang="en-GB" altLang="en-US" sz="2000" dirty="0"/>
              <a:t> 2006)</a:t>
            </a:r>
          </a:p>
          <a:p>
            <a:pPr lvl="2" eaLnBrk="1" hangingPunct="1"/>
            <a:r>
              <a:rPr lang="en-GB" altLang="en-US" sz="2000" dirty="0"/>
              <a:t>Markov-modulated Poisson process (</a:t>
            </a:r>
            <a:r>
              <a:rPr lang="en-GB" altLang="en-US" sz="2000" dirty="0" err="1"/>
              <a:t>Skaug</a:t>
            </a:r>
            <a:r>
              <a:rPr lang="en-GB" altLang="en-US" sz="2000" dirty="0"/>
              <a:t> 2006)</a:t>
            </a:r>
            <a:endParaRPr lang="en-US" altLang="en-US" sz="2000" dirty="0"/>
          </a:p>
          <a:p>
            <a:pPr lvl="2" eaLnBrk="1" hangingPunct="1"/>
            <a:r>
              <a:rPr lang="en-GB" altLang="en-US" sz="2000" dirty="0"/>
              <a:t>Bayesian </a:t>
            </a:r>
            <a:r>
              <a:rPr lang="en-GB" altLang="en-US" sz="2000" dirty="0" err="1"/>
              <a:t>tesselations</a:t>
            </a:r>
            <a:r>
              <a:rPr lang="en-GB" altLang="en-US" sz="2000" dirty="0"/>
              <a:t>. (</a:t>
            </a:r>
            <a:r>
              <a:rPr lang="en-GB" altLang="en-US" sz="2000" dirty="0" err="1"/>
              <a:t>Niemi</a:t>
            </a:r>
            <a:r>
              <a:rPr lang="en-GB" altLang="en-US" sz="2000" dirty="0"/>
              <a:t> and Fernandez 2010; </a:t>
            </a:r>
            <a:r>
              <a:rPr lang="en-GB" altLang="en-US" sz="2000" dirty="0" err="1"/>
              <a:t>Kaimi</a:t>
            </a:r>
            <a:r>
              <a:rPr lang="en-GB" altLang="en-US" sz="2000" dirty="0"/>
              <a:t> and Fernandez 2008)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Animals in clusters/groups/pods</a:t>
            </a:r>
            <a:endParaRPr lang="en-US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360" y="1412875"/>
            <a:ext cx="11377264" cy="5257800"/>
          </a:xfrm>
        </p:spPr>
        <p:txBody>
          <a:bodyPr/>
          <a:lstStyle/>
          <a:p>
            <a:pPr eaLnBrk="1" hangingPunct="1"/>
            <a:r>
              <a:rPr lang="en-GB" altLang="en-US" dirty="0"/>
              <a:t>When object detected is a group of animals, can:</a:t>
            </a:r>
          </a:p>
          <a:p>
            <a:pPr lvl="1" eaLnBrk="1" hangingPunct="1"/>
            <a:r>
              <a:rPr lang="en-GB" altLang="en-US" dirty="0"/>
              <a:t>Model individuals directly, rather than clusters (can use this to indirectly get a density surface of clusters)</a:t>
            </a:r>
          </a:p>
          <a:p>
            <a:pPr lvl="1" eaLnBrk="1" hangingPunct="1"/>
            <a:r>
              <a:rPr lang="en-GB" altLang="en-US" dirty="0"/>
              <a:t>Model density surface of clusters, and then scale up by mean cluster size</a:t>
            </a:r>
          </a:p>
          <a:p>
            <a:pPr lvl="1" eaLnBrk="1" hangingPunct="1"/>
            <a:r>
              <a:rPr lang="en-GB" altLang="en-US" dirty="0"/>
              <a:t>Separately model density surface of clusters and density surface of cluster size, then put together (therefore 3 stage modelling – e.g., BWH approach)</a:t>
            </a:r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36" y="115888"/>
            <a:ext cx="11593288" cy="1143000"/>
          </a:xfrm>
        </p:spPr>
        <p:txBody>
          <a:bodyPr/>
          <a:lstStyle/>
          <a:p>
            <a:pPr eaLnBrk="1" hangingPunct="1"/>
            <a:r>
              <a:rPr lang="en-GB" altLang="en-US" sz="4000" dirty="0" smtClean="0"/>
              <a:t>The Future: </a:t>
            </a:r>
            <a:r>
              <a:rPr lang="en-GB" altLang="en-US" sz="4000" dirty="0" err="1" smtClean="0"/>
              <a:t>DenMod</a:t>
            </a:r>
            <a:endParaRPr lang="en-US" altLang="en-US" sz="40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1"/>
            <a:ext cx="10959008" cy="4525963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CREEM + Duke + NOAA + others (US Navy funded)</a:t>
            </a:r>
          </a:p>
          <a:p>
            <a:pPr eaLnBrk="1" hangingPunct="1"/>
            <a:r>
              <a:rPr lang="en-GB" altLang="en-US" dirty="0" smtClean="0"/>
              <a:t>Next generation of spatial modelling in Distance</a:t>
            </a:r>
          </a:p>
          <a:p>
            <a:pPr lvl="1" eaLnBrk="1" hangingPunct="1"/>
            <a:r>
              <a:rPr lang="en-GB" altLang="en-US" dirty="0" smtClean="0"/>
              <a:t>New methodology, R packages, practical advice</a:t>
            </a:r>
          </a:p>
          <a:p>
            <a:pPr lvl="1" eaLnBrk="1" hangingPunct="1"/>
            <a:r>
              <a:rPr lang="en-GB" altLang="en-US" dirty="0" smtClean="0"/>
              <a:t>Multiple survey analysis</a:t>
            </a:r>
          </a:p>
          <a:p>
            <a:pPr lvl="1" eaLnBrk="1" hangingPunct="1"/>
            <a:r>
              <a:rPr lang="en-GB" altLang="en-US" dirty="0" smtClean="0"/>
              <a:t>Segment size issues (MMPP </a:t>
            </a:r>
            <a:r>
              <a:rPr lang="en-GB" altLang="en-US" dirty="0" err="1" smtClean="0"/>
              <a:t>etc</a:t>
            </a:r>
            <a:r>
              <a:rPr lang="en-GB" altLang="en-US" dirty="0" smtClean="0"/>
              <a:t>)</a:t>
            </a:r>
          </a:p>
          <a:p>
            <a:pPr lvl="1" eaLnBrk="1" hangingPunct="1"/>
            <a:r>
              <a:rPr lang="en-GB" altLang="en-US" dirty="0" smtClean="0"/>
              <a:t>Extrapolation</a:t>
            </a:r>
          </a:p>
          <a:p>
            <a:pPr lvl="1" eaLnBrk="1" hangingPunct="1"/>
            <a:r>
              <a:rPr lang="en-GB" altLang="en-US" dirty="0" smtClean="0"/>
              <a:t>Group size uncertainty &amp; more!</a:t>
            </a:r>
          </a:p>
          <a:p>
            <a:pPr lvl="1" eaLnBrk="1" hangingPunct="1"/>
            <a:endParaRPr lang="en-GB" altLang="en-US" dirty="0"/>
          </a:p>
          <a:p>
            <a:pPr eaLnBrk="1" hangingPunct="1"/>
            <a:endParaRPr lang="en-GB" alt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26988"/>
            <a:ext cx="8229600" cy="803276"/>
          </a:xfrm>
        </p:spPr>
        <p:txBody>
          <a:bodyPr/>
          <a:lstStyle/>
          <a:p>
            <a:pPr eaLnBrk="1" hangingPunct="1"/>
            <a:r>
              <a:rPr lang="en-GB" altLang="en-US" sz="3600" dirty="0"/>
              <a:t>Selected</a:t>
            </a:r>
            <a:r>
              <a:rPr lang="en-GB" altLang="en-US" sz="4000" dirty="0"/>
              <a:t> additional </a:t>
            </a:r>
            <a:r>
              <a:rPr lang="en-GB" altLang="en-US" sz="3600" dirty="0"/>
              <a:t>references</a:t>
            </a:r>
            <a:endParaRPr lang="en-US" altLang="en-US" sz="40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8008" y="692151"/>
            <a:ext cx="5904655" cy="58070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GB" sz="1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GB" sz="1400" dirty="0" err="1"/>
              <a:t>Niemi</a:t>
            </a:r>
            <a:r>
              <a:rPr lang="en-GB" sz="1400" dirty="0"/>
              <a:t> A. and C. Fernandez.  2010.  Bayesian spatial point process modelling of line transect survey data.  Journal of Agricultural, Biological and Environmental Statistics 15: 327.345.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1400" dirty="0" err="1" smtClean="0"/>
              <a:t>Royle</a:t>
            </a:r>
            <a:r>
              <a:rPr lang="en-GB" sz="1400" dirty="0"/>
              <a:t>, J.A., D.K. Dawson and S. Bates.  2004.  Modelling abundance effects in distance sampling.  Ecology 85: 1591-1597.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1400" dirty="0" err="1"/>
              <a:t>Royle</a:t>
            </a:r>
            <a:r>
              <a:rPr lang="en-GB" sz="1400" dirty="0"/>
              <a:t>, J.A. and R.M. </a:t>
            </a:r>
            <a:r>
              <a:rPr lang="en-GB" sz="1400" dirty="0" err="1"/>
              <a:t>Dorazio</a:t>
            </a:r>
            <a:r>
              <a:rPr lang="en-GB" sz="1400" dirty="0"/>
              <a:t>.  2008.  Hierarchical Inference and Modelling in Ecology.  Academic Press.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1400" dirty="0" err="1" smtClean="0"/>
              <a:t>Skaug</a:t>
            </a:r>
            <a:r>
              <a:rPr lang="en-GB" sz="1400" dirty="0"/>
              <a:t>, H.J. 2006. Markov modulated Poisson processes for clustered line transect data. Environmental and Ecological Statistics. 13: 199-211.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1400" dirty="0" err="1"/>
              <a:t>Waagepetersen</a:t>
            </a:r>
            <a:r>
              <a:rPr lang="en-GB" sz="1400" dirty="0"/>
              <a:t>, R. and T. </a:t>
            </a:r>
            <a:r>
              <a:rPr lang="en-GB" sz="1400" dirty="0" err="1"/>
              <a:t>Schweder</a:t>
            </a:r>
            <a:r>
              <a:rPr lang="en-GB" sz="1400" dirty="0"/>
              <a:t>.  2006.  Likelihood-based inference for clustered line transect data. Journal of Agricultural, Biological and Environmental Statistics 11: 264-279.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1400" dirty="0"/>
              <a:t>Williams, R., S.L. Hedley, T.A. Branch, M.V. </a:t>
            </a:r>
            <a:r>
              <a:rPr lang="en-GB" sz="1400" dirty="0" err="1"/>
              <a:t>Bravington</a:t>
            </a:r>
            <a:r>
              <a:rPr lang="en-GB" sz="1400" dirty="0"/>
              <a:t>, A.N. </a:t>
            </a:r>
            <a:r>
              <a:rPr lang="en-GB" sz="1400" dirty="0" err="1"/>
              <a:t>Zerbini</a:t>
            </a:r>
            <a:r>
              <a:rPr lang="en-GB" sz="1400" dirty="0"/>
              <a:t> and K.P. Findlay.  2011. Chilean Blue Whales as a case study to illustrate methods to estimate abundance and evaluate conservation status of rare species.  Conservation Biology 25: 526-535.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1400" dirty="0" smtClean="0"/>
              <a:t>Yuan</a:t>
            </a:r>
            <a:r>
              <a:rPr lang="en-GB" sz="1400" dirty="0"/>
              <a:t>, Y. D.E. </a:t>
            </a:r>
            <a:r>
              <a:rPr lang="en-GB" sz="1400" dirty="0" err="1"/>
              <a:t>Bachl</a:t>
            </a:r>
            <a:r>
              <a:rPr lang="en-GB" sz="1400" dirty="0"/>
              <a:t>, D.L. </a:t>
            </a:r>
            <a:r>
              <a:rPr lang="en-GB" sz="1400" dirty="0" err="1"/>
              <a:t>Borchers</a:t>
            </a:r>
            <a:r>
              <a:rPr lang="en-GB" sz="1400" dirty="0"/>
              <a:t>, F. Lindgren, J.B. </a:t>
            </a:r>
            <a:r>
              <a:rPr lang="en-GB" sz="1400" dirty="0" err="1"/>
              <a:t>Illian</a:t>
            </a:r>
            <a:r>
              <a:rPr lang="en-GB" sz="1400" dirty="0"/>
              <a:t>, S.T. Buckland, H. Rue and T. </a:t>
            </a:r>
            <a:r>
              <a:rPr lang="en-GB" sz="1400" dirty="0" err="1"/>
              <a:t>Gerrodette</a:t>
            </a:r>
            <a:r>
              <a:rPr lang="en-GB" sz="1400" dirty="0"/>
              <a:t>.  Submitted. Point process models for </a:t>
            </a:r>
            <a:r>
              <a:rPr lang="en-GB" sz="1400" dirty="0" err="1"/>
              <a:t>spatio</a:t>
            </a:r>
            <a:r>
              <a:rPr lang="en-GB" sz="1400" dirty="0"/>
              <a:t>-temporal distance sampling data. http://goo.gl/QUVhoK</a:t>
            </a:r>
            <a:br>
              <a:rPr lang="en-GB" sz="1400" dirty="0"/>
            </a:br>
            <a:endParaRPr lang="en-GB" sz="1400" dirty="0"/>
          </a:p>
        </p:txBody>
      </p:sp>
      <p:sp>
        <p:nvSpPr>
          <p:cNvPr id="2" name="Rectangle 1"/>
          <p:cNvSpPr/>
          <p:nvPr/>
        </p:nvSpPr>
        <p:spPr>
          <a:xfrm>
            <a:off x="2351584" y="6381328"/>
            <a:ext cx="936104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GB" i="1" dirty="0"/>
              <a:t>Note: A more complete (but slightly out-of-date) list is contained in Miller et al. (2013).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3352" y="692151"/>
            <a:ext cx="5760640" cy="5553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sz="1400" dirty="0"/>
              <a:t>Buckland, S.T., D.L. </a:t>
            </a:r>
            <a:r>
              <a:rPr lang="en-GB" sz="1400" dirty="0" err="1"/>
              <a:t>Borchers</a:t>
            </a:r>
            <a:r>
              <a:rPr lang="en-GB" sz="1400" dirty="0"/>
              <a:t>, A. Johnston, P.A. Henrys and T.A. Marques. 2007. Line transect methods for plant surveys.  Biometrics 63: 989-998.</a:t>
            </a: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sz="1400" dirty="0"/>
              <a:t>Ferguson, M.C., J. Barlow, P. Fiedler, S.B. Reilly and T. </a:t>
            </a:r>
            <a:r>
              <a:rPr lang="en-GB" sz="1400" dirty="0" err="1"/>
              <a:t>Gerrodette</a:t>
            </a:r>
            <a:r>
              <a:rPr lang="en-GB" sz="1400" dirty="0"/>
              <a:t>. 2006.  </a:t>
            </a:r>
            <a:r>
              <a:rPr lang="en-US" sz="1400" dirty="0"/>
              <a:t>Spatial models of </a:t>
            </a:r>
            <a:r>
              <a:rPr lang="en-US" sz="1400" dirty="0" err="1"/>
              <a:t>delphinid</a:t>
            </a:r>
            <a:r>
              <a:rPr lang="en-US" sz="1400" dirty="0"/>
              <a:t> (family </a:t>
            </a:r>
            <a:r>
              <a:rPr lang="en-US" sz="1400" dirty="0" err="1"/>
              <a:t>Delphinidae</a:t>
            </a:r>
            <a:r>
              <a:rPr lang="en-US" sz="1400" dirty="0"/>
              <a:t>) encounter rate and group size in the eastern tropical Pacific Ocean. Ecological Modelling 193: 645-662.</a:t>
            </a: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sz="1400" dirty="0" err="1"/>
              <a:t>Kaimi</a:t>
            </a:r>
            <a:r>
              <a:rPr lang="en-GB" sz="1400" dirty="0"/>
              <a:t>, I. and C. Fernandez.  2008.  Bayesian spatial modelling of line transect data.  PhD chapter (Lancaster University). </a:t>
            </a: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sz="1400" dirty="0"/>
              <a:t>Hedley, S.L. 2000. Modelling heterogeneity in cetacean surveys. PhD thesis, University of St Andrews. </a:t>
            </a:r>
            <a:br>
              <a:rPr lang="en-GB" sz="1400" dirty="0"/>
            </a:br>
            <a:r>
              <a:rPr lang="en-GB" sz="1400" dirty="0"/>
              <a:t>http://www.creem.st-and.ac.uk/sharon/public_html/thesis.pdf</a:t>
            </a: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sz="1400" dirty="0"/>
              <a:t>Hedley, S.L. and S.T Buckland.  2004.  Spatial models for line transect sampling. Journal of Agricultural, Biological and Environmental Statistics 9: 181-199. </a:t>
            </a: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sz="1400" dirty="0"/>
              <a:t>Hedley, S.L., S.T. Buckland and D.L. </a:t>
            </a:r>
            <a:r>
              <a:rPr lang="en-GB" sz="1400" dirty="0" err="1"/>
              <a:t>Borchers</a:t>
            </a:r>
            <a:r>
              <a:rPr lang="en-GB" sz="1400" dirty="0"/>
              <a:t>.  2004. Spatial distance sampling models.  Chapter 4 of Advanced Distance Sampling.</a:t>
            </a: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sz="1400" dirty="0"/>
              <a:t>Johnson, D.S., J.L. </a:t>
            </a:r>
            <a:r>
              <a:rPr lang="en-GB" sz="1400" dirty="0" err="1"/>
              <a:t>Laake</a:t>
            </a:r>
            <a:r>
              <a:rPr lang="en-GB" sz="1400" dirty="0"/>
              <a:t> and J.M. </a:t>
            </a:r>
            <a:r>
              <a:rPr lang="en-GB" sz="1400" dirty="0" err="1"/>
              <a:t>Ver</a:t>
            </a:r>
            <a:r>
              <a:rPr lang="en-GB" sz="1400" dirty="0"/>
              <a:t> </a:t>
            </a:r>
            <a:r>
              <a:rPr lang="en-GB" sz="1400" dirty="0" err="1"/>
              <a:t>Hoef</a:t>
            </a:r>
            <a:r>
              <a:rPr lang="en-GB" sz="1400" dirty="0"/>
              <a:t>.  2010.  A model-based approach for making ecological inference from distance sampling data.  Biometrics 66: 310-318</a:t>
            </a: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GB" sz="1400" dirty="0" err="1"/>
              <a:t>Kastdalen</a:t>
            </a:r>
            <a:r>
              <a:rPr lang="en-GB" sz="1400" dirty="0"/>
              <a:t>, L,  H.C, Pedersen, G. </a:t>
            </a:r>
            <a:r>
              <a:rPr lang="en-GB" sz="1400" dirty="0" err="1"/>
              <a:t>Fjone</a:t>
            </a:r>
            <a:r>
              <a:rPr lang="en-GB" sz="1400" dirty="0"/>
              <a:t>, and H.P. </a:t>
            </a:r>
            <a:r>
              <a:rPr lang="en-GB" sz="1400" dirty="0" err="1"/>
              <a:t>Andreassen</a:t>
            </a:r>
            <a:r>
              <a:rPr lang="en-GB" sz="1400" dirty="0"/>
              <a:t>. 2003. Combining resource selection functions and distance sampling: an example with willow ptarmigan. Proceeding </a:t>
            </a:r>
            <a:r>
              <a:rPr lang="en-GB" sz="1400" dirty="0" err="1"/>
              <a:t>Symp</a:t>
            </a:r>
            <a:r>
              <a:rPr lang="en-GB" sz="1400" dirty="0"/>
              <a:t>. Remote sensing and Resource Selection.  (builds on book by B.F.J. Manly et al. 2002. Resource selection by animals.)</a:t>
            </a:r>
          </a:p>
          <a:p>
            <a:pPr marL="285750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General formulation</a:t>
            </a:r>
            <a:r>
              <a:rPr lang="en-GB" altLang="en-US" baseline="30000"/>
              <a:t>1</a:t>
            </a:r>
            <a:endParaRPr lang="en-US" altLang="en-US" baseline="3000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352" y="1600200"/>
            <a:ext cx="11737304" cy="4781550"/>
          </a:xfrm>
        </p:spPr>
        <p:txBody>
          <a:bodyPr/>
          <a:lstStyle/>
          <a:p>
            <a:pPr eaLnBrk="1" hangingPunct="1"/>
            <a:r>
              <a:rPr lang="en-GB" altLang="en-US" dirty="0"/>
              <a:t>Point process model</a:t>
            </a:r>
          </a:p>
          <a:p>
            <a:pPr lvl="1" eaLnBrk="1" hangingPunct="1"/>
            <a:r>
              <a:rPr lang="en-GB" altLang="en-US" dirty="0"/>
              <a:t>Location of animals are a realization of an underlying process with intensity </a:t>
            </a:r>
            <a:r>
              <a:rPr lang="en-GB" altLang="en-US" i="1" dirty="0">
                <a:latin typeface="Times New Roman" panose="02020603050405020304" pitchFamily="18" charset="0"/>
              </a:rPr>
              <a:t>D</a:t>
            </a:r>
            <a:r>
              <a:rPr lang="en-GB" altLang="en-US" dirty="0">
                <a:latin typeface="Times New Roman" panose="02020603050405020304" pitchFamily="18" charset="0"/>
              </a:rPr>
              <a:t>(</a:t>
            </a:r>
            <a:r>
              <a:rPr lang="en-GB" altLang="en-US" i="1" dirty="0" err="1">
                <a:latin typeface="Times New Roman" panose="02020603050405020304" pitchFamily="18" charset="0"/>
              </a:rPr>
              <a:t>x</a:t>
            </a:r>
            <a:r>
              <a:rPr lang="en-GB" altLang="en-US" dirty="0" err="1">
                <a:latin typeface="Times New Roman" panose="02020603050405020304" pitchFamily="18" charset="0"/>
              </a:rPr>
              <a:t>,</a:t>
            </a:r>
            <a:r>
              <a:rPr lang="en-GB" altLang="en-US" i="1" dirty="0" err="1">
                <a:latin typeface="Times New Roman" panose="02020603050405020304" pitchFamily="18" charset="0"/>
              </a:rPr>
              <a:t>y</a:t>
            </a:r>
            <a:r>
              <a:rPr lang="en-GB" altLang="en-US" dirty="0"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GB" altLang="en-US" dirty="0"/>
              <a:t>Then, number of animals in an area </a:t>
            </a:r>
            <a:r>
              <a:rPr lang="en-GB" altLang="en-US" i="1" dirty="0">
                <a:latin typeface="Times New Roman" panose="02020603050405020304" pitchFamily="18" charset="0"/>
              </a:rPr>
              <a:t>A</a:t>
            </a:r>
            <a:r>
              <a:rPr lang="en-GB" altLang="en-US" dirty="0"/>
              <a:t> is Poisson(</a:t>
            </a:r>
            <a:r>
              <a:rPr lang="el-G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GB" altLang="en-US" dirty="0">
                <a:cs typeface="Arial" panose="020B0604020202020204" pitchFamily="34" charset="0"/>
              </a:rPr>
              <a:t>) where</a:t>
            </a:r>
            <a:br>
              <a:rPr lang="en-GB" altLang="en-US" dirty="0">
                <a:cs typeface="Arial" panose="020B0604020202020204" pitchFamily="34" charset="0"/>
              </a:rPr>
            </a:br>
            <a:r>
              <a:rPr lang="en-GB" altLang="en-US" dirty="0">
                <a:cs typeface="Arial" panose="020B0604020202020204" pitchFamily="34" charset="0"/>
              </a:rPr>
              <a:t/>
            </a:r>
            <a:br>
              <a:rPr lang="en-GB" altLang="en-US" dirty="0">
                <a:cs typeface="Arial" panose="020B0604020202020204" pitchFamily="34" charset="0"/>
              </a:rPr>
            </a:br>
            <a:r>
              <a:rPr lang="en-GB" altLang="en-US" dirty="0">
                <a:cs typeface="Arial" panose="020B0604020202020204" pitchFamily="34" charset="0"/>
              </a:rPr>
              <a:t> </a:t>
            </a:r>
            <a:br>
              <a:rPr lang="en-GB" altLang="en-US" dirty="0">
                <a:cs typeface="Arial" panose="020B0604020202020204" pitchFamily="34" charset="0"/>
              </a:rPr>
            </a:br>
            <a:r>
              <a:rPr lang="en-GB" altLang="en-US" dirty="0">
                <a:cs typeface="Arial" panose="020B0604020202020204" pitchFamily="34" charset="0"/>
              </a:rPr>
              <a:t>i.e. an inhomogeneous Poisson process (IPP)</a:t>
            </a:r>
            <a:endParaRPr lang="el-GR" altLang="en-US" dirty="0">
              <a:cs typeface="Arial" panose="020B0604020202020204" pitchFamily="34" charset="0"/>
            </a:endParaRP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189389"/>
              </p:ext>
            </p:extLst>
          </p:nvPr>
        </p:nvGraphicFramePr>
        <p:xfrm>
          <a:off x="4219575" y="3501008"/>
          <a:ext cx="365283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3" imgW="1155700" imgH="292100" progId="Equation.3">
                  <p:embed/>
                </p:oleObj>
              </mc:Choice>
              <mc:Fallback>
                <p:oleObj name="Equation" r:id="rId3" imgW="1155700" imgH="292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575" y="3501008"/>
                        <a:ext cx="365283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231375" y="5815546"/>
            <a:ext cx="8358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800" baseline="30000" dirty="0"/>
              <a:t>1</a:t>
            </a:r>
            <a:r>
              <a:rPr lang="en-GB" altLang="en-US" sz="2800" dirty="0"/>
              <a:t>see Hedley (2000) and Johnson et al. (2010)</a:t>
            </a:r>
            <a:endParaRPr lang="en-US" alt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Adding uncertain detection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Let </a:t>
            </a:r>
            <a:r>
              <a:rPr lang="en-GB" altLang="en-US" i="1" dirty="0">
                <a:latin typeface="Times New Roman" panose="02020603050405020304" pitchFamily="18" charset="0"/>
              </a:rPr>
              <a:t>g</a:t>
            </a:r>
            <a:r>
              <a:rPr lang="en-GB" altLang="en-US" dirty="0">
                <a:latin typeface="Times New Roman" panose="02020603050405020304" pitchFamily="18" charset="0"/>
              </a:rPr>
              <a:t>(</a:t>
            </a:r>
            <a:r>
              <a:rPr lang="en-GB" altLang="en-US" i="1" dirty="0" err="1">
                <a:latin typeface="Times New Roman" panose="02020603050405020304" pitchFamily="18" charset="0"/>
              </a:rPr>
              <a:t>x</a:t>
            </a:r>
            <a:r>
              <a:rPr lang="en-GB" altLang="en-US" dirty="0" err="1">
                <a:latin typeface="Times New Roman" panose="02020603050405020304" pitchFamily="18" charset="0"/>
              </a:rPr>
              <a:t>,</a:t>
            </a:r>
            <a:r>
              <a:rPr lang="en-GB" altLang="en-US" i="1" dirty="0" err="1">
                <a:latin typeface="Times New Roman" panose="02020603050405020304" pitchFamily="18" charset="0"/>
              </a:rPr>
              <a:t>y</a:t>
            </a:r>
            <a:r>
              <a:rPr lang="en-GB" altLang="en-US" dirty="0">
                <a:latin typeface="Times New Roman" panose="02020603050405020304" pitchFamily="18" charset="0"/>
              </a:rPr>
              <a:t>)</a:t>
            </a:r>
            <a:r>
              <a:rPr lang="en-GB" altLang="en-US" dirty="0"/>
              <a:t> be the probability of detection of an animal given it is at location </a:t>
            </a:r>
            <a:r>
              <a:rPr lang="en-GB" altLang="en-US" i="1" dirty="0" err="1">
                <a:latin typeface="Times New Roman" panose="02020603050405020304" pitchFamily="18" charset="0"/>
              </a:rPr>
              <a:t>x</a:t>
            </a:r>
            <a:r>
              <a:rPr lang="en-GB" altLang="en-US" dirty="0" err="1"/>
              <a:t>,</a:t>
            </a:r>
            <a:r>
              <a:rPr lang="en-GB" altLang="en-US" i="1" dirty="0" err="1">
                <a:latin typeface="Times New Roman" panose="02020603050405020304" pitchFamily="18" charset="0"/>
              </a:rPr>
              <a:t>y</a:t>
            </a:r>
            <a:endParaRPr lang="en-GB" altLang="en-US" i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GB" altLang="en-US" dirty="0"/>
              <a:t>Detection of animals represents a “thinning” of the IPP, which also yields an IPP, with</a:t>
            </a:r>
            <a:endParaRPr lang="en-US" altLang="en-US" dirty="0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3451225" y="4273551"/>
          <a:ext cx="501808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3" imgW="1587500" imgH="292100" progId="Equation.3">
                  <p:embed/>
                </p:oleObj>
              </mc:Choice>
              <mc:Fallback>
                <p:oleObj name="Equation" r:id="rId3" imgW="1587500" imgH="292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4273551"/>
                        <a:ext cx="501808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63352" y="5373216"/>
            <a:ext cx="11665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dirty="0"/>
              <a:t>(Can use marked point process framework to deal with animal-level covariates in </a:t>
            </a:r>
            <a:r>
              <a:rPr lang="en-GB" altLang="en-US" sz="2400" i="1" dirty="0">
                <a:latin typeface="Times New Roman" panose="02020603050405020304" pitchFamily="18" charset="0"/>
              </a:rPr>
              <a:t>g</a:t>
            </a:r>
            <a:r>
              <a:rPr lang="en-GB" altLang="en-US" sz="2400" dirty="0">
                <a:latin typeface="Times New Roman" panose="02020603050405020304" pitchFamily="18" charset="0"/>
              </a:rPr>
              <a:t>()</a:t>
            </a:r>
            <a:r>
              <a:rPr lang="en-GB" altLang="en-US" sz="2400" dirty="0"/>
              <a:t>)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384" y="1484314"/>
            <a:ext cx="11089232" cy="1252537"/>
          </a:xfrm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623392" y="4941168"/>
            <a:ext cx="10585176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creen Shot 2017-07-28 at 12.18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201" y="0"/>
            <a:ext cx="842712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922337"/>
          </a:xfrm>
        </p:spPr>
        <p:txBody>
          <a:bodyPr/>
          <a:lstStyle/>
          <a:p>
            <a:pPr eaLnBrk="1" hangingPunct="1"/>
            <a:r>
              <a:rPr lang="en-GB" altLang="en-US"/>
              <a:t>Full likelihood approach</a:t>
            </a: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336" y="1341438"/>
            <a:ext cx="11809312" cy="2692400"/>
          </a:xfrm>
        </p:spPr>
        <p:txBody>
          <a:bodyPr/>
          <a:lstStyle/>
          <a:p>
            <a:pPr eaLnBrk="1" hangingPunct="1"/>
            <a:r>
              <a:rPr lang="en-GB" altLang="en-US" dirty="0"/>
              <a:t>Simultaneously estimate parameters of </a:t>
            </a:r>
            <a:r>
              <a:rPr lang="en-GB" altLang="en-US" i="1" dirty="0">
                <a:latin typeface="Times New Roman" panose="02020603050405020304" pitchFamily="18" charset="0"/>
              </a:rPr>
              <a:t>D</a:t>
            </a:r>
            <a:r>
              <a:rPr lang="en-GB" altLang="en-US" dirty="0">
                <a:latin typeface="Times New Roman" panose="02020603050405020304" pitchFamily="18" charset="0"/>
              </a:rPr>
              <a:t>()</a:t>
            </a:r>
            <a:r>
              <a:rPr lang="en-GB" altLang="en-US" dirty="0"/>
              <a:t> and </a:t>
            </a:r>
            <a:r>
              <a:rPr lang="en-GB" altLang="en-US" i="1" dirty="0">
                <a:latin typeface="Times New Roman" panose="02020603050405020304" pitchFamily="18" charset="0"/>
              </a:rPr>
              <a:t>g</a:t>
            </a:r>
            <a:r>
              <a:rPr lang="en-GB" altLang="en-US" dirty="0">
                <a:latin typeface="Times New Roman" panose="02020603050405020304" pitchFamily="18" charset="0"/>
              </a:rPr>
              <a:t>()</a:t>
            </a:r>
          </a:p>
          <a:p>
            <a:pPr eaLnBrk="1" hangingPunct="1"/>
            <a:r>
              <a:rPr lang="en-GB" altLang="en-US" dirty="0"/>
              <a:t>Is it worth it?  Often little information about </a:t>
            </a:r>
            <a:r>
              <a:rPr lang="en-GB" altLang="en-US" i="1" dirty="0">
                <a:latin typeface="Times New Roman" panose="02020603050405020304" pitchFamily="18" charset="0"/>
              </a:rPr>
              <a:t>D</a:t>
            </a:r>
            <a:r>
              <a:rPr lang="en-GB" altLang="en-US" dirty="0">
                <a:latin typeface="Times New Roman" panose="02020603050405020304" pitchFamily="18" charset="0"/>
              </a:rPr>
              <a:t>()</a:t>
            </a:r>
            <a:r>
              <a:rPr lang="en-GB" altLang="en-US" dirty="0"/>
              <a:t> contained in the distances (which are used to fit the </a:t>
            </a:r>
            <a:r>
              <a:rPr lang="en-GB" altLang="en-US" i="1" dirty="0">
                <a:latin typeface="Times New Roman" panose="02020603050405020304" pitchFamily="18" charset="0"/>
              </a:rPr>
              <a:t>g</a:t>
            </a:r>
            <a:r>
              <a:rPr lang="en-GB" altLang="en-US" dirty="0">
                <a:latin typeface="Times New Roman" panose="02020603050405020304" pitchFamily="18" charset="0"/>
              </a:rPr>
              <a:t>()</a:t>
            </a:r>
            <a:r>
              <a:rPr lang="en-GB" altLang="en-US" dirty="0"/>
              <a:t>)</a:t>
            </a:r>
            <a:endParaRPr lang="en-US" altLang="en-US" dirty="0"/>
          </a:p>
        </p:txBody>
      </p:sp>
      <p:sp>
        <p:nvSpPr>
          <p:cNvPr id="6148" name="Freeform 4"/>
          <p:cNvSpPr>
            <a:spLocks/>
          </p:cNvSpPr>
          <p:nvPr/>
        </p:nvSpPr>
        <p:spPr bwMode="auto">
          <a:xfrm>
            <a:off x="1847528" y="3428306"/>
            <a:ext cx="4824413" cy="2149475"/>
          </a:xfrm>
          <a:custGeom>
            <a:avLst/>
            <a:gdLst>
              <a:gd name="T0" fmla="*/ 2147483647 w 3039"/>
              <a:gd name="T1" fmla="*/ 2147483647 h 1354"/>
              <a:gd name="T2" fmla="*/ 2147483647 w 3039"/>
              <a:gd name="T3" fmla="*/ 2147483647 h 1354"/>
              <a:gd name="T4" fmla="*/ 2147483647 w 3039"/>
              <a:gd name="T5" fmla="*/ 2147483647 h 1354"/>
              <a:gd name="T6" fmla="*/ 2147483647 w 3039"/>
              <a:gd name="T7" fmla="*/ 2147483647 h 1354"/>
              <a:gd name="T8" fmla="*/ 2147483647 w 3039"/>
              <a:gd name="T9" fmla="*/ 2147483647 h 1354"/>
              <a:gd name="T10" fmla="*/ 0 w 3039"/>
              <a:gd name="T11" fmla="*/ 2147483647 h 1354"/>
              <a:gd name="T12" fmla="*/ 2147483647 w 3039"/>
              <a:gd name="T13" fmla="*/ 2147483647 h 1354"/>
              <a:gd name="T14" fmla="*/ 2147483647 w 3039"/>
              <a:gd name="T15" fmla="*/ 2147483647 h 1354"/>
              <a:gd name="T16" fmla="*/ 2147483647 w 3039"/>
              <a:gd name="T17" fmla="*/ 0 h 1354"/>
              <a:gd name="T18" fmla="*/ 2147483647 w 3039"/>
              <a:gd name="T19" fmla="*/ 2147483647 h 1354"/>
              <a:gd name="T20" fmla="*/ 2147483647 w 3039"/>
              <a:gd name="T21" fmla="*/ 2147483647 h 1354"/>
              <a:gd name="T22" fmla="*/ 2147483647 w 3039"/>
              <a:gd name="T23" fmla="*/ 2147483647 h 135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039"/>
              <a:gd name="T37" fmla="*/ 0 h 1354"/>
              <a:gd name="T38" fmla="*/ 3039 w 3039"/>
              <a:gd name="T39" fmla="*/ 1354 h 135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039" h="1354">
                <a:moveTo>
                  <a:pt x="2407" y="1327"/>
                </a:moveTo>
                <a:cubicBezTo>
                  <a:pt x="2386" y="1330"/>
                  <a:pt x="2365" y="1332"/>
                  <a:pt x="2344" y="1336"/>
                </a:cubicBezTo>
                <a:cubicBezTo>
                  <a:pt x="2314" y="1341"/>
                  <a:pt x="2254" y="1354"/>
                  <a:pt x="2254" y="1354"/>
                </a:cubicBezTo>
                <a:lnTo>
                  <a:pt x="1315" y="1270"/>
                </a:lnTo>
                <a:lnTo>
                  <a:pt x="227" y="1043"/>
                </a:lnTo>
                <a:lnTo>
                  <a:pt x="0" y="635"/>
                </a:lnTo>
                <a:lnTo>
                  <a:pt x="272" y="136"/>
                </a:lnTo>
                <a:lnTo>
                  <a:pt x="1043" y="136"/>
                </a:lnTo>
                <a:lnTo>
                  <a:pt x="2223" y="0"/>
                </a:lnTo>
                <a:lnTo>
                  <a:pt x="3039" y="499"/>
                </a:lnTo>
                <a:lnTo>
                  <a:pt x="2722" y="953"/>
                </a:lnTo>
                <a:lnTo>
                  <a:pt x="2407" y="1327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149" name="Line 6"/>
          <p:cNvSpPr>
            <a:spLocks noChangeShapeType="1"/>
          </p:cNvSpPr>
          <p:nvPr/>
        </p:nvSpPr>
        <p:spPr bwMode="auto">
          <a:xfrm>
            <a:off x="2568252" y="3644206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0" name="Line 7"/>
          <p:cNvSpPr>
            <a:spLocks noChangeShapeType="1"/>
          </p:cNvSpPr>
          <p:nvPr/>
        </p:nvSpPr>
        <p:spPr bwMode="auto">
          <a:xfrm>
            <a:off x="3215952" y="3644205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1" name="Line 8"/>
          <p:cNvSpPr>
            <a:spLocks noChangeShapeType="1"/>
          </p:cNvSpPr>
          <p:nvPr/>
        </p:nvSpPr>
        <p:spPr bwMode="auto">
          <a:xfrm>
            <a:off x="3792215" y="3644206"/>
            <a:ext cx="0" cy="172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2" name="Line 9"/>
          <p:cNvSpPr>
            <a:spLocks noChangeShapeType="1"/>
          </p:cNvSpPr>
          <p:nvPr/>
        </p:nvSpPr>
        <p:spPr bwMode="auto">
          <a:xfrm>
            <a:off x="4439915" y="3572768"/>
            <a:ext cx="0" cy="187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3" name="Line 10"/>
          <p:cNvSpPr>
            <a:spLocks noChangeShapeType="1"/>
          </p:cNvSpPr>
          <p:nvPr/>
        </p:nvSpPr>
        <p:spPr bwMode="auto">
          <a:xfrm>
            <a:off x="5087615" y="3499743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4" name="Line 11"/>
          <p:cNvSpPr>
            <a:spLocks noChangeShapeType="1"/>
          </p:cNvSpPr>
          <p:nvPr/>
        </p:nvSpPr>
        <p:spPr bwMode="auto">
          <a:xfrm>
            <a:off x="5663877" y="3644206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5" name="Line 12"/>
          <p:cNvSpPr>
            <a:spLocks noChangeShapeType="1"/>
          </p:cNvSpPr>
          <p:nvPr/>
        </p:nvSpPr>
        <p:spPr bwMode="auto">
          <a:xfrm>
            <a:off x="6168702" y="3933131"/>
            <a:ext cx="0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6" name="Line 13"/>
          <p:cNvSpPr>
            <a:spLocks noChangeShapeType="1"/>
          </p:cNvSpPr>
          <p:nvPr/>
        </p:nvSpPr>
        <p:spPr bwMode="auto">
          <a:xfrm>
            <a:off x="1991990" y="4220467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7" name="Freeform 15"/>
          <p:cNvSpPr>
            <a:spLocks/>
          </p:cNvSpPr>
          <p:nvPr/>
        </p:nvSpPr>
        <p:spPr bwMode="auto">
          <a:xfrm>
            <a:off x="6168703" y="3396556"/>
            <a:ext cx="1095375" cy="338137"/>
          </a:xfrm>
          <a:custGeom>
            <a:avLst/>
            <a:gdLst>
              <a:gd name="T0" fmla="*/ 0 w 690"/>
              <a:gd name="T1" fmla="*/ 2147483647 h 213"/>
              <a:gd name="T2" fmla="*/ 2147483647 w 690"/>
              <a:gd name="T3" fmla="*/ 2147483647 h 213"/>
              <a:gd name="T4" fmla="*/ 2147483647 w 690"/>
              <a:gd name="T5" fmla="*/ 2147483647 h 213"/>
              <a:gd name="T6" fmla="*/ 2147483647 w 690"/>
              <a:gd name="T7" fmla="*/ 2147483647 h 213"/>
              <a:gd name="T8" fmla="*/ 0 60000 65536"/>
              <a:gd name="T9" fmla="*/ 0 60000 65536"/>
              <a:gd name="T10" fmla="*/ 0 60000 65536"/>
              <a:gd name="T11" fmla="*/ 0 60000 65536"/>
              <a:gd name="T12" fmla="*/ 0 w 690"/>
              <a:gd name="T13" fmla="*/ 0 h 213"/>
              <a:gd name="T14" fmla="*/ 690 w 690"/>
              <a:gd name="T15" fmla="*/ 213 h 2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0" h="213">
                <a:moveTo>
                  <a:pt x="0" y="213"/>
                </a:moveTo>
                <a:cubicBezTo>
                  <a:pt x="7" y="170"/>
                  <a:pt x="14" y="127"/>
                  <a:pt x="86" y="94"/>
                </a:cubicBezTo>
                <a:cubicBezTo>
                  <a:pt x="157" y="61"/>
                  <a:pt x="331" y="30"/>
                  <a:pt x="432" y="15"/>
                </a:cubicBezTo>
                <a:cubicBezTo>
                  <a:pt x="533" y="0"/>
                  <a:pt x="636" y="8"/>
                  <a:pt x="690" y="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8" name="Text Box 16"/>
          <p:cNvSpPr txBox="1">
            <a:spLocks noChangeArrowheads="1"/>
          </p:cNvSpPr>
          <p:nvPr/>
        </p:nvSpPr>
        <p:spPr bwMode="auto">
          <a:xfrm>
            <a:off x="7248201" y="3140968"/>
            <a:ext cx="4337051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</a:pPr>
            <a:r>
              <a:rPr lang="en-GB" altLang="en-US" sz="1800" dirty="0"/>
              <a:t>width of transects small compared with width of study area, </a:t>
            </a:r>
          </a:p>
          <a:p>
            <a:pPr marL="285750" indent="-285750" eaLnBrk="1" hangingPunct="1">
              <a:spcBef>
                <a:spcPct val="50000"/>
              </a:spcBef>
            </a:pPr>
            <a:r>
              <a:rPr lang="en-GB" altLang="en-US" sz="1800" dirty="0"/>
              <a:t>little information about change in density in the </a:t>
            </a:r>
            <a:r>
              <a:rPr lang="en-GB" altLang="en-US" sz="1800" i="1" dirty="0">
                <a:latin typeface="Times New Roman" panose="02020603050405020304" pitchFamily="18" charset="0"/>
              </a:rPr>
              <a:t>x</a:t>
            </a:r>
            <a:r>
              <a:rPr lang="en-GB" altLang="en-US" sz="1800" dirty="0"/>
              <a:t> direction </a:t>
            </a:r>
          </a:p>
          <a:p>
            <a:pPr marL="285750" indent="-285750" eaLnBrk="1" hangingPunct="1">
              <a:spcBef>
                <a:spcPct val="50000"/>
              </a:spcBef>
            </a:pPr>
            <a:r>
              <a:rPr lang="en-GB" altLang="en-US" sz="1800" dirty="0"/>
              <a:t>contained in the observed distances from the transect</a:t>
            </a:r>
            <a:endParaRPr lang="en-US" alt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360" y="5286376"/>
            <a:ext cx="11017224" cy="1114425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Covered area is a large proportion of study area</a:t>
            </a:r>
            <a:endParaRPr lang="en-US" altLang="en-US" dirty="0"/>
          </a:p>
        </p:txBody>
      </p:sp>
      <p:pic>
        <p:nvPicPr>
          <p:cNvPr id="7171" name="Picture 4" descr="Fi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14" y="1071564"/>
            <a:ext cx="4149725" cy="411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25" y="142875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/>
              <a:t>Exceptions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Example Applications</a:t>
            </a:r>
            <a:endParaRPr lang="en-US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344" y="1600201"/>
            <a:ext cx="11593288" cy="3412975"/>
          </a:xfrm>
        </p:spPr>
        <p:txBody>
          <a:bodyPr/>
          <a:lstStyle/>
          <a:p>
            <a:pPr eaLnBrk="1" hangingPunct="1"/>
            <a:r>
              <a:rPr lang="en-GB" altLang="en-US" dirty="0"/>
              <a:t>Hedley (2000)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GB" altLang="en-US" dirty="0" err="1"/>
              <a:t>Royle</a:t>
            </a:r>
            <a:r>
              <a:rPr lang="en-GB" altLang="en-US" dirty="0"/>
              <a:t> et al. (2004) (nicely illustrates lack of information about </a:t>
            </a:r>
            <a:r>
              <a:rPr lang="en-GB" altLang="en-US" i="1" dirty="0">
                <a:latin typeface="Times New Roman" panose="02020603050405020304" pitchFamily="18" charset="0"/>
              </a:rPr>
              <a:t>D</a:t>
            </a:r>
            <a:r>
              <a:rPr lang="en-GB" altLang="en-US" dirty="0">
                <a:latin typeface="Times New Roman" panose="02020603050405020304" pitchFamily="18" charset="0"/>
              </a:rPr>
              <a:t>()</a:t>
            </a:r>
            <a:r>
              <a:rPr lang="en-GB" altLang="en-US" dirty="0"/>
              <a:t> from the </a:t>
            </a:r>
            <a:r>
              <a:rPr lang="en-GB" altLang="en-US" i="1" dirty="0">
                <a:latin typeface="Times New Roman" panose="02020603050405020304" pitchFamily="18" charset="0"/>
              </a:rPr>
              <a:t>g</a:t>
            </a:r>
            <a:r>
              <a:rPr lang="en-GB" altLang="en-US" dirty="0">
                <a:latin typeface="Times New Roman" panose="02020603050405020304" pitchFamily="18" charset="0"/>
              </a:rPr>
              <a:t>()</a:t>
            </a:r>
            <a:r>
              <a:rPr lang="en-GB" altLang="en-US" dirty="0"/>
              <a:t>) – </a:t>
            </a:r>
            <a:r>
              <a:rPr lang="en-GB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distsamp</a:t>
            </a: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in R </a:t>
            </a:r>
            <a:r>
              <a:rPr lang="en-GB" altLang="en-US" sz="2800" dirty="0">
                <a:cs typeface="Courier New" panose="02070309020205020404" pitchFamily="49" charset="0"/>
              </a:rPr>
              <a:t>(package</a:t>
            </a: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unmarked</a:t>
            </a:r>
            <a:r>
              <a:rPr lang="en-GB" altLang="en-US" sz="2800" dirty="0">
                <a:cs typeface="Courier New" panose="02070309020205020404" pitchFamily="49" charset="0"/>
              </a:rPr>
              <a:t>)</a:t>
            </a:r>
          </a:p>
          <a:p>
            <a:pPr lvl="1" eaLnBrk="1" hangingPunct="1"/>
            <a:r>
              <a:rPr lang="en-GB" altLang="en-US" sz="2400" dirty="0">
                <a:cs typeface="Courier New" panose="02070309020205020404" pitchFamily="49" charset="0"/>
              </a:rPr>
              <a:t>see also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gdistsamp</a:t>
            </a:r>
            <a:r>
              <a:rPr lang="en-GB" altLang="en-US" sz="2400" dirty="0">
                <a:cs typeface="Courier New" panose="02070309020205020404" pitchFamily="49" charset="0"/>
              </a:rPr>
              <a:t> (same package)</a:t>
            </a:r>
          </a:p>
          <a:p>
            <a:pPr eaLnBrk="1" hangingPunct="1"/>
            <a:r>
              <a:rPr lang="en-GB" altLang="en-US" dirty="0" err="1"/>
              <a:t>Royle</a:t>
            </a:r>
            <a:r>
              <a:rPr lang="en-GB" altLang="en-US" dirty="0"/>
              <a:t> and </a:t>
            </a:r>
            <a:r>
              <a:rPr lang="en-GB" altLang="en-US" dirty="0" err="1"/>
              <a:t>Dorazio</a:t>
            </a:r>
            <a:r>
              <a:rPr lang="en-GB" altLang="en-US" dirty="0"/>
              <a:t> (2008, section 5.5.5)</a:t>
            </a:r>
            <a:r>
              <a:rPr lang="en-GB" altLang="en-US" baseline="30000" dirty="0"/>
              <a:t> 1</a:t>
            </a:r>
            <a:r>
              <a:rPr lang="en-GB" altLang="en-US" dirty="0"/>
              <a:t> - </a:t>
            </a:r>
            <a:r>
              <a:rPr lang="en-GB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WinBUGS</a:t>
            </a:r>
            <a:endParaRPr lang="en-GB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GB" altLang="en-US" dirty="0"/>
              <a:t>Johnson et al. (2010) – </a:t>
            </a:r>
            <a:r>
              <a:rPr lang="en-GB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dspat</a:t>
            </a: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in R (</a:t>
            </a:r>
            <a:r>
              <a:rPr lang="en-GB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DSpat</a:t>
            </a:r>
            <a:r>
              <a:rPr lang="en-GB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library)</a:t>
            </a:r>
          </a:p>
          <a:p>
            <a:pPr eaLnBrk="1" hangingPunct="1"/>
            <a:r>
              <a:rPr lang="en-GB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inlabru</a:t>
            </a:r>
            <a:r>
              <a:rPr lang="en-GB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en-GB" altLang="en-US" sz="2400" dirty="0">
                <a:cs typeface="Courier New" panose="02070309020205020404" pitchFamily="49" charset="0"/>
              </a:rPr>
              <a:t>package; Yuan et al. (2017) software and training materials at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sites.google.com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inlabru.org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inlabru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/download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7368" y="6372036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aseline="30000" dirty="0"/>
              <a:t>1</a:t>
            </a:r>
            <a:r>
              <a:rPr lang="en-GB" dirty="0"/>
              <a:t> See also </a:t>
            </a:r>
            <a:r>
              <a:rPr lang="en-GB" dirty="0" err="1"/>
              <a:t>Kéry</a:t>
            </a:r>
            <a:r>
              <a:rPr lang="en-GB" dirty="0"/>
              <a:t> and </a:t>
            </a:r>
            <a:r>
              <a:rPr lang="en-GB" dirty="0" err="1"/>
              <a:t>Royle</a:t>
            </a:r>
            <a:r>
              <a:rPr lang="en-GB" dirty="0"/>
              <a:t> 2015. Applied Hierarchical Modelling in Ecology Vol 1.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993775"/>
          </a:xfrm>
        </p:spPr>
        <p:txBody>
          <a:bodyPr/>
          <a:lstStyle/>
          <a:p>
            <a:pPr eaLnBrk="1" hangingPunct="1"/>
            <a:r>
              <a:rPr lang="en-GB" altLang="en-US"/>
              <a:t>Two-stage methods</a:t>
            </a:r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First fit </a:t>
            </a:r>
            <a:r>
              <a:rPr lang="en-GB" altLang="en-US" i="1">
                <a:latin typeface="Times New Roman" panose="02020603050405020304" pitchFamily="18" charset="0"/>
              </a:rPr>
              <a:t>g</a:t>
            </a:r>
            <a:r>
              <a:rPr lang="en-GB" altLang="en-US">
                <a:latin typeface="Times New Roman" panose="02020603050405020304" pitchFamily="18" charset="0"/>
              </a:rPr>
              <a:t>()</a:t>
            </a:r>
            <a:r>
              <a:rPr lang="en-GB" altLang="en-US"/>
              <a:t> using the distances</a:t>
            </a:r>
          </a:p>
          <a:p>
            <a:pPr eaLnBrk="1" hangingPunct="1"/>
            <a:r>
              <a:rPr lang="en-GB" altLang="en-US"/>
              <a:t>Then fit </a:t>
            </a:r>
            <a:r>
              <a:rPr lang="en-GB" altLang="en-US" i="1">
                <a:latin typeface="Times New Roman" panose="02020603050405020304" pitchFamily="18" charset="0"/>
              </a:rPr>
              <a:t>D</a:t>
            </a:r>
            <a:r>
              <a:rPr lang="en-GB" altLang="en-US">
                <a:latin typeface="Times New Roman" panose="02020603050405020304" pitchFamily="18" charset="0"/>
              </a:rPr>
              <a:t>()</a:t>
            </a:r>
            <a:r>
              <a:rPr lang="en-GB" altLang="en-US"/>
              <a:t> using the locations of observations, and the fitted </a:t>
            </a:r>
            <a:r>
              <a:rPr lang="en-GB" altLang="en-US" i="1">
                <a:latin typeface="Times New Roman" panose="02020603050405020304" pitchFamily="18" charset="0"/>
              </a:rPr>
              <a:t>g</a:t>
            </a:r>
            <a:r>
              <a:rPr lang="en-GB" altLang="en-US">
                <a:latin typeface="Times New Roman" panose="02020603050405020304" pitchFamily="18" charset="0"/>
              </a:rPr>
              <a:t>()</a:t>
            </a:r>
          </a:p>
          <a:p>
            <a:pPr eaLnBrk="1" hangingPunct="1"/>
            <a:r>
              <a:rPr lang="en-GB" altLang="en-US"/>
              <a:t>Example: method we’ve been using on this workshop (“Count method” of Hedley (2000), Hedley and Buckland (2004), Hedley et al. (2004))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Advantages</a:t>
            </a:r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2 stage methods in general:</a:t>
            </a:r>
          </a:p>
          <a:p>
            <a:pPr lvl="1" eaLnBrk="1" hangingPunct="1"/>
            <a:r>
              <a:rPr lang="en-GB" altLang="en-US"/>
              <a:t>Divide and conquer</a:t>
            </a:r>
          </a:p>
          <a:p>
            <a:pPr eaLnBrk="1" hangingPunct="1"/>
            <a:r>
              <a:rPr lang="en-GB" altLang="en-US"/>
              <a:t>Count method:</a:t>
            </a:r>
          </a:p>
          <a:p>
            <a:pPr lvl="1" eaLnBrk="1" hangingPunct="1"/>
            <a:r>
              <a:rPr lang="en-GB" altLang="en-US"/>
              <a:t>Uses standard, well accepted tools for fitting</a:t>
            </a:r>
          </a:p>
          <a:p>
            <a:pPr lvl="1" eaLnBrk="1" hangingPunct="1"/>
            <a:r>
              <a:rPr lang="en-GB" altLang="en-US"/>
              <a:t>GLM/GAM is reliable, robust</a:t>
            </a:r>
          </a:p>
          <a:p>
            <a:pPr lvl="1" eaLnBrk="1" hangingPunct="1"/>
            <a:r>
              <a:rPr lang="en-GB" altLang="en-US"/>
              <a:t>Software available</a:t>
            </a:r>
          </a:p>
          <a:p>
            <a:pPr lvl="1" eaLnBrk="1" hangingPunct="1"/>
            <a:r>
              <a:rPr lang="en-GB" altLang="en-US"/>
              <a:t>Conceptually simple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1154</Words>
  <Application>Microsoft Macintosh PowerPoint</Application>
  <PresentationFormat>Custom</PresentationFormat>
  <Paragraphs>94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Default Design</vt:lpstr>
      <vt:lpstr>Equation</vt:lpstr>
      <vt:lpstr>Some other approaches (and software)  for spatial modelling of distance sampling data</vt:lpstr>
      <vt:lpstr>General formulation1</vt:lpstr>
      <vt:lpstr>Adding uncertain detection</vt:lpstr>
      <vt:lpstr>PowerPoint Presentation</vt:lpstr>
      <vt:lpstr>Full likelihood approach</vt:lpstr>
      <vt:lpstr>Exceptions</vt:lpstr>
      <vt:lpstr>Example Applications</vt:lpstr>
      <vt:lpstr>Two-stage methods</vt:lpstr>
      <vt:lpstr>Advantages</vt:lpstr>
      <vt:lpstr>Issues</vt:lpstr>
      <vt:lpstr>Residual small-scale clustering</vt:lpstr>
      <vt:lpstr>“Natural” structure</vt:lpstr>
      <vt:lpstr>Solutions</vt:lpstr>
      <vt:lpstr>Animals in clusters/groups/pods</vt:lpstr>
      <vt:lpstr>The Future: DenMod</vt:lpstr>
      <vt:lpstr>Selected additional references</vt:lpstr>
    </vt:vector>
  </TitlesOfParts>
  <Company>RUWPA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statistical modelling</dc:title>
  <dc:creator>Lousie Burt</dc:creator>
  <cp:lastModifiedBy>David Miller</cp:lastModifiedBy>
  <cp:revision>152</cp:revision>
  <dcterms:created xsi:type="dcterms:W3CDTF">2006-01-11T10:03:27Z</dcterms:created>
  <dcterms:modified xsi:type="dcterms:W3CDTF">2017-07-28T16:15:02Z</dcterms:modified>
</cp:coreProperties>
</file>