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embeddings/oleObject1.bin" ContentType="application/vnd.openxmlformats-officedocument.oleObject"/>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9" r:id="rId3"/>
    <p:sldId id="257" r:id="rId4"/>
    <p:sldId id="258" r:id="rId5"/>
    <p:sldId id="267" r:id="rId6"/>
    <p:sldId id="260" r:id="rId7"/>
    <p:sldId id="261" r:id="rId8"/>
    <p:sldId id="262" r:id="rId9"/>
    <p:sldId id="263" r:id="rId10"/>
    <p:sldId id="265" r:id="rId11"/>
    <p:sldId id="284" r:id="rId12"/>
    <p:sldId id="266" r:id="rId13"/>
    <p:sldId id="285" r:id="rId14"/>
    <p:sldId id="286" r:id="rId15"/>
    <p:sldId id="287" r:id="rId16"/>
    <p:sldId id="288" r:id="rId17"/>
    <p:sldId id="268" r:id="rId18"/>
    <p:sldId id="270" r:id="rId19"/>
    <p:sldId id="271" r:id="rId20"/>
    <p:sldId id="273" r:id="rId21"/>
    <p:sldId id="272" r:id="rId22"/>
    <p:sldId id="269" r:id="rId23"/>
    <p:sldId id="289" r:id="rId24"/>
    <p:sldId id="275" r:id="rId25"/>
    <p:sldId id="276" r:id="rId26"/>
    <p:sldId id="277" r:id="rId27"/>
    <p:sldId id="278" r:id="rId28"/>
    <p:sldId id="279" r:id="rId29"/>
    <p:sldId id="280" r:id="rId30"/>
    <p:sldId id="281" r:id="rId31"/>
    <p:sldId id="282"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132" autoAdjust="0"/>
  </p:normalViewPr>
  <p:slideViewPr>
    <p:cSldViewPr snapToGrid="0" snapToObjects="1">
      <p:cViewPr varScale="1">
        <p:scale>
          <a:sx n="112" d="100"/>
          <a:sy n="112" d="100"/>
        </p:scale>
        <p:origin x="-89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5A94C4-6DB8-0149-B661-4729780FDCB0}" type="datetimeFigureOut">
              <a:rPr lang="en-US" smtClean="0"/>
              <a:t>18/07/2017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D23BB-7AEE-0E4D-99A4-85A94FC728DB}" type="slidenum">
              <a:rPr lang="en-US" smtClean="0"/>
              <a:t>‹#›</a:t>
            </a:fld>
            <a:endParaRPr lang="en-US"/>
          </a:p>
        </p:txBody>
      </p:sp>
    </p:spTree>
    <p:extLst>
      <p:ext uri="{BB962C8B-B14F-4D97-AF65-F5344CB8AC3E}">
        <p14:creationId xmlns:p14="http://schemas.microsoft.com/office/powerpoint/2010/main" val="33832270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BD23BB-7AEE-0E4D-99A4-85A94FC728DB}" type="slidenum">
              <a:rPr lang="en-US" smtClean="0"/>
              <a:t>3</a:t>
            </a:fld>
            <a:endParaRPr lang="en-US"/>
          </a:p>
        </p:txBody>
      </p:sp>
    </p:spTree>
    <p:extLst>
      <p:ext uri="{BB962C8B-B14F-4D97-AF65-F5344CB8AC3E}">
        <p14:creationId xmlns:p14="http://schemas.microsoft.com/office/powerpoint/2010/main" val="332763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E3B36-7D1C-C84E-8288-168AF3ABAF27}" type="slidenum">
              <a:rPr lang="en-US" smtClean="0"/>
              <a:t>4</a:t>
            </a:fld>
            <a:endParaRPr lang="en-US"/>
          </a:p>
        </p:txBody>
      </p:sp>
    </p:spTree>
    <p:extLst>
      <p:ext uri="{BB962C8B-B14F-4D97-AF65-F5344CB8AC3E}">
        <p14:creationId xmlns:p14="http://schemas.microsoft.com/office/powerpoint/2010/main" val="281265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E3B36-7D1C-C84E-8288-168AF3ABAF27}" type="slidenum">
              <a:rPr lang="en-US" smtClean="0"/>
              <a:t>5</a:t>
            </a:fld>
            <a:endParaRPr lang="en-US"/>
          </a:p>
        </p:txBody>
      </p:sp>
    </p:spTree>
    <p:extLst>
      <p:ext uri="{BB962C8B-B14F-4D97-AF65-F5344CB8AC3E}">
        <p14:creationId xmlns:p14="http://schemas.microsoft.com/office/powerpoint/2010/main" val="281265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inspiration for this simulation came from</a:t>
            </a:r>
            <a:r>
              <a:rPr lang="en-US" baseline="0" dirty="0" smtClean="0"/>
              <a:t> the last Distance workshop I was teaching on. We had a lot of people who did bird surveys where it was difficult if not impossible to collect exact distance and they wanted to know if there was a cost involved with collecting binned data rather than exact distances.</a:t>
            </a:r>
          </a:p>
          <a:p>
            <a:endParaRPr lang="en-US" baseline="0" dirty="0" smtClean="0"/>
          </a:p>
          <a:p>
            <a:r>
              <a:rPr lang="en-US" baseline="0" dirty="0" smtClean="0"/>
              <a:t>I have also added some extra interest in the form of measurement error.</a:t>
            </a:r>
            <a:endParaRPr lang="en-US" dirty="0" smtClean="0"/>
          </a:p>
          <a:p>
            <a:endParaRPr lang="en-US" dirty="0" smtClean="0"/>
          </a:p>
          <a:p>
            <a:r>
              <a:rPr lang="en-US" dirty="0" smtClean="0"/>
              <a:t>More on correcting for measurement error in Tiago’s paper too.</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33E3B36-7D1C-C84E-8288-168AF3ABAF27}" type="slidenum">
              <a:rPr lang="en-US" smtClean="0"/>
              <a:t>18</a:t>
            </a:fld>
            <a:endParaRPr lang="en-US"/>
          </a:p>
        </p:txBody>
      </p:sp>
    </p:spTree>
    <p:extLst>
      <p:ext uri="{BB962C8B-B14F-4D97-AF65-F5344CB8AC3E}">
        <p14:creationId xmlns:p14="http://schemas.microsoft.com/office/powerpoint/2010/main" val="255631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People struggled with this slide need to figure</a:t>
            </a:r>
            <a:r>
              <a:rPr lang="en-US" baseline="0" dirty="0" smtClean="0"/>
              <a:t> out the explanation.</a:t>
            </a:r>
          </a:p>
          <a:p>
            <a:r>
              <a:rPr lang="en-US" baseline="0" dirty="0" smtClean="0"/>
              <a:t>Stress the conclusions collecting binned data versus exact distances make very little difference. So if you need to collect binned data for example bird surveys where there are just too many observations to collect exact distance you are not making much difference to your results. </a:t>
            </a:r>
          </a:p>
          <a:p>
            <a:endParaRPr lang="en-US" baseline="0" dirty="0" smtClean="0"/>
          </a:p>
          <a:p>
            <a:r>
              <a:rPr lang="en-US" baseline="0" dirty="0" smtClean="0"/>
              <a:t>Stress that in the top left corner has a little negative bias due to the minus sampling but this could quite easily have been positive bias depending on the density surface.</a:t>
            </a:r>
            <a:endParaRPr lang="en-US" dirty="0"/>
          </a:p>
        </p:txBody>
      </p:sp>
      <p:sp>
        <p:nvSpPr>
          <p:cNvPr id="4" name="Slide Number Placeholder 3"/>
          <p:cNvSpPr>
            <a:spLocks noGrp="1"/>
          </p:cNvSpPr>
          <p:nvPr>
            <p:ph type="sldNum" sz="quarter" idx="10"/>
          </p:nvPr>
        </p:nvSpPr>
        <p:spPr/>
        <p:txBody>
          <a:bodyPr/>
          <a:lstStyle/>
          <a:p>
            <a:fld id="{F33E3B36-7D1C-C84E-8288-168AF3ABAF27}" type="slidenum">
              <a:rPr lang="en-US" smtClean="0"/>
              <a:t>19</a:t>
            </a:fld>
            <a:endParaRPr lang="en-US"/>
          </a:p>
        </p:txBody>
      </p:sp>
    </p:spTree>
    <p:extLst>
      <p:ext uri="{BB962C8B-B14F-4D97-AF65-F5344CB8AC3E}">
        <p14:creationId xmlns:p14="http://schemas.microsoft.com/office/powerpoint/2010/main" val="407675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home don</a:t>
            </a:r>
            <a:r>
              <a:rPr lang="fr-FR" dirty="0" smtClean="0"/>
              <a:t>’</a:t>
            </a:r>
            <a:r>
              <a:rPr lang="en-US" dirty="0" smtClean="0"/>
              <a:t>t</a:t>
            </a:r>
            <a:r>
              <a:rPr lang="en-US" baseline="0" dirty="0" smtClean="0"/>
              <a:t> be afraid of truncation!</a:t>
            </a:r>
            <a:endParaRPr lang="en-US" dirty="0"/>
          </a:p>
        </p:txBody>
      </p:sp>
      <p:sp>
        <p:nvSpPr>
          <p:cNvPr id="4" name="Slide Number Placeholder 3"/>
          <p:cNvSpPr>
            <a:spLocks noGrp="1"/>
          </p:cNvSpPr>
          <p:nvPr>
            <p:ph type="sldNum" sz="quarter" idx="10"/>
          </p:nvPr>
        </p:nvSpPr>
        <p:spPr/>
        <p:txBody>
          <a:bodyPr/>
          <a:lstStyle/>
          <a:p>
            <a:fld id="{A9BD23BB-7AEE-0E4D-99A4-85A94FC728DB}" type="slidenum">
              <a:rPr lang="en-US" smtClean="0"/>
              <a:t>25</a:t>
            </a:fld>
            <a:endParaRPr lang="en-US"/>
          </a:p>
        </p:txBody>
      </p:sp>
    </p:spTree>
    <p:extLst>
      <p:ext uri="{BB962C8B-B14F-4D97-AF65-F5344CB8AC3E}">
        <p14:creationId xmlns:p14="http://schemas.microsoft.com/office/powerpoint/2010/main" val="257441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971551"/>
            <a:ext cx="6487668" cy="2364665"/>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143000"/>
            <a:ext cx="6498158" cy="1293650"/>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GB" smtClean="0"/>
              <a:t>Click to edit Master title style</a:t>
            </a:r>
            <a:endParaRPr/>
          </a:p>
        </p:txBody>
      </p:sp>
      <p:sp>
        <p:nvSpPr>
          <p:cNvPr id="3" name="Subtitle 2"/>
          <p:cNvSpPr>
            <a:spLocks noGrp="1"/>
          </p:cNvSpPr>
          <p:nvPr>
            <p:ph type="subTitle" idx="1"/>
          </p:nvPr>
        </p:nvSpPr>
        <p:spPr>
          <a:xfrm>
            <a:off x="1322922" y="2474259"/>
            <a:ext cx="6498159" cy="68748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458904"/>
            <a:ext cx="4079545" cy="871538"/>
          </a:xfrm>
        </p:spPr>
        <p:txBody>
          <a:bodyPr anchor="b"/>
          <a:lstStyle>
            <a:lvl1pPr algn="ctr">
              <a:defRPr sz="3600" b="0"/>
            </a:lvl1pPr>
          </a:lstStyle>
          <a:p>
            <a:r>
              <a:rPr lang="en-GB" smtClean="0"/>
              <a:t>Click to edit Master title style</a:t>
            </a:r>
            <a:endParaRPr/>
          </a:p>
        </p:txBody>
      </p:sp>
      <p:sp>
        <p:nvSpPr>
          <p:cNvPr id="4" name="Text Placeholder 3"/>
          <p:cNvSpPr>
            <a:spLocks noGrp="1"/>
          </p:cNvSpPr>
          <p:nvPr>
            <p:ph type="body" sz="half" idx="2"/>
          </p:nvPr>
        </p:nvSpPr>
        <p:spPr>
          <a:xfrm>
            <a:off x="533399" y="1340892"/>
            <a:ext cx="4079545" cy="279011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18/07/2017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269544"/>
            <a:ext cx="3657600" cy="3988558"/>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276226"/>
            <a:ext cx="1524000" cy="4181475"/>
          </a:xfrm>
        </p:spPr>
        <p:txBody>
          <a:bodyPr vert="eaVert"/>
          <a:lstStyle/>
          <a:p>
            <a:r>
              <a:rPr lang="en-GB" smtClean="0"/>
              <a:t>Click to edit Master title style</a:t>
            </a:r>
            <a:endParaRPr/>
          </a:p>
        </p:txBody>
      </p:sp>
      <p:sp>
        <p:nvSpPr>
          <p:cNvPr id="3" name="Vertical Text Placeholder 2"/>
          <p:cNvSpPr>
            <a:spLocks noGrp="1"/>
          </p:cNvSpPr>
          <p:nvPr>
            <p:ph type="body" orient="vert" idx="1"/>
          </p:nvPr>
        </p:nvSpPr>
        <p:spPr>
          <a:xfrm>
            <a:off x="549274" y="276226"/>
            <a:ext cx="6689726" cy="4181475"/>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2514601"/>
            <a:ext cx="8416925" cy="1102519"/>
          </a:xfrm>
        </p:spPr>
        <p:txBody>
          <a:bodyPr/>
          <a:lstStyle/>
          <a:p>
            <a:r>
              <a:rPr lang="en-GB" smtClean="0"/>
              <a:t>Click to edit Master title style</a:t>
            </a:r>
            <a:endParaRPr dirty="0"/>
          </a:p>
        </p:txBody>
      </p:sp>
      <p:sp>
        <p:nvSpPr>
          <p:cNvPr id="3" name="Subtitle 2"/>
          <p:cNvSpPr>
            <a:spLocks noGrp="1"/>
          </p:cNvSpPr>
          <p:nvPr>
            <p:ph type="subTitle" idx="1"/>
          </p:nvPr>
        </p:nvSpPr>
        <p:spPr>
          <a:xfrm>
            <a:off x="363539" y="3578272"/>
            <a:ext cx="8416925" cy="729503"/>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272653"/>
            <a:ext cx="8402040" cy="2127647"/>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1802359"/>
            <a:ext cx="8056563" cy="1021556"/>
          </a:xfrm>
        </p:spPr>
        <p:txBody>
          <a:bodyPr anchor="b" anchorCtr="0"/>
          <a:lstStyle>
            <a:lvl1pPr algn="ctr">
              <a:defRPr sz="4600" b="0" cap="none" baseline="0"/>
            </a:lvl1pPr>
          </a:lstStyle>
          <a:p>
            <a:r>
              <a:rPr lang="en-GB" smtClean="0"/>
              <a:t>Click to edit Master title style</a:t>
            </a:r>
            <a:endParaRPr/>
          </a:p>
        </p:txBody>
      </p:sp>
      <p:sp>
        <p:nvSpPr>
          <p:cNvPr id="3" name="Text Placeholder 2"/>
          <p:cNvSpPr>
            <a:spLocks noGrp="1"/>
          </p:cNvSpPr>
          <p:nvPr>
            <p:ph type="body" idx="1"/>
          </p:nvPr>
        </p:nvSpPr>
        <p:spPr>
          <a:xfrm>
            <a:off x="549276" y="2802004"/>
            <a:ext cx="8056563" cy="1125140"/>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80682"/>
            <a:ext cx="8042276" cy="1002717"/>
          </a:xfrm>
        </p:spPr>
        <p:txBody>
          <a:bodyPr/>
          <a:lstStyle/>
          <a:p>
            <a:r>
              <a:rPr lang="en-GB" smtClean="0"/>
              <a:t>Click to edit Master title style</a:t>
            </a:r>
            <a:endParaRPr/>
          </a:p>
        </p:txBody>
      </p:sp>
      <p:sp>
        <p:nvSpPr>
          <p:cNvPr id="3" name="Content Placeholder 2"/>
          <p:cNvSpPr>
            <a:spLocks noGrp="1"/>
          </p:cNvSpPr>
          <p:nvPr>
            <p:ph sz="half" idx="1"/>
          </p:nvPr>
        </p:nvSpPr>
        <p:spPr>
          <a:xfrm>
            <a:off x="549275" y="1200151"/>
            <a:ext cx="3840480" cy="325755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751071" y="1200151"/>
            <a:ext cx="3840480" cy="325755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18/07/2017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80682"/>
            <a:ext cx="8042276" cy="1002717"/>
          </a:xfrm>
        </p:spPr>
        <p:txBody>
          <a:bodyPr/>
          <a:lstStyle>
            <a:lvl1pPr>
              <a:defRPr/>
            </a:lvl1pPr>
          </a:lstStyle>
          <a:p>
            <a:r>
              <a:rPr lang="en-GB" smtClean="0"/>
              <a:t>Click to edit Master title style</a:t>
            </a:r>
            <a:endParaRPr/>
          </a:p>
        </p:txBody>
      </p:sp>
      <p:sp>
        <p:nvSpPr>
          <p:cNvPr id="3" name="Text Placeholder 2"/>
          <p:cNvSpPr>
            <a:spLocks noGrp="1"/>
          </p:cNvSpPr>
          <p:nvPr>
            <p:ph type="body" idx="1"/>
          </p:nvPr>
        </p:nvSpPr>
        <p:spPr>
          <a:xfrm>
            <a:off x="549274" y="1089919"/>
            <a:ext cx="3840480" cy="563165"/>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549274" y="1760562"/>
            <a:ext cx="3840480" cy="2697139"/>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Text Placeholder 4"/>
          <p:cNvSpPr>
            <a:spLocks noGrp="1"/>
          </p:cNvSpPr>
          <p:nvPr>
            <p:ph type="body" sz="quarter" idx="3"/>
          </p:nvPr>
        </p:nvSpPr>
        <p:spPr>
          <a:xfrm>
            <a:off x="4751070" y="1089919"/>
            <a:ext cx="3840480" cy="563165"/>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751070" y="1760562"/>
            <a:ext cx="3840480" cy="2697139"/>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18/07/2017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18/07/2017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18/07/2017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458904"/>
            <a:ext cx="3840480" cy="871538"/>
          </a:xfrm>
        </p:spPr>
        <p:txBody>
          <a:bodyPr anchor="b"/>
          <a:lstStyle>
            <a:lvl1pPr algn="ctr">
              <a:defRPr sz="3600" b="0"/>
            </a:lvl1pPr>
          </a:lstStyle>
          <a:p>
            <a:r>
              <a:rPr lang="en-GB" smtClean="0"/>
              <a:t>Click to edit Master title style</a:t>
            </a:r>
            <a:endParaRPr/>
          </a:p>
        </p:txBody>
      </p:sp>
      <p:sp>
        <p:nvSpPr>
          <p:cNvPr id="3" name="Content Placeholder 2"/>
          <p:cNvSpPr>
            <a:spLocks noGrp="1"/>
          </p:cNvSpPr>
          <p:nvPr>
            <p:ph idx="1"/>
          </p:nvPr>
        </p:nvSpPr>
        <p:spPr>
          <a:xfrm>
            <a:off x="4742824" y="276225"/>
            <a:ext cx="3840480" cy="4181475"/>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533399" y="1340892"/>
            <a:ext cx="3840480" cy="279011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18/07/2017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80682"/>
            <a:ext cx="8042276" cy="1002717"/>
          </a:xfrm>
          <a:prstGeom prst="rect">
            <a:avLst/>
          </a:prstGeom>
        </p:spPr>
        <p:txBody>
          <a:bodyPr vert="horz" lIns="91440" tIns="45720" rIns="91440" bIns="45720" rtlCol="0" anchor="b" anchorCtr="0">
            <a:noAutofit/>
          </a:bodyPr>
          <a:lstStyle/>
          <a:p>
            <a:r>
              <a:rPr lang="en-GB" smtClean="0"/>
              <a:t>Click to edit Master title style</a:t>
            </a:r>
            <a:endParaRPr/>
          </a:p>
        </p:txBody>
      </p:sp>
      <p:sp>
        <p:nvSpPr>
          <p:cNvPr id="3" name="Text Placeholder 2"/>
          <p:cNvSpPr>
            <a:spLocks noGrp="1"/>
          </p:cNvSpPr>
          <p:nvPr>
            <p:ph type="body" idx="1"/>
          </p:nvPr>
        </p:nvSpPr>
        <p:spPr>
          <a:xfrm>
            <a:off x="549275" y="1200151"/>
            <a:ext cx="8042276" cy="325755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5629835" y="4706751"/>
            <a:ext cx="2133600" cy="273844"/>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18/07/2017</a:t>
            </a:fld>
            <a:endParaRPr lang="en-US"/>
          </a:p>
        </p:txBody>
      </p:sp>
      <p:sp>
        <p:nvSpPr>
          <p:cNvPr id="5" name="Footer Placeholder 4"/>
          <p:cNvSpPr>
            <a:spLocks noGrp="1"/>
          </p:cNvSpPr>
          <p:nvPr>
            <p:ph type="ftr" sz="quarter" idx="3"/>
          </p:nvPr>
        </p:nvSpPr>
        <p:spPr>
          <a:xfrm>
            <a:off x="264459" y="4706751"/>
            <a:ext cx="4840941" cy="273844"/>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4706751"/>
            <a:ext cx="990600" cy="273844"/>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2.xml"/><Relationship Id="rId3" Type="http://schemas.openxmlformats.org/officeDocument/2006/relationships/image" Target="../media/image25.jpeg"/></Relationships>
</file>

<file path=ppt/slides/_rels/slide27.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2.xml"/><Relationship Id="rId3"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slideLayout" Target="../slideLayouts/slideLayout2.x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oleObject" Target="../embeddings/oleObject1.bin"/><Relationship Id="rId11"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tags" Target="../tags/tag1.xml"/></Relationships>
</file>

<file path=ppt/slides/_rels/slide7.xml.rels><?xml version="1.0" encoding="UTF-8" standalone="yes"?>
<Relationships xmlns="http://schemas.openxmlformats.org/package/2006/relationships"><Relationship Id="rId20" Type="http://schemas.openxmlformats.org/officeDocument/2006/relationships/tags" Target="../tags/tag23.xml"/><Relationship Id="rId21" Type="http://schemas.openxmlformats.org/officeDocument/2006/relationships/tags" Target="../tags/tag24.xml"/><Relationship Id="rId22" Type="http://schemas.openxmlformats.org/officeDocument/2006/relationships/tags" Target="../tags/tag25.xml"/><Relationship Id="rId23" Type="http://schemas.openxmlformats.org/officeDocument/2006/relationships/tags" Target="../tags/tag26.xml"/><Relationship Id="rId24" Type="http://schemas.openxmlformats.org/officeDocument/2006/relationships/tags" Target="../tags/tag27.xml"/><Relationship Id="rId25" Type="http://schemas.openxmlformats.org/officeDocument/2006/relationships/tags" Target="../tags/tag28.xml"/><Relationship Id="rId26" Type="http://schemas.openxmlformats.org/officeDocument/2006/relationships/tags" Target="../tags/tag29.xml"/><Relationship Id="rId27" Type="http://schemas.openxmlformats.org/officeDocument/2006/relationships/tags" Target="../tags/tag30.xml"/><Relationship Id="rId28" Type="http://schemas.openxmlformats.org/officeDocument/2006/relationships/tags" Target="../tags/tag31.xml"/><Relationship Id="rId29" Type="http://schemas.openxmlformats.org/officeDocument/2006/relationships/tags" Target="../tags/tag32.xml"/><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30" Type="http://schemas.openxmlformats.org/officeDocument/2006/relationships/tags" Target="../tags/tag33.xml"/><Relationship Id="rId31" Type="http://schemas.openxmlformats.org/officeDocument/2006/relationships/tags" Target="../tags/tag34.xml"/><Relationship Id="rId32" Type="http://schemas.openxmlformats.org/officeDocument/2006/relationships/tags" Target="../tags/tag35.xml"/><Relationship Id="rId9" Type="http://schemas.openxmlformats.org/officeDocument/2006/relationships/tags" Target="../tags/tag12.xml"/><Relationship Id="rId6" Type="http://schemas.openxmlformats.org/officeDocument/2006/relationships/tags" Target="../tags/tag9.xml"/><Relationship Id="rId7" Type="http://schemas.openxmlformats.org/officeDocument/2006/relationships/tags" Target="../tags/tag10.xml"/><Relationship Id="rId8" Type="http://schemas.openxmlformats.org/officeDocument/2006/relationships/tags" Target="../tags/tag11.xml"/><Relationship Id="rId33" Type="http://schemas.openxmlformats.org/officeDocument/2006/relationships/tags" Target="../tags/tag36.xml"/><Relationship Id="rId34" Type="http://schemas.openxmlformats.org/officeDocument/2006/relationships/tags" Target="../tags/tag37.xml"/><Relationship Id="rId35" Type="http://schemas.openxmlformats.org/officeDocument/2006/relationships/tags" Target="../tags/tag38.xml"/><Relationship Id="rId36" Type="http://schemas.openxmlformats.org/officeDocument/2006/relationships/slideLayout" Target="../slideLayouts/slideLayout2.xml"/><Relationship Id="rId10" Type="http://schemas.openxmlformats.org/officeDocument/2006/relationships/tags" Target="../tags/tag13.xml"/><Relationship Id="rId11" Type="http://schemas.openxmlformats.org/officeDocument/2006/relationships/tags" Target="../tags/tag14.xml"/><Relationship Id="rId12" Type="http://schemas.openxmlformats.org/officeDocument/2006/relationships/tags" Target="../tags/tag15.xml"/><Relationship Id="rId13" Type="http://schemas.openxmlformats.org/officeDocument/2006/relationships/tags" Target="../tags/tag16.xml"/><Relationship Id="rId14" Type="http://schemas.openxmlformats.org/officeDocument/2006/relationships/tags" Target="../tags/tag17.xml"/><Relationship Id="rId15" Type="http://schemas.openxmlformats.org/officeDocument/2006/relationships/tags" Target="../tags/tag18.xml"/><Relationship Id="rId16" Type="http://schemas.openxmlformats.org/officeDocument/2006/relationships/tags" Target="../tags/tag19.xml"/><Relationship Id="rId17" Type="http://schemas.openxmlformats.org/officeDocument/2006/relationships/tags" Target="../tags/tag20.xml"/><Relationship Id="rId18" Type="http://schemas.openxmlformats.org/officeDocument/2006/relationships/tags" Target="../tags/tag21.xml"/><Relationship Id="rId19" Type="http://schemas.openxmlformats.org/officeDocument/2006/relationships/tags" Target="../tags/tag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tags" Target="../tags/tag49.xml"/><Relationship Id="rId12" Type="http://schemas.openxmlformats.org/officeDocument/2006/relationships/tags" Target="../tags/tag50.xml"/><Relationship Id="rId13" Type="http://schemas.openxmlformats.org/officeDocument/2006/relationships/tags" Target="../tags/tag51.xml"/><Relationship Id="rId14" Type="http://schemas.openxmlformats.org/officeDocument/2006/relationships/slideLayout" Target="../slideLayouts/slideLayout2.xml"/><Relationship Id="rId1" Type="http://schemas.openxmlformats.org/officeDocument/2006/relationships/tags" Target="../tags/tag39.xml"/><Relationship Id="rId2" Type="http://schemas.openxmlformats.org/officeDocument/2006/relationships/tags" Target="../tags/tag40.xml"/><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 Id="rId7" Type="http://schemas.openxmlformats.org/officeDocument/2006/relationships/tags" Target="../tags/tag45.xml"/><Relationship Id="rId8" Type="http://schemas.openxmlformats.org/officeDocument/2006/relationships/tags" Target="../tags/tag46.xml"/><Relationship Id="rId9" Type="http://schemas.openxmlformats.org/officeDocument/2006/relationships/tags" Target="../tags/tag47.xml"/><Relationship Id="rId10"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Distance Sampling Simulations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127522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Definition</a:t>
            </a:r>
            <a:endParaRPr lang="en-US" dirty="0"/>
          </a:p>
        </p:txBody>
      </p:sp>
      <p:sp>
        <p:nvSpPr>
          <p:cNvPr id="3" name="Content Placeholder 2"/>
          <p:cNvSpPr>
            <a:spLocks noGrp="1"/>
          </p:cNvSpPr>
          <p:nvPr>
            <p:ph idx="1"/>
          </p:nvPr>
        </p:nvSpPr>
        <p:spPr>
          <a:xfrm>
            <a:off x="549275" y="1200151"/>
            <a:ext cx="8147685" cy="3666489"/>
          </a:xfrm>
        </p:spPr>
        <p:txBody>
          <a:bodyPr>
            <a:normAutofit/>
          </a:bodyPr>
          <a:lstStyle/>
          <a:p>
            <a:r>
              <a:rPr lang="en-US" dirty="0" smtClean="0"/>
              <a:t>True population size?</a:t>
            </a:r>
          </a:p>
          <a:p>
            <a:r>
              <a:rPr lang="en-US" dirty="0" smtClean="0"/>
              <a:t>Occur as individuals or clusters?</a:t>
            </a:r>
          </a:p>
          <a:p>
            <a:r>
              <a:rPr lang="en-US" dirty="0" smtClean="0"/>
              <a:t>Covariates which will affect detectability?</a:t>
            </a:r>
          </a:p>
          <a:p>
            <a:r>
              <a:rPr lang="en-US" dirty="0" smtClean="0"/>
              <a:t>How is the population distributed within the study region?</a:t>
            </a:r>
          </a:p>
          <a:p>
            <a:pPr lvl="1"/>
            <a:r>
              <a:rPr lang="en-US" dirty="0" smtClean="0"/>
              <a:t>Ideally have a previously fitted density surface Otherwise test over a range of plausible distributions</a:t>
            </a:r>
            <a:endParaRPr lang="en-US" dirty="0"/>
          </a:p>
        </p:txBody>
      </p:sp>
    </p:spTree>
    <p:extLst>
      <p:ext uri="{BB962C8B-B14F-4D97-AF65-F5344CB8AC3E}">
        <p14:creationId xmlns:p14="http://schemas.microsoft.com/office/powerpoint/2010/main" val="19023528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Detectability</a:t>
            </a:r>
            <a:endParaRPr lang="en-US" dirty="0"/>
          </a:p>
        </p:txBody>
      </p:sp>
      <p:sp>
        <p:nvSpPr>
          <p:cNvPr id="3" name="Content Placeholder 2"/>
          <p:cNvSpPr>
            <a:spLocks noGrp="1"/>
          </p:cNvSpPr>
          <p:nvPr>
            <p:ph idx="1"/>
          </p:nvPr>
        </p:nvSpPr>
        <p:spPr/>
        <p:txBody>
          <a:bodyPr/>
          <a:lstStyle/>
          <a:p>
            <a:r>
              <a:rPr lang="en-US" dirty="0" smtClean="0"/>
              <a:t>Distance needs:</a:t>
            </a:r>
          </a:p>
          <a:p>
            <a:pPr lvl="1"/>
            <a:r>
              <a:rPr lang="en-US" dirty="0" smtClean="0"/>
              <a:t>shape and scale parameters on the natural scale </a:t>
            </a:r>
          </a:p>
          <a:p>
            <a:pPr lvl="1"/>
            <a:r>
              <a:rPr lang="en-US" dirty="0" smtClean="0"/>
              <a:t>covariate parameters on the log scale</a:t>
            </a:r>
            <a:endParaRPr lang="en-US" dirty="0"/>
          </a:p>
        </p:txBody>
      </p:sp>
    </p:spTree>
    <p:extLst>
      <p:ext uri="{BB962C8B-B14F-4D97-AF65-F5344CB8AC3E}">
        <p14:creationId xmlns:p14="http://schemas.microsoft.com/office/powerpoint/2010/main" val="3220533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Shot 2017-07-18 at 09.45.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06" y="1771479"/>
            <a:ext cx="4213166" cy="3053883"/>
          </a:xfrm>
          <a:prstGeom prst="rect">
            <a:avLst/>
          </a:prstGeom>
        </p:spPr>
      </p:pic>
      <p:sp>
        <p:nvSpPr>
          <p:cNvPr id="2" name="Title 1"/>
          <p:cNvSpPr>
            <a:spLocks noGrp="1"/>
          </p:cNvSpPr>
          <p:nvPr>
            <p:ph type="title"/>
          </p:nvPr>
        </p:nvSpPr>
        <p:spPr/>
        <p:txBody>
          <a:bodyPr/>
          <a:lstStyle/>
          <a:p>
            <a:r>
              <a:rPr lang="en-US" dirty="0" smtClean="0"/>
              <a:t>Detectability</a:t>
            </a:r>
            <a:endParaRPr lang="en-US" dirty="0"/>
          </a:p>
        </p:txBody>
      </p:sp>
      <p:sp>
        <p:nvSpPr>
          <p:cNvPr id="3" name="Content Placeholder 2"/>
          <p:cNvSpPr>
            <a:spLocks noGrp="1"/>
          </p:cNvSpPr>
          <p:nvPr>
            <p:ph idx="1"/>
          </p:nvPr>
        </p:nvSpPr>
        <p:spPr>
          <a:xfrm>
            <a:off x="549275" y="1200151"/>
            <a:ext cx="8147685" cy="3666489"/>
          </a:xfrm>
        </p:spPr>
        <p:txBody>
          <a:bodyPr>
            <a:normAutofit/>
          </a:bodyPr>
          <a:lstStyle/>
          <a:p>
            <a:r>
              <a:rPr lang="en-US" dirty="0" err="1" smtClean="0"/>
              <a:t>Golftees</a:t>
            </a:r>
            <a:r>
              <a:rPr lang="en-US" dirty="0" smtClean="0"/>
              <a:t> project</a:t>
            </a:r>
            <a:endParaRPr lang="en-US" dirty="0" smtClean="0"/>
          </a:p>
          <a:p>
            <a:endParaRPr lang="en-US" dirty="0" smtClean="0"/>
          </a:p>
        </p:txBody>
      </p:sp>
      <p:pic>
        <p:nvPicPr>
          <p:cNvPr id="4" name="Picture 3" descr="Screen Shot 2017-07-01 at 00.01.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203" y="1911194"/>
            <a:ext cx="3634740" cy="2887337"/>
          </a:xfrm>
          <a:prstGeom prst="rect">
            <a:avLst/>
          </a:prstGeom>
        </p:spPr>
      </p:pic>
      <p:sp>
        <p:nvSpPr>
          <p:cNvPr id="7" name="TextBox 6"/>
          <p:cNvSpPr txBox="1"/>
          <p:nvPr/>
        </p:nvSpPr>
        <p:spPr>
          <a:xfrm>
            <a:off x="3736747" y="2859353"/>
            <a:ext cx="1330960" cy="369332"/>
          </a:xfrm>
          <a:prstGeom prst="rect">
            <a:avLst/>
          </a:prstGeom>
          <a:noFill/>
        </p:spPr>
        <p:txBody>
          <a:bodyPr wrap="square" rtlCol="0">
            <a:spAutoFit/>
          </a:bodyPr>
          <a:lstStyle/>
          <a:p>
            <a:r>
              <a:rPr lang="en-US" dirty="0" smtClean="0">
                <a:solidFill>
                  <a:srgbClr val="FF0000"/>
                </a:solidFill>
              </a:rPr>
              <a:t>Log scale</a:t>
            </a:r>
            <a:endParaRPr lang="en-US" dirty="0">
              <a:solidFill>
                <a:srgbClr val="FF0000"/>
              </a:solidFill>
            </a:endParaRPr>
          </a:p>
        </p:txBody>
      </p:sp>
      <p:cxnSp>
        <p:nvCxnSpPr>
          <p:cNvPr id="9" name="Straight Arrow Connector 8"/>
          <p:cNvCxnSpPr>
            <a:stCxn id="7" idx="1"/>
          </p:cNvCxnSpPr>
          <p:nvPr/>
        </p:nvCxnSpPr>
        <p:spPr>
          <a:xfrm flipH="1">
            <a:off x="1868142" y="3044019"/>
            <a:ext cx="1868605" cy="11803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883203" y="3044019"/>
            <a:ext cx="748829" cy="7201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58640" y="2213022"/>
            <a:ext cx="1330960" cy="646331"/>
          </a:xfrm>
          <a:prstGeom prst="rect">
            <a:avLst/>
          </a:prstGeom>
          <a:noFill/>
        </p:spPr>
        <p:txBody>
          <a:bodyPr wrap="square" rtlCol="0">
            <a:spAutoFit/>
          </a:bodyPr>
          <a:lstStyle/>
          <a:p>
            <a:r>
              <a:rPr lang="en-US" dirty="0" smtClean="0">
                <a:solidFill>
                  <a:srgbClr val="FF0000"/>
                </a:solidFill>
              </a:rPr>
              <a:t>Natural scale</a:t>
            </a:r>
            <a:endParaRPr lang="en-US" dirty="0">
              <a:solidFill>
                <a:srgbClr val="FF0000"/>
              </a:solidFill>
            </a:endParaRPr>
          </a:p>
        </p:txBody>
      </p:sp>
      <p:cxnSp>
        <p:nvCxnSpPr>
          <p:cNvPr id="15" name="Straight Arrow Connector 14"/>
          <p:cNvCxnSpPr/>
          <p:nvPr/>
        </p:nvCxnSpPr>
        <p:spPr>
          <a:xfrm flipH="1">
            <a:off x="1647277" y="2779400"/>
            <a:ext cx="1684103" cy="125607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416092" y="1883585"/>
            <a:ext cx="1330960" cy="369332"/>
          </a:xfrm>
          <a:prstGeom prst="rect">
            <a:avLst/>
          </a:prstGeom>
          <a:noFill/>
        </p:spPr>
        <p:txBody>
          <a:bodyPr wrap="square" rtlCol="0">
            <a:spAutoFit/>
          </a:bodyPr>
          <a:lstStyle/>
          <a:p>
            <a:r>
              <a:rPr lang="en-US" dirty="0" smtClean="0">
                <a:solidFill>
                  <a:srgbClr val="FF6600"/>
                </a:solidFill>
              </a:rPr>
              <a:t>(MRDS)</a:t>
            </a:r>
            <a:endParaRPr lang="en-US" dirty="0">
              <a:solidFill>
                <a:srgbClr val="FF6600"/>
              </a:solidFill>
            </a:endParaRPr>
          </a:p>
        </p:txBody>
      </p:sp>
      <p:sp>
        <p:nvSpPr>
          <p:cNvPr id="18" name="TextBox 17"/>
          <p:cNvSpPr txBox="1"/>
          <p:nvPr/>
        </p:nvSpPr>
        <p:spPr>
          <a:xfrm>
            <a:off x="2542360" y="1716261"/>
            <a:ext cx="1330960" cy="369332"/>
          </a:xfrm>
          <a:prstGeom prst="rect">
            <a:avLst/>
          </a:prstGeom>
          <a:noFill/>
        </p:spPr>
        <p:txBody>
          <a:bodyPr wrap="square" rtlCol="0">
            <a:spAutoFit/>
          </a:bodyPr>
          <a:lstStyle/>
          <a:p>
            <a:r>
              <a:rPr lang="en-US" dirty="0" smtClean="0">
                <a:solidFill>
                  <a:srgbClr val="FF6600"/>
                </a:solidFill>
              </a:rPr>
              <a:t>(MCDS)</a:t>
            </a:r>
            <a:endParaRPr lang="en-US" dirty="0">
              <a:solidFill>
                <a:srgbClr val="FF6600"/>
              </a:solidFill>
            </a:endParaRPr>
          </a:p>
        </p:txBody>
      </p:sp>
      <p:sp>
        <p:nvSpPr>
          <p:cNvPr id="16" name="TextBox 15"/>
          <p:cNvSpPr txBox="1"/>
          <p:nvPr/>
        </p:nvSpPr>
        <p:spPr>
          <a:xfrm>
            <a:off x="4852436" y="1565246"/>
            <a:ext cx="4053840" cy="307777"/>
          </a:xfrm>
          <a:prstGeom prst="rect">
            <a:avLst/>
          </a:prstGeom>
          <a:noFill/>
        </p:spPr>
        <p:txBody>
          <a:bodyPr wrap="square" rtlCol="0">
            <a:spAutoFit/>
          </a:bodyPr>
          <a:lstStyle/>
          <a:p>
            <a:r>
              <a:rPr lang="en-US" sz="1400" dirty="0" err="1">
                <a:solidFill>
                  <a:schemeClr val="bg1">
                    <a:lumMod val="65000"/>
                  </a:schemeClr>
                </a:solidFill>
              </a:rPr>
              <a:t>exp</a:t>
            </a:r>
            <a:r>
              <a:rPr lang="en-US" sz="1400" dirty="0">
                <a:solidFill>
                  <a:schemeClr val="bg1">
                    <a:lumMod val="65000"/>
                  </a:schemeClr>
                </a:solidFill>
              </a:rPr>
              <a:t>(0.268179) = </a:t>
            </a:r>
            <a:r>
              <a:rPr lang="en-US" sz="1400" dirty="0" smtClean="0">
                <a:solidFill>
                  <a:schemeClr val="bg1">
                    <a:lumMod val="65000"/>
                  </a:schemeClr>
                </a:solidFill>
              </a:rPr>
              <a:t>1.307581</a:t>
            </a:r>
            <a:endParaRPr lang="en-US" sz="1400" dirty="0" smtClean="0">
              <a:solidFill>
                <a:schemeClr val="bg1">
                  <a:lumMod val="65000"/>
                </a:schemeClr>
              </a:solidFill>
            </a:endParaRPr>
          </a:p>
        </p:txBody>
      </p:sp>
    </p:spTree>
    <p:extLst>
      <p:ext uri="{BB962C8B-B14F-4D97-AF65-F5344CB8AC3E}">
        <p14:creationId xmlns:p14="http://schemas.microsoft.com/office/powerpoint/2010/main" val="36667026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Detectability</a:t>
            </a:r>
            <a:endParaRPr lang="en-US" dirty="0"/>
          </a:p>
        </p:txBody>
      </p:sp>
      <p:sp>
        <p:nvSpPr>
          <p:cNvPr id="3" name="Content Placeholder 2"/>
          <p:cNvSpPr>
            <a:spLocks noGrp="1"/>
          </p:cNvSpPr>
          <p:nvPr>
            <p:ph idx="1"/>
          </p:nvPr>
        </p:nvSpPr>
        <p:spPr/>
        <p:txBody>
          <a:bodyPr/>
          <a:lstStyle/>
          <a:p>
            <a:r>
              <a:rPr lang="en-US" dirty="0" smtClean="0"/>
              <a:t>In simulation:</a:t>
            </a:r>
            <a:endParaRPr lang="en-US" dirty="0"/>
          </a:p>
        </p:txBody>
      </p:sp>
      <p:pic>
        <p:nvPicPr>
          <p:cNvPr id="4" name="Picture 3" descr="Screen Shot 2017-07-18 at 09.34.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80" y="1790700"/>
            <a:ext cx="3568448" cy="2550391"/>
          </a:xfrm>
          <a:prstGeom prst="rect">
            <a:avLst/>
          </a:prstGeom>
        </p:spPr>
      </p:pic>
      <p:pic>
        <p:nvPicPr>
          <p:cNvPr id="5" name="Picture 4" descr="Screen Shot 2017-07-18 at 09.36.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063" y="1790700"/>
            <a:ext cx="3606828" cy="2550391"/>
          </a:xfrm>
          <a:prstGeom prst="rect">
            <a:avLst/>
          </a:prstGeom>
        </p:spPr>
      </p:pic>
      <p:sp>
        <p:nvSpPr>
          <p:cNvPr id="6" name="TextBox 5"/>
          <p:cNvSpPr txBox="1"/>
          <p:nvPr/>
        </p:nvSpPr>
        <p:spPr>
          <a:xfrm>
            <a:off x="634774" y="4402483"/>
            <a:ext cx="3680720" cy="307777"/>
          </a:xfrm>
          <a:prstGeom prst="rect">
            <a:avLst/>
          </a:prstGeom>
          <a:noFill/>
        </p:spPr>
        <p:txBody>
          <a:bodyPr wrap="square" rtlCol="0">
            <a:spAutoFit/>
          </a:bodyPr>
          <a:lstStyle/>
          <a:p>
            <a:r>
              <a:rPr lang="en-US" sz="1400" dirty="0" err="1" smtClean="0"/>
              <a:t>exp</a:t>
            </a:r>
            <a:r>
              <a:rPr lang="en-US" sz="1400" dirty="0"/>
              <a:t>(log(</a:t>
            </a:r>
            <a:r>
              <a:rPr lang="en-US" sz="1400" dirty="0" smtClean="0"/>
              <a:t>1.307581</a:t>
            </a:r>
            <a:r>
              <a:rPr lang="en-US" sz="1400" dirty="0" smtClean="0"/>
              <a:t>)+</a:t>
            </a:r>
            <a:r>
              <a:rPr lang="en-US" sz="1400" dirty="0"/>
              <a:t>0.696</a:t>
            </a:r>
            <a:r>
              <a:rPr lang="en-US" sz="1400" dirty="0" smtClean="0"/>
              <a:t>) = </a:t>
            </a:r>
            <a:r>
              <a:rPr lang="en-US" sz="1400" dirty="0" smtClean="0"/>
              <a:t>2.622633</a:t>
            </a:r>
          </a:p>
        </p:txBody>
      </p:sp>
      <p:sp>
        <p:nvSpPr>
          <p:cNvPr id="7" name="TextBox 6"/>
          <p:cNvSpPr txBox="1"/>
          <p:nvPr/>
        </p:nvSpPr>
        <p:spPr>
          <a:xfrm>
            <a:off x="4810870" y="4392524"/>
            <a:ext cx="3680720" cy="307777"/>
          </a:xfrm>
          <a:prstGeom prst="rect">
            <a:avLst/>
          </a:prstGeom>
          <a:noFill/>
        </p:spPr>
        <p:txBody>
          <a:bodyPr wrap="square" rtlCol="0">
            <a:spAutoFit/>
          </a:bodyPr>
          <a:lstStyle/>
          <a:p>
            <a:r>
              <a:rPr lang="en-US" sz="1400" dirty="0" err="1" smtClean="0">
                <a:solidFill>
                  <a:srgbClr val="000000"/>
                </a:solidFill>
              </a:rPr>
              <a:t>exp</a:t>
            </a:r>
            <a:r>
              <a:rPr lang="en-US" sz="1400" dirty="0">
                <a:solidFill>
                  <a:srgbClr val="000000"/>
                </a:solidFill>
              </a:rPr>
              <a:t>(log</a:t>
            </a:r>
            <a:r>
              <a:rPr lang="en-US" sz="1400" dirty="0" smtClean="0">
                <a:solidFill>
                  <a:srgbClr val="000000"/>
                </a:solidFill>
              </a:rPr>
              <a:t>(2.622</a:t>
            </a:r>
            <a:r>
              <a:rPr lang="en-US" sz="1400" dirty="0" smtClean="0">
                <a:solidFill>
                  <a:srgbClr val="000000"/>
                </a:solidFill>
              </a:rPr>
              <a:t>)</a:t>
            </a:r>
            <a:r>
              <a:rPr lang="en-US" sz="1400" dirty="0">
                <a:solidFill>
                  <a:srgbClr val="000000"/>
                </a:solidFill>
              </a:rPr>
              <a:t>-</a:t>
            </a:r>
            <a:r>
              <a:rPr lang="en-US" sz="1400" dirty="0" smtClean="0">
                <a:solidFill>
                  <a:srgbClr val="000000"/>
                </a:solidFill>
              </a:rPr>
              <a:t>0.696</a:t>
            </a:r>
            <a:r>
              <a:rPr lang="en-US" sz="1400" dirty="0" smtClean="0">
                <a:solidFill>
                  <a:srgbClr val="000000"/>
                </a:solidFill>
              </a:rPr>
              <a:t>) = </a:t>
            </a:r>
            <a:r>
              <a:rPr lang="en-US" sz="1400" dirty="0">
                <a:solidFill>
                  <a:srgbClr val="000000"/>
                </a:solidFill>
              </a:rPr>
              <a:t>1.307265</a:t>
            </a:r>
            <a:endParaRPr lang="en-US" sz="1400" dirty="0" smtClean="0">
              <a:solidFill>
                <a:srgbClr val="000000"/>
              </a:solidFill>
            </a:endParaRPr>
          </a:p>
        </p:txBody>
      </p:sp>
      <p:sp>
        <p:nvSpPr>
          <p:cNvPr id="8" name="Equal 7"/>
          <p:cNvSpPr/>
          <p:nvPr/>
        </p:nvSpPr>
        <p:spPr>
          <a:xfrm>
            <a:off x="4221628" y="2889839"/>
            <a:ext cx="542957" cy="506182"/>
          </a:xfrm>
          <a:prstGeom prst="mathEqual">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289325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Detectability</a:t>
            </a:r>
            <a:endParaRPr lang="en-US" dirty="0"/>
          </a:p>
        </p:txBody>
      </p:sp>
      <p:pic>
        <p:nvPicPr>
          <p:cNvPr id="4" name="Picture 3" descr="Screen Shot 2017-07-18 at 09.58.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84" y="1255677"/>
            <a:ext cx="7880368" cy="3598310"/>
          </a:xfrm>
          <a:prstGeom prst="rect">
            <a:avLst/>
          </a:prstGeom>
        </p:spPr>
      </p:pic>
    </p:spTree>
    <p:extLst>
      <p:ext uri="{BB962C8B-B14F-4D97-AF65-F5344CB8AC3E}">
        <p14:creationId xmlns:p14="http://schemas.microsoft.com/office/powerpoint/2010/main" val="38845589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b="1" dirty="0" smtClean="0"/>
              <a:t>Data Filter </a:t>
            </a:r>
            <a:r>
              <a:rPr lang="en-US" dirty="0" smtClean="0"/>
              <a:t>must specify a right truncation distance</a:t>
            </a:r>
          </a:p>
          <a:p>
            <a:r>
              <a:rPr lang="en-US" b="1" dirty="0" smtClean="0"/>
              <a:t>Model Definition </a:t>
            </a:r>
            <a:r>
              <a:rPr lang="en-US" dirty="0" smtClean="0"/>
              <a:t>must be either MRDS or MA</a:t>
            </a:r>
          </a:p>
          <a:p>
            <a:pPr lvl="1"/>
            <a:r>
              <a:rPr lang="en-US" dirty="0" smtClean="0"/>
              <a:t>MRDS – for fitting a specific model</a:t>
            </a:r>
          </a:p>
          <a:p>
            <a:pPr lvl="1"/>
            <a:r>
              <a:rPr lang="en-US" dirty="0" smtClean="0"/>
              <a:t>MA – for model selection (Note: MA model definitions require the creation of analyses)</a:t>
            </a:r>
            <a:endParaRPr lang="en-US" dirty="0"/>
          </a:p>
        </p:txBody>
      </p:sp>
    </p:spTree>
    <p:extLst>
      <p:ext uri="{BB962C8B-B14F-4D97-AF65-F5344CB8AC3E}">
        <p14:creationId xmlns:p14="http://schemas.microsoft.com/office/powerpoint/2010/main" val="38221568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28546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Simulations</a:t>
            </a:r>
            <a:endParaRPr lang="en-US" dirty="0"/>
          </a:p>
        </p:txBody>
      </p:sp>
      <p:sp>
        <p:nvSpPr>
          <p:cNvPr id="3" name="Content Placeholder 2"/>
          <p:cNvSpPr>
            <a:spLocks noGrp="1"/>
          </p:cNvSpPr>
          <p:nvPr>
            <p:ph idx="1"/>
          </p:nvPr>
        </p:nvSpPr>
        <p:spPr/>
        <p:txBody>
          <a:bodyPr/>
          <a:lstStyle/>
          <a:p>
            <a:r>
              <a:rPr lang="en-US" dirty="0" smtClean="0"/>
              <a:t>To bin or not to bin?</a:t>
            </a:r>
          </a:p>
          <a:p>
            <a:r>
              <a:rPr lang="en-US" dirty="0" smtClean="0"/>
              <a:t>Testing pooling robustness in relation to truncation distance.</a:t>
            </a:r>
          </a:p>
          <a:p>
            <a:r>
              <a:rPr lang="en-US" dirty="0" smtClean="0"/>
              <a:t>Comparison of subjective and random designs.</a:t>
            </a:r>
            <a:endParaRPr lang="en-US" dirty="0"/>
          </a:p>
        </p:txBody>
      </p:sp>
    </p:spTree>
    <p:extLst>
      <p:ext uri="{BB962C8B-B14F-4D97-AF65-F5344CB8AC3E}">
        <p14:creationId xmlns:p14="http://schemas.microsoft.com/office/powerpoint/2010/main" val="25202499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5161" t="14437" r="8505" b="17945"/>
          <a:stretch/>
        </p:blipFill>
        <p:spPr>
          <a:xfrm>
            <a:off x="5279530" y="1200151"/>
            <a:ext cx="3265093" cy="2287593"/>
          </a:xfrm>
          <a:prstGeom prst="rect">
            <a:avLst/>
          </a:prstGeom>
        </p:spPr>
      </p:pic>
      <p:pic>
        <p:nvPicPr>
          <p:cNvPr id="8" name="Picture 7"/>
          <p:cNvPicPr>
            <a:picLocks noChangeAspect="1"/>
          </p:cNvPicPr>
          <p:nvPr/>
        </p:nvPicPr>
        <p:blipFill rotWithShape="1">
          <a:blip r:embed="rId4"/>
          <a:srcRect t="18193" r="4762" b="3298"/>
          <a:stretch/>
        </p:blipFill>
        <p:spPr>
          <a:xfrm>
            <a:off x="5388811" y="991873"/>
            <a:ext cx="2470540" cy="1096052"/>
          </a:xfrm>
          <a:prstGeom prst="rect">
            <a:avLst/>
          </a:prstGeom>
        </p:spPr>
      </p:pic>
      <p:sp>
        <p:nvSpPr>
          <p:cNvPr id="2" name="Title 1"/>
          <p:cNvSpPr>
            <a:spLocks noGrp="1"/>
          </p:cNvSpPr>
          <p:nvPr>
            <p:ph type="title"/>
          </p:nvPr>
        </p:nvSpPr>
        <p:spPr>
          <a:xfrm>
            <a:off x="446856" y="87474"/>
            <a:ext cx="8229600" cy="857250"/>
          </a:xfrm>
        </p:spPr>
        <p:txBody>
          <a:bodyPr/>
          <a:lstStyle/>
          <a:p>
            <a:r>
              <a:rPr lang="en-US" dirty="0" smtClean="0"/>
              <a:t>To Bin or Not to Bin?</a:t>
            </a:r>
            <a:endParaRPr lang="en-US" dirty="0"/>
          </a:p>
        </p:txBody>
      </p:sp>
      <p:sp>
        <p:nvSpPr>
          <p:cNvPr id="4" name="Content Placeholder 3"/>
          <p:cNvSpPr>
            <a:spLocks noGrp="1"/>
          </p:cNvSpPr>
          <p:nvPr>
            <p:ph idx="1"/>
          </p:nvPr>
        </p:nvSpPr>
        <p:spPr>
          <a:xfrm>
            <a:off x="179512" y="1079985"/>
            <a:ext cx="5184576" cy="3655315"/>
          </a:xfrm>
        </p:spPr>
        <p:txBody>
          <a:bodyPr>
            <a:normAutofit fontScale="62500" lnSpcReduction="20000"/>
          </a:bodyPr>
          <a:lstStyle/>
          <a:p>
            <a:pPr marL="0" indent="0">
              <a:buNone/>
            </a:pPr>
            <a:r>
              <a:rPr lang="en-US" dirty="0" smtClean="0"/>
              <a:t>Simulation:</a:t>
            </a:r>
          </a:p>
          <a:p>
            <a:r>
              <a:rPr lang="en-US" dirty="0" smtClean="0"/>
              <a:t>Generated 999 datasets</a:t>
            </a:r>
            <a:endParaRPr lang="en-US" sz="600" dirty="0" smtClean="0"/>
          </a:p>
          <a:p>
            <a:r>
              <a:rPr lang="en-US" dirty="0" smtClean="0"/>
              <a:t>Added multiplicative measurement error</a:t>
            </a:r>
          </a:p>
          <a:p>
            <a:pPr lvl="1"/>
            <a:r>
              <a:rPr lang="en-US" sz="2200" dirty="0" smtClean="0"/>
              <a:t>Distance = True Distance * R</a:t>
            </a:r>
          </a:p>
          <a:p>
            <a:pPr lvl="1"/>
            <a:r>
              <a:rPr lang="en-US" sz="2200" dirty="0" smtClean="0"/>
              <a:t>R = (U + 0.5), where </a:t>
            </a:r>
            <a:r>
              <a:rPr lang="en-US" sz="2200" dirty="0" err="1" smtClean="0"/>
              <a:t>U~Beta</a:t>
            </a:r>
            <a:r>
              <a:rPr lang="en-US" sz="2200" dirty="0" smtClean="0"/>
              <a:t>(</a:t>
            </a:r>
            <a:r>
              <a:rPr lang="en-US" sz="2200" dirty="0" err="1" smtClean="0"/>
              <a:t>θ</a:t>
            </a:r>
            <a:r>
              <a:rPr lang="en-US" sz="2200" dirty="0"/>
              <a:t>, </a:t>
            </a:r>
            <a:r>
              <a:rPr lang="en-US" sz="2200" dirty="0" err="1"/>
              <a:t>θ</a:t>
            </a:r>
            <a:r>
              <a:rPr lang="en-US" sz="2200" dirty="0" smtClean="0"/>
              <a:t>)</a:t>
            </a:r>
            <a:r>
              <a:rPr lang="en-US" sz="2200" baseline="30000" dirty="0" smtClean="0"/>
              <a:t>1</a:t>
            </a:r>
          </a:p>
          <a:p>
            <a:pPr lvl="1"/>
            <a:r>
              <a:rPr lang="en-US" sz="2200" dirty="0" smtClean="0"/>
              <a:t>No error, ~15% </a:t>
            </a:r>
            <a:r>
              <a:rPr lang="en-US" sz="2200" dirty="0"/>
              <a:t>CV (</a:t>
            </a:r>
            <a:r>
              <a:rPr lang="en-US" sz="2200" dirty="0" err="1"/>
              <a:t>θ</a:t>
            </a:r>
            <a:r>
              <a:rPr lang="en-US" sz="2200" dirty="0"/>
              <a:t> </a:t>
            </a:r>
            <a:r>
              <a:rPr lang="en-US" sz="2200" dirty="0" smtClean="0"/>
              <a:t>= 5), ~30% </a:t>
            </a:r>
            <a:r>
              <a:rPr lang="en-US" sz="2200" dirty="0"/>
              <a:t>CV (</a:t>
            </a:r>
            <a:r>
              <a:rPr lang="en-US" sz="2200" dirty="0" err="1"/>
              <a:t>θ</a:t>
            </a:r>
            <a:r>
              <a:rPr lang="en-US" sz="2200" dirty="0"/>
              <a:t> = </a:t>
            </a:r>
            <a:r>
              <a:rPr lang="en-US" sz="2200" dirty="0" smtClean="0"/>
              <a:t>1)</a:t>
            </a:r>
          </a:p>
          <a:p>
            <a:pPr lvl="1"/>
            <a:endParaRPr lang="en-US" sz="600" dirty="0" smtClean="0"/>
          </a:p>
          <a:p>
            <a:r>
              <a:rPr lang="en-US" dirty="0" err="1"/>
              <a:t>Analysed</a:t>
            </a:r>
            <a:r>
              <a:rPr lang="en-US" dirty="0"/>
              <a:t> them in difference ways </a:t>
            </a:r>
          </a:p>
          <a:p>
            <a:pPr lvl="1"/>
            <a:r>
              <a:rPr lang="en-US" sz="2200" dirty="0"/>
              <a:t>Exact distances, 5 Equal bins, 5 Unequal </a:t>
            </a:r>
            <a:r>
              <a:rPr lang="en-US" sz="2200" dirty="0" smtClean="0"/>
              <a:t>bins,  3 Equal bins</a:t>
            </a:r>
            <a:endParaRPr lang="en-US" sz="600" dirty="0" smtClean="0"/>
          </a:p>
          <a:p>
            <a:r>
              <a:rPr lang="en-US" dirty="0" smtClean="0"/>
              <a:t>Model selection on minimum AIC</a:t>
            </a:r>
          </a:p>
          <a:p>
            <a:pPr lvl="1"/>
            <a:r>
              <a:rPr lang="en-US" sz="2200" dirty="0" smtClean="0"/>
              <a:t>Half-normal v Hazard rate</a:t>
            </a:r>
          </a:p>
        </p:txBody>
      </p:sp>
      <p:sp>
        <p:nvSpPr>
          <p:cNvPr id="3" name="TextBox 2"/>
          <p:cNvSpPr txBox="1"/>
          <p:nvPr/>
        </p:nvSpPr>
        <p:spPr>
          <a:xfrm>
            <a:off x="5211002" y="3724196"/>
            <a:ext cx="3168681" cy="646331"/>
          </a:xfrm>
          <a:prstGeom prst="rect">
            <a:avLst/>
          </a:prstGeom>
          <a:noFill/>
        </p:spPr>
        <p:txBody>
          <a:bodyPr wrap="square" rtlCol="0">
            <a:spAutoFit/>
          </a:bodyPr>
          <a:lstStyle/>
          <a:p>
            <a:r>
              <a:rPr lang="en-US" dirty="0" smtClean="0"/>
              <a:t>Average number of observations ~ 150</a:t>
            </a:r>
            <a:endParaRPr lang="en-US" dirty="0"/>
          </a:p>
        </p:txBody>
      </p:sp>
      <p:pic>
        <p:nvPicPr>
          <p:cNvPr id="9" name="Picture 8"/>
          <p:cNvPicPr>
            <a:picLocks noChangeAspect="1"/>
          </p:cNvPicPr>
          <p:nvPr/>
        </p:nvPicPr>
        <p:blipFill rotWithShape="1">
          <a:blip r:embed="rId5"/>
          <a:srcRect l="-30" t="17419" r="4488" b="2372"/>
          <a:stretch/>
        </p:blipFill>
        <p:spPr>
          <a:xfrm>
            <a:off x="6374697" y="1877489"/>
            <a:ext cx="2498626" cy="1115353"/>
          </a:xfrm>
          <a:prstGeom prst="rect">
            <a:avLst/>
          </a:prstGeom>
        </p:spPr>
      </p:pic>
      <p:pic>
        <p:nvPicPr>
          <p:cNvPr id="10" name="Picture 9"/>
          <p:cNvPicPr>
            <a:picLocks noChangeAspect="1"/>
          </p:cNvPicPr>
          <p:nvPr/>
        </p:nvPicPr>
        <p:blipFill rotWithShape="1">
          <a:blip r:embed="rId6"/>
          <a:srcRect l="-25" t="17424" r="4492" b="3157"/>
          <a:stretch/>
        </p:blipFill>
        <p:spPr>
          <a:xfrm>
            <a:off x="5551621" y="2825587"/>
            <a:ext cx="2372854" cy="1048754"/>
          </a:xfrm>
          <a:prstGeom prst="rect">
            <a:avLst/>
          </a:prstGeom>
        </p:spPr>
      </p:pic>
      <p:sp>
        <p:nvSpPr>
          <p:cNvPr id="6" name="TextBox 5"/>
          <p:cNvSpPr txBox="1"/>
          <p:nvPr/>
        </p:nvSpPr>
        <p:spPr>
          <a:xfrm>
            <a:off x="35496" y="4587974"/>
            <a:ext cx="8955089" cy="523220"/>
          </a:xfrm>
          <a:prstGeom prst="rect">
            <a:avLst/>
          </a:prstGeom>
          <a:noFill/>
        </p:spPr>
        <p:txBody>
          <a:bodyPr wrap="square" rtlCol="0">
            <a:spAutoFit/>
          </a:bodyPr>
          <a:lstStyle/>
          <a:p>
            <a:r>
              <a:rPr lang="en-US" sz="1400" i="1" baseline="30000" dirty="0" smtClean="0">
                <a:solidFill>
                  <a:schemeClr val="bg1">
                    <a:lumMod val="50000"/>
                  </a:schemeClr>
                </a:solidFill>
              </a:rPr>
              <a:t>1</a:t>
            </a:r>
            <a:r>
              <a:rPr lang="en-US" sz="1400" i="1" dirty="0" smtClean="0">
                <a:solidFill>
                  <a:schemeClr val="bg1">
                    <a:lumMod val="50000"/>
                  </a:schemeClr>
                </a:solidFill>
              </a:rPr>
              <a:t>Marques T. (</a:t>
            </a:r>
            <a:r>
              <a:rPr lang="en-US" sz="1400" i="1" dirty="0">
                <a:solidFill>
                  <a:schemeClr val="bg1">
                    <a:lumMod val="50000"/>
                  </a:schemeClr>
                </a:solidFill>
              </a:rPr>
              <a:t>2004) Predicting and correcting bias caused by measurement </a:t>
            </a:r>
            <a:endParaRPr lang="en-US" sz="1400" i="1" dirty="0" smtClean="0">
              <a:solidFill>
                <a:schemeClr val="bg1">
                  <a:lumMod val="50000"/>
                </a:schemeClr>
              </a:solidFill>
            </a:endParaRPr>
          </a:p>
          <a:p>
            <a:r>
              <a:rPr lang="en-US" sz="1400" i="1" dirty="0" smtClean="0">
                <a:solidFill>
                  <a:schemeClr val="bg1">
                    <a:lumMod val="50000"/>
                  </a:schemeClr>
                </a:solidFill>
              </a:rPr>
              <a:t>error </a:t>
            </a:r>
            <a:r>
              <a:rPr lang="en-US" sz="1400" i="1" dirty="0">
                <a:solidFill>
                  <a:schemeClr val="bg1">
                    <a:lumMod val="50000"/>
                  </a:schemeClr>
                </a:solidFill>
              </a:rPr>
              <a:t>in line transect sampling using multiplicative error </a:t>
            </a:r>
            <a:r>
              <a:rPr lang="en-US" sz="1400" i="1" dirty="0" smtClean="0">
                <a:solidFill>
                  <a:schemeClr val="bg1">
                    <a:lumMod val="50000"/>
                  </a:schemeClr>
                </a:solidFill>
              </a:rPr>
              <a:t>models </a:t>
            </a:r>
            <a:r>
              <a:rPr lang="hu-HU" sz="1400" i="1" dirty="0">
                <a:solidFill>
                  <a:schemeClr val="bg1">
                    <a:lumMod val="50000"/>
                  </a:schemeClr>
                </a:solidFill>
              </a:rPr>
              <a:t>Biometrics </a:t>
            </a:r>
            <a:r>
              <a:rPr lang="hu-HU" sz="1400" b="1" i="1" dirty="0">
                <a:solidFill>
                  <a:schemeClr val="bg1">
                    <a:lumMod val="50000"/>
                  </a:schemeClr>
                </a:solidFill>
              </a:rPr>
              <a:t>60</a:t>
            </a:r>
            <a:r>
              <a:rPr lang="hu-HU" sz="1400" i="1" dirty="0">
                <a:solidFill>
                  <a:schemeClr val="bg1">
                    <a:lumMod val="50000"/>
                  </a:schemeClr>
                </a:solidFill>
              </a:rPr>
              <a:t>:757--763</a:t>
            </a:r>
            <a:r>
              <a:rPr lang="en-US" sz="1400" i="1" dirty="0" smtClean="0">
                <a:solidFill>
                  <a:schemeClr val="bg1">
                    <a:lumMod val="50000"/>
                  </a:schemeClr>
                </a:solidFill>
              </a:rPr>
              <a:t> </a:t>
            </a:r>
            <a:endParaRPr lang="en-US" sz="1400" i="1" dirty="0">
              <a:solidFill>
                <a:schemeClr val="bg1">
                  <a:lumMod val="50000"/>
                </a:schemeClr>
              </a:solidFill>
            </a:endParaRPr>
          </a:p>
        </p:txBody>
      </p:sp>
      <p:pic>
        <p:nvPicPr>
          <p:cNvPr id="7" name="Picture 6"/>
          <p:cNvPicPr>
            <a:picLocks noChangeAspect="1"/>
          </p:cNvPicPr>
          <p:nvPr/>
        </p:nvPicPr>
        <p:blipFill rotWithShape="1">
          <a:blip r:embed="rId7"/>
          <a:srcRect t="16005" r="4231" b="2398"/>
          <a:stretch/>
        </p:blipFill>
        <p:spPr>
          <a:xfrm>
            <a:off x="6423756" y="3693419"/>
            <a:ext cx="2482517" cy="1041881"/>
          </a:xfrm>
          <a:prstGeom prst="rect">
            <a:avLst/>
          </a:prstGeom>
        </p:spPr>
      </p:pic>
    </p:spTree>
    <p:extLst>
      <p:ext uri="{BB962C8B-B14F-4D97-AF65-F5344CB8AC3E}">
        <p14:creationId xmlns:p14="http://schemas.microsoft.com/office/powerpoint/2010/main" val="4232091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0" presetClass="entr" presetSubtype="0" fill="hold" grpId="0" nodeType="withEffect">
                                  <p:stCondLst>
                                    <p:cond delay="100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par>
                                <p:cTn id="10" presetID="10" presetClass="entr" presetSubtype="0" fill="hold" nodeType="with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par>
                                <p:cTn id="35" presetID="10" presetClass="entr" presetSubtype="0" fill="hold" nodeType="withEffect">
                                  <p:stCondLst>
                                    <p:cond delay="10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100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100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498"/>
            <a:ext cx="8229600" cy="857250"/>
          </a:xfrm>
        </p:spPr>
        <p:txBody>
          <a:bodyPr/>
          <a:lstStyle/>
          <a:p>
            <a:r>
              <a:rPr lang="en-US" dirty="0"/>
              <a:t>To Bin or Not to </a:t>
            </a:r>
            <a:r>
              <a:rPr lang="en-US" dirty="0" smtClean="0"/>
              <a:t>Bin Results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3628946374"/>
              </p:ext>
            </p:extLst>
          </p:nvPr>
        </p:nvGraphicFramePr>
        <p:xfrm>
          <a:off x="457200" y="1200149"/>
          <a:ext cx="8229600" cy="3601998"/>
        </p:xfrm>
        <a:graphic>
          <a:graphicData uri="http://schemas.openxmlformats.org/drawingml/2006/table">
            <a:tbl>
              <a:tblPr firstRow="1" bandRow="1">
                <a:tableStyleId>{5C22544A-7EE6-4342-B048-85BDC9FD1C3A}</a:tableStyleId>
              </a:tblPr>
              <a:tblGrid>
                <a:gridCol w="1040160"/>
                <a:gridCol w="1647855"/>
                <a:gridCol w="1810251"/>
                <a:gridCol w="1865667"/>
                <a:gridCol w="1865667"/>
              </a:tblGrid>
              <a:tr h="594360">
                <a:tc>
                  <a:txBody>
                    <a:bodyPr/>
                    <a:lstStyle/>
                    <a:p>
                      <a:pPr algn="ctr"/>
                      <a:endParaRPr lang="en-US" sz="1700" dirty="0"/>
                    </a:p>
                  </a:txBody>
                  <a:tcPr marT="34290" marB="34290" anchor="ctr" anchorCtr="1"/>
                </a:tc>
                <a:tc>
                  <a:txBody>
                    <a:bodyPr/>
                    <a:lstStyle/>
                    <a:p>
                      <a:pPr algn="ctr"/>
                      <a:r>
                        <a:rPr lang="en-US" sz="1700" dirty="0" smtClean="0"/>
                        <a:t> Exact Distances</a:t>
                      </a:r>
                      <a:endParaRPr lang="en-US" sz="1700" dirty="0"/>
                    </a:p>
                  </a:txBody>
                  <a:tcPr marT="34290" marB="34290" anchor="ctr" anchorCtr="1"/>
                </a:tc>
                <a:tc>
                  <a:txBody>
                    <a:bodyPr/>
                    <a:lstStyle/>
                    <a:p>
                      <a:pPr algn="ctr"/>
                      <a:r>
                        <a:rPr lang="en-US" sz="1700" dirty="0" smtClean="0"/>
                        <a:t>5 Equal Bins</a:t>
                      </a:r>
                      <a:endParaRPr lang="en-US" sz="1700" dirty="0"/>
                    </a:p>
                  </a:txBody>
                  <a:tcPr marT="34290" marB="34290" anchor="ctr" anchorCtr="1"/>
                </a:tc>
                <a:tc>
                  <a:txBody>
                    <a:bodyPr/>
                    <a:lstStyle/>
                    <a:p>
                      <a:pPr algn="ctr"/>
                      <a:r>
                        <a:rPr lang="en-US" sz="1700" dirty="0" smtClean="0"/>
                        <a:t>5 Unequal Bins</a:t>
                      </a:r>
                      <a:endParaRPr lang="en-US" sz="1700" dirty="0"/>
                    </a:p>
                  </a:txBody>
                  <a:tcPr marT="34290" marB="34290" anchor="ctr" anchorCtr="1"/>
                </a:tc>
                <a:tc>
                  <a:txBody>
                    <a:bodyPr/>
                    <a:lstStyle/>
                    <a:p>
                      <a:pPr algn="ctr"/>
                      <a:r>
                        <a:rPr lang="en-US" sz="1700" dirty="0" smtClean="0"/>
                        <a:t>3 Equal Bins</a:t>
                      </a:r>
                      <a:endParaRPr lang="en-US" sz="1700" dirty="0"/>
                    </a:p>
                  </a:txBody>
                  <a:tcPr marT="34290" marB="34290" anchor="ctr" anchorCtr="1"/>
                </a:tc>
              </a:tr>
              <a:tr h="1002546">
                <a:tc>
                  <a:txBody>
                    <a:bodyPr/>
                    <a:lstStyle/>
                    <a:p>
                      <a:pPr algn="ctr"/>
                      <a:r>
                        <a:rPr lang="en-US" sz="1700" dirty="0" smtClean="0"/>
                        <a:t>No Error</a:t>
                      </a:r>
                      <a:endParaRPr lang="en-US" sz="1700" dirty="0"/>
                    </a:p>
                  </a:txBody>
                  <a:tcPr marT="34290" marB="34290" anchor="ctr" anchorCtr="1"/>
                </a:tc>
                <a:tc>
                  <a:txBody>
                    <a:bodyPr/>
                    <a:lstStyle/>
                    <a:p>
                      <a:pPr algn="ctr"/>
                      <a:r>
                        <a:rPr lang="en-US" sz="1700" dirty="0" smtClean="0">
                          <a:solidFill>
                            <a:schemeClr val="bg1"/>
                          </a:solidFill>
                        </a:rPr>
                        <a:t>-1.16% bias</a:t>
                      </a:r>
                    </a:p>
                    <a:p>
                      <a:pPr algn="ctr"/>
                      <a:endParaRPr lang="en-US" sz="600" dirty="0" smtClean="0">
                        <a:solidFill>
                          <a:schemeClr val="bg1"/>
                        </a:solidFill>
                      </a:endParaRPr>
                    </a:p>
                    <a:p>
                      <a:pPr algn="ctr"/>
                      <a:r>
                        <a:rPr lang="en-US" sz="1700" dirty="0" smtClean="0">
                          <a:solidFill>
                            <a:schemeClr val="bg1"/>
                          </a:solidFill>
                        </a:rPr>
                        <a:t>210 SE</a:t>
                      </a:r>
                      <a:endParaRPr lang="en-US" sz="1700" dirty="0">
                        <a:solidFill>
                          <a:schemeClr val="bg1"/>
                        </a:solidFill>
                      </a:endParaRPr>
                    </a:p>
                  </a:txBody>
                  <a:tcPr marT="34290" marB="34290" anchor="ctr" anchorCtr="1"/>
                </a:tc>
                <a:tc>
                  <a:txBody>
                    <a:bodyPr/>
                    <a:lstStyle/>
                    <a:p>
                      <a:pPr algn="ctr"/>
                      <a:r>
                        <a:rPr lang="en-US" sz="1700" dirty="0" smtClean="0"/>
                        <a:t>-1.11% bias</a:t>
                      </a:r>
                    </a:p>
                    <a:p>
                      <a:pPr algn="ctr"/>
                      <a:endParaRPr lang="en-US" sz="600" dirty="0" smtClean="0"/>
                    </a:p>
                    <a:p>
                      <a:pPr algn="ctr"/>
                      <a:r>
                        <a:rPr lang="en-US" sz="1700" dirty="0" smtClean="0"/>
                        <a:t>217 SE</a:t>
                      </a:r>
                      <a:endParaRPr lang="en-US" sz="1700" dirty="0"/>
                    </a:p>
                  </a:txBody>
                  <a:tcPr marT="34290" marB="34290" anchor="ctr" anchorCtr="1"/>
                </a:tc>
                <a:tc>
                  <a:txBody>
                    <a:bodyPr/>
                    <a:lstStyle/>
                    <a:p>
                      <a:pPr algn="ctr"/>
                      <a:r>
                        <a:rPr lang="en-US" sz="1700" dirty="0" smtClean="0"/>
                        <a:t>-0.16% bias </a:t>
                      </a:r>
                    </a:p>
                    <a:p>
                      <a:pPr algn="ctr"/>
                      <a:endParaRPr lang="en-US" sz="600" dirty="0" smtClean="0"/>
                    </a:p>
                    <a:p>
                      <a:pPr algn="ctr"/>
                      <a:r>
                        <a:rPr lang="en-US" sz="1700" dirty="0" smtClean="0"/>
                        <a:t>221 SE</a:t>
                      </a:r>
                      <a:endParaRPr lang="en-US" sz="1700" dirty="0"/>
                    </a:p>
                  </a:txBody>
                  <a:tcPr marT="34290" marB="34290" anchor="ctr" anchorCtr="1"/>
                </a:tc>
                <a:tc>
                  <a:txBody>
                    <a:bodyPr/>
                    <a:lstStyle/>
                    <a:p>
                      <a:pPr algn="ctr"/>
                      <a:r>
                        <a:rPr lang="en-US" sz="1700" dirty="0" smtClean="0"/>
                        <a:t>-0.19% bias</a:t>
                      </a:r>
                    </a:p>
                    <a:p>
                      <a:pPr algn="ctr"/>
                      <a:endParaRPr lang="en-US" sz="600" dirty="0" smtClean="0"/>
                    </a:p>
                    <a:p>
                      <a:pPr algn="ctr"/>
                      <a:r>
                        <a:rPr lang="en-US" sz="1700" dirty="0" smtClean="0"/>
                        <a:t>255 SE</a:t>
                      </a:r>
                      <a:endParaRPr lang="en-US" sz="1700" dirty="0"/>
                    </a:p>
                  </a:txBody>
                  <a:tcPr marT="34290" marB="34290" anchor="ctr" anchorCtr="1"/>
                </a:tc>
              </a:tr>
              <a:tr h="1002546">
                <a:tc>
                  <a:txBody>
                    <a:bodyPr/>
                    <a:lstStyle/>
                    <a:p>
                      <a:pPr algn="ctr"/>
                      <a:r>
                        <a:rPr lang="en-US" sz="1700" dirty="0" smtClean="0"/>
                        <a:t>15% CV</a:t>
                      </a:r>
                      <a:endParaRPr lang="en-US" sz="1700" dirty="0"/>
                    </a:p>
                  </a:txBody>
                  <a:tcPr marT="34290" marB="34290" anchor="ctr" anchorCtr="1"/>
                </a:tc>
                <a:tc>
                  <a:txBody>
                    <a:bodyPr/>
                    <a:lstStyle/>
                    <a:p>
                      <a:pPr algn="ctr"/>
                      <a:r>
                        <a:rPr lang="en-US" sz="1700" dirty="0" smtClean="0"/>
                        <a:t>0.48% bias</a:t>
                      </a:r>
                    </a:p>
                    <a:p>
                      <a:pPr algn="ctr"/>
                      <a:endParaRPr lang="en-US" sz="600" dirty="0" smtClean="0"/>
                    </a:p>
                    <a:p>
                      <a:pPr algn="ctr"/>
                      <a:r>
                        <a:rPr lang="en-US" sz="1700" i="0" dirty="0" smtClean="0">
                          <a:solidFill>
                            <a:srgbClr val="000000"/>
                          </a:solidFill>
                        </a:rPr>
                        <a:t>214 SE</a:t>
                      </a:r>
                      <a:endParaRPr lang="en-US" sz="1700" i="0" dirty="0">
                        <a:solidFill>
                          <a:srgbClr val="000000"/>
                        </a:solidFill>
                      </a:endParaRPr>
                    </a:p>
                  </a:txBody>
                  <a:tcPr marT="34290" marB="34290" anchor="ctr" anchorCtr="1"/>
                </a:tc>
                <a:tc>
                  <a:txBody>
                    <a:bodyPr/>
                    <a:lstStyle/>
                    <a:p>
                      <a:pPr algn="ctr"/>
                      <a:r>
                        <a:rPr lang="en-US" sz="1700" dirty="0" smtClean="0">
                          <a:solidFill>
                            <a:schemeClr val="tx1">
                              <a:lumMod val="65000"/>
                            </a:schemeClr>
                          </a:solidFill>
                        </a:rPr>
                        <a:t>o.5% bias</a:t>
                      </a:r>
                    </a:p>
                    <a:p>
                      <a:pPr algn="ctr"/>
                      <a:endParaRPr lang="en-US" sz="600" dirty="0" smtClean="0">
                        <a:solidFill>
                          <a:schemeClr val="tx1">
                            <a:lumMod val="65000"/>
                          </a:schemeClr>
                        </a:solidFill>
                      </a:endParaRPr>
                    </a:p>
                    <a:p>
                      <a:pPr algn="ctr"/>
                      <a:r>
                        <a:rPr lang="en-US" sz="1700" dirty="0" smtClean="0">
                          <a:solidFill>
                            <a:schemeClr val="tx1">
                              <a:lumMod val="65000"/>
                            </a:schemeClr>
                          </a:solidFill>
                        </a:rPr>
                        <a:t>221 SE</a:t>
                      </a:r>
                      <a:endParaRPr lang="en-US" sz="1700" dirty="0">
                        <a:solidFill>
                          <a:schemeClr val="tx1">
                            <a:lumMod val="65000"/>
                          </a:schemeClr>
                        </a:solidFill>
                      </a:endParaRPr>
                    </a:p>
                  </a:txBody>
                  <a:tcPr marT="34290" marB="34290" anchor="ctr" anchorCtr="1"/>
                </a:tc>
                <a:tc>
                  <a:txBody>
                    <a:bodyPr/>
                    <a:lstStyle/>
                    <a:p>
                      <a:pPr algn="ctr"/>
                      <a:r>
                        <a:rPr lang="en-US" sz="1700" dirty="0" smtClean="0">
                          <a:solidFill>
                            <a:schemeClr val="tx1">
                              <a:lumMod val="65000"/>
                            </a:schemeClr>
                          </a:solidFill>
                        </a:rPr>
                        <a:t>1.36% bias</a:t>
                      </a:r>
                    </a:p>
                    <a:p>
                      <a:pPr algn="ctr"/>
                      <a:endParaRPr lang="en-US" sz="600" dirty="0" smtClean="0">
                        <a:solidFill>
                          <a:schemeClr val="tx1">
                            <a:lumMod val="65000"/>
                          </a:schemeClr>
                        </a:solidFill>
                      </a:endParaRPr>
                    </a:p>
                    <a:p>
                      <a:pPr algn="ctr"/>
                      <a:r>
                        <a:rPr lang="en-US" sz="1700" dirty="0" smtClean="0">
                          <a:solidFill>
                            <a:schemeClr val="tx1">
                              <a:lumMod val="65000"/>
                            </a:schemeClr>
                          </a:solidFill>
                        </a:rPr>
                        <a:t>221 SE</a:t>
                      </a:r>
                      <a:endParaRPr lang="en-US" sz="1700" dirty="0">
                        <a:solidFill>
                          <a:schemeClr val="tx1">
                            <a:lumMod val="65000"/>
                          </a:schemeClr>
                        </a:solidFill>
                      </a:endParaRPr>
                    </a:p>
                  </a:txBody>
                  <a:tcPr marT="34290" marB="34290" anchor="ctr" anchorCtr="1"/>
                </a:tc>
                <a:tc>
                  <a:txBody>
                    <a:bodyPr/>
                    <a:lstStyle/>
                    <a:p>
                      <a:pPr algn="ctr"/>
                      <a:r>
                        <a:rPr lang="en-US" sz="1700" dirty="0" smtClean="0">
                          <a:solidFill>
                            <a:schemeClr val="tx1">
                              <a:lumMod val="65000"/>
                            </a:schemeClr>
                          </a:solidFill>
                        </a:rPr>
                        <a:t>1.72%bias</a:t>
                      </a:r>
                    </a:p>
                    <a:p>
                      <a:pPr algn="ctr"/>
                      <a:endParaRPr lang="en-US" sz="600" dirty="0" smtClean="0">
                        <a:solidFill>
                          <a:schemeClr val="tx1">
                            <a:lumMod val="65000"/>
                          </a:schemeClr>
                        </a:solidFill>
                      </a:endParaRPr>
                    </a:p>
                    <a:p>
                      <a:pPr algn="ctr"/>
                      <a:r>
                        <a:rPr lang="en-US" sz="1700" dirty="0" smtClean="0">
                          <a:solidFill>
                            <a:schemeClr val="tx1">
                              <a:lumMod val="65000"/>
                            </a:schemeClr>
                          </a:solidFill>
                        </a:rPr>
                        <a:t>264 SE</a:t>
                      </a:r>
                      <a:endParaRPr lang="en-US" sz="1700" dirty="0">
                        <a:solidFill>
                          <a:schemeClr val="tx1">
                            <a:lumMod val="65000"/>
                          </a:schemeClr>
                        </a:solidFill>
                      </a:endParaRPr>
                    </a:p>
                  </a:txBody>
                  <a:tcPr marT="34290" marB="34290" anchor="ctr" anchorCtr="1"/>
                </a:tc>
              </a:tr>
              <a:tr h="1002546">
                <a:tc>
                  <a:txBody>
                    <a:bodyPr/>
                    <a:lstStyle/>
                    <a:p>
                      <a:pPr algn="ctr"/>
                      <a:r>
                        <a:rPr lang="en-US" sz="1700" dirty="0" smtClean="0"/>
                        <a:t>30% CV</a:t>
                      </a:r>
                      <a:endParaRPr lang="en-US" sz="1700" dirty="0"/>
                    </a:p>
                  </a:txBody>
                  <a:tcPr marT="34290" marB="34290" anchor="ctr" anchorCtr="1"/>
                </a:tc>
                <a:tc>
                  <a:txBody>
                    <a:bodyPr/>
                    <a:lstStyle/>
                    <a:p>
                      <a:pPr algn="ctr"/>
                      <a:r>
                        <a:rPr lang="en-US" sz="1700" dirty="0" smtClean="0"/>
                        <a:t>6.66% bias</a:t>
                      </a:r>
                    </a:p>
                    <a:p>
                      <a:pPr algn="ctr"/>
                      <a:endParaRPr lang="en-US" sz="600" dirty="0" smtClean="0"/>
                    </a:p>
                    <a:p>
                      <a:pPr algn="ctr"/>
                      <a:r>
                        <a:rPr lang="en-US" sz="1700" dirty="0" smtClean="0">
                          <a:solidFill>
                            <a:srgbClr val="000000"/>
                          </a:solidFill>
                        </a:rPr>
                        <a:t>237 SE</a:t>
                      </a:r>
                      <a:endParaRPr lang="en-US" sz="1700" dirty="0">
                        <a:solidFill>
                          <a:srgbClr val="000000"/>
                        </a:solidFill>
                      </a:endParaRPr>
                    </a:p>
                  </a:txBody>
                  <a:tcPr marT="34290" marB="34290" anchor="ctr" anchorCtr="1"/>
                </a:tc>
                <a:tc>
                  <a:txBody>
                    <a:bodyPr/>
                    <a:lstStyle/>
                    <a:p>
                      <a:pPr algn="ctr"/>
                      <a:r>
                        <a:rPr lang="en-US" sz="1700" dirty="0" smtClean="0">
                          <a:solidFill>
                            <a:schemeClr val="tx1">
                              <a:lumMod val="65000"/>
                            </a:schemeClr>
                          </a:solidFill>
                        </a:rPr>
                        <a:t>6.61%</a:t>
                      </a:r>
                      <a:r>
                        <a:rPr lang="en-US" sz="1700" baseline="0" dirty="0" smtClean="0">
                          <a:solidFill>
                            <a:schemeClr val="tx1">
                              <a:lumMod val="65000"/>
                            </a:schemeClr>
                          </a:solidFill>
                        </a:rPr>
                        <a:t> bias</a:t>
                      </a:r>
                    </a:p>
                    <a:p>
                      <a:pPr algn="ctr"/>
                      <a:endParaRPr lang="en-US" sz="600" baseline="0" dirty="0" smtClean="0">
                        <a:solidFill>
                          <a:schemeClr val="tx1">
                            <a:lumMod val="65000"/>
                          </a:schemeClr>
                        </a:solidFill>
                      </a:endParaRPr>
                    </a:p>
                    <a:p>
                      <a:pPr algn="ctr"/>
                      <a:r>
                        <a:rPr lang="en-US" sz="1700" dirty="0" smtClean="0">
                          <a:solidFill>
                            <a:schemeClr val="tx1">
                              <a:lumMod val="65000"/>
                            </a:schemeClr>
                          </a:solidFill>
                        </a:rPr>
                        <a:t>250 SE</a:t>
                      </a:r>
                      <a:endParaRPr lang="en-US" sz="1700" dirty="0">
                        <a:solidFill>
                          <a:schemeClr val="tx1">
                            <a:lumMod val="65000"/>
                          </a:schemeClr>
                        </a:solidFill>
                      </a:endParaRPr>
                    </a:p>
                  </a:txBody>
                  <a:tcPr marT="34290" marB="34290" anchor="ctr" anchorCtr="1"/>
                </a:tc>
                <a:tc>
                  <a:txBody>
                    <a:bodyPr/>
                    <a:lstStyle/>
                    <a:p>
                      <a:pPr algn="ctr"/>
                      <a:r>
                        <a:rPr lang="en-US" sz="1700" dirty="0" smtClean="0">
                          <a:solidFill>
                            <a:schemeClr val="tx1">
                              <a:lumMod val="65000"/>
                            </a:schemeClr>
                          </a:solidFill>
                        </a:rPr>
                        <a:t>7.43% bias</a:t>
                      </a:r>
                    </a:p>
                    <a:p>
                      <a:pPr algn="ctr"/>
                      <a:endParaRPr lang="en-US" sz="600" dirty="0" smtClean="0">
                        <a:solidFill>
                          <a:schemeClr val="tx1">
                            <a:lumMod val="65000"/>
                          </a:schemeClr>
                        </a:solidFill>
                      </a:endParaRPr>
                    </a:p>
                    <a:p>
                      <a:pPr algn="ctr"/>
                      <a:r>
                        <a:rPr lang="en-US" sz="1700" dirty="0" smtClean="0">
                          <a:solidFill>
                            <a:schemeClr val="tx1">
                              <a:lumMod val="65000"/>
                            </a:schemeClr>
                          </a:solidFill>
                        </a:rPr>
                        <a:t>262 SE</a:t>
                      </a:r>
                      <a:endParaRPr lang="en-US" sz="1700" dirty="0">
                        <a:solidFill>
                          <a:schemeClr val="tx1">
                            <a:lumMod val="65000"/>
                          </a:schemeClr>
                        </a:solidFill>
                      </a:endParaRPr>
                    </a:p>
                  </a:txBody>
                  <a:tcPr marT="34290" marB="34290" anchor="ctr" anchorCtr="1"/>
                </a:tc>
                <a:tc>
                  <a:txBody>
                    <a:bodyPr/>
                    <a:lstStyle/>
                    <a:p>
                      <a:pPr algn="ctr"/>
                      <a:r>
                        <a:rPr lang="en-US" sz="1700" dirty="0" smtClean="0">
                          <a:solidFill>
                            <a:schemeClr val="tx1">
                              <a:lumMod val="65000"/>
                            </a:schemeClr>
                          </a:solidFill>
                        </a:rPr>
                        <a:t>8.20% bias</a:t>
                      </a:r>
                    </a:p>
                    <a:p>
                      <a:pPr algn="ctr"/>
                      <a:endParaRPr lang="en-US" sz="600" dirty="0" smtClean="0">
                        <a:solidFill>
                          <a:schemeClr val="tx1">
                            <a:lumMod val="65000"/>
                          </a:schemeClr>
                        </a:solidFill>
                      </a:endParaRPr>
                    </a:p>
                    <a:p>
                      <a:pPr algn="ctr"/>
                      <a:r>
                        <a:rPr lang="en-US" sz="1700" dirty="0" smtClean="0">
                          <a:solidFill>
                            <a:schemeClr val="tx1">
                              <a:lumMod val="65000"/>
                            </a:schemeClr>
                          </a:solidFill>
                        </a:rPr>
                        <a:t>338 SE</a:t>
                      </a:r>
                      <a:endParaRPr lang="en-US" sz="1700" dirty="0">
                        <a:solidFill>
                          <a:schemeClr val="tx1">
                            <a:lumMod val="65000"/>
                          </a:schemeClr>
                        </a:solidFill>
                      </a:endParaRPr>
                    </a:p>
                  </a:txBody>
                  <a:tcPr marT="34290" marB="34290" anchor="ctr" anchorCtr="1"/>
                </a:tc>
              </a:tr>
            </a:tbl>
          </a:graphicData>
        </a:graphic>
      </p:graphicFrame>
      <p:sp>
        <p:nvSpPr>
          <p:cNvPr id="5" name="Oval 4"/>
          <p:cNvSpPr/>
          <p:nvPr/>
        </p:nvSpPr>
        <p:spPr>
          <a:xfrm>
            <a:off x="1335072" y="1746043"/>
            <a:ext cx="7351731" cy="1074488"/>
          </a:xfrm>
          <a:prstGeom prst="ellipse">
            <a:avLst/>
          </a:prstGeom>
          <a:noFill/>
          <a:ln w="444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286226" y="1746044"/>
            <a:ext cx="2067728" cy="3033245"/>
          </a:xfrm>
          <a:prstGeom prst="ellipse">
            <a:avLst/>
          </a:prstGeom>
          <a:noFill/>
          <a:ln w="444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1469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Why simulate?</a:t>
            </a:r>
          </a:p>
          <a:p>
            <a:r>
              <a:rPr lang="en-US" dirty="0" smtClean="0"/>
              <a:t>How it works</a:t>
            </a:r>
          </a:p>
          <a:p>
            <a:r>
              <a:rPr lang="en-US" dirty="0" smtClean="0"/>
              <a:t>Automated survey design</a:t>
            </a:r>
          </a:p>
          <a:p>
            <a:pPr lvl="1"/>
            <a:r>
              <a:rPr lang="en-US" dirty="0" smtClean="0"/>
              <a:t>Coverage probability</a:t>
            </a:r>
          </a:p>
          <a:p>
            <a:pPr lvl="1"/>
            <a:r>
              <a:rPr lang="en-US" dirty="0" smtClean="0"/>
              <a:t>Which design?</a:t>
            </a:r>
          </a:p>
          <a:p>
            <a:pPr lvl="1"/>
            <a:r>
              <a:rPr lang="en-US" dirty="0" smtClean="0"/>
              <a:t>Design trade-offs</a:t>
            </a:r>
          </a:p>
          <a:p>
            <a:r>
              <a:rPr lang="en-US" dirty="0" smtClean="0"/>
              <a:t>Defining the population</a:t>
            </a:r>
          </a:p>
          <a:p>
            <a:pPr lvl="1"/>
            <a:r>
              <a:rPr lang="en-US" dirty="0" smtClean="0"/>
              <a:t>Population description</a:t>
            </a:r>
          </a:p>
          <a:p>
            <a:pPr lvl="1"/>
            <a:r>
              <a:rPr lang="en-US" dirty="0" smtClean="0"/>
              <a:t>Detectability</a:t>
            </a:r>
          </a:p>
          <a:p>
            <a:r>
              <a:rPr lang="en-US" dirty="0" smtClean="0"/>
              <a:t>Example Simulations</a:t>
            </a:r>
          </a:p>
          <a:p>
            <a:endParaRPr lang="en-US" dirty="0"/>
          </a:p>
        </p:txBody>
      </p:sp>
    </p:spTree>
    <p:extLst>
      <p:ext uri="{BB962C8B-B14F-4D97-AF65-F5344CB8AC3E}">
        <p14:creationId xmlns:p14="http://schemas.microsoft.com/office/powerpoint/2010/main" val="42846960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Pooling Robustness and Truncation</a:t>
            </a:r>
            <a:endParaRPr lang="en-US" sz="3600" dirty="0"/>
          </a:p>
        </p:txBody>
      </p:sp>
      <p:sp>
        <p:nvSpPr>
          <p:cNvPr id="3" name="Content Placeholder 2"/>
          <p:cNvSpPr>
            <a:spLocks noGrp="1"/>
          </p:cNvSpPr>
          <p:nvPr>
            <p:ph idx="1"/>
          </p:nvPr>
        </p:nvSpPr>
        <p:spPr/>
        <p:txBody>
          <a:bodyPr/>
          <a:lstStyle/>
          <a:p>
            <a:r>
              <a:rPr lang="en-US" dirty="0" err="1" smtClean="0"/>
              <a:t>DSsim</a:t>
            </a:r>
            <a:r>
              <a:rPr lang="en-US" dirty="0" smtClean="0"/>
              <a:t> vignette</a:t>
            </a:r>
            <a:endParaRPr lang="en-US" dirty="0"/>
          </a:p>
        </p:txBody>
      </p:sp>
      <p:sp>
        <p:nvSpPr>
          <p:cNvPr id="6" name="Content Placeholder 2"/>
          <p:cNvSpPr txBox="1">
            <a:spLocks/>
          </p:cNvSpPr>
          <p:nvPr/>
        </p:nvSpPr>
        <p:spPr>
          <a:xfrm>
            <a:off x="4507866" y="2286635"/>
            <a:ext cx="3971925" cy="1990089"/>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lvl="1"/>
            <a:r>
              <a:rPr lang="en-US" dirty="0" smtClean="0"/>
              <a:t>Rectangular study region</a:t>
            </a:r>
          </a:p>
          <a:p>
            <a:pPr lvl="1"/>
            <a:r>
              <a:rPr lang="en-US" dirty="0" smtClean="0"/>
              <a:t>Systematic parallel transects with a spacing of 1000m</a:t>
            </a:r>
          </a:p>
          <a:p>
            <a:pPr lvl="1"/>
            <a:endParaRPr lang="en-US" dirty="0"/>
          </a:p>
        </p:txBody>
      </p:sp>
      <p:pic>
        <p:nvPicPr>
          <p:cNvPr id="5" name="Picture 4" descr="Screen Shot 2017-06-30 at 22.59.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60" y="1934843"/>
            <a:ext cx="3786506" cy="2613083"/>
          </a:xfrm>
          <a:prstGeom prst="rect">
            <a:avLst/>
          </a:prstGeom>
        </p:spPr>
      </p:pic>
    </p:spTree>
    <p:extLst>
      <p:ext uri="{BB962C8B-B14F-4D97-AF65-F5344CB8AC3E}">
        <p14:creationId xmlns:p14="http://schemas.microsoft.com/office/powerpoint/2010/main" val="18353388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Pooling Robustness and Truncation</a:t>
            </a:r>
            <a:endParaRPr lang="en-US" sz="3600" dirty="0"/>
          </a:p>
        </p:txBody>
      </p:sp>
      <p:sp>
        <p:nvSpPr>
          <p:cNvPr id="3" name="Content Placeholder 2"/>
          <p:cNvSpPr>
            <a:spLocks noGrp="1"/>
          </p:cNvSpPr>
          <p:nvPr>
            <p:ph idx="1"/>
          </p:nvPr>
        </p:nvSpPr>
        <p:spPr/>
        <p:txBody>
          <a:bodyPr/>
          <a:lstStyle/>
          <a:p>
            <a:r>
              <a:rPr lang="en-US" dirty="0" err="1" smtClean="0"/>
              <a:t>DSsim</a:t>
            </a:r>
            <a:r>
              <a:rPr lang="en-US" dirty="0" smtClean="0"/>
              <a:t> vignette</a:t>
            </a:r>
            <a:endParaRPr lang="en-US" dirty="0"/>
          </a:p>
        </p:txBody>
      </p:sp>
      <p:sp>
        <p:nvSpPr>
          <p:cNvPr id="6" name="Content Placeholder 2"/>
          <p:cNvSpPr txBox="1">
            <a:spLocks/>
          </p:cNvSpPr>
          <p:nvPr/>
        </p:nvSpPr>
        <p:spPr>
          <a:xfrm>
            <a:off x="4507866" y="2286635"/>
            <a:ext cx="3971925" cy="1990089"/>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lvl="1"/>
            <a:r>
              <a:rPr lang="en-US" dirty="0" smtClean="0"/>
              <a:t>Uniform density surface</a:t>
            </a:r>
          </a:p>
          <a:p>
            <a:pPr lvl="1"/>
            <a:r>
              <a:rPr lang="en-US" dirty="0" smtClean="0"/>
              <a:t>Population size of 200</a:t>
            </a:r>
          </a:p>
          <a:p>
            <a:pPr lvl="1"/>
            <a:r>
              <a:rPr lang="en-US" dirty="0" smtClean="0"/>
              <a:t>50% male, 50% female</a:t>
            </a:r>
          </a:p>
          <a:p>
            <a:pPr lvl="1"/>
            <a:endParaRPr lang="en-US" dirty="0"/>
          </a:p>
        </p:txBody>
      </p:sp>
      <p:pic>
        <p:nvPicPr>
          <p:cNvPr id="7" name="Picture 6" descr="Screen Shot 2017-06-30 at 23.0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 y="1938657"/>
            <a:ext cx="3835573" cy="2681604"/>
          </a:xfrm>
          <a:prstGeom prst="rect">
            <a:avLst/>
          </a:prstGeom>
        </p:spPr>
      </p:pic>
    </p:spTree>
    <p:extLst>
      <p:ext uri="{BB962C8B-B14F-4D97-AF65-F5344CB8AC3E}">
        <p14:creationId xmlns:p14="http://schemas.microsoft.com/office/powerpoint/2010/main" val="15005169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6-30 at 22.52.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964656"/>
            <a:ext cx="3616960" cy="2473725"/>
          </a:xfrm>
          <a:prstGeom prst="rect">
            <a:avLst/>
          </a:prstGeom>
        </p:spPr>
      </p:pic>
      <p:sp>
        <p:nvSpPr>
          <p:cNvPr id="2" name="Title 1"/>
          <p:cNvSpPr>
            <a:spLocks noGrp="1"/>
          </p:cNvSpPr>
          <p:nvPr>
            <p:ph type="title"/>
          </p:nvPr>
        </p:nvSpPr>
        <p:spPr/>
        <p:txBody>
          <a:bodyPr/>
          <a:lstStyle/>
          <a:p>
            <a:r>
              <a:rPr lang="en-US" sz="3600" dirty="0" smtClean="0"/>
              <a:t>Pooling Robustness and Truncation</a:t>
            </a:r>
            <a:endParaRPr lang="en-US" sz="3600" dirty="0"/>
          </a:p>
        </p:txBody>
      </p:sp>
      <p:sp>
        <p:nvSpPr>
          <p:cNvPr id="3" name="Content Placeholder 2"/>
          <p:cNvSpPr>
            <a:spLocks noGrp="1"/>
          </p:cNvSpPr>
          <p:nvPr>
            <p:ph idx="1"/>
          </p:nvPr>
        </p:nvSpPr>
        <p:spPr/>
        <p:txBody>
          <a:bodyPr/>
          <a:lstStyle/>
          <a:p>
            <a:r>
              <a:rPr lang="en-US" dirty="0" err="1" smtClean="0"/>
              <a:t>DSsim</a:t>
            </a:r>
            <a:r>
              <a:rPr lang="en-US" dirty="0" smtClean="0"/>
              <a:t> vignette</a:t>
            </a:r>
            <a:endParaRPr lang="en-US" dirty="0"/>
          </a:p>
        </p:txBody>
      </p:sp>
      <p:sp>
        <p:nvSpPr>
          <p:cNvPr id="6" name="Content Placeholder 2"/>
          <p:cNvSpPr txBox="1">
            <a:spLocks/>
          </p:cNvSpPr>
          <p:nvPr/>
        </p:nvSpPr>
        <p:spPr>
          <a:xfrm>
            <a:off x="4507866" y="2195195"/>
            <a:ext cx="3971925" cy="2305685"/>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lvl="1"/>
            <a:r>
              <a:rPr lang="en-US" dirty="0" smtClean="0"/>
              <a:t>Half-normal shape for detectability</a:t>
            </a:r>
          </a:p>
          <a:p>
            <a:pPr lvl="1"/>
            <a:r>
              <a:rPr lang="en-US" dirty="0" smtClean="0"/>
              <a:t>Scale parameter of 120 for the females </a:t>
            </a:r>
          </a:p>
          <a:p>
            <a:pPr lvl="1"/>
            <a:r>
              <a:rPr lang="en-US" dirty="0" smtClean="0"/>
              <a:t>Scale parameter of ~540 for the males</a:t>
            </a:r>
          </a:p>
          <a:p>
            <a:pPr lvl="1"/>
            <a:endParaRPr lang="en-US" dirty="0" smtClean="0"/>
          </a:p>
          <a:p>
            <a:pPr lvl="1"/>
            <a:endParaRPr lang="en-US" dirty="0"/>
          </a:p>
        </p:txBody>
      </p:sp>
    </p:spTree>
    <p:extLst>
      <p:ext uri="{BB962C8B-B14F-4D97-AF65-F5344CB8AC3E}">
        <p14:creationId xmlns:p14="http://schemas.microsoft.com/office/powerpoint/2010/main" val="13205998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Pooling Robustness and Truncation</a:t>
            </a:r>
            <a:endParaRPr lang="en-US" sz="3600" dirty="0"/>
          </a:p>
        </p:txBody>
      </p:sp>
      <p:sp>
        <p:nvSpPr>
          <p:cNvPr id="3" name="Content Placeholder 2"/>
          <p:cNvSpPr>
            <a:spLocks noGrp="1"/>
          </p:cNvSpPr>
          <p:nvPr>
            <p:ph idx="1"/>
          </p:nvPr>
        </p:nvSpPr>
        <p:spPr/>
        <p:txBody>
          <a:bodyPr/>
          <a:lstStyle/>
          <a:p>
            <a:r>
              <a:rPr lang="en-US" dirty="0" err="1" smtClean="0"/>
              <a:t>DSsim</a:t>
            </a:r>
            <a:r>
              <a:rPr lang="en-US" dirty="0" smtClean="0"/>
              <a:t> vignette</a:t>
            </a:r>
            <a:endParaRPr lang="en-US" dirty="0"/>
          </a:p>
        </p:txBody>
      </p:sp>
      <p:sp>
        <p:nvSpPr>
          <p:cNvPr id="6" name="Content Placeholder 2"/>
          <p:cNvSpPr txBox="1">
            <a:spLocks/>
          </p:cNvSpPr>
          <p:nvPr/>
        </p:nvSpPr>
        <p:spPr>
          <a:xfrm>
            <a:off x="4507866" y="2195195"/>
            <a:ext cx="3971925" cy="2305685"/>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lvl="1"/>
            <a:r>
              <a:rPr lang="en-US" dirty="0" smtClean="0"/>
              <a:t>Half-normal shape for detectability</a:t>
            </a:r>
          </a:p>
          <a:p>
            <a:pPr lvl="1"/>
            <a:r>
              <a:rPr lang="en-US" dirty="0" smtClean="0"/>
              <a:t>Scale parameter of 120 for the females </a:t>
            </a:r>
          </a:p>
          <a:p>
            <a:pPr lvl="1"/>
            <a:r>
              <a:rPr lang="en-US" dirty="0" smtClean="0"/>
              <a:t>Scale parameter of ~540 for the males</a:t>
            </a:r>
          </a:p>
          <a:p>
            <a:pPr lvl="1"/>
            <a:endParaRPr lang="en-US" dirty="0" smtClean="0"/>
          </a:p>
          <a:p>
            <a:pPr lvl="1"/>
            <a:endParaRPr lang="en-US" dirty="0"/>
          </a:p>
        </p:txBody>
      </p:sp>
      <p:pic>
        <p:nvPicPr>
          <p:cNvPr id="4" name="Picture 3" descr="Screen Shot 2017-07-18 at 10.3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79" y="2238995"/>
            <a:ext cx="4308661" cy="2053188"/>
          </a:xfrm>
          <a:prstGeom prst="rect">
            <a:avLst/>
          </a:prstGeom>
        </p:spPr>
      </p:pic>
      <p:sp>
        <p:nvSpPr>
          <p:cNvPr id="7" name="TextBox 6"/>
          <p:cNvSpPr txBox="1"/>
          <p:nvPr/>
        </p:nvSpPr>
        <p:spPr>
          <a:xfrm>
            <a:off x="494535" y="4282517"/>
            <a:ext cx="5909821" cy="369332"/>
          </a:xfrm>
          <a:prstGeom prst="rect">
            <a:avLst/>
          </a:prstGeom>
          <a:noFill/>
        </p:spPr>
        <p:txBody>
          <a:bodyPr wrap="square" rtlCol="0">
            <a:spAutoFit/>
          </a:bodyPr>
          <a:lstStyle/>
          <a:p>
            <a:r>
              <a:rPr lang="en-US" dirty="0" err="1"/>
              <a:t>e</a:t>
            </a:r>
            <a:r>
              <a:rPr lang="en-US" dirty="0" err="1" smtClean="0"/>
              <a:t>xp</a:t>
            </a:r>
            <a:r>
              <a:rPr lang="en-US" dirty="0" smtClean="0"/>
              <a:t>(log(120)+1.5) </a:t>
            </a:r>
            <a:r>
              <a:rPr lang="en-US" dirty="0"/>
              <a:t>= 537.8</a:t>
            </a:r>
          </a:p>
        </p:txBody>
      </p:sp>
    </p:spTree>
    <p:extLst>
      <p:ext uri="{BB962C8B-B14F-4D97-AF65-F5344CB8AC3E}">
        <p14:creationId xmlns:p14="http://schemas.microsoft.com/office/powerpoint/2010/main" val="147920828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Pooling Robustness and Truncation</a:t>
            </a:r>
            <a:endParaRPr lang="en-US" sz="3600" dirty="0"/>
          </a:p>
        </p:txBody>
      </p:sp>
      <p:sp>
        <p:nvSpPr>
          <p:cNvPr id="3" name="Content Placeholder 2"/>
          <p:cNvSpPr>
            <a:spLocks noGrp="1"/>
          </p:cNvSpPr>
          <p:nvPr>
            <p:ph idx="1"/>
          </p:nvPr>
        </p:nvSpPr>
        <p:spPr/>
        <p:txBody>
          <a:bodyPr/>
          <a:lstStyle/>
          <a:p>
            <a:r>
              <a:rPr lang="en-US" dirty="0" err="1" smtClean="0"/>
              <a:t>DSsim</a:t>
            </a:r>
            <a:r>
              <a:rPr lang="en-US" dirty="0" smtClean="0"/>
              <a:t> vignette</a:t>
            </a:r>
            <a:endParaRPr lang="en-US" dirty="0"/>
          </a:p>
        </p:txBody>
      </p:sp>
      <p:pic>
        <p:nvPicPr>
          <p:cNvPr id="4" name="Picture 3" descr="Screen Shot 2017-06-30 at 23.07.13.png"/>
          <p:cNvPicPr>
            <a:picLocks noChangeAspect="1"/>
          </p:cNvPicPr>
          <p:nvPr/>
        </p:nvPicPr>
        <p:blipFill rotWithShape="1">
          <a:blip r:embed="rId2">
            <a:extLst>
              <a:ext uri="{28A0092B-C50C-407E-A947-70E740481C1C}">
                <a14:useLocalDpi xmlns:a14="http://schemas.microsoft.com/office/drawing/2010/main" val="0"/>
              </a:ext>
            </a:extLst>
          </a:blip>
          <a:srcRect t="2" b="16207"/>
          <a:stretch/>
        </p:blipFill>
        <p:spPr>
          <a:xfrm>
            <a:off x="600075" y="1788160"/>
            <a:ext cx="6004097" cy="2613600"/>
          </a:xfrm>
          <a:prstGeom prst="rect">
            <a:avLst/>
          </a:prstGeom>
        </p:spPr>
      </p:pic>
      <p:sp>
        <p:nvSpPr>
          <p:cNvPr id="7" name="Content Placeholder 2"/>
          <p:cNvSpPr txBox="1">
            <a:spLocks/>
          </p:cNvSpPr>
          <p:nvPr/>
        </p:nvSpPr>
        <p:spPr>
          <a:xfrm>
            <a:off x="6268720" y="1877674"/>
            <a:ext cx="2479040" cy="2305685"/>
          </a:xfrm>
          <a:prstGeom prst="rect">
            <a:avLst/>
          </a:prstGeom>
        </p:spPr>
        <p:txBody>
          <a:bodyPr vert="horz" lIns="91440" tIns="45720" rIns="91440" bIns="45720" rtlCol="0">
            <a:normAutofit fontScale="92500" lnSpcReduction="1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lvl="1"/>
            <a:r>
              <a:rPr lang="en-US" dirty="0" smtClean="0"/>
              <a:t>Two types of analyses: </a:t>
            </a:r>
          </a:p>
          <a:p>
            <a:pPr lvl="2"/>
            <a:r>
              <a:rPr lang="en-US" b="1" dirty="0" err="1" smtClean="0"/>
              <a:t>hn</a:t>
            </a:r>
            <a:r>
              <a:rPr lang="en-US" b="1" dirty="0" smtClean="0"/>
              <a:t> v </a:t>
            </a:r>
            <a:r>
              <a:rPr lang="en-US" b="1" dirty="0" err="1" smtClean="0"/>
              <a:t>hr</a:t>
            </a:r>
            <a:r>
              <a:rPr lang="en-US" dirty="0" smtClean="0"/>
              <a:t> </a:t>
            </a:r>
            <a:endParaRPr lang="en-US" dirty="0" smtClean="0"/>
          </a:p>
          <a:p>
            <a:pPr lvl="2"/>
            <a:r>
              <a:rPr lang="en-US" dirty="0" err="1" smtClean="0"/>
              <a:t>hn</a:t>
            </a:r>
            <a:r>
              <a:rPr lang="en-US" dirty="0" smtClean="0"/>
              <a:t> ~ sex</a:t>
            </a:r>
          </a:p>
          <a:p>
            <a:pPr lvl="1"/>
            <a:endParaRPr lang="en-US" dirty="0" smtClean="0"/>
          </a:p>
          <a:p>
            <a:pPr lvl="1"/>
            <a:r>
              <a:rPr lang="en-US" dirty="0" smtClean="0"/>
              <a:t>Selection </a:t>
            </a:r>
            <a:r>
              <a:rPr lang="en-US" dirty="0" smtClean="0"/>
              <a:t>criteria: </a:t>
            </a:r>
            <a:r>
              <a:rPr lang="en-US" dirty="0" smtClean="0"/>
              <a:t>AIC</a:t>
            </a:r>
            <a:endParaRPr lang="en-US" dirty="0" smtClean="0"/>
          </a:p>
          <a:p>
            <a:pPr lvl="1"/>
            <a:endParaRPr lang="en-US" dirty="0"/>
          </a:p>
        </p:txBody>
      </p:sp>
      <p:sp>
        <p:nvSpPr>
          <p:cNvPr id="5" name="TextBox 4"/>
          <p:cNvSpPr txBox="1"/>
          <p:nvPr/>
        </p:nvSpPr>
        <p:spPr>
          <a:xfrm>
            <a:off x="468701" y="4401760"/>
            <a:ext cx="6307875" cy="584776"/>
          </a:xfrm>
          <a:prstGeom prst="rect">
            <a:avLst/>
          </a:prstGeom>
          <a:noFill/>
        </p:spPr>
        <p:txBody>
          <a:bodyPr wrap="square" rtlCol="0">
            <a:spAutoFit/>
          </a:bodyPr>
          <a:lstStyle/>
          <a:p>
            <a:r>
              <a:rPr lang="en-US" sz="1600" i="1" dirty="0" smtClean="0"/>
              <a:t>Histogram of data from covariate simulation with manually selected candidate truncation distances.</a:t>
            </a:r>
            <a:endParaRPr lang="en-US" sz="1600" i="1" dirty="0"/>
          </a:p>
        </p:txBody>
      </p:sp>
    </p:spTree>
    <p:extLst>
      <p:ext uri="{BB962C8B-B14F-4D97-AF65-F5344CB8AC3E}">
        <p14:creationId xmlns:p14="http://schemas.microsoft.com/office/powerpoint/2010/main" val="39678125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Pooling Robustness and Truncation</a:t>
            </a:r>
            <a:endParaRPr lang="en-US" sz="3600" dirty="0"/>
          </a:p>
        </p:txBody>
      </p:sp>
      <p:sp>
        <p:nvSpPr>
          <p:cNvPr id="3" name="Content Placeholder 2"/>
          <p:cNvSpPr>
            <a:spLocks noGrp="1"/>
          </p:cNvSpPr>
          <p:nvPr>
            <p:ph idx="1"/>
          </p:nvPr>
        </p:nvSpPr>
        <p:spPr/>
        <p:txBody>
          <a:bodyPr/>
          <a:lstStyle/>
          <a:p>
            <a:r>
              <a:rPr lang="en-US" dirty="0" smtClean="0"/>
              <a:t>Results HN v HR:</a:t>
            </a:r>
            <a:endParaRPr lang="en-US" dirty="0"/>
          </a:p>
        </p:txBody>
      </p:sp>
      <p:pic>
        <p:nvPicPr>
          <p:cNvPr id="5" name="Picture 4" descr="Screen Shot 2017-06-30 at 23.10.38.png"/>
          <p:cNvPicPr>
            <a:picLocks noChangeAspect="1"/>
          </p:cNvPicPr>
          <p:nvPr/>
        </p:nvPicPr>
        <p:blipFill rotWithShape="1">
          <a:blip r:embed="rId3">
            <a:extLst>
              <a:ext uri="{28A0092B-C50C-407E-A947-70E740481C1C}">
                <a14:useLocalDpi xmlns:a14="http://schemas.microsoft.com/office/drawing/2010/main" val="0"/>
              </a:ext>
            </a:extLst>
          </a:blip>
          <a:srcRect t="39210" b="-1964"/>
          <a:stretch/>
        </p:blipFill>
        <p:spPr>
          <a:xfrm>
            <a:off x="895120" y="1922590"/>
            <a:ext cx="7578337" cy="2593201"/>
          </a:xfrm>
          <a:prstGeom prst="rect">
            <a:avLst/>
          </a:prstGeom>
        </p:spPr>
      </p:pic>
    </p:spTree>
    <p:extLst>
      <p:ext uri="{BB962C8B-B14F-4D97-AF65-F5344CB8AC3E}">
        <p14:creationId xmlns:p14="http://schemas.microsoft.com/office/powerpoint/2010/main" val="22785320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Example Simulation</a:t>
            </a:r>
            <a:endParaRPr lang="en-GB"/>
          </a:p>
        </p:txBody>
      </p:sp>
      <p:pic>
        <p:nvPicPr>
          <p:cNvPr id="1026" name="Picture 2" descr="C:\Users\Laura\Documents\Work[RF]\Presentations\NCSE 2013\Images\Density.jpg"/>
          <p:cNvPicPr>
            <a:picLocks noGrp="1" noChangeAspect="1" noChangeArrowheads="1"/>
          </p:cNvPicPr>
          <p:nvPr>
            <p:ph idx="1"/>
          </p:nvPr>
        </p:nvPicPr>
        <p:blipFill>
          <a:blip r:embed="rId3" cstate="print"/>
          <a:srcRect r="50295"/>
          <a:stretch>
            <a:fillRect/>
          </a:stretch>
        </p:blipFill>
        <p:spPr bwMode="auto">
          <a:xfrm>
            <a:off x="180000" y="1437624"/>
            <a:ext cx="4392000" cy="3707100"/>
          </a:xfrm>
          <a:prstGeom prst="rect">
            <a:avLst/>
          </a:prstGeom>
          <a:noFill/>
        </p:spPr>
      </p:pic>
      <p:pic>
        <p:nvPicPr>
          <p:cNvPr id="5" name="Picture 2" descr="C:\Users\Laura\Documents\Work[RF]\Presentations\NCSE 2013\Images\Density.jpg"/>
          <p:cNvPicPr>
            <a:picLocks noChangeAspect="1" noChangeArrowheads="1"/>
          </p:cNvPicPr>
          <p:nvPr/>
        </p:nvPicPr>
        <p:blipFill>
          <a:blip r:embed="rId3" cstate="print"/>
          <a:srcRect l="48816"/>
          <a:stretch>
            <a:fillRect/>
          </a:stretch>
        </p:blipFill>
        <p:spPr bwMode="auto">
          <a:xfrm>
            <a:off x="4427985" y="1437623"/>
            <a:ext cx="4646928" cy="3699000"/>
          </a:xfrm>
          <a:prstGeom prst="rect">
            <a:avLst/>
          </a:prstGeom>
          <a:noFill/>
        </p:spPr>
      </p:pic>
    </p:spTree>
    <p:custDataLst>
      <p:tags r:id="rId1"/>
    </p:custDataLst>
    <p:extLst>
      <p:ext uri="{BB962C8B-B14F-4D97-AF65-F5344CB8AC3E}">
        <p14:creationId xmlns:p14="http://schemas.microsoft.com/office/powerpoint/2010/main" val="3050632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Subjective survey design</a:t>
            </a:r>
            <a:endParaRPr lang="en-GB"/>
          </a:p>
        </p:txBody>
      </p:sp>
      <p:pic>
        <p:nvPicPr>
          <p:cNvPr id="2050" name="Picture 2" descr="C:\Users\Laura\Documents\Work[RF]\Presentations\NCSE 2013\Images\SimulatedSurveyResults.jpg"/>
          <p:cNvPicPr>
            <a:picLocks noChangeAspect="1" noChangeArrowheads="1"/>
          </p:cNvPicPr>
          <p:nvPr/>
        </p:nvPicPr>
        <p:blipFill>
          <a:blip r:embed="rId3" cstate="print"/>
          <a:srcRect r="51035"/>
          <a:stretch>
            <a:fillRect/>
          </a:stretch>
        </p:blipFill>
        <p:spPr bwMode="auto">
          <a:xfrm>
            <a:off x="179513" y="1437626"/>
            <a:ext cx="4347061" cy="3705875"/>
          </a:xfrm>
          <a:prstGeom prst="rect">
            <a:avLst/>
          </a:prstGeom>
          <a:noFill/>
        </p:spPr>
      </p:pic>
      <p:sp>
        <p:nvSpPr>
          <p:cNvPr id="6" name="TextBox 5"/>
          <p:cNvSpPr txBox="1"/>
          <p:nvPr/>
        </p:nvSpPr>
        <p:spPr>
          <a:xfrm>
            <a:off x="2483768" y="2085696"/>
            <a:ext cx="1584176" cy="369332"/>
          </a:xfrm>
          <a:prstGeom prst="rect">
            <a:avLst/>
          </a:prstGeom>
          <a:noFill/>
        </p:spPr>
        <p:txBody>
          <a:bodyPr wrap="square" rtlCol="0">
            <a:spAutoFit/>
          </a:bodyPr>
          <a:lstStyle/>
          <a:p>
            <a:r>
              <a:rPr lang="en-GB" smtClean="0"/>
              <a:t>337 km effort</a:t>
            </a:r>
            <a:endParaRPr lang="en-GB"/>
          </a:p>
        </p:txBody>
      </p:sp>
      <p:pic>
        <p:nvPicPr>
          <p:cNvPr id="7" name="Picture 2" descr="C:\Users\Laura\Documents\Work[RF]\Presentations\NCSE 2013\Images\SimulatedSurveyResults.jpg"/>
          <p:cNvPicPr>
            <a:picLocks noChangeAspect="1" noChangeArrowheads="1"/>
          </p:cNvPicPr>
          <p:nvPr/>
        </p:nvPicPr>
        <p:blipFill>
          <a:blip r:embed="rId3" cstate="print"/>
          <a:srcRect l="49555"/>
          <a:stretch>
            <a:fillRect/>
          </a:stretch>
        </p:blipFill>
        <p:spPr bwMode="auto">
          <a:xfrm>
            <a:off x="4499992" y="1437626"/>
            <a:ext cx="4574456" cy="3705875"/>
          </a:xfrm>
          <a:prstGeom prst="rect">
            <a:avLst/>
          </a:prstGeom>
          <a:noFill/>
        </p:spPr>
      </p:pic>
    </p:spTree>
    <p:custDataLst>
      <p:tags r:id="rId1"/>
    </p:custDataLst>
    <p:extLst>
      <p:ext uri="{BB962C8B-B14F-4D97-AF65-F5344CB8AC3E}">
        <p14:creationId xmlns:p14="http://schemas.microsoft.com/office/powerpoint/2010/main" val="947698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Random Designs</a:t>
            </a:r>
            <a:endParaRPr lang="en-GB"/>
          </a:p>
        </p:txBody>
      </p:sp>
      <p:pic>
        <p:nvPicPr>
          <p:cNvPr id="3074" name="Picture 2" descr="C:\Users\Laura\Documents\Work[RF]\Presentations\NCSE 2013\Images\ParallelversusZigzag.jog.jpeg"/>
          <p:cNvPicPr>
            <a:picLocks noGrp="1" noChangeAspect="1" noChangeArrowheads="1"/>
          </p:cNvPicPr>
          <p:nvPr>
            <p:ph idx="1"/>
          </p:nvPr>
        </p:nvPicPr>
        <p:blipFill>
          <a:blip r:embed="rId2" cstate="print"/>
          <a:srcRect/>
          <a:stretch>
            <a:fillRect/>
          </a:stretch>
        </p:blipFill>
        <p:spPr bwMode="auto">
          <a:xfrm>
            <a:off x="179512" y="1510582"/>
            <a:ext cx="8712968" cy="3599450"/>
          </a:xfrm>
          <a:prstGeom prst="rect">
            <a:avLst/>
          </a:prstGeom>
          <a:noFill/>
        </p:spPr>
      </p:pic>
      <p:sp>
        <p:nvSpPr>
          <p:cNvPr id="4" name="TextBox 3"/>
          <p:cNvSpPr txBox="1"/>
          <p:nvPr/>
        </p:nvSpPr>
        <p:spPr>
          <a:xfrm>
            <a:off x="1784462" y="1977686"/>
            <a:ext cx="2355489" cy="523220"/>
          </a:xfrm>
          <a:prstGeom prst="rect">
            <a:avLst/>
          </a:prstGeom>
          <a:noFill/>
        </p:spPr>
        <p:txBody>
          <a:bodyPr wrap="square" rtlCol="0">
            <a:spAutoFit/>
          </a:bodyPr>
          <a:lstStyle/>
          <a:p>
            <a:r>
              <a:rPr lang="en-GB" sz="1400" dirty="0" smtClean="0"/>
              <a:t>Mean cyclic track 845 km</a:t>
            </a:r>
          </a:p>
          <a:p>
            <a:r>
              <a:rPr lang="en-GB" sz="1400" dirty="0" smtClean="0"/>
              <a:t>Mean effort 474 km</a:t>
            </a:r>
            <a:endParaRPr lang="en-GB" sz="1400" dirty="0"/>
          </a:p>
        </p:txBody>
      </p:sp>
      <p:sp>
        <p:nvSpPr>
          <p:cNvPr id="5" name="TextBox 4"/>
          <p:cNvSpPr txBox="1"/>
          <p:nvPr/>
        </p:nvSpPr>
        <p:spPr>
          <a:xfrm>
            <a:off x="6055952" y="1977686"/>
            <a:ext cx="2520280" cy="523220"/>
          </a:xfrm>
          <a:prstGeom prst="rect">
            <a:avLst/>
          </a:prstGeom>
          <a:noFill/>
        </p:spPr>
        <p:txBody>
          <a:bodyPr wrap="square" rtlCol="0">
            <a:spAutoFit/>
          </a:bodyPr>
          <a:lstStyle/>
          <a:p>
            <a:r>
              <a:rPr lang="en-GB" sz="1400" dirty="0" smtClean="0"/>
              <a:t>Mean cyclic track 843 km</a:t>
            </a:r>
          </a:p>
          <a:p>
            <a:r>
              <a:rPr lang="en-GB" sz="1400" dirty="0" smtClean="0"/>
              <a:t>Mean effort 695 km</a:t>
            </a:r>
            <a:endParaRPr lang="en-GB" sz="1400" dirty="0"/>
          </a:p>
        </p:txBody>
      </p:sp>
    </p:spTree>
    <p:extLst>
      <p:ext uri="{BB962C8B-B14F-4D97-AF65-F5344CB8AC3E}">
        <p14:creationId xmlns:p14="http://schemas.microsoft.com/office/powerpoint/2010/main" val="165429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Coverage probability</a:t>
            </a:r>
            <a:endParaRPr lang="en-GB"/>
          </a:p>
        </p:txBody>
      </p:sp>
      <p:sp>
        <p:nvSpPr>
          <p:cNvPr id="5" name="Text Placeholder 4"/>
          <p:cNvSpPr>
            <a:spLocks noGrp="1"/>
          </p:cNvSpPr>
          <p:nvPr>
            <p:ph type="body" idx="1"/>
          </p:nvPr>
        </p:nvSpPr>
        <p:spPr/>
        <p:txBody>
          <a:bodyPr/>
          <a:lstStyle/>
          <a:p>
            <a:r>
              <a:rPr lang="en-GB" sz="2200" smtClean="0"/>
              <a:t>Systematic Parallel Design</a:t>
            </a:r>
            <a:endParaRPr lang="en-GB" sz="2200"/>
          </a:p>
        </p:txBody>
      </p:sp>
      <p:sp>
        <p:nvSpPr>
          <p:cNvPr id="7" name="Text Placeholder 6"/>
          <p:cNvSpPr>
            <a:spLocks noGrp="1"/>
          </p:cNvSpPr>
          <p:nvPr>
            <p:ph type="body" sz="half" idx="3"/>
          </p:nvPr>
        </p:nvSpPr>
        <p:spPr/>
        <p:txBody>
          <a:bodyPr>
            <a:normAutofit fontScale="85000" lnSpcReduction="10000"/>
          </a:bodyPr>
          <a:lstStyle/>
          <a:p>
            <a:r>
              <a:rPr lang="en-GB" smtClean="0"/>
              <a:t>Equal Spaced Zigzag Design</a:t>
            </a:r>
            <a:endParaRPr lang="en-GB"/>
          </a:p>
        </p:txBody>
      </p:sp>
      <p:sp>
        <p:nvSpPr>
          <p:cNvPr id="6" name="Content Placeholder 5"/>
          <p:cNvSpPr>
            <a:spLocks noGrp="1"/>
          </p:cNvSpPr>
          <p:nvPr>
            <p:ph sz="quarter" idx="2"/>
          </p:nvPr>
        </p:nvSpPr>
        <p:spPr/>
        <p:txBody>
          <a:bodyPr/>
          <a:lstStyle/>
          <a:p>
            <a:endParaRPr lang="en-GB"/>
          </a:p>
        </p:txBody>
      </p:sp>
      <p:sp>
        <p:nvSpPr>
          <p:cNvPr id="8" name="Content Placeholder 7"/>
          <p:cNvSpPr>
            <a:spLocks noGrp="1"/>
          </p:cNvSpPr>
          <p:nvPr>
            <p:ph sz="quarter" idx="4"/>
          </p:nvPr>
        </p:nvSpPr>
        <p:spPr/>
        <p:txBody>
          <a:bodyPr/>
          <a:lstStyle/>
          <a:p>
            <a:endParaRPr lang="en-GB"/>
          </a:p>
        </p:txBody>
      </p:sp>
      <p:pic>
        <p:nvPicPr>
          <p:cNvPr id="1026" name="Picture 2"/>
          <p:cNvPicPr>
            <a:picLocks noChangeAspect="1" noChangeArrowheads="1"/>
          </p:cNvPicPr>
          <p:nvPr/>
        </p:nvPicPr>
        <p:blipFill>
          <a:blip r:embed="rId2" cstate="print"/>
          <a:srcRect l="27915" r="28229"/>
          <a:stretch>
            <a:fillRect/>
          </a:stretch>
        </p:blipFill>
        <p:spPr bwMode="auto">
          <a:xfrm>
            <a:off x="4644008" y="1869672"/>
            <a:ext cx="4104456" cy="291632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30111" r="30111"/>
          <a:stretch>
            <a:fillRect/>
          </a:stretch>
        </p:blipFill>
        <p:spPr bwMode="auto">
          <a:xfrm>
            <a:off x="467547" y="1869672"/>
            <a:ext cx="4176463" cy="2973796"/>
          </a:xfrm>
          <a:prstGeom prst="rect">
            <a:avLst/>
          </a:prstGeom>
          <a:noFill/>
          <a:ln w="9525">
            <a:noFill/>
            <a:miter lim="800000"/>
            <a:headEnd/>
            <a:tailEnd/>
          </a:ln>
        </p:spPr>
      </p:pic>
    </p:spTree>
    <p:extLst>
      <p:ext uri="{BB962C8B-B14F-4D97-AF65-F5344CB8AC3E}">
        <p14:creationId xmlns:p14="http://schemas.microsoft.com/office/powerpoint/2010/main" val="36998170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Simulate?</a:t>
            </a:r>
            <a:endParaRPr lang="en-US" dirty="0"/>
          </a:p>
        </p:txBody>
      </p:sp>
      <p:sp>
        <p:nvSpPr>
          <p:cNvPr id="3" name="Content Placeholder 2"/>
          <p:cNvSpPr>
            <a:spLocks noGrp="1"/>
          </p:cNvSpPr>
          <p:nvPr>
            <p:ph idx="1"/>
          </p:nvPr>
        </p:nvSpPr>
        <p:spPr/>
        <p:txBody>
          <a:bodyPr/>
          <a:lstStyle/>
          <a:p>
            <a:r>
              <a:rPr lang="en-US" dirty="0" smtClean="0"/>
              <a:t>Surveys expensive, simulations cheap!</a:t>
            </a:r>
          </a:p>
          <a:p>
            <a:r>
              <a:rPr lang="en-US" dirty="0" smtClean="0"/>
              <a:t>Test different survey designs</a:t>
            </a:r>
          </a:p>
          <a:p>
            <a:r>
              <a:rPr lang="en-US" dirty="0" smtClean="0"/>
              <a:t>Test survey protocols</a:t>
            </a:r>
          </a:p>
          <a:p>
            <a:r>
              <a:rPr lang="en-US" dirty="0" smtClean="0"/>
              <a:t>Investigate analysis properties</a:t>
            </a:r>
          </a:p>
          <a:p>
            <a:r>
              <a:rPr lang="en-US" dirty="0" smtClean="0"/>
              <a:t>Investigate violation of assumptions</a:t>
            </a:r>
          </a:p>
        </p:txBody>
      </p:sp>
    </p:spTree>
    <p:extLst>
      <p:ext uri="{BB962C8B-B14F-4D97-AF65-F5344CB8AC3E}">
        <p14:creationId xmlns:p14="http://schemas.microsoft.com/office/powerpoint/2010/main" val="30175591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Simulation</a:t>
            </a:r>
            <a:endParaRPr lang="en-GB"/>
          </a:p>
        </p:txBody>
      </p:sp>
      <p:sp>
        <p:nvSpPr>
          <p:cNvPr id="3" name="Content Placeholder 2"/>
          <p:cNvSpPr>
            <a:spLocks noGrp="1"/>
          </p:cNvSpPr>
          <p:nvPr>
            <p:ph idx="1"/>
          </p:nvPr>
        </p:nvSpPr>
        <p:spPr/>
        <p:txBody>
          <a:bodyPr>
            <a:normAutofit fontScale="70000" lnSpcReduction="20000"/>
          </a:bodyPr>
          <a:lstStyle/>
          <a:p>
            <a:r>
              <a:rPr lang="en-GB" smtClean="0"/>
              <a:t>Generates a realisation of the population based on a fixed N of 1500</a:t>
            </a:r>
          </a:p>
          <a:p>
            <a:r>
              <a:rPr lang="en-GB" smtClean="0"/>
              <a:t>Generates a realisation of the design</a:t>
            </a:r>
          </a:p>
          <a:p>
            <a:pPr lvl="1"/>
            <a:r>
              <a:rPr lang="en-GB" smtClean="0"/>
              <a:t>Different each time for the random designs</a:t>
            </a:r>
          </a:p>
          <a:p>
            <a:pPr lvl="1"/>
            <a:r>
              <a:rPr lang="en-GB" smtClean="0"/>
              <a:t>The same each time for the subjective design</a:t>
            </a:r>
          </a:p>
          <a:p>
            <a:r>
              <a:rPr lang="en-GB" smtClean="0"/>
              <a:t>Simulates the detection process</a:t>
            </a:r>
          </a:p>
          <a:p>
            <a:r>
              <a:rPr lang="en-GB" smtClean="0"/>
              <a:t>Analyses the results</a:t>
            </a:r>
          </a:p>
          <a:p>
            <a:pPr lvl="1"/>
            <a:r>
              <a:rPr lang="en-GB" smtClean="0"/>
              <a:t>Half-normal</a:t>
            </a:r>
          </a:p>
          <a:p>
            <a:pPr lvl="1"/>
            <a:r>
              <a:rPr lang="en-GB" smtClean="0"/>
              <a:t>Hazard-rate</a:t>
            </a:r>
          </a:p>
          <a:p>
            <a:r>
              <a:rPr lang="en-GB" smtClean="0"/>
              <a:t>Repeats a number of times</a:t>
            </a:r>
            <a:endParaRPr lang="en-GB"/>
          </a:p>
        </p:txBody>
      </p:sp>
    </p:spTree>
    <p:extLst>
      <p:ext uri="{BB962C8B-B14F-4D97-AF65-F5344CB8AC3E}">
        <p14:creationId xmlns:p14="http://schemas.microsoft.com/office/powerpoint/2010/main" val="18104645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Practical</a:t>
            </a:r>
            <a:endParaRPr lang="en-GB" dirty="0"/>
          </a:p>
        </p:txBody>
      </p:sp>
      <p:sp>
        <p:nvSpPr>
          <p:cNvPr id="3" name="Content Placeholder 2"/>
          <p:cNvSpPr>
            <a:spLocks noGrp="1"/>
          </p:cNvSpPr>
          <p:nvPr>
            <p:ph idx="1"/>
          </p:nvPr>
        </p:nvSpPr>
        <p:spPr/>
        <p:txBody>
          <a:bodyPr>
            <a:normAutofit/>
          </a:bodyPr>
          <a:lstStyle/>
          <a:p>
            <a:r>
              <a:rPr lang="en-GB" dirty="0" smtClean="0"/>
              <a:t>Now attempt the </a:t>
            </a:r>
            <a:r>
              <a:rPr lang="en-GB" dirty="0" err="1" smtClean="0"/>
              <a:t>DSsim</a:t>
            </a:r>
            <a:r>
              <a:rPr lang="en-GB" dirty="0" smtClean="0"/>
              <a:t> practical:</a:t>
            </a:r>
          </a:p>
          <a:p>
            <a:pPr lvl="1"/>
            <a:r>
              <a:rPr lang="en-GB" i="1" dirty="0" smtClean="0"/>
              <a:t>R version – subjective design and parallel v </a:t>
            </a:r>
            <a:r>
              <a:rPr lang="en-GB" i="1" dirty="0" err="1" smtClean="0"/>
              <a:t>zig</a:t>
            </a:r>
            <a:r>
              <a:rPr lang="en-GB" i="1" dirty="0" smtClean="0"/>
              <a:t> </a:t>
            </a:r>
            <a:r>
              <a:rPr lang="en-GB" i="1" dirty="0" err="1" smtClean="0"/>
              <a:t>zag</a:t>
            </a:r>
            <a:endParaRPr lang="en-GB" i="1" dirty="0" smtClean="0"/>
          </a:p>
          <a:p>
            <a:pPr lvl="1"/>
            <a:r>
              <a:rPr lang="en-GB" i="1" dirty="0" smtClean="0"/>
              <a:t>Distance version – parallel v </a:t>
            </a:r>
            <a:r>
              <a:rPr lang="en-GB" i="1" dirty="0" err="1" smtClean="0"/>
              <a:t>zig</a:t>
            </a:r>
            <a:r>
              <a:rPr lang="en-GB" i="1" dirty="0" smtClean="0"/>
              <a:t> </a:t>
            </a:r>
            <a:r>
              <a:rPr lang="en-GB" i="1" dirty="0" err="1" smtClean="0"/>
              <a:t>zag</a:t>
            </a:r>
            <a:r>
              <a:rPr lang="en-GB" i="1" dirty="0" smtClean="0"/>
              <a:t> only</a:t>
            </a:r>
            <a:endParaRPr lang="en-GB" i="1" dirty="0"/>
          </a:p>
          <a:p>
            <a:r>
              <a:rPr lang="en-GB" dirty="0" smtClean="0"/>
              <a:t>You will </a:t>
            </a:r>
            <a:r>
              <a:rPr lang="en-GB" dirty="0" smtClean="0"/>
              <a:t>need </a:t>
            </a:r>
            <a:r>
              <a:rPr lang="en-GB" dirty="0" smtClean="0"/>
              <a:t>the library </a:t>
            </a:r>
            <a:r>
              <a:rPr lang="en-GB" i="1" dirty="0" err="1" smtClean="0"/>
              <a:t>shapefiles</a:t>
            </a:r>
            <a:r>
              <a:rPr lang="en-GB" i="1" dirty="0" smtClean="0"/>
              <a:t>.</a:t>
            </a:r>
          </a:p>
          <a:p>
            <a:pPr lvl="8"/>
            <a:endParaRPr lang="en-GB" dirty="0" smtClean="0"/>
          </a:p>
          <a:p>
            <a:endParaRPr lang="en-GB" dirty="0" smtClean="0"/>
          </a:p>
        </p:txBody>
      </p:sp>
    </p:spTree>
    <p:extLst>
      <p:ext uri="{BB962C8B-B14F-4D97-AF65-F5344CB8AC3E}">
        <p14:creationId xmlns:p14="http://schemas.microsoft.com/office/powerpoint/2010/main" val="38061960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Simulation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97" y="1043044"/>
            <a:ext cx="3285603" cy="3999601"/>
          </a:xfrm>
          <a:prstGeom prst="rect">
            <a:avLst/>
          </a:prstGeom>
        </p:spPr>
      </p:pic>
      <p:sp>
        <p:nvSpPr>
          <p:cNvPr id="2" name="Title 1"/>
          <p:cNvSpPr>
            <a:spLocks noGrp="1"/>
          </p:cNvSpPr>
          <p:nvPr>
            <p:ph type="title"/>
          </p:nvPr>
        </p:nvSpPr>
        <p:spPr>
          <a:xfrm>
            <a:off x="457200" y="249492"/>
            <a:ext cx="8229600" cy="857250"/>
          </a:xfrm>
        </p:spPr>
        <p:txBody>
          <a:bodyPr/>
          <a:lstStyle/>
          <a:p>
            <a:r>
              <a:rPr lang="en-US" dirty="0" smtClean="0"/>
              <a:t>How it works</a:t>
            </a:r>
            <a:endParaRPr lang="en-US" dirty="0"/>
          </a:p>
        </p:txBody>
      </p:sp>
      <p:sp>
        <p:nvSpPr>
          <p:cNvPr id="3" name="TextBox 2"/>
          <p:cNvSpPr txBox="1"/>
          <p:nvPr/>
        </p:nvSpPr>
        <p:spPr>
          <a:xfrm>
            <a:off x="-2076817" y="2651388"/>
            <a:ext cx="184666" cy="369332"/>
          </a:xfrm>
          <a:prstGeom prst="rect">
            <a:avLst/>
          </a:prstGeom>
          <a:noFill/>
        </p:spPr>
        <p:txBody>
          <a:bodyPr wrap="none" rtlCol="0">
            <a:spAutoFit/>
          </a:bodyPr>
          <a:lstStyle/>
          <a:p>
            <a:endParaRPr lang="en-US" dirty="0"/>
          </a:p>
        </p:txBody>
      </p:sp>
      <p:sp>
        <p:nvSpPr>
          <p:cNvPr id="4" name="Content Placeholder 3"/>
          <p:cNvSpPr>
            <a:spLocks noGrp="1"/>
          </p:cNvSpPr>
          <p:nvPr>
            <p:ph idx="1"/>
          </p:nvPr>
        </p:nvSpPr>
        <p:spPr>
          <a:xfrm>
            <a:off x="4104639" y="1392914"/>
            <a:ext cx="4486911" cy="3257550"/>
          </a:xfrm>
        </p:spPr>
        <p:txBody>
          <a:bodyPr>
            <a:normAutofit fontScale="92500" lnSpcReduction="20000"/>
          </a:bodyPr>
          <a:lstStyle/>
          <a:p>
            <a:r>
              <a:rPr lang="en-US" dirty="0"/>
              <a:t>Blue rectangles indicate information supplied by the user. </a:t>
            </a:r>
            <a:endParaRPr lang="en-US" dirty="0" smtClean="0"/>
          </a:p>
          <a:p>
            <a:r>
              <a:rPr lang="en-US" dirty="0" smtClean="0"/>
              <a:t>Green </a:t>
            </a:r>
            <a:r>
              <a:rPr lang="en-US" dirty="0"/>
              <a:t>rectangles are objects created by </a:t>
            </a:r>
            <a:r>
              <a:rPr lang="en-US" dirty="0" err="1"/>
              <a:t>DSsim</a:t>
            </a:r>
            <a:r>
              <a:rPr lang="en-US" dirty="0"/>
              <a:t> in the simulation process. </a:t>
            </a:r>
            <a:endParaRPr lang="en-US" dirty="0" smtClean="0"/>
          </a:p>
          <a:p>
            <a:r>
              <a:rPr lang="en-US" dirty="0" smtClean="0"/>
              <a:t>Orange </a:t>
            </a:r>
            <a:r>
              <a:rPr lang="en-US" dirty="0"/>
              <a:t>diamonds indicate the processes carried out by </a:t>
            </a:r>
            <a:r>
              <a:rPr lang="en-US" dirty="0" err="1"/>
              <a:t>DSsim</a:t>
            </a:r>
            <a:r>
              <a:rPr lang="en-US" dirty="0"/>
              <a:t>.</a:t>
            </a:r>
          </a:p>
        </p:txBody>
      </p:sp>
    </p:spTree>
    <p:extLst>
      <p:ext uri="{BB962C8B-B14F-4D97-AF65-F5344CB8AC3E}">
        <p14:creationId xmlns:p14="http://schemas.microsoft.com/office/powerpoint/2010/main" val="9959037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Simulation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537" y="1043044"/>
            <a:ext cx="3285603" cy="3999601"/>
          </a:xfrm>
          <a:prstGeom prst="rect">
            <a:avLst/>
          </a:prstGeom>
        </p:spPr>
      </p:pic>
      <p:sp>
        <p:nvSpPr>
          <p:cNvPr id="39" name="TextBox 38"/>
          <p:cNvSpPr txBox="1"/>
          <p:nvPr/>
        </p:nvSpPr>
        <p:spPr>
          <a:xfrm>
            <a:off x="5145788" y="3006585"/>
            <a:ext cx="3456384" cy="2031325"/>
          </a:xfrm>
          <a:prstGeom prst="rect">
            <a:avLst/>
          </a:prstGeom>
          <a:noFill/>
        </p:spPr>
        <p:txBody>
          <a:bodyPr wrap="square" rtlCol="0">
            <a:spAutoFit/>
          </a:bodyPr>
          <a:lstStyle/>
          <a:p>
            <a:r>
              <a:rPr lang="en-US" dirty="0" smtClean="0"/>
              <a:t>Assess:</a:t>
            </a:r>
          </a:p>
          <a:p>
            <a:pPr marL="285750" indent="-285750">
              <a:buFont typeface="Arial"/>
              <a:buChar char="•"/>
            </a:pPr>
            <a:r>
              <a:rPr lang="en-US" dirty="0" smtClean="0"/>
              <a:t>Bias</a:t>
            </a:r>
          </a:p>
          <a:p>
            <a:pPr marL="285750" indent="-285750">
              <a:buFont typeface="Arial"/>
              <a:buChar char="•"/>
            </a:pPr>
            <a:r>
              <a:rPr lang="en-US" dirty="0" smtClean="0"/>
              <a:t>Precision</a:t>
            </a:r>
          </a:p>
          <a:p>
            <a:pPr marL="285750" indent="-285750">
              <a:buFont typeface="Arial"/>
              <a:buChar char="•"/>
            </a:pPr>
            <a:r>
              <a:rPr lang="en-US" dirty="0" smtClean="0"/>
              <a:t>CI coverage </a:t>
            </a:r>
            <a:endParaRPr lang="en-US" dirty="0" smtClean="0"/>
          </a:p>
          <a:p>
            <a:endParaRPr lang="en-US" dirty="0"/>
          </a:p>
          <a:p>
            <a:r>
              <a:rPr lang="en-US" dirty="0" smtClean="0"/>
              <a:t>Across different designs/scenarios</a:t>
            </a:r>
            <a:endParaRPr lang="en-US" dirty="0"/>
          </a:p>
        </p:txBody>
      </p:sp>
      <p:pic>
        <p:nvPicPr>
          <p:cNvPr id="40" name="Picture 39"/>
          <p:cNvPicPr>
            <a:picLocks noChangeAspect="1"/>
          </p:cNvPicPr>
          <p:nvPr/>
        </p:nvPicPr>
        <p:blipFill>
          <a:blip r:embed="rId4"/>
          <a:stretch>
            <a:fillRect/>
          </a:stretch>
        </p:blipFill>
        <p:spPr>
          <a:xfrm>
            <a:off x="5217798" y="1170690"/>
            <a:ext cx="2956131" cy="1808911"/>
          </a:xfrm>
          <a:prstGeom prst="rect">
            <a:avLst/>
          </a:prstGeom>
        </p:spPr>
      </p:pic>
      <p:sp>
        <p:nvSpPr>
          <p:cNvPr id="2" name="Title 1"/>
          <p:cNvSpPr>
            <a:spLocks noGrp="1"/>
          </p:cNvSpPr>
          <p:nvPr>
            <p:ph type="title"/>
          </p:nvPr>
        </p:nvSpPr>
        <p:spPr>
          <a:xfrm>
            <a:off x="457200" y="249492"/>
            <a:ext cx="8229600" cy="857250"/>
          </a:xfrm>
        </p:spPr>
        <p:txBody>
          <a:bodyPr/>
          <a:lstStyle/>
          <a:p>
            <a:r>
              <a:rPr lang="en-US" dirty="0" smtClean="0"/>
              <a:t>How it works</a:t>
            </a:r>
            <a:endParaRPr lang="en-US" dirty="0"/>
          </a:p>
        </p:txBody>
      </p:sp>
      <p:sp>
        <p:nvSpPr>
          <p:cNvPr id="3" name="TextBox 2"/>
          <p:cNvSpPr txBox="1"/>
          <p:nvPr/>
        </p:nvSpPr>
        <p:spPr>
          <a:xfrm>
            <a:off x="-2076817" y="26513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73357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screen2"/>
          <p:cNvPicPr>
            <a:picLocks noChangeAspect="1" noChangeArrowheads="1"/>
          </p:cNvPicPr>
          <p:nvPr>
            <p:custDataLst>
              <p:tags r:id="rId2"/>
            </p:custDataLst>
          </p:nvPr>
        </p:nvPicPr>
        <p:blipFill>
          <a:blip r:embed="rId6"/>
          <a:srcRect/>
          <a:stretch>
            <a:fillRect/>
          </a:stretch>
        </p:blipFill>
        <p:spPr>
          <a:xfrm>
            <a:off x="1991360" y="3484245"/>
            <a:ext cx="1793240" cy="1443391"/>
          </a:xfrm>
          <a:prstGeom prst="rect">
            <a:avLst/>
          </a:prstGeo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2" name="Title 1"/>
          <p:cNvSpPr>
            <a:spLocks noGrp="1"/>
          </p:cNvSpPr>
          <p:nvPr>
            <p:ph type="title"/>
          </p:nvPr>
        </p:nvSpPr>
        <p:spPr/>
        <p:txBody>
          <a:bodyPr/>
          <a:lstStyle/>
          <a:p>
            <a:r>
              <a:rPr lang="en-US" dirty="0" smtClean="0"/>
              <a:t>Automated Survey Design</a:t>
            </a:r>
            <a:endParaRPr lang="en-US" dirty="0"/>
          </a:p>
        </p:txBody>
      </p:sp>
      <p:sp>
        <p:nvSpPr>
          <p:cNvPr id="3" name="Content Placeholder 2"/>
          <p:cNvSpPr>
            <a:spLocks noGrp="1"/>
          </p:cNvSpPr>
          <p:nvPr>
            <p:ph idx="1"/>
          </p:nvPr>
        </p:nvSpPr>
        <p:spPr/>
        <p:txBody>
          <a:bodyPr/>
          <a:lstStyle/>
          <a:p>
            <a:r>
              <a:rPr lang="en-US" dirty="0" smtClean="0"/>
              <a:t>Generate random sets of transects according to an algorithm</a:t>
            </a:r>
          </a:p>
          <a:p>
            <a:pPr lvl="1"/>
            <a:r>
              <a:rPr lang="en-US" dirty="0" smtClean="0"/>
              <a:t>Assess design properties</a:t>
            </a:r>
          </a:p>
          <a:p>
            <a:pPr lvl="1"/>
            <a:r>
              <a:rPr lang="en-US" dirty="0" smtClean="0"/>
              <a:t>Generate multiple transect sets for simulations</a:t>
            </a:r>
          </a:p>
          <a:p>
            <a:pPr marL="349250" lvl="1" indent="0">
              <a:buNone/>
            </a:pPr>
            <a:endParaRPr lang="en-US" dirty="0"/>
          </a:p>
        </p:txBody>
      </p:sp>
      <p:pic>
        <p:nvPicPr>
          <p:cNvPr id="4" name="Picture 7" descr="screen1"/>
          <p:cNvPicPr>
            <a:picLocks noChangeAspect="1" noChangeArrowheads="1"/>
          </p:cNvPicPr>
          <p:nvPr>
            <p:custDataLst>
              <p:tags r:id="rId3"/>
            </p:custDataLst>
          </p:nvPr>
        </p:nvPicPr>
        <p:blipFill>
          <a:blip r:embed="rId7"/>
          <a:srcRect/>
          <a:stretch>
            <a:fillRect/>
          </a:stretch>
        </p:blipFill>
        <p:spPr>
          <a:xfrm>
            <a:off x="340361" y="2906555"/>
            <a:ext cx="1711959" cy="1377772"/>
          </a:xfrm>
          <a:prstGeom prst="rect">
            <a:avLst/>
          </a:prstGeo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8" name="Picture 7" descr="Screen Shot 2017-06-30 at 21.33.4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2295" y="3384261"/>
            <a:ext cx="1785620" cy="1543375"/>
          </a:xfrm>
          <a:prstGeom prst="rect">
            <a:avLst/>
          </a:prstGeom>
        </p:spPr>
      </p:pic>
      <p:pic>
        <p:nvPicPr>
          <p:cNvPr id="9" name="Picture 8" descr="Screen Shot 2017-06-30 at 21.36.2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76320" y="3071363"/>
            <a:ext cx="1665975" cy="1433945"/>
          </a:xfrm>
          <a:prstGeom prst="rect">
            <a:avLst/>
          </a:prstGeom>
        </p:spPr>
      </p:pic>
      <p:graphicFrame>
        <p:nvGraphicFramePr>
          <p:cNvPr id="6" name="Object 11"/>
          <p:cNvGraphicFramePr>
            <a:graphicFrameLocks noChangeAspect="1"/>
          </p:cNvGraphicFramePr>
          <p:nvPr>
            <p:custDataLst>
              <p:tags r:id="rId4"/>
            </p:custDataLst>
            <p:extLst>
              <p:ext uri="{D42A27DB-BD31-4B8C-83A1-F6EECF244321}">
                <p14:modId xmlns:p14="http://schemas.microsoft.com/office/powerpoint/2010/main" val="940625479"/>
              </p:ext>
            </p:extLst>
          </p:nvPr>
        </p:nvGraphicFramePr>
        <p:xfrm>
          <a:off x="6918961" y="3295042"/>
          <a:ext cx="1869439" cy="1176589"/>
        </p:xfrm>
        <a:graphic>
          <a:graphicData uri="http://schemas.openxmlformats.org/presentationml/2006/ole">
            <mc:AlternateContent xmlns:mc="http://schemas.openxmlformats.org/markup-compatibility/2006">
              <mc:Choice xmlns:v="urn:schemas-microsoft-com:vml" Requires="v">
                <p:oleObj spid="_x0000_s1041" name="Image" r:id="rId10" imgW="5104762" imgH="3212698" progId="Photoshop.Image.6">
                  <p:embed/>
                </p:oleObj>
              </mc:Choice>
              <mc:Fallback>
                <p:oleObj name="Image" r:id="rId10" imgW="5104762" imgH="3212698" progId="Photoshop.Image.6">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8961" y="3295042"/>
                        <a:ext cx="1869439" cy="117658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643992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Survey Design</a:t>
            </a:r>
            <a:endParaRPr lang="en-US" dirty="0"/>
          </a:p>
        </p:txBody>
      </p:sp>
      <p:sp>
        <p:nvSpPr>
          <p:cNvPr id="3" name="Content Placeholder 2"/>
          <p:cNvSpPr>
            <a:spLocks noGrp="1"/>
          </p:cNvSpPr>
          <p:nvPr>
            <p:ph idx="1"/>
          </p:nvPr>
        </p:nvSpPr>
        <p:spPr/>
        <p:txBody>
          <a:bodyPr/>
          <a:lstStyle/>
          <a:p>
            <a:r>
              <a:rPr lang="en-US" dirty="0" smtClean="0"/>
              <a:t>Coverage Probability</a:t>
            </a:r>
            <a:endParaRPr lang="en-US" dirty="0"/>
          </a:p>
        </p:txBody>
      </p:sp>
      <p:grpSp>
        <p:nvGrpSpPr>
          <p:cNvPr id="4" name="Group 3"/>
          <p:cNvGrpSpPr/>
          <p:nvPr/>
        </p:nvGrpSpPr>
        <p:grpSpPr>
          <a:xfrm>
            <a:off x="4862513" y="1260331"/>
            <a:ext cx="3655276" cy="3399259"/>
            <a:chOff x="6456363" y="1125538"/>
            <a:chExt cx="5127051" cy="5399087"/>
          </a:xfrm>
        </p:grpSpPr>
        <p:sp>
          <p:nvSpPr>
            <p:cNvPr id="5" name="Freeform 25" descr="Light downward diagonal"/>
            <p:cNvSpPr>
              <a:spLocks/>
            </p:cNvSpPr>
            <p:nvPr>
              <p:custDataLst>
                <p:tags r:id="rId3"/>
              </p:custDataLst>
            </p:nvPr>
          </p:nvSpPr>
          <p:spPr bwMode="auto">
            <a:xfrm>
              <a:off x="8196263" y="1525588"/>
              <a:ext cx="279400" cy="2068512"/>
            </a:xfrm>
            <a:custGeom>
              <a:avLst/>
              <a:gdLst>
                <a:gd name="T0" fmla="*/ 0 w 912"/>
                <a:gd name="T1" fmla="*/ 2147483647 h 7376"/>
                <a:gd name="T2" fmla="*/ 0 w 912"/>
                <a:gd name="T3" fmla="*/ 2147483647 h 7376"/>
                <a:gd name="T4" fmla="*/ 2147483647 w 912"/>
                <a:gd name="T5" fmla="*/ 2147483647 h 7376"/>
                <a:gd name="T6" fmla="*/ 2147483647 w 912"/>
                <a:gd name="T7" fmla="*/ 2147483647 h 7376"/>
                <a:gd name="T8" fmla="*/ 2147483647 w 912"/>
                <a:gd name="T9" fmla="*/ 2147483647 h 7376"/>
                <a:gd name="T10" fmla="*/ 2147483647 w 912"/>
                <a:gd name="T11" fmla="*/ 2147483647 h 7376"/>
                <a:gd name="T12" fmla="*/ 2147483647 w 912"/>
                <a:gd name="T13" fmla="*/ 0 h 7376"/>
                <a:gd name="T14" fmla="*/ 2147483647 w 912"/>
                <a:gd name="T15" fmla="*/ 2147483647 h 7376"/>
                <a:gd name="T16" fmla="*/ 0 w 912"/>
                <a:gd name="T17" fmla="*/ 2147483647 h 7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7376">
                  <a:moveTo>
                    <a:pt x="0" y="392"/>
                  </a:moveTo>
                  <a:lnTo>
                    <a:pt x="0" y="7304"/>
                  </a:lnTo>
                  <a:lnTo>
                    <a:pt x="264" y="7376"/>
                  </a:lnTo>
                  <a:lnTo>
                    <a:pt x="504" y="6968"/>
                  </a:lnTo>
                  <a:lnTo>
                    <a:pt x="528" y="6320"/>
                  </a:lnTo>
                  <a:lnTo>
                    <a:pt x="912" y="5960"/>
                  </a:lnTo>
                  <a:lnTo>
                    <a:pt x="907" y="0"/>
                  </a:lnTo>
                  <a:lnTo>
                    <a:pt x="384" y="80"/>
                  </a:lnTo>
                  <a:lnTo>
                    <a:pt x="0" y="392"/>
                  </a:lnTo>
                  <a:close/>
                </a:path>
              </a:pathLst>
            </a:custGeom>
            <a:pattFill prst="ltDnDiag">
              <a:fgClr>
                <a:srgbClr val="008000"/>
              </a:fgClr>
              <a:bgClr>
                <a:srgbClr val="FFFFFF"/>
              </a:bgClr>
            </a:pattFill>
            <a:ln w="63500">
              <a:solidFill>
                <a:schemeClr val="bg2"/>
              </a:solidFill>
              <a:round/>
              <a:headEnd/>
              <a:tailEnd/>
            </a:ln>
          </p:spPr>
          <p:txBody>
            <a:bodyPr/>
            <a:lstStyle/>
            <a:p>
              <a:endParaRPr lang="en-GB"/>
            </a:p>
          </p:txBody>
        </p:sp>
        <p:sp>
          <p:nvSpPr>
            <p:cNvPr id="6" name="Freeform 26" descr="Light downward diagonal"/>
            <p:cNvSpPr>
              <a:spLocks/>
            </p:cNvSpPr>
            <p:nvPr>
              <p:custDataLst>
                <p:tags r:id="rId4"/>
              </p:custDataLst>
            </p:nvPr>
          </p:nvSpPr>
          <p:spPr bwMode="auto">
            <a:xfrm>
              <a:off x="9023351" y="1439863"/>
              <a:ext cx="271463" cy="1784350"/>
            </a:xfrm>
            <a:custGeom>
              <a:avLst/>
              <a:gdLst>
                <a:gd name="T0" fmla="*/ 0 w 888"/>
                <a:gd name="T1" fmla="*/ 2147483647 h 6360"/>
                <a:gd name="T2" fmla="*/ 0 w 888"/>
                <a:gd name="T3" fmla="*/ 2147483647 h 6360"/>
                <a:gd name="T4" fmla="*/ 2147483647 w 888"/>
                <a:gd name="T5" fmla="*/ 2147483647 h 6360"/>
                <a:gd name="T6" fmla="*/ 2147483647 w 888"/>
                <a:gd name="T7" fmla="*/ 2147483647 h 6360"/>
                <a:gd name="T8" fmla="*/ 2147483647 w 888"/>
                <a:gd name="T9" fmla="*/ 0 h 6360"/>
                <a:gd name="T10" fmla="*/ 2147483647 w 888"/>
                <a:gd name="T11" fmla="*/ 2147483647 h 6360"/>
                <a:gd name="T12" fmla="*/ 0 w 888"/>
                <a:gd name="T13" fmla="*/ 2147483647 h 6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8" h="6360">
                  <a:moveTo>
                    <a:pt x="0" y="120"/>
                  </a:moveTo>
                  <a:lnTo>
                    <a:pt x="0" y="6360"/>
                  </a:lnTo>
                  <a:lnTo>
                    <a:pt x="336" y="6360"/>
                  </a:lnTo>
                  <a:lnTo>
                    <a:pt x="888" y="6240"/>
                  </a:lnTo>
                  <a:lnTo>
                    <a:pt x="888" y="0"/>
                  </a:lnTo>
                  <a:lnTo>
                    <a:pt x="528" y="48"/>
                  </a:lnTo>
                  <a:lnTo>
                    <a:pt x="0" y="120"/>
                  </a:lnTo>
                  <a:close/>
                </a:path>
              </a:pathLst>
            </a:custGeom>
            <a:pattFill prst="ltDnDiag">
              <a:fgClr>
                <a:srgbClr val="008000"/>
              </a:fgClr>
              <a:bgClr>
                <a:srgbClr val="FFFFFF"/>
              </a:bgClr>
            </a:pattFill>
            <a:ln w="63500">
              <a:solidFill>
                <a:schemeClr val="bg2"/>
              </a:solidFill>
              <a:round/>
              <a:headEnd/>
              <a:tailEnd/>
            </a:ln>
          </p:spPr>
          <p:txBody>
            <a:bodyPr/>
            <a:lstStyle/>
            <a:p>
              <a:endParaRPr lang="en-GB"/>
            </a:p>
          </p:txBody>
        </p:sp>
        <p:sp>
          <p:nvSpPr>
            <p:cNvPr id="7" name="Freeform 27" descr="Light downward diagonal"/>
            <p:cNvSpPr>
              <a:spLocks/>
            </p:cNvSpPr>
            <p:nvPr>
              <p:custDataLst>
                <p:tags r:id="rId5"/>
              </p:custDataLst>
            </p:nvPr>
          </p:nvSpPr>
          <p:spPr bwMode="auto">
            <a:xfrm>
              <a:off x="7377113" y="1547813"/>
              <a:ext cx="271462" cy="2241550"/>
            </a:xfrm>
            <a:custGeom>
              <a:avLst/>
              <a:gdLst>
                <a:gd name="T0" fmla="*/ 0 w 888"/>
                <a:gd name="T1" fmla="*/ 0 h 7992"/>
                <a:gd name="T2" fmla="*/ 0 w 888"/>
                <a:gd name="T3" fmla="*/ 2147483647 h 7992"/>
                <a:gd name="T4" fmla="*/ 2147483647 w 888"/>
                <a:gd name="T5" fmla="*/ 2147483647 h 7992"/>
                <a:gd name="T6" fmla="*/ 2147483647 w 888"/>
                <a:gd name="T7" fmla="*/ 2147483647 h 7992"/>
                <a:gd name="T8" fmla="*/ 2147483647 w 888"/>
                <a:gd name="T9" fmla="*/ 2147483647 h 7992"/>
                <a:gd name="T10" fmla="*/ 2147483647 w 888"/>
                <a:gd name="T11" fmla="*/ 2147483647 h 7992"/>
                <a:gd name="T12" fmla="*/ 0 w 888"/>
                <a:gd name="T13" fmla="*/ 0 h 79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8" h="7992">
                  <a:moveTo>
                    <a:pt x="0" y="0"/>
                  </a:moveTo>
                  <a:lnTo>
                    <a:pt x="0" y="7992"/>
                  </a:lnTo>
                  <a:lnTo>
                    <a:pt x="408" y="7968"/>
                  </a:lnTo>
                  <a:lnTo>
                    <a:pt x="888" y="7800"/>
                  </a:lnTo>
                  <a:lnTo>
                    <a:pt x="888" y="264"/>
                  </a:lnTo>
                  <a:lnTo>
                    <a:pt x="528" y="96"/>
                  </a:lnTo>
                  <a:lnTo>
                    <a:pt x="0" y="0"/>
                  </a:lnTo>
                  <a:close/>
                </a:path>
              </a:pathLst>
            </a:custGeom>
            <a:pattFill prst="ltDnDiag">
              <a:fgClr>
                <a:srgbClr val="008000"/>
              </a:fgClr>
              <a:bgClr>
                <a:srgbClr val="FFFFFF"/>
              </a:bgClr>
            </a:pattFill>
            <a:ln w="63500">
              <a:solidFill>
                <a:schemeClr val="bg2"/>
              </a:solidFill>
              <a:round/>
              <a:headEnd/>
              <a:tailEnd/>
            </a:ln>
          </p:spPr>
          <p:txBody>
            <a:bodyPr/>
            <a:lstStyle/>
            <a:p>
              <a:endParaRPr lang="en-GB"/>
            </a:p>
          </p:txBody>
        </p:sp>
        <p:sp>
          <p:nvSpPr>
            <p:cNvPr id="8" name="Freeform 28" descr="Light downward diagonal"/>
            <p:cNvSpPr>
              <a:spLocks/>
            </p:cNvSpPr>
            <p:nvPr>
              <p:custDataLst>
                <p:tags r:id="rId6"/>
              </p:custDataLst>
            </p:nvPr>
          </p:nvSpPr>
          <p:spPr bwMode="auto">
            <a:xfrm>
              <a:off x="6527800" y="1965326"/>
              <a:ext cx="300038" cy="1685925"/>
            </a:xfrm>
            <a:custGeom>
              <a:avLst/>
              <a:gdLst>
                <a:gd name="T0" fmla="*/ 2147483647 w 984"/>
                <a:gd name="T1" fmla="*/ 2147483647 h 6012"/>
                <a:gd name="T2" fmla="*/ 2147483647 w 984"/>
                <a:gd name="T3" fmla="*/ 2147483647 h 6012"/>
                <a:gd name="T4" fmla="*/ 2147483647 w 984"/>
                <a:gd name="T5" fmla="*/ 2147483647 h 6012"/>
                <a:gd name="T6" fmla="*/ 0 w 984"/>
                <a:gd name="T7" fmla="*/ 2147483647 h 6012"/>
                <a:gd name="T8" fmla="*/ 2147483647 w 984"/>
                <a:gd name="T9" fmla="*/ 2147483647 h 6012"/>
                <a:gd name="T10" fmla="*/ 2147483647 w 984"/>
                <a:gd name="T11" fmla="*/ 2147483647 h 6012"/>
                <a:gd name="T12" fmla="*/ 2147483647 w 984"/>
                <a:gd name="T13" fmla="*/ 2147483647 h 6012"/>
                <a:gd name="T14" fmla="*/ 2147483647 w 984"/>
                <a:gd name="T15" fmla="*/ 2147483647 h 6012"/>
                <a:gd name="T16" fmla="*/ 2147483647 w 984"/>
                <a:gd name="T17" fmla="*/ 2147483647 h 6012"/>
                <a:gd name="T18" fmla="*/ 2147483647 w 984"/>
                <a:gd name="T19" fmla="*/ 2147483647 h 6012"/>
                <a:gd name="T20" fmla="*/ 2147483647 w 984"/>
                <a:gd name="T21" fmla="*/ 0 h 6012"/>
                <a:gd name="T22" fmla="*/ 2147483647 w 984"/>
                <a:gd name="T23" fmla="*/ 0 h 6012"/>
                <a:gd name="T24" fmla="*/ 2147483647 w 984"/>
                <a:gd name="T25" fmla="*/ 2147483647 h 60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84" h="6012">
                  <a:moveTo>
                    <a:pt x="384" y="384"/>
                  </a:moveTo>
                  <a:lnTo>
                    <a:pt x="624" y="1584"/>
                  </a:lnTo>
                  <a:lnTo>
                    <a:pt x="192" y="2520"/>
                  </a:lnTo>
                  <a:lnTo>
                    <a:pt x="0" y="3240"/>
                  </a:lnTo>
                  <a:lnTo>
                    <a:pt x="264" y="3576"/>
                  </a:lnTo>
                  <a:lnTo>
                    <a:pt x="888" y="4416"/>
                  </a:lnTo>
                  <a:lnTo>
                    <a:pt x="696" y="5184"/>
                  </a:lnTo>
                  <a:lnTo>
                    <a:pt x="312" y="5664"/>
                  </a:lnTo>
                  <a:lnTo>
                    <a:pt x="600" y="5880"/>
                  </a:lnTo>
                  <a:lnTo>
                    <a:pt x="981" y="6012"/>
                  </a:lnTo>
                  <a:lnTo>
                    <a:pt x="984" y="0"/>
                  </a:lnTo>
                  <a:lnTo>
                    <a:pt x="528" y="0"/>
                  </a:lnTo>
                  <a:lnTo>
                    <a:pt x="384" y="384"/>
                  </a:lnTo>
                  <a:close/>
                </a:path>
              </a:pathLst>
            </a:custGeom>
            <a:pattFill prst="ltDnDiag">
              <a:fgClr>
                <a:srgbClr val="008000"/>
              </a:fgClr>
              <a:bgClr>
                <a:srgbClr val="FFFFFF"/>
              </a:bgClr>
            </a:pattFill>
            <a:ln w="63500">
              <a:solidFill>
                <a:schemeClr val="bg2"/>
              </a:solidFill>
              <a:round/>
              <a:headEnd/>
              <a:tailEnd/>
            </a:ln>
          </p:spPr>
          <p:txBody>
            <a:bodyPr/>
            <a:lstStyle/>
            <a:p>
              <a:endParaRPr lang="en-GB"/>
            </a:p>
          </p:txBody>
        </p:sp>
        <p:sp>
          <p:nvSpPr>
            <p:cNvPr id="9" name="Freeform 30" descr="Zig zag"/>
            <p:cNvSpPr>
              <a:spLocks/>
            </p:cNvSpPr>
            <p:nvPr>
              <p:custDataLst>
                <p:tags r:id="rId7"/>
              </p:custDataLst>
            </p:nvPr>
          </p:nvSpPr>
          <p:spPr bwMode="auto">
            <a:xfrm>
              <a:off x="8488364" y="1474789"/>
              <a:ext cx="263525" cy="1709737"/>
            </a:xfrm>
            <a:custGeom>
              <a:avLst/>
              <a:gdLst>
                <a:gd name="T0" fmla="*/ 0 w 864"/>
                <a:gd name="T1" fmla="*/ 2147483647 h 6096"/>
                <a:gd name="T2" fmla="*/ 0 w 864"/>
                <a:gd name="T3" fmla="*/ 2147483647 h 6096"/>
                <a:gd name="T4" fmla="*/ 2147483647 w 864"/>
                <a:gd name="T5" fmla="*/ 2147483647 h 6096"/>
                <a:gd name="T6" fmla="*/ 2147483647 w 864"/>
                <a:gd name="T7" fmla="*/ 2147483647 h 6096"/>
                <a:gd name="T8" fmla="*/ 2147483647 w 864"/>
                <a:gd name="T9" fmla="*/ 0 h 6096"/>
                <a:gd name="T10" fmla="*/ 2147483647 w 864"/>
                <a:gd name="T11" fmla="*/ 2147483647 h 6096"/>
                <a:gd name="T12" fmla="*/ 0 w 864"/>
                <a:gd name="T13" fmla="*/ 2147483647 h 60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4" h="6096">
                  <a:moveTo>
                    <a:pt x="0" y="120"/>
                  </a:moveTo>
                  <a:lnTo>
                    <a:pt x="0" y="6096"/>
                  </a:lnTo>
                  <a:lnTo>
                    <a:pt x="432" y="6048"/>
                  </a:lnTo>
                  <a:lnTo>
                    <a:pt x="864" y="6096"/>
                  </a:lnTo>
                  <a:lnTo>
                    <a:pt x="864" y="0"/>
                  </a:lnTo>
                  <a:lnTo>
                    <a:pt x="504" y="48"/>
                  </a:lnTo>
                  <a:lnTo>
                    <a:pt x="0" y="120"/>
                  </a:lnTo>
                  <a:close/>
                </a:path>
              </a:pathLst>
            </a:custGeom>
            <a:noFill/>
            <a:ln w="63500">
              <a:solidFill>
                <a:schemeClr val="bg2"/>
              </a:solidFill>
              <a:round/>
              <a:headEnd/>
              <a:tailEnd/>
            </a:ln>
            <a:extLst>
              <a:ext uri="{909E8E84-426E-40dd-AFC4-6F175D3DCCD1}">
                <a14:hiddenFill xmlns:a14="http://schemas.microsoft.com/office/drawing/2010/main">
                  <a:pattFill prst="zigZag">
                    <a:fgClr>
                      <a:srgbClr val="003300"/>
                    </a:fgClr>
                    <a:bgClr>
                      <a:srgbClr val="FFFFFF"/>
                    </a:bgClr>
                  </a:pattFill>
                </a14:hiddenFill>
              </a:ext>
            </a:extLst>
          </p:spPr>
          <p:txBody>
            <a:bodyPr/>
            <a:lstStyle/>
            <a:p>
              <a:endParaRPr lang="en-GB"/>
            </a:p>
          </p:txBody>
        </p:sp>
        <p:sp>
          <p:nvSpPr>
            <p:cNvPr id="10" name="Freeform 31" descr="Zig zag"/>
            <p:cNvSpPr>
              <a:spLocks/>
            </p:cNvSpPr>
            <p:nvPr>
              <p:custDataLst>
                <p:tags r:id="rId8"/>
              </p:custDataLst>
            </p:nvPr>
          </p:nvSpPr>
          <p:spPr bwMode="auto">
            <a:xfrm>
              <a:off x="7661276" y="1622426"/>
              <a:ext cx="277813" cy="2079625"/>
            </a:xfrm>
            <a:custGeom>
              <a:avLst/>
              <a:gdLst>
                <a:gd name="T0" fmla="*/ 0 w 912"/>
                <a:gd name="T1" fmla="*/ 0 h 7416"/>
                <a:gd name="T2" fmla="*/ 0 w 912"/>
                <a:gd name="T3" fmla="*/ 2147483647 h 7416"/>
                <a:gd name="T4" fmla="*/ 2147483647 w 912"/>
                <a:gd name="T5" fmla="*/ 2147483647 h 7416"/>
                <a:gd name="T6" fmla="*/ 2147483647 w 912"/>
                <a:gd name="T7" fmla="*/ 2147483647 h 7416"/>
                <a:gd name="T8" fmla="*/ 2147483647 w 912"/>
                <a:gd name="T9" fmla="*/ 2147483647 h 7416"/>
                <a:gd name="T10" fmla="*/ 2147483647 w 912"/>
                <a:gd name="T11" fmla="*/ 2147483647 h 7416"/>
                <a:gd name="T12" fmla="*/ 0 w 912"/>
                <a:gd name="T13" fmla="*/ 0 h 74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7416">
                  <a:moveTo>
                    <a:pt x="0" y="0"/>
                  </a:moveTo>
                  <a:lnTo>
                    <a:pt x="0" y="7416"/>
                  </a:lnTo>
                  <a:lnTo>
                    <a:pt x="360" y="7152"/>
                  </a:lnTo>
                  <a:lnTo>
                    <a:pt x="912" y="6744"/>
                  </a:lnTo>
                  <a:lnTo>
                    <a:pt x="907" y="328"/>
                  </a:lnTo>
                  <a:lnTo>
                    <a:pt x="600" y="216"/>
                  </a:lnTo>
                  <a:lnTo>
                    <a:pt x="0" y="0"/>
                  </a:lnTo>
                  <a:close/>
                </a:path>
              </a:pathLst>
            </a:custGeom>
            <a:noFill/>
            <a:ln w="63500">
              <a:solidFill>
                <a:schemeClr val="bg2"/>
              </a:solidFill>
              <a:round/>
              <a:headEnd/>
              <a:tailEnd/>
            </a:ln>
            <a:extLst>
              <a:ext uri="{909E8E84-426E-40dd-AFC4-6F175D3DCCD1}">
                <a14:hiddenFill xmlns:a14="http://schemas.microsoft.com/office/drawing/2010/main">
                  <a:pattFill prst="zigZag">
                    <a:fgClr>
                      <a:srgbClr val="003300"/>
                    </a:fgClr>
                    <a:bgClr>
                      <a:srgbClr val="FFFFFF"/>
                    </a:bgClr>
                  </a:pattFill>
                </a14:hiddenFill>
              </a:ext>
            </a:extLst>
          </p:spPr>
          <p:txBody>
            <a:bodyPr/>
            <a:lstStyle/>
            <a:p>
              <a:endParaRPr lang="en-GB"/>
            </a:p>
          </p:txBody>
        </p:sp>
        <p:sp>
          <p:nvSpPr>
            <p:cNvPr id="11" name="Freeform 32" descr="Zig zag"/>
            <p:cNvSpPr>
              <a:spLocks/>
            </p:cNvSpPr>
            <p:nvPr>
              <p:custDataLst>
                <p:tags r:id="rId9"/>
              </p:custDataLst>
            </p:nvPr>
          </p:nvSpPr>
          <p:spPr bwMode="auto">
            <a:xfrm>
              <a:off x="6840538" y="1824038"/>
              <a:ext cx="271462" cy="1905000"/>
            </a:xfrm>
            <a:custGeom>
              <a:avLst/>
              <a:gdLst>
                <a:gd name="T0" fmla="*/ 0 w 891"/>
                <a:gd name="T1" fmla="*/ 2147483647 h 6792"/>
                <a:gd name="T2" fmla="*/ 2147483647 w 891"/>
                <a:gd name="T3" fmla="*/ 2147483647 h 6792"/>
                <a:gd name="T4" fmla="*/ 2147483647 w 891"/>
                <a:gd name="T5" fmla="*/ 2147483647 h 6792"/>
                <a:gd name="T6" fmla="*/ 2147483647 w 891"/>
                <a:gd name="T7" fmla="*/ 2147483647 h 6792"/>
                <a:gd name="T8" fmla="*/ 2147483647 w 891"/>
                <a:gd name="T9" fmla="*/ 0 h 6792"/>
                <a:gd name="T10" fmla="*/ 2147483647 w 891"/>
                <a:gd name="T11" fmla="*/ 2147483647 h 6792"/>
                <a:gd name="T12" fmla="*/ 0 w 891"/>
                <a:gd name="T13" fmla="*/ 2147483647 h 6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1" h="6792">
                  <a:moveTo>
                    <a:pt x="0" y="444"/>
                  </a:moveTo>
                  <a:lnTo>
                    <a:pt x="3" y="6528"/>
                  </a:lnTo>
                  <a:lnTo>
                    <a:pt x="555" y="6648"/>
                  </a:lnTo>
                  <a:lnTo>
                    <a:pt x="891" y="6792"/>
                  </a:lnTo>
                  <a:lnTo>
                    <a:pt x="891" y="0"/>
                  </a:lnTo>
                  <a:lnTo>
                    <a:pt x="519" y="396"/>
                  </a:lnTo>
                  <a:lnTo>
                    <a:pt x="0" y="444"/>
                  </a:lnTo>
                  <a:close/>
                </a:path>
              </a:pathLst>
            </a:custGeom>
            <a:noFill/>
            <a:ln w="63500">
              <a:solidFill>
                <a:schemeClr val="bg2"/>
              </a:solidFill>
              <a:round/>
              <a:headEnd/>
              <a:tailEnd/>
            </a:ln>
            <a:extLst>
              <a:ext uri="{909E8E84-426E-40dd-AFC4-6F175D3DCCD1}">
                <a14:hiddenFill xmlns:a14="http://schemas.microsoft.com/office/drawing/2010/main">
                  <a:pattFill prst="zigZag">
                    <a:fgClr>
                      <a:srgbClr val="003300"/>
                    </a:fgClr>
                    <a:bgClr>
                      <a:srgbClr val="FFFFFF"/>
                    </a:bgClr>
                  </a:pattFill>
                </a14:hiddenFill>
              </a:ext>
            </a:extLst>
          </p:spPr>
          <p:txBody>
            <a:bodyPr/>
            <a:lstStyle/>
            <a:p>
              <a:endParaRPr lang="en-GB"/>
            </a:p>
          </p:txBody>
        </p:sp>
        <p:sp>
          <p:nvSpPr>
            <p:cNvPr id="12" name="Freeform 33" descr="Zig zag"/>
            <p:cNvSpPr>
              <a:spLocks/>
            </p:cNvSpPr>
            <p:nvPr>
              <p:custDataLst>
                <p:tags r:id="rId10"/>
              </p:custDataLst>
            </p:nvPr>
          </p:nvSpPr>
          <p:spPr bwMode="auto">
            <a:xfrm>
              <a:off x="9309101" y="1420813"/>
              <a:ext cx="277813" cy="1776412"/>
            </a:xfrm>
            <a:custGeom>
              <a:avLst/>
              <a:gdLst>
                <a:gd name="T0" fmla="*/ 0 w 912"/>
                <a:gd name="T1" fmla="*/ 2147483647 h 6336"/>
                <a:gd name="T2" fmla="*/ 0 w 912"/>
                <a:gd name="T3" fmla="*/ 2147483647 h 6336"/>
                <a:gd name="T4" fmla="*/ 2147483647 w 912"/>
                <a:gd name="T5" fmla="*/ 2147483647 h 6336"/>
                <a:gd name="T6" fmla="*/ 2147483647 w 912"/>
                <a:gd name="T7" fmla="*/ 2147483647 h 6336"/>
                <a:gd name="T8" fmla="*/ 2147483647 w 912"/>
                <a:gd name="T9" fmla="*/ 0 h 6336"/>
                <a:gd name="T10" fmla="*/ 2147483647 w 912"/>
                <a:gd name="T11" fmla="*/ 2147483647 h 6336"/>
                <a:gd name="T12" fmla="*/ 0 w 912"/>
                <a:gd name="T13" fmla="*/ 2147483647 h 63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6336">
                  <a:moveTo>
                    <a:pt x="0" y="48"/>
                  </a:moveTo>
                  <a:lnTo>
                    <a:pt x="0" y="6336"/>
                  </a:lnTo>
                  <a:lnTo>
                    <a:pt x="355" y="6264"/>
                  </a:lnTo>
                  <a:lnTo>
                    <a:pt x="912" y="6072"/>
                  </a:lnTo>
                  <a:lnTo>
                    <a:pt x="912" y="0"/>
                  </a:lnTo>
                  <a:lnTo>
                    <a:pt x="504" y="72"/>
                  </a:lnTo>
                  <a:lnTo>
                    <a:pt x="0" y="48"/>
                  </a:lnTo>
                  <a:close/>
                </a:path>
              </a:pathLst>
            </a:custGeom>
            <a:noFill/>
            <a:ln w="63500">
              <a:solidFill>
                <a:schemeClr val="bg2"/>
              </a:solidFill>
              <a:round/>
              <a:headEnd/>
              <a:tailEnd/>
            </a:ln>
            <a:extLst>
              <a:ext uri="{909E8E84-426E-40dd-AFC4-6F175D3DCCD1}">
                <a14:hiddenFill xmlns:a14="http://schemas.microsoft.com/office/drawing/2010/main">
                  <a:pattFill prst="zigZag">
                    <a:fgClr>
                      <a:srgbClr val="003300"/>
                    </a:fgClr>
                    <a:bgClr>
                      <a:srgbClr val="FFFFFF"/>
                    </a:bgClr>
                  </a:pattFill>
                </a14:hiddenFill>
              </a:ext>
            </a:extLst>
          </p:spPr>
          <p:txBody>
            <a:bodyPr/>
            <a:lstStyle/>
            <a:p>
              <a:endParaRPr lang="en-GB"/>
            </a:p>
          </p:txBody>
        </p:sp>
        <p:sp>
          <p:nvSpPr>
            <p:cNvPr id="13" name="Freeform 35"/>
            <p:cNvSpPr>
              <a:spLocks/>
            </p:cNvSpPr>
            <p:nvPr>
              <p:custDataLst>
                <p:tags r:id="rId11"/>
              </p:custDataLst>
            </p:nvPr>
          </p:nvSpPr>
          <p:spPr bwMode="auto">
            <a:xfrm>
              <a:off x="7924800" y="1665288"/>
              <a:ext cx="274638" cy="1898650"/>
            </a:xfrm>
            <a:custGeom>
              <a:avLst/>
              <a:gdLst>
                <a:gd name="T0" fmla="*/ 0 w 898"/>
                <a:gd name="T1" fmla="*/ 2147483647 h 6764"/>
                <a:gd name="T2" fmla="*/ 2147483647 w 898"/>
                <a:gd name="T3" fmla="*/ 2147483647 h 6764"/>
                <a:gd name="T4" fmla="*/ 2147483647 w 898"/>
                <a:gd name="T5" fmla="*/ 2147483647 h 6764"/>
                <a:gd name="T6" fmla="*/ 2147483647 w 898"/>
                <a:gd name="T7" fmla="*/ 2147483647 h 6764"/>
                <a:gd name="T8" fmla="*/ 2147483647 w 898"/>
                <a:gd name="T9" fmla="*/ 0 h 6764"/>
                <a:gd name="T10" fmla="*/ 2147483647 w 898"/>
                <a:gd name="T11" fmla="*/ 2147483647 h 6764"/>
                <a:gd name="T12" fmla="*/ 0 w 898"/>
                <a:gd name="T13" fmla="*/ 2147483647 h 67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8" h="6764">
                  <a:moveTo>
                    <a:pt x="0" y="116"/>
                  </a:moveTo>
                  <a:lnTo>
                    <a:pt x="3" y="6572"/>
                  </a:lnTo>
                  <a:lnTo>
                    <a:pt x="531" y="6716"/>
                  </a:lnTo>
                  <a:lnTo>
                    <a:pt x="891" y="6764"/>
                  </a:lnTo>
                  <a:lnTo>
                    <a:pt x="898" y="0"/>
                  </a:lnTo>
                  <a:lnTo>
                    <a:pt x="507" y="140"/>
                  </a:lnTo>
                  <a:lnTo>
                    <a:pt x="0" y="116"/>
                  </a:lnTo>
                  <a:close/>
                </a:path>
              </a:pathLst>
            </a:custGeom>
            <a:noFill/>
            <a:ln w="63500">
              <a:solidFill>
                <a:schemeClr val="bg2"/>
              </a:solidFill>
              <a:round/>
              <a:headEnd/>
              <a:tailEnd/>
            </a:ln>
            <a:extLst>
              <a:ext uri="{909E8E84-426E-40dd-AFC4-6F175D3DCCD1}">
                <a14:hiddenFill xmlns:a14="http://schemas.microsoft.com/office/drawing/2010/main">
                  <a:pattFill prst="wdUpDiag">
                    <a:fgClr>
                      <a:srgbClr val="00FF00"/>
                    </a:fgClr>
                    <a:bgClr>
                      <a:srgbClr val="FFFFFF"/>
                    </a:bgClr>
                  </a:pattFill>
                </a14:hiddenFill>
              </a:ext>
            </a:extLst>
          </p:spPr>
          <p:txBody>
            <a:bodyPr/>
            <a:lstStyle/>
            <a:p>
              <a:endParaRPr lang="en-GB"/>
            </a:p>
          </p:txBody>
        </p:sp>
        <p:sp>
          <p:nvSpPr>
            <p:cNvPr id="14" name="Freeform 36"/>
            <p:cNvSpPr>
              <a:spLocks/>
            </p:cNvSpPr>
            <p:nvPr>
              <p:custDataLst>
                <p:tags r:id="rId12"/>
              </p:custDataLst>
            </p:nvPr>
          </p:nvSpPr>
          <p:spPr bwMode="auto">
            <a:xfrm>
              <a:off x="8731250" y="1441450"/>
              <a:ext cx="293688" cy="1773238"/>
            </a:xfrm>
            <a:custGeom>
              <a:avLst/>
              <a:gdLst>
                <a:gd name="T0" fmla="*/ 0 w 960"/>
                <a:gd name="T1" fmla="*/ 2147483647 h 6312"/>
                <a:gd name="T2" fmla="*/ 0 w 960"/>
                <a:gd name="T3" fmla="*/ 2147483647 h 6312"/>
                <a:gd name="T4" fmla="*/ 2147483647 w 960"/>
                <a:gd name="T5" fmla="*/ 2147483647 h 6312"/>
                <a:gd name="T6" fmla="*/ 2147483647 w 960"/>
                <a:gd name="T7" fmla="*/ 2147483647 h 6312"/>
                <a:gd name="T8" fmla="*/ 2147483647 w 960"/>
                <a:gd name="T9" fmla="*/ 0 h 6312"/>
                <a:gd name="T10" fmla="*/ 2147483647 w 960"/>
                <a:gd name="T11" fmla="*/ 2147483647 h 6312"/>
                <a:gd name="T12" fmla="*/ 0 w 960"/>
                <a:gd name="T13" fmla="*/ 2147483647 h 63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0" h="6312">
                  <a:moveTo>
                    <a:pt x="0" y="48"/>
                  </a:moveTo>
                  <a:lnTo>
                    <a:pt x="0" y="6120"/>
                  </a:lnTo>
                  <a:lnTo>
                    <a:pt x="384" y="6240"/>
                  </a:lnTo>
                  <a:lnTo>
                    <a:pt x="960" y="6312"/>
                  </a:lnTo>
                  <a:lnTo>
                    <a:pt x="960" y="0"/>
                  </a:lnTo>
                  <a:lnTo>
                    <a:pt x="528" y="72"/>
                  </a:lnTo>
                  <a:lnTo>
                    <a:pt x="0" y="48"/>
                  </a:lnTo>
                  <a:close/>
                </a:path>
              </a:pathLst>
            </a:custGeom>
            <a:noFill/>
            <a:ln w="63500">
              <a:solidFill>
                <a:schemeClr val="bg2"/>
              </a:solidFill>
              <a:round/>
              <a:headEnd/>
              <a:tailEnd/>
            </a:ln>
            <a:extLst>
              <a:ext uri="{909E8E84-426E-40dd-AFC4-6F175D3DCCD1}">
                <a14:hiddenFill xmlns:a14="http://schemas.microsoft.com/office/drawing/2010/main">
                  <a:pattFill prst="wdUpDiag">
                    <a:fgClr>
                      <a:srgbClr val="00FF00"/>
                    </a:fgClr>
                    <a:bgClr>
                      <a:srgbClr val="FFFFFF"/>
                    </a:bgClr>
                  </a:pattFill>
                </a14:hiddenFill>
              </a:ext>
            </a:extLst>
          </p:spPr>
          <p:txBody>
            <a:bodyPr/>
            <a:lstStyle/>
            <a:p>
              <a:endParaRPr lang="en-GB"/>
            </a:p>
          </p:txBody>
        </p:sp>
        <p:sp>
          <p:nvSpPr>
            <p:cNvPr id="15" name="Freeform 37"/>
            <p:cNvSpPr>
              <a:spLocks/>
            </p:cNvSpPr>
            <p:nvPr>
              <p:custDataLst>
                <p:tags r:id="rId13"/>
              </p:custDataLst>
            </p:nvPr>
          </p:nvSpPr>
          <p:spPr bwMode="auto">
            <a:xfrm>
              <a:off x="7099301" y="1549400"/>
              <a:ext cx="277813" cy="2230438"/>
            </a:xfrm>
            <a:custGeom>
              <a:avLst/>
              <a:gdLst>
                <a:gd name="T0" fmla="*/ 0 w 912"/>
                <a:gd name="T1" fmla="*/ 2147483647 h 7944"/>
                <a:gd name="T2" fmla="*/ 0 w 912"/>
                <a:gd name="T3" fmla="*/ 2147483647 h 7944"/>
                <a:gd name="T4" fmla="*/ 2147483647 w 912"/>
                <a:gd name="T5" fmla="*/ 2147483647 h 7944"/>
                <a:gd name="T6" fmla="*/ 2147483647 w 912"/>
                <a:gd name="T7" fmla="*/ 2147483647 h 7944"/>
                <a:gd name="T8" fmla="*/ 2147483647 w 912"/>
                <a:gd name="T9" fmla="*/ 0 h 7944"/>
                <a:gd name="T10" fmla="*/ 2147483647 w 912"/>
                <a:gd name="T11" fmla="*/ 2147483647 h 7944"/>
                <a:gd name="T12" fmla="*/ 2147483647 w 912"/>
                <a:gd name="T13" fmla="*/ 2147483647 h 7944"/>
                <a:gd name="T14" fmla="*/ 0 w 912"/>
                <a:gd name="T15" fmla="*/ 2147483647 h 79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2" h="7944">
                  <a:moveTo>
                    <a:pt x="0" y="936"/>
                  </a:moveTo>
                  <a:lnTo>
                    <a:pt x="0" y="7776"/>
                  </a:lnTo>
                  <a:lnTo>
                    <a:pt x="432" y="7896"/>
                  </a:lnTo>
                  <a:lnTo>
                    <a:pt x="912" y="7944"/>
                  </a:lnTo>
                  <a:lnTo>
                    <a:pt x="912" y="0"/>
                  </a:lnTo>
                  <a:lnTo>
                    <a:pt x="552" y="144"/>
                  </a:lnTo>
                  <a:lnTo>
                    <a:pt x="384" y="360"/>
                  </a:lnTo>
                  <a:lnTo>
                    <a:pt x="0" y="936"/>
                  </a:lnTo>
                  <a:close/>
                </a:path>
              </a:pathLst>
            </a:custGeom>
            <a:noFill/>
            <a:ln w="63500">
              <a:solidFill>
                <a:schemeClr val="bg2"/>
              </a:solidFill>
              <a:round/>
              <a:headEnd/>
              <a:tailEnd/>
            </a:ln>
            <a:extLst>
              <a:ext uri="{909E8E84-426E-40dd-AFC4-6F175D3DCCD1}">
                <a14:hiddenFill xmlns:a14="http://schemas.microsoft.com/office/drawing/2010/main">
                  <a:pattFill prst="wdUpDiag">
                    <a:fgClr>
                      <a:srgbClr val="00FF00"/>
                    </a:fgClr>
                    <a:bgClr>
                      <a:srgbClr val="FFFFFF"/>
                    </a:bgClr>
                  </a:pattFill>
                </a14:hiddenFill>
              </a:ext>
            </a:extLst>
          </p:spPr>
          <p:txBody>
            <a:bodyPr/>
            <a:lstStyle/>
            <a:p>
              <a:endParaRPr lang="en-GB"/>
            </a:p>
          </p:txBody>
        </p:sp>
        <p:sp>
          <p:nvSpPr>
            <p:cNvPr id="16" name="Freeform 38"/>
            <p:cNvSpPr>
              <a:spLocks/>
            </p:cNvSpPr>
            <p:nvPr>
              <p:custDataLst>
                <p:tags r:id="rId14"/>
              </p:custDataLst>
            </p:nvPr>
          </p:nvSpPr>
          <p:spPr bwMode="auto">
            <a:xfrm>
              <a:off x="9572626" y="1428751"/>
              <a:ext cx="271463" cy="1704975"/>
            </a:xfrm>
            <a:custGeom>
              <a:avLst/>
              <a:gdLst>
                <a:gd name="T0" fmla="*/ 0 w 888"/>
                <a:gd name="T1" fmla="*/ 0 h 6072"/>
                <a:gd name="T2" fmla="*/ 0 w 888"/>
                <a:gd name="T3" fmla="*/ 2147483647 h 6072"/>
                <a:gd name="T4" fmla="*/ 2147483647 w 888"/>
                <a:gd name="T5" fmla="*/ 2147483647 h 6072"/>
                <a:gd name="T6" fmla="*/ 2147483647 w 888"/>
                <a:gd name="T7" fmla="*/ 2147483647 h 6072"/>
                <a:gd name="T8" fmla="*/ 2147483647 w 888"/>
                <a:gd name="T9" fmla="*/ 2147483647 h 6072"/>
                <a:gd name="T10" fmla="*/ 2147483647 w 888"/>
                <a:gd name="T11" fmla="*/ 2147483647 h 6072"/>
                <a:gd name="T12" fmla="*/ 2147483647 w 888"/>
                <a:gd name="T13" fmla="*/ 2147483647 h 6072"/>
                <a:gd name="T14" fmla="*/ 2147483647 w 888"/>
                <a:gd name="T15" fmla="*/ 2147483647 h 6072"/>
                <a:gd name="T16" fmla="*/ 2147483647 w 888"/>
                <a:gd name="T17" fmla="*/ 2147483647 h 6072"/>
                <a:gd name="T18" fmla="*/ 2147483647 w 888"/>
                <a:gd name="T19" fmla="*/ 2147483647 h 6072"/>
                <a:gd name="T20" fmla="*/ 0 w 888"/>
                <a:gd name="T21" fmla="*/ 0 h 60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88" h="6072">
                  <a:moveTo>
                    <a:pt x="0" y="0"/>
                  </a:moveTo>
                  <a:lnTo>
                    <a:pt x="0" y="6072"/>
                  </a:lnTo>
                  <a:lnTo>
                    <a:pt x="456" y="5808"/>
                  </a:lnTo>
                  <a:lnTo>
                    <a:pt x="816" y="5544"/>
                  </a:lnTo>
                  <a:lnTo>
                    <a:pt x="792" y="4608"/>
                  </a:lnTo>
                  <a:lnTo>
                    <a:pt x="600" y="3864"/>
                  </a:lnTo>
                  <a:lnTo>
                    <a:pt x="504" y="2832"/>
                  </a:lnTo>
                  <a:lnTo>
                    <a:pt x="768" y="1632"/>
                  </a:lnTo>
                  <a:lnTo>
                    <a:pt x="888" y="648"/>
                  </a:lnTo>
                  <a:lnTo>
                    <a:pt x="432" y="120"/>
                  </a:lnTo>
                  <a:lnTo>
                    <a:pt x="0" y="0"/>
                  </a:lnTo>
                  <a:close/>
                </a:path>
              </a:pathLst>
            </a:custGeom>
            <a:noFill/>
            <a:ln w="63500">
              <a:solidFill>
                <a:schemeClr val="bg2"/>
              </a:solidFill>
              <a:round/>
              <a:headEnd/>
              <a:tailEnd/>
            </a:ln>
            <a:extLst>
              <a:ext uri="{909E8E84-426E-40dd-AFC4-6F175D3DCCD1}">
                <a14:hiddenFill xmlns:a14="http://schemas.microsoft.com/office/drawing/2010/main">
                  <a:pattFill prst="wdUpDiag">
                    <a:fgClr>
                      <a:srgbClr val="00FF00"/>
                    </a:fgClr>
                    <a:bgClr>
                      <a:srgbClr val="FFFFFF"/>
                    </a:bgClr>
                  </a:pattFill>
                </a14:hiddenFill>
              </a:ext>
            </a:extLst>
          </p:spPr>
          <p:txBody>
            <a:bodyPr/>
            <a:lstStyle/>
            <a:p>
              <a:endParaRPr lang="en-GB"/>
            </a:p>
          </p:txBody>
        </p:sp>
        <p:sp>
          <p:nvSpPr>
            <p:cNvPr id="17" name="Oval 39"/>
            <p:cNvSpPr>
              <a:spLocks noChangeArrowheads="1"/>
            </p:cNvSpPr>
            <p:nvPr>
              <p:custDataLst>
                <p:tags r:id="rId15"/>
              </p:custDataLst>
            </p:nvPr>
          </p:nvSpPr>
          <p:spPr bwMode="auto">
            <a:xfrm>
              <a:off x="8010526" y="2022475"/>
              <a:ext cx="53975" cy="50800"/>
            </a:xfrm>
            <a:prstGeom prst="ellipse">
              <a:avLst/>
            </a:prstGeom>
            <a:solidFill>
              <a:srgbClr val="000000"/>
            </a:solidFill>
            <a:ln w="50800">
              <a:solidFill>
                <a:srgbClr val="00008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ea typeface="MS PGothic" panose="020B0600070205080204" pitchFamily="34" charset="-128"/>
              </a:endParaRPr>
            </a:p>
          </p:txBody>
        </p:sp>
        <p:sp>
          <p:nvSpPr>
            <p:cNvPr id="18" name="Text Box 40"/>
            <p:cNvSpPr txBox="1">
              <a:spLocks noChangeArrowheads="1"/>
            </p:cNvSpPr>
            <p:nvPr>
              <p:custDataLst>
                <p:tags r:id="rId16"/>
              </p:custDataLst>
            </p:nvPr>
          </p:nvSpPr>
          <p:spPr bwMode="auto">
            <a:xfrm>
              <a:off x="8089901" y="1125538"/>
              <a:ext cx="220663"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000080"/>
                  </a:solidFill>
                  <a:latin typeface="Times New Roman" panose="02020603050405020304" pitchFamily="18" charset="0"/>
                  <a:ea typeface="MS PGothic" panose="020B0600070205080204" pitchFamily="34" charset="-128"/>
                </a:rPr>
                <a:t>P</a:t>
              </a:r>
            </a:p>
          </p:txBody>
        </p:sp>
        <p:sp>
          <p:nvSpPr>
            <p:cNvPr id="19" name="Freeform 41"/>
            <p:cNvSpPr>
              <a:spLocks/>
            </p:cNvSpPr>
            <p:nvPr>
              <p:custDataLst>
                <p:tags r:id="rId17"/>
              </p:custDataLst>
            </p:nvPr>
          </p:nvSpPr>
          <p:spPr bwMode="auto">
            <a:xfrm>
              <a:off x="7888289" y="1338264"/>
              <a:ext cx="223837" cy="612775"/>
            </a:xfrm>
            <a:custGeom>
              <a:avLst/>
              <a:gdLst>
                <a:gd name="T0" fmla="*/ 120631 w 167"/>
                <a:gd name="T1" fmla="*/ 612775 h 528"/>
                <a:gd name="T2" fmla="*/ 17424 w 167"/>
                <a:gd name="T3" fmla="*/ 288979 h 528"/>
                <a:gd name="T4" fmla="*/ 223837 w 167"/>
                <a:gd name="T5" fmla="*/ 0 h 528"/>
                <a:gd name="T6" fmla="*/ 0 60000 65536"/>
                <a:gd name="T7" fmla="*/ 0 60000 65536"/>
                <a:gd name="T8" fmla="*/ 0 60000 65536"/>
              </a:gdLst>
              <a:ahLst/>
              <a:cxnLst>
                <a:cxn ang="T6">
                  <a:pos x="T0" y="T1"/>
                </a:cxn>
                <a:cxn ang="T7">
                  <a:pos x="T2" y="T3"/>
                </a:cxn>
                <a:cxn ang="T8">
                  <a:pos x="T4" y="T5"/>
                </a:cxn>
              </a:cxnLst>
              <a:rect l="0" t="0" r="r" b="b"/>
              <a:pathLst>
                <a:path w="167" h="528">
                  <a:moveTo>
                    <a:pt x="90" y="528"/>
                  </a:moveTo>
                  <a:cubicBezTo>
                    <a:pt x="45" y="432"/>
                    <a:pt x="0" y="337"/>
                    <a:pt x="13" y="249"/>
                  </a:cubicBezTo>
                  <a:cubicBezTo>
                    <a:pt x="26" y="161"/>
                    <a:pt x="96" y="80"/>
                    <a:pt x="167" y="0"/>
                  </a:cubicBezTo>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sz="2400">
                <a:ea typeface="ＭＳ Ｐゴシック" charset="-128"/>
              </a:endParaRPr>
            </a:p>
          </p:txBody>
        </p:sp>
        <p:sp>
          <p:nvSpPr>
            <p:cNvPr id="20" name="Freeform 43"/>
            <p:cNvSpPr>
              <a:spLocks/>
            </p:cNvSpPr>
            <p:nvPr>
              <p:custDataLst>
                <p:tags r:id="rId18"/>
              </p:custDataLst>
            </p:nvPr>
          </p:nvSpPr>
          <p:spPr bwMode="auto">
            <a:xfrm>
              <a:off x="8013700" y="4138614"/>
              <a:ext cx="260350" cy="2181225"/>
            </a:xfrm>
            <a:custGeom>
              <a:avLst/>
              <a:gdLst>
                <a:gd name="T0" fmla="*/ 0 w 912"/>
                <a:gd name="T1" fmla="*/ 2147483647 h 7376"/>
                <a:gd name="T2" fmla="*/ 0 w 912"/>
                <a:gd name="T3" fmla="*/ 2147483647 h 7376"/>
                <a:gd name="T4" fmla="*/ 2147483647 w 912"/>
                <a:gd name="T5" fmla="*/ 2147483647 h 7376"/>
                <a:gd name="T6" fmla="*/ 2147483647 w 912"/>
                <a:gd name="T7" fmla="*/ 2147483647 h 7376"/>
                <a:gd name="T8" fmla="*/ 2147483647 w 912"/>
                <a:gd name="T9" fmla="*/ 2147483647 h 7376"/>
                <a:gd name="T10" fmla="*/ 2147483647 w 912"/>
                <a:gd name="T11" fmla="*/ 2147483647 h 7376"/>
                <a:gd name="T12" fmla="*/ 2147483647 w 912"/>
                <a:gd name="T13" fmla="*/ 0 h 7376"/>
                <a:gd name="T14" fmla="*/ 2147483647 w 912"/>
                <a:gd name="T15" fmla="*/ 2147483647 h 7376"/>
                <a:gd name="T16" fmla="*/ 0 w 912"/>
                <a:gd name="T17" fmla="*/ 2147483647 h 7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2" h="7376">
                  <a:moveTo>
                    <a:pt x="0" y="392"/>
                  </a:moveTo>
                  <a:lnTo>
                    <a:pt x="0" y="7304"/>
                  </a:lnTo>
                  <a:lnTo>
                    <a:pt x="264" y="7376"/>
                  </a:lnTo>
                  <a:lnTo>
                    <a:pt x="504" y="6968"/>
                  </a:lnTo>
                  <a:lnTo>
                    <a:pt x="528" y="6320"/>
                  </a:lnTo>
                  <a:lnTo>
                    <a:pt x="912" y="5960"/>
                  </a:lnTo>
                  <a:lnTo>
                    <a:pt x="907" y="0"/>
                  </a:lnTo>
                  <a:lnTo>
                    <a:pt x="384" y="80"/>
                  </a:lnTo>
                  <a:lnTo>
                    <a:pt x="0" y="392"/>
                  </a:lnTo>
                  <a:close/>
                </a:path>
              </a:pathLst>
            </a:custGeom>
            <a:noFill/>
            <a:ln w="63500">
              <a:solidFill>
                <a:schemeClr val="bg2"/>
              </a:solidFill>
              <a:round/>
              <a:headEnd/>
              <a:tailEnd/>
            </a:ln>
            <a:extLst>
              <a:ext uri="{909E8E84-426E-40dd-AFC4-6F175D3DCCD1}">
                <a14:hiddenFill xmlns:a14="http://schemas.microsoft.com/office/drawing/2010/main">
                  <a:solidFill>
                    <a:srgbClr val="008000"/>
                  </a:solidFill>
                </a14:hiddenFill>
              </a:ext>
            </a:extLst>
          </p:spPr>
          <p:txBody>
            <a:bodyPr/>
            <a:lstStyle/>
            <a:p>
              <a:endParaRPr lang="en-GB"/>
            </a:p>
          </p:txBody>
        </p:sp>
        <p:sp>
          <p:nvSpPr>
            <p:cNvPr id="21" name="Freeform 44"/>
            <p:cNvSpPr>
              <a:spLocks/>
            </p:cNvSpPr>
            <p:nvPr>
              <p:custDataLst>
                <p:tags r:id="rId19"/>
              </p:custDataLst>
            </p:nvPr>
          </p:nvSpPr>
          <p:spPr bwMode="auto">
            <a:xfrm>
              <a:off x="7248525" y="4162425"/>
              <a:ext cx="254000" cy="2362200"/>
            </a:xfrm>
            <a:custGeom>
              <a:avLst/>
              <a:gdLst>
                <a:gd name="T0" fmla="*/ 0 w 888"/>
                <a:gd name="T1" fmla="*/ 0 h 7992"/>
                <a:gd name="T2" fmla="*/ 0 w 888"/>
                <a:gd name="T3" fmla="*/ 2147483647 h 7992"/>
                <a:gd name="T4" fmla="*/ 2147483647 w 888"/>
                <a:gd name="T5" fmla="*/ 2147483647 h 7992"/>
                <a:gd name="T6" fmla="*/ 2147483647 w 888"/>
                <a:gd name="T7" fmla="*/ 2147483647 h 7992"/>
                <a:gd name="T8" fmla="*/ 2147483647 w 888"/>
                <a:gd name="T9" fmla="*/ 2147483647 h 7992"/>
                <a:gd name="T10" fmla="*/ 2147483647 w 888"/>
                <a:gd name="T11" fmla="*/ 2147483647 h 7992"/>
                <a:gd name="T12" fmla="*/ 0 w 888"/>
                <a:gd name="T13" fmla="*/ 0 h 79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8" h="7992">
                  <a:moveTo>
                    <a:pt x="0" y="0"/>
                  </a:moveTo>
                  <a:lnTo>
                    <a:pt x="0" y="7992"/>
                  </a:lnTo>
                  <a:lnTo>
                    <a:pt x="408" y="7968"/>
                  </a:lnTo>
                  <a:lnTo>
                    <a:pt x="888" y="7800"/>
                  </a:lnTo>
                  <a:lnTo>
                    <a:pt x="888" y="264"/>
                  </a:lnTo>
                  <a:lnTo>
                    <a:pt x="528" y="96"/>
                  </a:lnTo>
                  <a:lnTo>
                    <a:pt x="0" y="0"/>
                  </a:lnTo>
                  <a:close/>
                </a:path>
              </a:pathLst>
            </a:custGeom>
            <a:pattFill prst="wdDnDiag">
              <a:fgClr>
                <a:schemeClr val="accent1"/>
              </a:fgClr>
              <a:bgClr>
                <a:srgbClr val="FFFFFF"/>
              </a:bgClr>
            </a:pattFill>
            <a:ln w="63500">
              <a:solidFill>
                <a:schemeClr val="bg2"/>
              </a:solidFill>
              <a:round/>
              <a:headEnd/>
              <a:tailEnd/>
            </a:ln>
          </p:spPr>
          <p:txBody>
            <a:bodyPr/>
            <a:lstStyle/>
            <a:p>
              <a:endParaRPr lang="en-GB"/>
            </a:p>
          </p:txBody>
        </p:sp>
        <p:sp>
          <p:nvSpPr>
            <p:cNvPr id="22" name="Freeform 45"/>
            <p:cNvSpPr>
              <a:spLocks/>
            </p:cNvSpPr>
            <p:nvPr>
              <p:custDataLst>
                <p:tags r:id="rId20"/>
              </p:custDataLst>
            </p:nvPr>
          </p:nvSpPr>
          <p:spPr bwMode="auto">
            <a:xfrm>
              <a:off x="6456363" y="4602163"/>
              <a:ext cx="279400" cy="1776412"/>
            </a:xfrm>
            <a:custGeom>
              <a:avLst/>
              <a:gdLst>
                <a:gd name="T0" fmla="*/ 2147483647 w 984"/>
                <a:gd name="T1" fmla="*/ 2147483647 h 6012"/>
                <a:gd name="T2" fmla="*/ 2147483647 w 984"/>
                <a:gd name="T3" fmla="*/ 2147483647 h 6012"/>
                <a:gd name="T4" fmla="*/ 2147483647 w 984"/>
                <a:gd name="T5" fmla="*/ 2147483647 h 6012"/>
                <a:gd name="T6" fmla="*/ 0 w 984"/>
                <a:gd name="T7" fmla="*/ 2147483647 h 6012"/>
                <a:gd name="T8" fmla="*/ 2147483647 w 984"/>
                <a:gd name="T9" fmla="*/ 2147483647 h 6012"/>
                <a:gd name="T10" fmla="*/ 2147483647 w 984"/>
                <a:gd name="T11" fmla="*/ 2147483647 h 6012"/>
                <a:gd name="T12" fmla="*/ 2147483647 w 984"/>
                <a:gd name="T13" fmla="*/ 2147483647 h 6012"/>
                <a:gd name="T14" fmla="*/ 2147483647 w 984"/>
                <a:gd name="T15" fmla="*/ 2147483647 h 6012"/>
                <a:gd name="T16" fmla="*/ 2147483647 w 984"/>
                <a:gd name="T17" fmla="*/ 2147483647 h 6012"/>
                <a:gd name="T18" fmla="*/ 2147483647 w 984"/>
                <a:gd name="T19" fmla="*/ 2147483647 h 6012"/>
                <a:gd name="T20" fmla="*/ 2147483647 w 984"/>
                <a:gd name="T21" fmla="*/ 0 h 6012"/>
                <a:gd name="T22" fmla="*/ 2147483647 w 984"/>
                <a:gd name="T23" fmla="*/ 0 h 6012"/>
                <a:gd name="T24" fmla="*/ 2147483647 w 984"/>
                <a:gd name="T25" fmla="*/ 2147483647 h 60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84" h="6012">
                  <a:moveTo>
                    <a:pt x="384" y="384"/>
                  </a:moveTo>
                  <a:lnTo>
                    <a:pt x="624" y="1584"/>
                  </a:lnTo>
                  <a:lnTo>
                    <a:pt x="192" y="2520"/>
                  </a:lnTo>
                  <a:lnTo>
                    <a:pt x="0" y="3240"/>
                  </a:lnTo>
                  <a:lnTo>
                    <a:pt x="264" y="3576"/>
                  </a:lnTo>
                  <a:lnTo>
                    <a:pt x="888" y="4416"/>
                  </a:lnTo>
                  <a:lnTo>
                    <a:pt x="696" y="5184"/>
                  </a:lnTo>
                  <a:lnTo>
                    <a:pt x="312" y="5664"/>
                  </a:lnTo>
                  <a:lnTo>
                    <a:pt x="600" y="5880"/>
                  </a:lnTo>
                  <a:lnTo>
                    <a:pt x="981" y="6012"/>
                  </a:lnTo>
                  <a:lnTo>
                    <a:pt x="984" y="0"/>
                  </a:lnTo>
                  <a:lnTo>
                    <a:pt x="528" y="0"/>
                  </a:lnTo>
                  <a:lnTo>
                    <a:pt x="384" y="384"/>
                  </a:lnTo>
                  <a:close/>
                </a:path>
              </a:pathLst>
            </a:custGeom>
            <a:pattFill prst="wdDnDiag">
              <a:fgClr>
                <a:schemeClr val="accent1"/>
              </a:fgClr>
              <a:bgClr>
                <a:srgbClr val="FFFFFF"/>
              </a:bgClr>
            </a:pattFill>
            <a:ln w="63500">
              <a:solidFill>
                <a:schemeClr val="bg2"/>
              </a:solidFill>
              <a:round/>
              <a:headEnd/>
              <a:tailEnd/>
            </a:ln>
          </p:spPr>
          <p:txBody>
            <a:bodyPr/>
            <a:lstStyle/>
            <a:p>
              <a:endParaRPr lang="en-GB"/>
            </a:p>
          </p:txBody>
        </p:sp>
        <p:sp>
          <p:nvSpPr>
            <p:cNvPr id="23" name="Freeform 46"/>
            <p:cNvSpPr>
              <a:spLocks/>
            </p:cNvSpPr>
            <p:nvPr>
              <p:custDataLst>
                <p:tags r:id="rId21"/>
              </p:custDataLst>
            </p:nvPr>
          </p:nvSpPr>
          <p:spPr bwMode="auto">
            <a:xfrm>
              <a:off x="8288339" y="4083050"/>
              <a:ext cx="244475" cy="1803400"/>
            </a:xfrm>
            <a:custGeom>
              <a:avLst/>
              <a:gdLst>
                <a:gd name="T0" fmla="*/ 0 w 864"/>
                <a:gd name="T1" fmla="*/ 2147483647 h 6096"/>
                <a:gd name="T2" fmla="*/ 0 w 864"/>
                <a:gd name="T3" fmla="*/ 2147483647 h 6096"/>
                <a:gd name="T4" fmla="*/ 2147483647 w 864"/>
                <a:gd name="T5" fmla="*/ 2147483647 h 6096"/>
                <a:gd name="T6" fmla="*/ 2147483647 w 864"/>
                <a:gd name="T7" fmla="*/ 2147483647 h 6096"/>
                <a:gd name="T8" fmla="*/ 2147483647 w 864"/>
                <a:gd name="T9" fmla="*/ 0 h 6096"/>
                <a:gd name="T10" fmla="*/ 2147483647 w 864"/>
                <a:gd name="T11" fmla="*/ 2147483647 h 6096"/>
                <a:gd name="T12" fmla="*/ 0 w 864"/>
                <a:gd name="T13" fmla="*/ 2147483647 h 60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4" h="6096">
                  <a:moveTo>
                    <a:pt x="0" y="120"/>
                  </a:moveTo>
                  <a:lnTo>
                    <a:pt x="0" y="6096"/>
                  </a:lnTo>
                  <a:lnTo>
                    <a:pt x="432" y="6048"/>
                  </a:lnTo>
                  <a:lnTo>
                    <a:pt x="864" y="6096"/>
                  </a:lnTo>
                  <a:lnTo>
                    <a:pt x="864" y="0"/>
                  </a:lnTo>
                  <a:lnTo>
                    <a:pt x="504" y="48"/>
                  </a:lnTo>
                  <a:lnTo>
                    <a:pt x="0" y="120"/>
                  </a:lnTo>
                  <a:close/>
                </a:path>
              </a:pathLst>
            </a:custGeom>
            <a:noFill/>
            <a:ln w="63500">
              <a:solidFill>
                <a:schemeClr val="bg2"/>
              </a:solidFill>
              <a:round/>
              <a:headEnd/>
              <a:tailEnd/>
            </a:ln>
            <a:extLst>
              <a:ext uri="{909E8E84-426E-40dd-AFC4-6F175D3DCCD1}">
                <a14:hiddenFill xmlns:a14="http://schemas.microsoft.com/office/drawing/2010/main">
                  <a:solidFill>
                    <a:srgbClr val="003300"/>
                  </a:solidFill>
                </a14:hiddenFill>
              </a:ext>
            </a:extLst>
          </p:spPr>
          <p:txBody>
            <a:bodyPr/>
            <a:lstStyle/>
            <a:p>
              <a:endParaRPr lang="en-GB"/>
            </a:p>
          </p:txBody>
        </p:sp>
        <p:sp>
          <p:nvSpPr>
            <p:cNvPr id="24" name="Freeform 47"/>
            <p:cNvSpPr>
              <a:spLocks/>
            </p:cNvSpPr>
            <p:nvPr>
              <p:custDataLst>
                <p:tags r:id="rId22"/>
              </p:custDataLst>
            </p:nvPr>
          </p:nvSpPr>
          <p:spPr bwMode="auto">
            <a:xfrm>
              <a:off x="7515225" y="4240214"/>
              <a:ext cx="260350" cy="2192337"/>
            </a:xfrm>
            <a:custGeom>
              <a:avLst/>
              <a:gdLst>
                <a:gd name="T0" fmla="*/ 0 w 912"/>
                <a:gd name="T1" fmla="*/ 0 h 7416"/>
                <a:gd name="T2" fmla="*/ 0 w 912"/>
                <a:gd name="T3" fmla="*/ 2147483647 h 7416"/>
                <a:gd name="T4" fmla="*/ 2147483647 w 912"/>
                <a:gd name="T5" fmla="*/ 2147483647 h 7416"/>
                <a:gd name="T6" fmla="*/ 2147483647 w 912"/>
                <a:gd name="T7" fmla="*/ 2147483647 h 7416"/>
                <a:gd name="T8" fmla="*/ 2147483647 w 912"/>
                <a:gd name="T9" fmla="*/ 2147483647 h 7416"/>
                <a:gd name="T10" fmla="*/ 2147483647 w 912"/>
                <a:gd name="T11" fmla="*/ 2147483647 h 7416"/>
                <a:gd name="T12" fmla="*/ 0 w 912"/>
                <a:gd name="T13" fmla="*/ 0 h 74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7416">
                  <a:moveTo>
                    <a:pt x="0" y="0"/>
                  </a:moveTo>
                  <a:lnTo>
                    <a:pt x="0" y="7416"/>
                  </a:lnTo>
                  <a:lnTo>
                    <a:pt x="360" y="7152"/>
                  </a:lnTo>
                  <a:lnTo>
                    <a:pt x="912" y="6744"/>
                  </a:lnTo>
                  <a:lnTo>
                    <a:pt x="907" y="328"/>
                  </a:lnTo>
                  <a:lnTo>
                    <a:pt x="600" y="216"/>
                  </a:lnTo>
                  <a:lnTo>
                    <a:pt x="0" y="0"/>
                  </a:lnTo>
                  <a:close/>
                </a:path>
              </a:pathLst>
            </a:custGeom>
            <a:noFill/>
            <a:ln w="63500">
              <a:solidFill>
                <a:schemeClr val="bg2"/>
              </a:solidFill>
              <a:round/>
              <a:headEnd/>
              <a:tailEnd/>
            </a:ln>
            <a:extLst>
              <a:ext uri="{909E8E84-426E-40dd-AFC4-6F175D3DCCD1}">
                <a14:hiddenFill xmlns:a14="http://schemas.microsoft.com/office/drawing/2010/main">
                  <a:solidFill>
                    <a:srgbClr val="003300"/>
                  </a:solidFill>
                </a14:hiddenFill>
              </a:ext>
            </a:extLst>
          </p:spPr>
          <p:txBody>
            <a:bodyPr/>
            <a:lstStyle/>
            <a:p>
              <a:endParaRPr lang="en-GB"/>
            </a:p>
          </p:txBody>
        </p:sp>
        <p:sp>
          <p:nvSpPr>
            <p:cNvPr id="25" name="Freeform 48"/>
            <p:cNvSpPr>
              <a:spLocks/>
            </p:cNvSpPr>
            <p:nvPr>
              <p:custDataLst>
                <p:tags r:id="rId23"/>
              </p:custDataLst>
            </p:nvPr>
          </p:nvSpPr>
          <p:spPr bwMode="auto">
            <a:xfrm>
              <a:off x="6748463" y="4452939"/>
              <a:ext cx="254000" cy="2008187"/>
            </a:xfrm>
            <a:custGeom>
              <a:avLst/>
              <a:gdLst>
                <a:gd name="T0" fmla="*/ 0 w 891"/>
                <a:gd name="T1" fmla="*/ 2147483647 h 6792"/>
                <a:gd name="T2" fmla="*/ 2147483647 w 891"/>
                <a:gd name="T3" fmla="*/ 2147483647 h 6792"/>
                <a:gd name="T4" fmla="*/ 2147483647 w 891"/>
                <a:gd name="T5" fmla="*/ 2147483647 h 6792"/>
                <a:gd name="T6" fmla="*/ 2147483647 w 891"/>
                <a:gd name="T7" fmla="*/ 2147483647 h 6792"/>
                <a:gd name="T8" fmla="*/ 2147483647 w 891"/>
                <a:gd name="T9" fmla="*/ 0 h 6792"/>
                <a:gd name="T10" fmla="*/ 2147483647 w 891"/>
                <a:gd name="T11" fmla="*/ 2147483647 h 6792"/>
                <a:gd name="T12" fmla="*/ 0 w 891"/>
                <a:gd name="T13" fmla="*/ 2147483647 h 6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1" h="6792">
                  <a:moveTo>
                    <a:pt x="0" y="444"/>
                  </a:moveTo>
                  <a:lnTo>
                    <a:pt x="3" y="6528"/>
                  </a:lnTo>
                  <a:lnTo>
                    <a:pt x="555" y="6648"/>
                  </a:lnTo>
                  <a:lnTo>
                    <a:pt x="891" y="6792"/>
                  </a:lnTo>
                  <a:lnTo>
                    <a:pt x="891" y="0"/>
                  </a:lnTo>
                  <a:lnTo>
                    <a:pt x="519" y="396"/>
                  </a:lnTo>
                  <a:lnTo>
                    <a:pt x="0" y="444"/>
                  </a:lnTo>
                  <a:close/>
                </a:path>
              </a:pathLst>
            </a:custGeom>
            <a:pattFill prst="wdDnDiag">
              <a:fgClr>
                <a:schemeClr val="accent1"/>
              </a:fgClr>
              <a:bgClr>
                <a:srgbClr val="FFFFFF"/>
              </a:bgClr>
            </a:pattFill>
            <a:ln w="63500">
              <a:solidFill>
                <a:schemeClr val="bg2"/>
              </a:solidFill>
              <a:round/>
              <a:headEnd/>
              <a:tailEnd/>
            </a:ln>
          </p:spPr>
          <p:txBody>
            <a:bodyPr/>
            <a:lstStyle/>
            <a:p>
              <a:endParaRPr lang="en-GB"/>
            </a:p>
          </p:txBody>
        </p:sp>
        <p:sp>
          <p:nvSpPr>
            <p:cNvPr id="26" name="Freeform 49"/>
            <p:cNvSpPr>
              <a:spLocks/>
            </p:cNvSpPr>
            <p:nvPr>
              <p:custDataLst>
                <p:tags r:id="rId24"/>
              </p:custDataLst>
            </p:nvPr>
          </p:nvSpPr>
          <p:spPr bwMode="auto">
            <a:xfrm>
              <a:off x="9053513" y="4027488"/>
              <a:ext cx="258762" cy="1873250"/>
            </a:xfrm>
            <a:custGeom>
              <a:avLst/>
              <a:gdLst>
                <a:gd name="T0" fmla="*/ 0 w 912"/>
                <a:gd name="T1" fmla="*/ 2147483647 h 6336"/>
                <a:gd name="T2" fmla="*/ 0 w 912"/>
                <a:gd name="T3" fmla="*/ 2147483647 h 6336"/>
                <a:gd name="T4" fmla="*/ 2147483647 w 912"/>
                <a:gd name="T5" fmla="*/ 2147483647 h 6336"/>
                <a:gd name="T6" fmla="*/ 2147483647 w 912"/>
                <a:gd name="T7" fmla="*/ 2147483647 h 6336"/>
                <a:gd name="T8" fmla="*/ 2147483647 w 912"/>
                <a:gd name="T9" fmla="*/ 0 h 6336"/>
                <a:gd name="T10" fmla="*/ 2147483647 w 912"/>
                <a:gd name="T11" fmla="*/ 2147483647 h 6336"/>
                <a:gd name="T12" fmla="*/ 0 w 912"/>
                <a:gd name="T13" fmla="*/ 2147483647 h 63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6336">
                  <a:moveTo>
                    <a:pt x="0" y="48"/>
                  </a:moveTo>
                  <a:lnTo>
                    <a:pt x="0" y="6336"/>
                  </a:lnTo>
                  <a:lnTo>
                    <a:pt x="355" y="6264"/>
                  </a:lnTo>
                  <a:lnTo>
                    <a:pt x="912" y="6072"/>
                  </a:lnTo>
                  <a:lnTo>
                    <a:pt x="912" y="0"/>
                  </a:lnTo>
                  <a:lnTo>
                    <a:pt x="504" y="72"/>
                  </a:lnTo>
                  <a:lnTo>
                    <a:pt x="0" y="48"/>
                  </a:lnTo>
                  <a:close/>
                </a:path>
              </a:pathLst>
            </a:custGeom>
            <a:noFill/>
            <a:ln w="63500">
              <a:solidFill>
                <a:schemeClr val="bg2"/>
              </a:solidFill>
              <a:round/>
              <a:headEnd/>
              <a:tailEnd/>
            </a:ln>
            <a:extLst>
              <a:ext uri="{909E8E84-426E-40dd-AFC4-6F175D3DCCD1}">
                <a14:hiddenFill xmlns:a14="http://schemas.microsoft.com/office/drawing/2010/main">
                  <a:solidFill>
                    <a:srgbClr val="003300"/>
                  </a:solidFill>
                </a14:hiddenFill>
              </a:ext>
            </a:extLst>
          </p:spPr>
          <p:txBody>
            <a:bodyPr/>
            <a:lstStyle/>
            <a:p>
              <a:endParaRPr lang="en-GB"/>
            </a:p>
          </p:txBody>
        </p:sp>
        <p:sp>
          <p:nvSpPr>
            <p:cNvPr id="27" name="Freeform 50"/>
            <p:cNvSpPr>
              <a:spLocks/>
            </p:cNvSpPr>
            <p:nvPr>
              <p:custDataLst>
                <p:tags r:id="rId25"/>
              </p:custDataLst>
            </p:nvPr>
          </p:nvSpPr>
          <p:spPr bwMode="auto">
            <a:xfrm>
              <a:off x="7761289" y="4286250"/>
              <a:ext cx="255587" cy="2000250"/>
            </a:xfrm>
            <a:custGeom>
              <a:avLst/>
              <a:gdLst>
                <a:gd name="T0" fmla="*/ 0 w 898"/>
                <a:gd name="T1" fmla="*/ 2147483647 h 6764"/>
                <a:gd name="T2" fmla="*/ 2147483647 w 898"/>
                <a:gd name="T3" fmla="*/ 2147483647 h 6764"/>
                <a:gd name="T4" fmla="*/ 2147483647 w 898"/>
                <a:gd name="T5" fmla="*/ 2147483647 h 6764"/>
                <a:gd name="T6" fmla="*/ 2147483647 w 898"/>
                <a:gd name="T7" fmla="*/ 2147483647 h 6764"/>
                <a:gd name="T8" fmla="*/ 2147483647 w 898"/>
                <a:gd name="T9" fmla="*/ 0 h 6764"/>
                <a:gd name="T10" fmla="*/ 2147483647 w 898"/>
                <a:gd name="T11" fmla="*/ 2147483647 h 6764"/>
                <a:gd name="T12" fmla="*/ 0 w 898"/>
                <a:gd name="T13" fmla="*/ 2147483647 h 67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8" h="6764">
                  <a:moveTo>
                    <a:pt x="0" y="116"/>
                  </a:moveTo>
                  <a:lnTo>
                    <a:pt x="3" y="6572"/>
                  </a:lnTo>
                  <a:lnTo>
                    <a:pt x="531" y="6716"/>
                  </a:lnTo>
                  <a:lnTo>
                    <a:pt x="891" y="6764"/>
                  </a:lnTo>
                  <a:lnTo>
                    <a:pt x="898" y="0"/>
                  </a:lnTo>
                  <a:lnTo>
                    <a:pt x="507" y="140"/>
                  </a:lnTo>
                  <a:lnTo>
                    <a:pt x="0" y="116"/>
                  </a:lnTo>
                  <a:close/>
                </a:path>
              </a:pathLst>
            </a:custGeom>
            <a:noFill/>
            <a:ln w="63500">
              <a:solidFill>
                <a:schemeClr val="bg2"/>
              </a:solidFill>
              <a:round/>
              <a:headEnd/>
              <a:tailEnd/>
            </a:ln>
            <a:extLst>
              <a:ext uri="{909E8E84-426E-40dd-AFC4-6F175D3DCCD1}">
                <a14:hiddenFill xmlns:a14="http://schemas.microsoft.com/office/drawing/2010/main">
                  <a:solidFill>
                    <a:srgbClr val="00FF00"/>
                  </a:solidFill>
                </a14:hiddenFill>
              </a:ext>
            </a:extLst>
          </p:spPr>
          <p:txBody>
            <a:bodyPr/>
            <a:lstStyle/>
            <a:p>
              <a:endParaRPr lang="en-GB"/>
            </a:p>
          </p:txBody>
        </p:sp>
        <p:sp>
          <p:nvSpPr>
            <p:cNvPr id="28" name="Freeform 51"/>
            <p:cNvSpPr>
              <a:spLocks/>
            </p:cNvSpPr>
            <p:nvPr>
              <p:custDataLst>
                <p:tags r:id="rId26"/>
              </p:custDataLst>
            </p:nvPr>
          </p:nvSpPr>
          <p:spPr bwMode="auto">
            <a:xfrm>
              <a:off x="8513763" y="4051301"/>
              <a:ext cx="273050" cy="1865313"/>
            </a:xfrm>
            <a:custGeom>
              <a:avLst/>
              <a:gdLst>
                <a:gd name="T0" fmla="*/ 0 w 960"/>
                <a:gd name="T1" fmla="*/ 2147483647 h 6312"/>
                <a:gd name="T2" fmla="*/ 0 w 960"/>
                <a:gd name="T3" fmla="*/ 2147483647 h 6312"/>
                <a:gd name="T4" fmla="*/ 2147483647 w 960"/>
                <a:gd name="T5" fmla="*/ 2147483647 h 6312"/>
                <a:gd name="T6" fmla="*/ 2147483647 w 960"/>
                <a:gd name="T7" fmla="*/ 2147483647 h 6312"/>
                <a:gd name="T8" fmla="*/ 2147483647 w 960"/>
                <a:gd name="T9" fmla="*/ 0 h 6312"/>
                <a:gd name="T10" fmla="*/ 2147483647 w 960"/>
                <a:gd name="T11" fmla="*/ 2147483647 h 6312"/>
                <a:gd name="T12" fmla="*/ 0 w 960"/>
                <a:gd name="T13" fmla="*/ 2147483647 h 63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0" h="6312">
                  <a:moveTo>
                    <a:pt x="0" y="48"/>
                  </a:moveTo>
                  <a:lnTo>
                    <a:pt x="0" y="6120"/>
                  </a:lnTo>
                  <a:lnTo>
                    <a:pt x="384" y="6240"/>
                  </a:lnTo>
                  <a:lnTo>
                    <a:pt x="960" y="6312"/>
                  </a:lnTo>
                  <a:lnTo>
                    <a:pt x="960" y="0"/>
                  </a:lnTo>
                  <a:lnTo>
                    <a:pt x="528" y="72"/>
                  </a:lnTo>
                  <a:lnTo>
                    <a:pt x="0" y="48"/>
                  </a:lnTo>
                  <a:close/>
                </a:path>
              </a:pathLst>
            </a:custGeom>
            <a:noFill/>
            <a:ln w="63500">
              <a:solidFill>
                <a:schemeClr val="bg2"/>
              </a:solidFill>
              <a:round/>
              <a:headEnd/>
              <a:tailEnd/>
            </a:ln>
            <a:extLst>
              <a:ext uri="{909E8E84-426E-40dd-AFC4-6F175D3DCCD1}">
                <a14:hiddenFill xmlns:a14="http://schemas.microsoft.com/office/drawing/2010/main">
                  <a:solidFill>
                    <a:srgbClr val="00FF00"/>
                  </a:solidFill>
                </a14:hiddenFill>
              </a:ext>
            </a:extLst>
          </p:spPr>
          <p:txBody>
            <a:bodyPr/>
            <a:lstStyle/>
            <a:p>
              <a:endParaRPr lang="en-GB"/>
            </a:p>
          </p:txBody>
        </p:sp>
        <p:sp>
          <p:nvSpPr>
            <p:cNvPr id="29" name="Freeform 52"/>
            <p:cNvSpPr>
              <a:spLocks/>
            </p:cNvSpPr>
            <p:nvPr>
              <p:custDataLst>
                <p:tags r:id="rId27"/>
              </p:custDataLst>
            </p:nvPr>
          </p:nvSpPr>
          <p:spPr bwMode="auto">
            <a:xfrm>
              <a:off x="6989763" y="4165601"/>
              <a:ext cx="258762" cy="2347913"/>
            </a:xfrm>
            <a:custGeom>
              <a:avLst/>
              <a:gdLst>
                <a:gd name="T0" fmla="*/ 0 w 912"/>
                <a:gd name="T1" fmla="*/ 2147483647 h 7944"/>
                <a:gd name="T2" fmla="*/ 0 w 912"/>
                <a:gd name="T3" fmla="*/ 2147483647 h 7944"/>
                <a:gd name="T4" fmla="*/ 2147483647 w 912"/>
                <a:gd name="T5" fmla="*/ 2147483647 h 7944"/>
                <a:gd name="T6" fmla="*/ 2147483647 w 912"/>
                <a:gd name="T7" fmla="*/ 2147483647 h 7944"/>
                <a:gd name="T8" fmla="*/ 2147483647 w 912"/>
                <a:gd name="T9" fmla="*/ 0 h 7944"/>
                <a:gd name="T10" fmla="*/ 2147483647 w 912"/>
                <a:gd name="T11" fmla="*/ 2147483647 h 7944"/>
                <a:gd name="T12" fmla="*/ 2147483647 w 912"/>
                <a:gd name="T13" fmla="*/ 2147483647 h 7944"/>
                <a:gd name="T14" fmla="*/ 0 w 912"/>
                <a:gd name="T15" fmla="*/ 2147483647 h 79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2" h="7944">
                  <a:moveTo>
                    <a:pt x="0" y="936"/>
                  </a:moveTo>
                  <a:lnTo>
                    <a:pt x="0" y="7776"/>
                  </a:lnTo>
                  <a:lnTo>
                    <a:pt x="432" y="7896"/>
                  </a:lnTo>
                  <a:lnTo>
                    <a:pt x="912" y="7944"/>
                  </a:lnTo>
                  <a:lnTo>
                    <a:pt x="912" y="0"/>
                  </a:lnTo>
                  <a:lnTo>
                    <a:pt x="552" y="144"/>
                  </a:lnTo>
                  <a:lnTo>
                    <a:pt x="384" y="360"/>
                  </a:lnTo>
                  <a:lnTo>
                    <a:pt x="0" y="936"/>
                  </a:lnTo>
                  <a:close/>
                </a:path>
              </a:pathLst>
            </a:custGeom>
            <a:pattFill prst="wdDnDiag">
              <a:fgClr>
                <a:schemeClr val="accent1"/>
              </a:fgClr>
              <a:bgClr>
                <a:srgbClr val="FFFFFF"/>
              </a:bgClr>
            </a:pattFill>
            <a:ln w="63500">
              <a:solidFill>
                <a:schemeClr val="bg2"/>
              </a:solidFill>
              <a:round/>
              <a:headEnd/>
              <a:tailEnd/>
            </a:ln>
          </p:spPr>
          <p:txBody>
            <a:bodyPr/>
            <a:lstStyle/>
            <a:p>
              <a:endParaRPr lang="en-GB"/>
            </a:p>
          </p:txBody>
        </p:sp>
        <p:sp>
          <p:nvSpPr>
            <p:cNvPr id="30" name="Freeform 53"/>
            <p:cNvSpPr>
              <a:spLocks/>
            </p:cNvSpPr>
            <p:nvPr>
              <p:custDataLst>
                <p:tags r:id="rId28"/>
              </p:custDataLst>
            </p:nvPr>
          </p:nvSpPr>
          <p:spPr bwMode="auto">
            <a:xfrm>
              <a:off x="9299576" y="4037013"/>
              <a:ext cx="252413" cy="1795462"/>
            </a:xfrm>
            <a:custGeom>
              <a:avLst/>
              <a:gdLst>
                <a:gd name="T0" fmla="*/ 0 w 888"/>
                <a:gd name="T1" fmla="*/ 0 h 6072"/>
                <a:gd name="T2" fmla="*/ 0 w 888"/>
                <a:gd name="T3" fmla="*/ 2147483647 h 6072"/>
                <a:gd name="T4" fmla="*/ 2147483647 w 888"/>
                <a:gd name="T5" fmla="*/ 2147483647 h 6072"/>
                <a:gd name="T6" fmla="*/ 2147483647 w 888"/>
                <a:gd name="T7" fmla="*/ 2147483647 h 6072"/>
                <a:gd name="T8" fmla="*/ 2147483647 w 888"/>
                <a:gd name="T9" fmla="*/ 2147483647 h 6072"/>
                <a:gd name="T10" fmla="*/ 2147483647 w 888"/>
                <a:gd name="T11" fmla="*/ 2147483647 h 6072"/>
                <a:gd name="T12" fmla="*/ 2147483647 w 888"/>
                <a:gd name="T13" fmla="*/ 2147483647 h 6072"/>
                <a:gd name="T14" fmla="*/ 2147483647 w 888"/>
                <a:gd name="T15" fmla="*/ 2147483647 h 6072"/>
                <a:gd name="T16" fmla="*/ 2147483647 w 888"/>
                <a:gd name="T17" fmla="*/ 2147483647 h 6072"/>
                <a:gd name="T18" fmla="*/ 2147483647 w 888"/>
                <a:gd name="T19" fmla="*/ 2147483647 h 6072"/>
                <a:gd name="T20" fmla="*/ 0 w 888"/>
                <a:gd name="T21" fmla="*/ 0 h 60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88" h="6072">
                  <a:moveTo>
                    <a:pt x="0" y="0"/>
                  </a:moveTo>
                  <a:lnTo>
                    <a:pt x="0" y="6072"/>
                  </a:lnTo>
                  <a:lnTo>
                    <a:pt x="456" y="5808"/>
                  </a:lnTo>
                  <a:lnTo>
                    <a:pt x="816" y="5544"/>
                  </a:lnTo>
                  <a:lnTo>
                    <a:pt x="792" y="4608"/>
                  </a:lnTo>
                  <a:lnTo>
                    <a:pt x="600" y="3864"/>
                  </a:lnTo>
                  <a:lnTo>
                    <a:pt x="504" y="2832"/>
                  </a:lnTo>
                  <a:lnTo>
                    <a:pt x="768" y="1632"/>
                  </a:lnTo>
                  <a:lnTo>
                    <a:pt x="888" y="648"/>
                  </a:lnTo>
                  <a:lnTo>
                    <a:pt x="432" y="120"/>
                  </a:lnTo>
                  <a:lnTo>
                    <a:pt x="0" y="0"/>
                  </a:lnTo>
                  <a:close/>
                </a:path>
              </a:pathLst>
            </a:custGeom>
            <a:noFill/>
            <a:ln w="63500">
              <a:solidFill>
                <a:schemeClr val="bg2"/>
              </a:solidFill>
              <a:round/>
              <a:headEnd/>
              <a:tailEnd/>
            </a:ln>
            <a:extLst>
              <a:ext uri="{909E8E84-426E-40dd-AFC4-6F175D3DCCD1}">
                <a14:hiddenFill xmlns:a14="http://schemas.microsoft.com/office/drawing/2010/main">
                  <a:solidFill>
                    <a:srgbClr val="00FF00"/>
                  </a:solidFill>
                </a14:hiddenFill>
              </a:ext>
            </a:extLst>
          </p:spPr>
          <p:txBody>
            <a:bodyPr/>
            <a:lstStyle/>
            <a:p>
              <a:endParaRPr lang="en-GB"/>
            </a:p>
          </p:txBody>
        </p:sp>
        <p:sp>
          <p:nvSpPr>
            <p:cNvPr id="31" name="Oval 54"/>
            <p:cNvSpPr>
              <a:spLocks noChangeArrowheads="1"/>
            </p:cNvSpPr>
            <p:nvPr>
              <p:custDataLst>
                <p:tags r:id="rId29"/>
              </p:custDataLst>
            </p:nvPr>
          </p:nvSpPr>
          <p:spPr bwMode="auto">
            <a:xfrm>
              <a:off x="7840663" y="4660901"/>
              <a:ext cx="50800" cy="53975"/>
            </a:xfrm>
            <a:prstGeom prst="ellipse">
              <a:avLst/>
            </a:prstGeom>
            <a:solidFill>
              <a:srgbClr val="000000"/>
            </a:solidFill>
            <a:ln w="50800">
              <a:solidFill>
                <a:srgbClr val="00008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ea typeface="MS PGothic" panose="020B0600070205080204" pitchFamily="34" charset="-128"/>
              </a:endParaRPr>
            </a:p>
          </p:txBody>
        </p:sp>
        <p:sp>
          <p:nvSpPr>
            <p:cNvPr id="32" name="Text Box 55"/>
            <p:cNvSpPr txBox="1">
              <a:spLocks noChangeArrowheads="1"/>
            </p:cNvSpPr>
            <p:nvPr>
              <p:custDataLst>
                <p:tags r:id="rId30"/>
              </p:custDataLst>
            </p:nvPr>
          </p:nvSpPr>
          <p:spPr bwMode="auto">
            <a:xfrm>
              <a:off x="7915275" y="3716339"/>
              <a:ext cx="204788"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000080"/>
                  </a:solidFill>
                  <a:latin typeface="Times New Roman" panose="02020603050405020304" pitchFamily="18" charset="0"/>
                  <a:ea typeface="MS PGothic" panose="020B0600070205080204" pitchFamily="34" charset="-128"/>
                </a:rPr>
                <a:t>P</a:t>
              </a:r>
            </a:p>
          </p:txBody>
        </p:sp>
        <p:sp>
          <p:nvSpPr>
            <p:cNvPr id="33" name="Freeform 56"/>
            <p:cNvSpPr>
              <a:spLocks/>
            </p:cNvSpPr>
            <p:nvPr>
              <p:custDataLst>
                <p:tags r:id="rId31"/>
              </p:custDataLst>
            </p:nvPr>
          </p:nvSpPr>
          <p:spPr bwMode="auto">
            <a:xfrm>
              <a:off x="7726363" y="3940176"/>
              <a:ext cx="209550" cy="646113"/>
            </a:xfrm>
            <a:custGeom>
              <a:avLst/>
              <a:gdLst>
                <a:gd name="T0" fmla="*/ 112931 w 167"/>
                <a:gd name="T1" fmla="*/ 646113 h 528"/>
                <a:gd name="T2" fmla="*/ 16312 w 167"/>
                <a:gd name="T3" fmla="*/ 304701 h 528"/>
                <a:gd name="T4" fmla="*/ 209550 w 167"/>
                <a:gd name="T5" fmla="*/ 0 h 528"/>
                <a:gd name="T6" fmla="*/ 0 60000 65536"/>
                <a:gd name="T7" fmla="*/ 0 60000 65536"/>
                <a:gd name="T8" fmla="*/ 0 60000 65536"/>
              </a:gdLst>
              <a:ahLst/>
              <a:cxnLst>
                <a:cxn ang="T6">
                  <a:pos x="T0" y="T1"/>
                </a:cxn>
                <a:cxn ang="T7">
                  <a:pos x="T2" y="T3"/>
                </a:cxn>
                <a:cxn ang="T8">
                  <a:pos x="T4" y="T5"/>
                </a:cxn>
              </a:cxnLst>
              <a:rect l="0" t="0" r="r" b="b"/>
              <a:pathLst>
                <a:path w="167" h="528">
                  <a:moveTo>
                    <a:pt x="90" y="528"/>
                  </a:moveTo>
                  <a:cubicBezTo>
                    <a:pt x="45" y="432"/>
                    <a:pt x="0" y="337"/>
                    <a:pt x="13" y="249"/>
                  </a:cubicBezTo>
                  <a:cubicBezTo>
                    <a:pt x="26" y="161"/>
                    <a:pt x="96" y="80"/>
                    <a:pt x="167" y="0"/>
                  </a:cubicBezTo>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sz="2400">
                <a:ea typeface="ＭＳ Ｐゴシック" charset="-128"/>
              </a:endParaRPr>
            </a:p>
          </p:txBody>
        </p:sp>
        <p:sp>
          <p:nvSpPr>
            <p:cNvPr id="34" name="Freeform 58"/>
            <p:cNvSpPr>
              <a:spLocks/>
            </p:cNvSpPr>
            <p:nvPr>
              <p:custDataLst>
                <p:tags r:id="rId32"/>
              </p:custDataLst>
            </p:nvPr>
          </p:nvSpPr>
          <p:spPr bwMode="auto">
            <a:xfrm>
              <a:off x="8832850" y="4005264"/>
              <a:ext cx="215900" cy="1944687"/>
            </a:xfrm>
            <a:custGeom>
              <a:avLst/>
              <a:gdLst>
                <a:gd name="T0" fmla="*/ 0 w 888"/>
                <a:gd name="T1" fmla="*/ 2147483647 h 6360"/>
                <a:gd name="T2" fmla="*/ 0 w 888"/>
                <a:gd name="T3" fmla="*/ 2147483647 h 6360"/>
                <a:gd name="T4" fmla="*/ 2147483647 w 888"/>
                <a:gd name="T5" fmla="*/ 2147483647 h 6360"/>
                <a:gd name="T6" fmla="*/ 2147483647 w 888"/>
                <a:gd name="T7" fmla="*/ 2147483647 h 6360"/>
                <a:gd name="T8" fmla="*/ 2147483647 w 888"/>
                <a:gd name="T9" fmla="*/ 0 h 6360"/>
                <a:gd name="T10" fmla="*/ 2147483647 w 888"/>
                <a:gd name="T11" fmla="*/ 2147483647 h 6360"/>
                <a:gd name="T12" fmla="*/ 0 w 888"/>
                <a:gd name="T13" fmla="*/ 2147483647 h 6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8" h="6360">
                  <a:moveTo>
                    <a:pt x="0" y="120"/>
                  </a:moveTo>
                  <a:lnTo>
                    <a:pt x="0" y="6360"/>
                  </a:lnTo>
                  <a:lnTo>
                    <a:pt x="336" y="6360"/>
                  </a:lnTo>
                  <a:lnTo>
                    <a:pt x="888" y="6240"/>
                  </a:lnTo>
                  <a:lnTo>
                    <a:pt x="888" y="0"/>
                  </a:lnTo>
                  <a:lnTo>
                    <a:pt x="528" y="48"/>
                  </a:lnTo>
                  <a:lnTo>
                    <a:pt x="0" y="120"/>
                  </a:lnTo>
                  <a:close/>
                </a:path>
              </a:pathLst>
            </a:custGeom>
            <a:noFill/>
            <a:ln w="63500">
              <a:solidFill>
                <a:schemeClr val="bg2"/>
              </a:solidFill>
              <a:round/>
              <a:headEnd/>
              <a:tailEnd/>
            </a:ln>
            <a:extLst>
              <a:ext uri="{909E8E84-426E-40dd-AFC4-6F175D3DCCD1}">
                <a14:hiddenFill xmlns:a14="http://schemas.microsoft.com/office/drawing/2010/main">
                  <a:solidFill>
                    <a:srgbClr val="008000"/>
                  </a:solidFill>
                </a14:hiddenFill>
              </a:ext>
            </a:extLst>
          </p:spPr>
          <p:txBody>
            <a:bodyPr/>
            <a:lstStyle/>
            <a:p>
              <a:endParaRPr lang="en-GB"/>
            </a:p>
          </p:txBody>
        </p:sp>
        <p:sp>
          <p:nvSpPr>
            <p:cNvPr id="35" name="Text Box 59"/>
            <p:cNvSpPr txBox="1">
              <a:spLocks noChangeArrowheads="1"/>
            </p:cNvSpPr>
            <p:nvPr>
              <p:custDataLst>
                <p:tags r:id="rId33"/>
              </p:custDataLst>
            </p:nvPr>
          </p:nvSpPr>
          <p:spPr bwMode="auto">
            <a:xfrm>
              <a:off x="9053513" y="3451875"/>
              <a:ext cx="2529901" cy="60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GB" dirty="0">
                  <a:solidFill>
                    <a:srgbClr val="595959"/>
                  </a:solidFill>
                  <a:latin typeface="Arial" charset="0"/>
                  <a:ea typeface="ＭＳ Ｐゴシック" charset="0"/>
                </a:rPr>
                <a:t>Survey Region</a:t>
              </a:r>
            </a:p>
          </p:txBody>
        </p:sp>
        <p:cxnSp>
          <p:nvCxnSpPr>
            <p:cNvPr id="36" name="Curved Connector 35"/>
            <p:cNvCxnSpPr>
              <a:cxnSpLocks noChangeShapeType="1"/>
              <a:stCxn id="35" idx="0"/>
            </p:cNvCxnSpPr>
            <p:nvPr>
              <p:custDataLst>
                <p:tags r:id="rId34"/>
              </p:custDataLst>
            </p:nvPr>
          </p:nvCxnSpPr>
          <p:spPr bwMode="auto">
            <a:xfrm rot="16200000" flipV="1">
              <a:off x="9832039" y="2965452"/>
              <a:ext cx="228601" cy="744249"/>
            </a:xfrm>
            <a:prstGeom prst="curvedConnector2">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7" name="Curved Connector 36"/>
            <p:cNvCxnSpPr>
              <a:cxnSpLocks noChangeShapeType="1"/>
              <a:stCxn id="35" idx="2"/>
            </p:cNvCxnSpPr>
            <p:nvPr>
              <p:custDataLst>
                <p:tags r:id="rId35"/>
              </p:custDataLst>
            </p:nvPr>
          </p:nvCxnSpPr>
          <p:spPr bwMode="auto">
            <a:xfrm rot="5400000">
              <a:off x="9851882" y="3556798"/>
              <a:ext cx="87316" cy="845848"/>
            </a:xfrm>
            <a:prstGeom prst="curvedConnector2">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8" name="Rectangle 3"/>
          <p:cNvSpPr txBox="1">
            <a:spLocks noChangeArrowheads="1"/>
          </p:cNvSpPr>
          <p:nvPr>
            <p:custDataLst>
              <p:tags r:id="rId1"/>
            </p:custDataLst>
          </p:nvPr>
        </p:nvSpPr>
        <p:spPr bwMode="auto">
          <a:xfrm>
            <a:off x="813753" y="1440745"/>
            <a:ext cx="3941127" cy="197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endParaRPr lang="en-GB" altLang="en-US" sz="2800" b="1" dirty="0" smtClean="0">
              <a:solidFill>
                <a:schemeClr val="tx1">
                  <a:lumMod val="65000"/>
                  <a:lumOff val="35000"/>
                </a:schemeClr>
              </a:solidFill>
            </a:endParaRPr>
          </a:p>
          <a:p>
            <a:pPr lvl="1" eaLnBrk="1" hangingPunct="1"/>
            <a:r>
              <a:rPr lang="en-GB" altLang="en-US" sz="2000" dirty="0" smtClean="0">
                <a:solidFill>
                  <a:schemeClr val="tx1">
                    <a:lumMod val="65000"/>
                    <a:lumOff val="35000"/>
                  </a:schemeClr>
                </a:solidFill>
              </a:rPr>
              <a:t>Uniform coverage probability, </a:t>
            </a:r>
            <a:r>
              <a:rPr lang="el-GR" altLang="en-US" sz="2000" dirty="0" smtClean="0">
                <a:solidFill>
                  <a:schemeClr val="tx1">
                    <a:lumMod val="65000"/>
                    <a:lumOff val="35000"/>
                  </a:schemeClr>
                </a:solidFill>
                <a:cs typeface="Arial" panose="020B0604020202020204" pitchFamily="34" charset="0"/>
              </a:rPr>
              <a:t>π</a:t>
            </a:r>
            <a:r>
              <a:rPr lang="en-GB" altLang="en-US" sz="2000" dirty="0" smtClean="0">
                <a:solidFill>
                  <a:schemeClr val="tx1">
                    <a:lumMod val="65000"/>
                    <a:lumOff val="35000"/>
                  </a:schemeClr>
                </a:solidFill>
                <a:cs typeface="Arial" panose="020B0604020202020204" pitchFamily="34" charset="0"/>
              </a:rPr>
              <a:t> = 1/3</a:t>
            </a:r>
            <a:r>
              <a:rPr lang="en-GB" altLang="en-US" sz="2400" dirty="0" smtClean="0">
                <a:solidFill>
                  <a:schemeClr val="tx1">
                    <a:lumMod val="65000"/>
                    <a:lumOff val="35000"/>
                  </a:schemeClr>
                </a:solidFill>
                <a:cs typeface="Arial" panose="020B0604020202020204" pitchFamily="34" charset="0"/>
              </a:rPr>
              <a:t> </a:t>
            </a:r>
            <a:endParaRPr lang="el-GR" altLang="en-US" sz="2400" dirty="0">
              <a:solidFill>
                <a:schemeClr val="tx1">
                  <a:lumMod val="65000"/>
                  <a:lumOff val="35000"/>
                </a:schemeClr>
              </a:solidFill>
              <a:cs typeface="Arial" panose="020B0604020202020204" pitchFamily="34" charset="0"/>
            </a:endParaRPr>
          </a:p>
        </p:txBody>
      </p:sp>
      <p:sp>
        <p:nvSpPr>
          <p:cNvPr id="39" name="Rectangle 5"/>
          <p:cNvSpPr>
            <a:spLocks noChangeArrowheads="1"/>
          </p:cNvSpPr>
          <p:nvPr>
            <p:custDataLst>
              <p:tags r:id="rId2"/>
            </p:custDataLst>
          </p:nvPr>
        </p:nvSpPr>
        <p:spPr bwMode="auto">
          <a:xfrm>
            <a:off x="823913" y="3135551"/>
            <a:ext cx="4038600"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742950" lvl="1" indent="-285750">
              <a:spcBef>
                <a:spcPct val="20000"/>
              </a:spcBef>
              <a:buFontTx/>
              <a:buChar char="–"/>
              <a:defRPr/>
            </a:pPr>
            <a:r>
              <a:rPr lang="en-GB" sz="2000" dirty="0">
                <a:solidFill>
                  <a:srgbClr val="595959"/>
                </a:solidFill>
                <a:ea typeface="MS PGothic" pitchFamily="34" charset="-128"/>
              </a:rPr>
              <a:t>Uniform coverage probability, </a:t>
            </a:r>
            <a:r>
              <a:rPr lang="el-GR" sz="2000" dirty="0">
                <a:solidFill>
                  <a:srgbClr val="595959"/>
                </a:solidFill>
                <a:ea typeface="MS PGothic" pitchFamily="34" charset="-128"/>
                <a:cs typeface="Arial" charset="0"/>
              </a:rPr>
              <a:t>π</a:t>
            </a:r>
            <a:r>
              <a:rPr lang="en-GB" sz="2000" dirty="0">
                <a:solidFill>
                  <a:srgbClr val="595959"/>
                </a:solidFill>
                <a:ea typeface="MS PGothic" pitchFamily="34" charset="-128"/>
                <a:cs typeface="Arial" charset="0"/>
              </a:rPr>
              <a:t> = 1/3</a:t>
            </a:r>
            <a:endParaRPr lang="en-GB" sz="2000" dirty="0">
              <a:solidFill>
                <a:srgbClr val="595959"/>
              </a:solidFill>
              <a:ea typeface="MS PGothic" pitchFamily="34" charset="-128"/>
            </a:endParaRPr>
          </a:p>
          <a:p>
            <a:pPr marL="742950" lvl="1" indent="-285750">
              <a:spcBef>
                <a:spcPct val="20000"/>
              </a:spcBef>
              <a:buFontTx/>
              <a:buChar char="–"/>
              <a:defRPr/>
            </a:pPr>
            <a:r>
              <a:rPr lang="en-GB" sz="2000" dirty="0">
                <a:solidFill>
                  <a:srgbClr val="595959"/>
                </a:solidFill>
                <a:ea typeface="MS PGothic" pitchFamily="34" charset="-128"/>
              </a:rPr>
              <a:t>Uneven coverage for any given realisation</a:t>
            </a:r>
          </a:p>
        </p:txBody>
      </p:sp>
    </p:spTree>
    <p:extLst>
      <p:ext uri="{BB962C8B-B14F-4D97-AF65-F5344CB8AC3E}">
        <p14:creationId xmlns:p14="http://schemas.microsoft.com/office/powerpoint/2010/main" val="25995157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Design?</a:t>
            </a:r>
            <a:endParaRPr lang="en-US" dirty="0"/>
          </a:p>
        </p:txBody>
      </p:sp>
      <p:sp>
        <p:nvSpPr>
          <p:cNvPr id="3" name="Content Placeholder 2"/>
          <p:cNvSpPr>
            <a:spLocks noGrp="1"/>
          </p:cNvSpPr>
          <p:nvPr>
            <p:ph idx="1"/>
          </p:nvPr>
        </p:nvSpPr>
        <p:spPr/>
        <p:txBody>
          <a:bodyPr>
            <a:normAutofit/>
          </a:bodyPr>
          <a:lstStyle/>
          <a:p>
            <a:r>
              <a:rPr lang="en-GB" altLang="en-US" b="1" dirty="0"/>
              <a:t>Uniformity</a:t>
            </a:r>
            <a:r>
              <a:rPr lang="en-GB" altLang="en-US" dirty="0"/>
              <a:t> of coverage probability</a:t>
            </a:r>
          </a:p>
          <a:p>
            <a:r>
              <a:rPr lang="en-GB" altLang="en-US" b="1" dirty="0"/>
              <a:t>Even-ness</a:t>
            </a:r>
            <a:r>
              <a:rPr lang="en-GB" altLang="en-US" dirty="0"/>
              <a:t> of coverage within any given realisation</a:t>
            </a:r>
          </a:p>
          <a:p>
            <a:r>
              <a:rPr lang="en-GB" altLang="en-US" b="1" dirty="0"/>
              <a:t>Overlap</a:t>
            </a:r>
            <a:r>
              <a:rPr lang="en-GB" altLang="en-US" dirty="0"/>
              <a:t> of samplers</a:t>
            </a:r>
          </a:p>
          <a:p>
            <a:r>
              <a:rPr lang="en-GB" altLang="en-US" b="1" dirty="0"/>
              <a:t>Cost</a:t>
            </a:r>
            <a:r>
              <a:rPr lang="en-GB" altLang="en-US" dirty="0"/>
              <a:t> of travel between samplers</a:t>
            </a:r>
          </a:p>
          <a:p>
            <a:r>
              <a:rPr lang="en-GB" altLang="en-US" b="1" dirty="0"/>
              <a:t>Efficiency</a:t>
            </a:r>
            <a:r>
              <a:rPr lang="en-GB" altLang="en-US" dirty="0"/>
              <a:t> when density varies within the </a:t>
            </a:r>
            <a:r>
              <a:rPr lang="en-GB" altLang="en-US" dirty="0" smtClean="0"/>
              <a:t>region</a:t>
            </a:r>
            <a:endParaRPr lang="en-GB" altLang="en-US" dirty="0"/>
          </a:p>
        </p:txBody>
      </p:sp>
    </p:spTree>
    <p:extLst>
      <p:ext uri="{BB962C8B-B14F-4D97-AF65-F5344CB8AC3E}">
        <p14:creationId xmlns:p14="http://schemas.microsoft.com/office/powerpoint/2010/main" val="32783632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Trade-Offs</a:t>
            </a:r>
            <a:endParaRPr lang="en-US" dirty="0"/>
          </a:p>
        </p:txBody>
      </p:sp>
      <p:grpSp>
        <p:nvGrpSpPr>
          <p:cNvPr id="21" name="Group 20"/>
          <p:cNvGrpSpPr/>
          <p:nvPr/>
        </p:nvGrpSpPr>
        <p:grpSpPr>
          <a:xfrm>
            <a:off x="393317" y="1266279"/>
            <a:ext cx="3396364" cy="2533561"/>
            <a:chOff x="2135188" y="1773239"/>
            <a:chExt cx="5980113" cy="4606924"/>
          </a:xfrm>
        </p:grpSpPr>
        <p:sp>
          <p:nvSpPr>
            <p:cNvPr id="5" name="Rectangle 4"/>
            <p:cNvSpPr>
              <a:spLocks noChangeArrowheads="1"/>
            </p:cNvSpPr>
            <p:nvPr>
              <p:custDataLst>
                <p:tags r:id="rId7"/>
              </p:custDataLst>
            </p:nvPr>
          </p:nvSpPr>
          <p:spPr bwMode="auto">
            <a:xfrm>
              <a:off x="2206626" y="1773239"/>
              <a:ext cx="5908675" cy="4605337"/>
            </a:xfrm>
            <a:prstGeom prst="rect">
              <a:avLst/>
            </a:prstGeom>
            <a:pattFill prst="zigZag">
              <a:fgClr>
                <a:schemeClr val="accent1"/>
              </a:fgClr>
              <a:bgClr>
                <a:schemeClr val="bg1"/>
              </a:bgClr>
            </a:pattFill>
            <a:ln w="5715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Arial" charset="0"/>
                <a:ea typeface="ＭＳ Ｐゴシック" charset="0"/>
              </a:endParaRPr>
            </a:p>
          </p:txBody>
        </p:sp>
        <p:grpSp>
          <p:nvGrpSpPr>
            <p:cNvPr id="6" name="Group 5"/>
            <p:cNvGrpSpPr>
              <a:grpSpLocks/>
            </p:cNvGrpSpPr>
            <p:nvPr>
              <p:custDataLst>
                <p:tags r:id="rId8"/>
              </p:custDataLst>
            </p:nvPr>
          </p:nvGrpSpPr>
          <p:grpSpPr bwMode="auto">
            <a:xfrm>
              <a:off x="2135188" y="1773239"/>
              <a:ext cx="5961062" cy="4537075"/>
              <a:chOff x="-28" y="3100"/>
              <a:chExt cx="12216" cy="8612"/>
            </a:xfrm>
          </p:grpSpPr>
          <p:sp>
            <p:nvSpPr>
              <p:cNvPr id="7" name="Freeform 6"/>
              <p:cNvSpPr>
                <a:spLocks/>
              </p:cNvSpPr>
              <p:nvPr/>
            </p:nvSpPr>
            <p:spPr bwMode="auto">
              <a:xfrm>
                <a:off x="128" y="3100"/>
                <a:ext cx="12060" cy="8612"/>
              </a:xfrm>
              <a:custGeom>
                <a:avLst/>
                <a:gdLst>
                  <a:gd name="T0" fmla="*/ 64 w 12060"/>
                  <a:gd name="T1" fmla="*/ 3668 h 8612"/>
                  <a:gd name="T2" fmla="*/ 472 w 12060"/>
                  <a:gd name="T3" fmla="*/ 2228 h 8612"/>
                  <a:gd name="T4" fmla="*/ 2755 w 12060"/>
                  <a:gd name="T5" fmla="*/ 524 h 8612"/>
                  <a:gd name="T6" fmla="*/ 10000 w 12060"/>
                  <a:gd name="T7" fmla="*/ 20 h 8612"/>
                  <a:gd name="T8" fmla="*/ 11728 w 12060"/>
                  <a:gd name="T9" fmla="*/ 404 h 8612"/>
                  <a:gd name="T10" fmla="*/ 11992 w 12060"/>
                  <a:gd name="T11" fmla="*/ 1748 h 8612"/>
                  <a:gd name="T12" fmla="*/ 11728 w 12060"/>
                  <a:gd name="T13" fmla="*/ 5348 h 8612"/>
                  <a:gd name="T14" fmla="*/ 11320 w 12060"/>
                  <a:gd name="T15" fmla="*/ 5756 h 8612"/>
                  <a:gd name="T16" fmla="*/ 5875 w 12060"/>
                  <a:gd name="T17" fmla="*/ 7796 h 8612"/>
                  <a:gd name="T18" fmla="*/ 2776 w 12060"/>
                  <a:gd name="T19" fmla="*/ 8612 h 8612"/>
                  <a:gd name="T20" fmla="*/ 688 w 12060"/>
                  <a:gd name="T21" fmla="*/ 8012 h 8612"/>
                  <a:gd name="T22" fmla="*/ 112 w 12060"/>
                  <a:gd name="T23" fmla="*/ 7580 h 8612"/>
                  <a:gd name="T24" fmla="*/ 16 w 12060"/>
                  <a:gd name="T25" fmla="*/ 5060 h 8612"/>
                  <a:gd name="T26" fmla="*/ 64 w 12060"/>
                  <a:gd name="T27" fmla="*/ 3668 h 86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060" h="8612">
                    <a:moveTo>
                      <a:pt x="64" y="3668"/>
                    </a:moveTo>
                    <a:lnTo>
                      <a:pt x="472" y="2228"/>
                    </a:lnTo>
                    <a:cubicBezTo>
                      <a:pt x="920" y="1704"/>
                      <a:pt x="1167" y="892"/>
                      <a:pt x="2755" y="524"/>
                    </a:cubicBezTo>
                    <a:cubicBezTo>
                      <a:pt x="4343" y="156"/>
                      <a:pt x="8504" y="40"/>
                      <a:pt x="10000" y="20"/>
                    </a:cubicBezTo>
                    <a:cubicBezTo>
                      <a:pt x="11496" y="0"/>
                      <a:pt x="11396" y="116"/>
                      <a:pt x="11728" y="404"/>
                    </a:cubicBezTo>
                    <a:cubicBezTo>
                      <a:pt x="12060" y="692"/>
                      <a:pt x="11992" y="924"/>
                      <a:pt x="11992" y="1748"/>
                    </a:cubicBezTo>
                    <a:lnTo>
                      <a:pt x="11728" y="5348"/>
                    </a:lnTo>
                    <a:lnTo>
                      <a:pt x="11320" y="5756"/>
                    </a:lnTo>
                    <a:cubicBezTo>
                      <a:pt x="10344" y="6164"/>
                      <a:pt x="7299" y="7320"/>
                      <a:pt x="5875" y="7796"/>
                    </a:cubicBezTo>
                    <a:cubicBezTo>
                      <a:pt x="4451" y="8272"/>
                      <a:pt x="3640" y="8576"/>
                      <a:pt x="2776" y="8612"/>
                    </a:cubicBezTo>
                    <a:lnTo>
                      <a:pt x="688" y="8012"/>
                    </a:lnTo>
                    <a:lnTo>
                      <a:pt x="112" y="7580"/>
                    </a:lnTo>
                    <a:cubicBezTo>
                      <a:pt x="0" y="7088"/>
                      <a:pt x="24" y="5712"/>
                      <a:pt x="16" y="5060"/>
                    </a:cubicBezTo>
                    <a:cubicBezTo>
                      <a:pt x="8" y="4408"/>
                      <a:pt x="54" y="3958"/>
                      <a:pt x="64" y="3668"/>
                    </a:cubicBezTo>
                    <a:close/>
                  </a:path>
                </a:pathLst>
              </a:custGeom>
              <a:pattFill prst="ltUpDiag">
                <a:fgClr>
                  <a:srgbClr val="FF0000"/>
                </a:fgClr>
                <a:bgClr>
                  <a:srgbClr val="FFFFFF"/>
                </a:bgClr>
              </a:pattFill>
              <a:ln w="63500">
                <a:solidFill>
                  <a:schemeClr val="tx1"/>
                </a:solidFill>
                <a:round/>
                <a:headEnd/>
                <a:tailEnd/>
              </a:ln>
            </p:spPr>
            <p:txBody>
              <a:bodyPr/>
              <a:lstStyle/>
              <a:p>
                <a:endParaRPr lang="en-GB"/>
              </a:p>
            </p:txBody>
          </p:sp>
          <p:sp>
            <p:nvSpPr>
              <p:cNvPr id="8" name="Freeform 7"/>
              <p:cNvSpPr>
                <a:spLocks/>
              </p:cNvSpPr>
              <p:nvPr/>
            </p:nvSpPr>
            <p:spPr bwMode="auto">
              <a:xfrm>
                <a:off x="-28" y="3244"/>
                <a:ext cx="12153" cy="8395"/>
              </a:xfrm>
              <a:custGeom>
                <a:avLst/>
                <a:gdLst>
                  <a:gd name="T0" fmla="*/ 892 w 12153"/>
                  <a:gd name="T1" fmla="*/ 7748 h 8395"/>
                  <a:gd name="T2" fmla="*/ 3298 w 12153"/>
                  <a:gd name="T3" fmla="*/ 8352 h 8395"/>
                  <a:gd name="T4" fmla="*/ 4882 w 12153"/>
                  <a:gd name="T5" fmla="*/ 7488 h 8395"/>
                  <a:gd name="T6" fmla="*/ 6034 w 12153"/>
                  <a:gd name="T7" fmla="*/ 7632 h 8395"/>
                  <a:gd name="T8" fmla="*/ 6337 w 12153"/>
                  <a:gd name="T9" fmla="*/ 6656 h 8395"/>
                  <a:gd name="T10" fmla="*/ 6898 w 12153"/>
                  <a:gd name="T11" fmla="*/ 6192 h 8395"/>
                  <a:gd name="T12" fmla="*/ 9161 w 12153"/>
                  <a:gd name="T13" fmla="*/ 6315 h 8395"/>
                  <a:gd name="T14" fmla="*/ 11764 w 12153"/>
                  <a:gd name="T15" fmla="*/ 5156 h 8395"/>
                  <a:gd name="T16" fmla="*/ 10501 w 12153"/>
                  <a:gd name="T17" fmla="*/ 3200 h 8395"/>
                  <a:gd name="T18" fmla="*/ 11938 w 12153"/>
                  <a:gd name="T19" fmla="*/ 1728 h 8395"/>
                  <a:gd name="T20" fmla="*/ 11794 w 12153"/>
                  <a:gd name="T21" fmla="*/ 288 h 8395"/>
                  <a:gd name="T22" fmla="*/ 10210 w 12153"/>
                  <a:gd name="T23" fmla="*/ 0 h 8395"/>
                  <a:gd name="T24" fmla="*/ 6466 w 12153"/>
                  <a:gd name="T25" fmla="*/ 288 h 8395"/>
                  <a:gd name="T26" fmla="*/ 6052 w 12153"/>
                  <a:gd name="T27" fmla="*/ 1676 h 8395"/>
                  <a:gd name="T28" fmla="*/ 3010 w 12153"/>
                  <a:gd name="T29" fmla="*/ 432 h 8395"/>
                  <a:gd name="T30" fmla="*/ 1858 w 12153"/>
                  <a:gd name="T31" fmla="*/ 1728 h 8395"/>
                  <a:gd name="T32" fmla="*/ 868 w 12153"/>
                  <a:gd name="T33" fmla="*/ 1892 h 8395"/>
                  <a:gd name="T34" fmla="*/ 436 w 12153"/>
                  <a:gd name="T35" fmla="*/ 3044 h 8395"/>
                  <a:gd name="T36" fmla="*/ 268 w 12153"/>
                  <a:gd name="T37" fmla="*/ 4220 h 8395"/>
                  <a:gd name="T38" fmla="*/ 652 w 12153"/>
                  <a:gd name="T39" fmla="*/ 5276 h 8395"/>
                  <a:gd name="T40" fmla="*/ 3997 w 12153"/>
                  <a:gd name="T41" fmla="*/ 6752 h 8395"/>
                  <a:gd name="T42" fmla="*/ 517 w 12153"/>
                  <a:gd name="T43" fmla="*/ 7040 h 8395"/>
                  <a:gd name="T44" fmla="*/ 892 w 12153"/>
                  <a:gd name="T45" fmla="*/ 7748 h 83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153" h="8395">
                    <a:moveTo>
                      <a:pt x="892" y="7748"/>
                    </a:moveTo>
                    <a:cubicBezTo>
                      <a:pt x="1355" y="7967"/>
                      <a:pt x="2633" y="8395"/>
                      <a:pt x="3298" y="8352"/>
                    </a:cubicBezTo>
                    <a:cubicBezTo>
                      <a:pt x="3963" y="8309"/>
                      <a:pt x="4426" y="7608"/>
                      <a:pt x="4882" y="7488"/>
                    </a:cubicBezTo>
                    <a:cubicBezTo>
                      <a:pt x="5338" y="7368"/>
                      <a:pt x="5792" y="7771"/>
                      <a:pt x="6034" y="7632"/>
                    </a:cubicBezTo>
                    <a:cubicBezTo>
                      <a:pt x="6276" y="7493"/>
                      <a:pt x="6193" y="6896"/>
                      <a:pt x="6337" y="6656"/>
                    </a:cubicBezTo>
                    <a:cubicBezTo>
                      <a:pt x="6481" y="6416"/>
                      <a:pt x="6427" y="6249"/>
                      <a:pt x="6898" y="6192"/>
                    </a:cubicBezTo>
                    <a:cubicBezTo>
                      <a:pt x="7369" y="6135"/>
                      <a:pt x="8350" y="6488"/>
                      <a:pt x="9161" y="6315"/>
                    </a:cubicBezTo>
                    <a:cubicBezTo>
                      <a:pt x="9972" y="6142"/>
                      <a:pt x="11541" y="5675"/>
                      <a:pt x="11764" y="5156"/>
                    </a:cubicBezTo>
                    <a:cubicBezTo>
                      <a:pt x="11987" y="4637"/>
                      <a:pt x="10472" y="3771"/>
                      <a:pt x="10501" y="3200"/>
                    </a:cubicBezTo>
                    <a:cubicBezTo>
                      <a:pt x="10530" y="2629"/>
                      <a:pt x="11723" y="2213"/>
                      <a:pt x="11938" y="1728"/>
                    </a:cubicBezTo>
                    <a:cubicBezTo>
                      <a:pt x="12153" y="1243"/>
                      <a:pt x="12082" y="576"/>
                      <a:pt x="11794" y="288"/>
                    </a:cubicBezTo>
                    <a:cubicBezTo>
                      <a:pt x="11506" y="0"/>
                      <a:pt x="11098" y="0"/>
                      <a:pt x="10210" y="0"/>
                    </a:cubicBezTo>
                    <a:cubicBezTo>
                      <a:pt x="9322" y="0"/>
                      <a:pt x="7159" y="9"/>
                      <a:pt x="6466" y="288"/>
                    </a:cubicBezTo>
                    <a:cubicBezTo>
                      <a:pt x="5773" y="567"/>
                      <a:pt x="6628" y="1652"/>
                      <a:pt x="6052" y="1676"/>
                    </a:cubicBezTo>
                    <a:cubicBezTo>
                      <a:pt x="5476" y="1700"/>
                      <a:pt x="3709" y="423"/>
                      <a:pt x="3010" y="432"/>
                    </a:cubicBezTo>
                    <a:cubicBezTo>
                      <a:pt x="2311" y="441"/>
                      <a:pt x="2215" y="1485"/>
                      <a:pt x="1858" y="1728"/>
                    </a:cubicBezTo>
                    <a:cubicBezTo>
                      <a:pt x="1501" y="1971"/>
                      <a:pt x="1105" y="1673"/>
                      <a:pt x="868" y="1892"/>
                    </a:cubicBezTo>
                    <a:cubicBezTo>
                      <a:pt x="631" y="2111"/>
                      <a:pt x="536" y="2656"/>
                      <a:pt x="436" y="3044"/>
                    </a:cubicBezTo>
                    <a:cubicBezTo>
                      <a:pt x="336" y="3432"/>
                      <a:pt x="232" y="3848"/>
                      <a:pt x="268" y="4220"/>
                    </a:cubicBezTo>
                    <a:cubicBezTo>
                      <a:pt x="304" y="4592"/>
                      <a:pt x="31" y="4854"/>
                      <a:pt x="652" y="5276"/>
                    </a:cubicBezTo>
                    <a:cubicBezTo>
                      <a:pt x="1273" y="5698"/>
                      <a:pt x="4019" y="6458"/>
                      <a:pt x="3997" y="6752"/>
                    </a:cubicBezTo>
                    <a:cubicBezTo>
                      <a:pt x="3975" y="7046"/>
                      <a:pt x="1034" y="6874"/>
                      <a:pt x="517" y="7040"/>
                    </a:cubicBezTo>
                    <a:cubicBezTo>
                      <a:pt x="0" y="7206"/>
                      <a:pt x="429" y="7529"/>
                      <a:pt x="892" y="7748"/>
                    </a:cubicBezTo>
                    <a:close/>
                  </a:path>
                </a:pathLst>
              </a:custGeom>
              <a:solidFill>
                <a:srgbClr val="99CCFF"/>
              </a:solidFill>
              <a:ln w="63500">
                <a:solidFill>
                  <a:srgbClr val="000080"/>
                </a:solidFill>
                <a:round/>
                <a:headEnd/>
                <a:tailEnd/>
              </a:ln>
            </p:spPr>
            <p:txBody>
              <a:bodyPr/>
              <a:lstStyle/>
              <a:p>
                <a:endParaRPr lang="en-GB"/>
              </a:p>
            </p:txBody>
          </p:sp>
          <p:sp>
            <p:nvSpPr>
              <p:cNvPr id="9" name="Text Box 8"/>
              <p:cNvSpPr txBox="1">
                <a:spLocks noChangeArrowheads="1"/>
              </p:cNvSpPr>
              <p:nvPr/>
            </p:nvSpPr>
            <p:spPr bwMode="auto">
              <a:xfrm>
                <a:off x="4401" y="6580"/>
                <a:ext cx="360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dirty="0">
                    <a:solidFill>
                      <a:srgbClr val="000080"/>
                    </a:solidFill>
                    <a:latin typeface="Times New Roman" panose="02020603050405020304" pitchFamily="18" charset="0"/>
                    <a:ea typeface="MS PGothic" panose="020B0600070205080204" pitchFamily="34" charset="-128"/>
                  </a:rPr>
                  <a:t>Survey Region</a:t>
                </a:r>
              </a:p>
            </p:txBody>
          </p:sp>
        </p:grpSp>
        <p:grpSp>
          <p:nvGrpSpPr>
            <p:cNvPr id="10" name="Group 17"/>
            <p:cNvGrpSpPr>
              <a:grpSpLocks/>
            </p:cNvGrpSpPr>
            <p:nvPr>
              <p:custDataLst>
                <p:tags r:id="rId9"/>
              </p:custDataLst>
            </p:nvPr>
          </p:nvGrpSpPr>
          <p:grpSpPr bwMode="auto">
            <a:xfrm>
              <a:off x="4656138" y="1844675"/>
              <a:ext cx="1655762" cy="4535488"/>
              <a:chOff x="2699" y="1162"/>
              <a:chExt cx="1043" cy="2857"/>
            </a:xfrm>
          </p:grpSpPr>
          <p:sp>
            <p:nvSpPr>
              <p:cNvPr id="11" name="Line 15"/>
              <p:cNvSpPr>
                <a:spLocks noChangeShapeType="1"/>
              </p:cNvSpPr>
              <p:nvPr/>
            </p:nvSpPr>
            <p:spPr bwMode="auto">
              <a:xfrm flipV="1">
                <a:off x="3243" y="1162"/>
                <a:ext cx="499" cy="2812"/>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12" name="Line 16"/>
              <p:cNvSpPr>
                <a:spLocks noChangeShapeType="1"/>
              </p:cNvSpPr>
              <p:nvPr/>
            </p:nvSpPr>
            <p:spPr bwMode="auto">
              <a:xfrm>
                <a:off x="2699" y="1162"/>
                <a:ext cx="544" cy="2857"/>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grpSp>
        <p:grpSp>
          <p:nvGrpSpPr>
            <p:cNvPr id="13" name="Group 18"/>
            <p:cNvGrpSpPr>
              <a:grpSpLocks/>
            </p:cNvGrpSpPr>
            <p:nvPr>
              <p:custDataLst>
                <p:tags r:id="rId10"/>
              </p:custDataLst>
            </p:nvPr>
          </p:nvGrpSpPr>
          <p:grpSpPr bwMode="auto">
            <a:xfrm>
              <a:off x="2998788" y="1844675"/>
              <a:ext cx="1655762" cy="4535488"/>
              <a:chOff x="2699" y="1162"/>
              <a:chExt cx="1043" cy="2857"/>
            </a:xfrm>
          </p:grpSpPr>
          <p:sp>
            <p:nvSpPr>
              <p:cNvPr id="14" name="Line 19"/>
              <p:cNvSpPr>
                <a:spLocks noChangeShapeType="1"/>
              </p:cNvSpPr>
              <p:nvPr/>
            </p:nvSpPr>
            <p:spPr bwMode="auto">
              <a:xfrm flipV="1">
                <a:off x="3243" y="1162"/>
                <a:ext cx="499" cy="2812"/>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15" name="Line 20"/>
              <p:cNvSpPr>
                <a:spLocks noChangeShapeType="1"/>
              </p:cNvSpPr>
              <p:nvPr/>
            </p:nvSpPr>
            <p:spPr bwMode="auto">
              <a:xfrm>
                <a:off x="2699" y="1162"/>
                <a:ext cx="544" cy="2857"/>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grpSp>
        <p:sp>
          <p:nvSpPr>
            <p:cNvPr id="16" name="Line 22"/>
            <p:cNvSpPr>
              <a:spLocks noChangeShapeType="1"/>
            </p:cNvSpPr>
            <p:nvPr>
              <p:custDataLst>
                <p:tags r:id="rId11"/>
              </p:custDataLst>
            </p:nvPr>
          </p:nvSpPr>
          <p:spPr bwMode="auto">
            <a:xfrm flipV="1">
              <a:off x="2206626" y="1844675"/>
              <a:ext cx="792163" cy="4464050"/>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grpSp>
          <p:nvGrpSpPr>
            <p:cNvPr id="17" name="Group 27"/>
            <p:cNvGrpSpPr>
              <a:grpSpLocks/>
            </p:cNvGrpSpPr>
            <p:nvPr>
              <p:custDataLst>
                <p:tags r:id="rId12"/>
              </p:custDataLst>
            </p:nvPr>
          </p:nvGrpSpPr>
          <p:grpSpPr bwMode="auto">
            <a:xfrm>
              <a:off x="6311901" y="1844675"/>
              <a:ext cx="1655763" cy="4535488"/>
              <a:chOff x="2699" y="1162"/>
              <a:chExt cx="1043" cy="2857"/>
            </a:xfrm>
          </p:grpSpPr>
          <p:sp>
            <p:nvSpPr>
              <p:cNvPr id="18" name="Line 28"/>
              <p:cNvSpPr>
                <a:spLocks noChangeShapeType="1"/>
              </p:cNvSpPr>
              <p:nvPr/>
            </p:nvSpPr>
            <p:spPr bwMode="auto">
              <a:xfrm flipV="1">
                <a:off x="3243" y="1162"/>
                <a:ext cx="499" cy="2812"/>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19" name="Line 29"/>
              <p:cNvSpPr>
                <a:spLocks noChangeShapeType="1"/>
              </p:cNvSpPr>
              <p:nvPr/>
            </p:nvSpPr>
            <p:spPr bwMode="auto">
              <a:xfrm>
                <a:off x="2699" y="1162"/>
                <a:ext cx="544" cy="2857"/>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grpSp>
        <p:sp>
          <p:nvSpPr>
            <p:cNvPr id="20" name="Line 31"/>
            <p:cNvSpPr>
              <a:spLocks noChangeShapeType="1"/>
            </p:cNvSpPr>
            <p:nvPr>
              <p:custDataLst>
                <p:tags r:id="rId13"/>
              </p:custDataLst>
            </p:nvPr>
          </p:nvSpPr>
          <p:spPr bwMode="auto">
            <a:xfrm>
              <a:off x="7967663" y="1844676"/>
              <a:ext cx="144462" cy="792163"/>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grpSp>
      <p:grpSp>
        <p:nvGrpSpPr>
          <p:cNvPr id="46" name="Group 45"/>
          <p:cNvGrpSpPr/>
          <p:nvPr/>
        </p:nvGrpSpPr>
        <p:grpSpPr>
          <a:xfrm>
            <a:off x="3857061" y="1861042"/>
            <a:ext cx="5273040" cy="2859087"/>
            <a:chOff x="2135188" y="1773239"/>
            <a:chExt cx="8582421" cy="4605337"/>
          </a:xfrm>
        </p:grpSpPr>
        <p:grpSp>
          <p:nvGrpSpPr>
            <p:cNvPr id="28" name="Group 3"/>
            <p:cNvGrpSpPr>
              <a:grpSpLocks/>
            </p:cNvGrpSpPr>
            <p:nvPr>
              <p:custDataLst>
                <p:tags r:id="rId1"/>
              </p:custDataLst>
            </p:nvPr>
          </p:nvGrpSpPr>
          <p:grpSpPr bwMode="auto">
            <a:xfrm>
              <a:off x="2135188" y="1773239"/>
              <a:ext cx="5980112" cy="4605337"/>
              <a:chOff x="1066" y="935"/>
              <a:chExt cx="3767" cy="2901"/>
            </a:xfrm>
          </p:grpSpPr>
          <p:sp>
            <p:nvSpPr>
              <p:cNvPr id="29" name="Rectangle 4"/>
              <p:cNvSpPr>
                <a:spLocks noChangeArrowheads="1"/>
              </p:cNvSpPr>
              <p:nvPr/>
            </p:nvSpPr>
            <p:spPr bwMode="auto">
              <a:xfrm>
                <a:off x="1111" y="935"/>
                <a:ext cx="3722" cy="2901"/>
              </a:xfrm>
              <a:prstGeom prst="rect">
                <a:avLst/>
              </a:prstGeom>
              <a:pattFill prst="zigZag">
                <a:fgClr>
                  <a:schemeClr val="accent1"/>
                </a:fgClr>
                <a:bgClr>
                  <a:schemeClr val="bg1"/>
                </a:bgClr>
              </a:pattFill>
              <a:ln w="5715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Arial" charset="0"/>
                  <a:ea typeface="ＭＳ Ｐゴシック" charset="0"/>
                </a:endParaRPr>
              </a:p>
            </p:txBody>
          </p:sp>
          <p:grpSp>
            <p:nvGrpSpPr>
              <p:cNvPr id="30" name="Group 5"/>
              <p:cNvGrpSpPr>
                <a:grpSpLocks/>
              </p:cNvGrpSpPr>
              <p:nvPr/>
            </p:nvGrpSpPr>
            <p:grpSpPr bwMode="auto">
              <a:xfrm>
                <a:off x="1066" y="935"/>
                <a:ext cx="3755" cy="2858"/>
                <a:chOff x="-28" y="3100"/>
                <a:chExt cx="12216" cy="8612"/>
              </a:xfrm>
            </p:grpSpPr>
            <p:sp>
              <p:nvSpPr>
                <p:cNvPr id="31" name="Freeform 6"/>
                <p:cNvSpPr>
                  <a:spLocks/>
                </p:cNvSpPr>
                <p:nvPr/>
              </p:nvSpPr>
              <p:spPr bwMode="auto">
                <a:xfrm>
                  <a:off x="128" y="3100"/>
                  <a:ext cx="12060" cy="8612"/>
                </a:xfrm>
                <a:custGeom>
                  <a:avLst/>
                  <a:gdLst>
                    <a:gd name="T0" fmla="*/ 64 w 12060"/>
                    <a:gd name="T1" fmla="*/ 3668 h 8612"/>
                    <a:gd name="T2" fmla="*/ 472 w 12060"/>
                    <a:gd name="T3" fmla="*/ 2228 h 8612"/>
                    <a:gd name="T4" fmla="*/ 2755 w 12060"/>
                    <a:gd name="T5" fmla="*/ 524 h 8612"/>
                    <a:gd name="T6" fmla="*/ 10000 w 12060"/>
                    <a:gd name="T7" fmla="*/ 20 h 8612"/>
                    <a:gd name="T8" fmla="*/ 11728 w 12060"/>
                    <a:gd name="T9" fmla="*/ 404 h 8612"/>
                    <a:gd name="T10" fmla="*/ 11992 w 12060"/>
                    <a:gd name="T11" fmla="*/ 1748 h 8612"/>
                    <a:gd name="T12" fmla="*/ 11728 w 12060"/>
                    <a:gd name="T13" fmla="*/ 5348 h 8612"/>
                    <a:gd name="T14" fmla="*/ 11320 w 12060"/>
                    <a:gd name="T15" fmla="*/ 5756 h 8612"/>
                    <a:gd name="T16" fmla="*/ 5875 w 12060"/>
                    <a:gd name="T17" fmla="*/ 7796 h 8612"/>
                    <a:gd name="T18" fmla="*/ 2776 w 12060"/>
                    <a:gd name="T19" fmla="*/ 8612 h 8612"/>
                    <a:gd name="T20" fmla="*/ 688 w 12060"/>
                    <a:gd name="T21" fmla="*/ 8012 h 8612"/>
                    <a:gd name="T22" fmla="*/ 112 w 12060"/>
                    <a:gd name="T23" fmla="*/ 7580 h 8612"/>
                    <a:gd name="T24" fmla="*/ 16 w 12060"/>
                    <a:gd name="T25" fmla="*/ 5060 h 8612"/>
                    <a:gd name="T26" fmla="*/ 64 w 12060"/>
                    <a:gd name="T27" fmla="*/ 3668 h 86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060" h="8612">
                      <a:moveTo>
                        <a:pt x="64" y="3668"/>
                      </a:moveTo>
                      <a:lnTo>
                        <a:pt x="472" y="2228"/>
                      </a:lnTo>
                      <a:cubicBezTo>
                        <a:pt x="920" y="1704"/>
                        <a:pt x="1167" y="892"/>
                        <a:pt x="2755" y="524"/>
                      </a:cubicBezTo>
                      <a:cubicBezTo>
                        <a:pt x="4343" y="156"/>
                        <a:pt x="8504" y="40"/>
                        <a:pt x="10000" y="20"/>
                      </a:cubicBezTo>
                      <a:cubicBezTo>
                        <a:pt x="11496" y="0"/>
                        <a:pt x="11396" y="116"/>
                        <a:pt x="11728" y="404"/>
                      </a:cubicBezTo>
                      <a:cubicBezTo>
                        <a:pt x="12060" y="692"/>
                        <a:pt x="11992" y="924"/>
                        <a:pt x="11992" y="1748"/>
                      </a:cubicBezTo>
                      <a:lnTo>
                        <a:pt x="11728" y="5348"/>
                      </a:lnTo>
                      <a:lnTo>
                        <a:pt x="11320" y="5756"/>
                      </a:lnTo>
                      <a:cubicBezTo>
                        <a:pt x="10344" y="6164"/>
                        <a:pt x="7299" y="7320"/>
                        <a:pt x="5875" y="7796"/>
                      </a:cubicBezTo>
                      <a:cubicBezTo>
                        <a:pt x="4451" y="8272"/>
                        <a:pt x="3640" y="8576"/>
                        <a:pt x="2776" y="8612"/>
                      </a:cubicBezTo>
                      <a:lnTo>
                        <a:pt x="688" y="8012"/>
                      </a:lnTo>
                      <a:lnTo>
                        <a:pt x="112" y="7580"/>
                      </a:lnTo>
                      <a:cubicBezTo>
                        <a:pt x="0" y="7088"/>
                        <a:pt x="24" y="5712"/>
                        <a:pt x="16" y="5060"/>
                      </a:cubicBezTo>
                      <a:cubicBezTo>
                        <a:pt x="8" y="4408"/>
                        <a:pt x="54" y="3958"/>
                        <a:pt x="64" y="3668"/>
                      </a:cubicBezTo>
                      <a:close/>
                    </a:path>
                  </a:pathLst>
                </a:custGeom>
                <a:pattFill prst="ltUpDiag">
                  <a:fgClr>
                    <a:srgbClr val="FF0000"/>
                  </a:fgClr>
                  <a:bgClr>
                    <a:srgbClr val="FFFFFF"/>
                  </a:bgClr>
                </a:pattFill>
                <a:ln w="63500">
                  <a:solidFill>
                    <a:schemeClr val="tx1"/>
                  </a:solidFill>
                  <a:round/>
                  <a:headEnd/>
                  <a:tailEnd/>
                </a:ln>
              </p:spPr>
              <p:txBody>
                <a:bodyPr/>
                <a:lstStyle/>
                <a:p>
                  <a:endParaRPr lang="en-GB"/>
                </a:p>
              </p:txBody>
            </p:sp>
            <p:sp>
              <p:nvSpPr>
                <p:cNvPr id="32" name="Freeform 7"/>
                <p:cNvSpPr>
                  <a:spLocks/>
                </p:cNvSpPr>
                <p:nvPr/>
              </p:nvSpPr>
              <p:spPr bwMode="auto">
                <a:xfrm>
                  <a:off x="-28" y="3244"/>
                  <a:ext cx="12153" cy="8395"/>
                </a:xfrm>
                <a:custGeom>
                  <a:avLst/>
                  <a:gdLst>
                    <a:gd name="T0" fmla="*/ 892 w 12153"/>
                    <a:gd name="T1" fmla="*/ 7748 h 8395"/>
                    <a:gd name="T2" fmla="*/ 3298 w 12153"/>
                    <a:gd name="T3" fmla="*/ 8352 h 8395"/>
                    <a:gd name="T4" fmla="*/ 4882 w 12153"/>
                    <a:gd name="T5" fmla="*/ 7488 h 8395"/>
                    <a:gd name="T6" fmla="*/ 6034 w 12153"/>
                    <a:gd name="T7" fmla="*/ 7632 h 8395"/>
                    <a:gd name="T8" fmla="*/ 6337 w 12153"/>
                    <a:gd name="T9" fmla="*/ 6656 h 8395"/>
                    <a:gd name="T10" fmla="*/ 6898 w 12153"/>
                    <a:gd name="T11" fmla="*/ 6192 h 8395"/>
                    <a:gd name="T12" fmla="*/ 9161 w 12153"/>
                    <a:gd name="T13" fmla="*/ 6315 h 8395"/>
                    <a:gd name="T14" fmla="*/ 11764 w 12153"/>
                    <a:gd name="T15" fmla="*/ 5156 h 8395"/>
                    <a:gd name="T16" fmla="*/ 10501 w 12153"/>
                    <a:gd name="T17" fmla="*/ 3200 h 8395"/>
                    <a:gd name="T18" fmla="*/ 11938 w 12153"/>
                    <a:gd name="T19" fmla="*/ 1728 h 8395"/>
                    <a:gd name="T20" fmla="*/ 11794 w 12153"/>
                    <a:gd name="T21" fmla="*/ 288 h 8395"/>
                    <a:gd name="T22" fmla="*/ 10210 w 12153"/>
                    <a:gd name="T23" fmla="*/ 0 h 8395"/>
                    <a:gd name="T24" fmla="*/ 6466 w 12153"/>
                    <a:gd name="T25" fmla="*/ 288 h 8395"/>
                    <a:gd name="T26" fmla="*/ 6052 w 12153"/>
                    <a:gd name="T27" fmla="*/ 1676 h 8395"/>
                    <a:gd name="T28" fmla="*/ 3010 w 12153"/>
                    <a:gd name="T29" fmla="*/ 432 h 8395"/>
                    <a:gd name="T30" fmla="*/ 1858 w 12153"/>
                    <a:gd name="T31" fmla="*/ 1728 h 8395"/>
                    <a:gd name="T32" fmla="*/ 868 w 12153"/>
                    <a:gd name="T33" fmla="*/ 1892 h 8395"/>
                    <a:gd name="T34" fmla="*/ 436 w 12153"/>
                    <a:gd name="T35" fmla="*/ 3044 h 8395"/>
                    <a:gd name="T36" fmla="*/ 268 w 12153"/>
                    <a:gd name="T37" fmla="*/ 4220 h 8395"/>
                    <a:gd name="T38" fmla="*/ 652 w 12153"/>
                    <a:gd name="T39" fmla="*/ 5276 h 8395"/>
                    <a:gd name="T40" fmla="*/ 3997 w 12153"/>
                    <a:gd name="T41" fmla="*/ 6752 h 8395"/>
                    <a:gd name="T42" fmla="*/ 517 w 12153"/>
                    <a:gd name="T43" fmla="*/ 7040 h 8395"/>
                    <a:gd name="T44" fmla="*/ 892 w 12153"/>
                    <a:gd name="T45" fmla="*/ 7748 h 83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153" h="8395">
                      <a:moveTo>
                        <a:pt x="892" y="7748"/>
                      </a:moveTo>
                      <a:cubicBezTo>
                        <a:pt x="1355" y="7967"/>
                        <a:pt x="2633" y="8395"/>
                        <a:pt x="3298" y="8352"/>
                      </a:cubicBezTo>
                      <a:cubicBezTo>
                        <a:pt x="3963" y="8309"/>
                        <a:pt x="4426" y="7608"/>
                        <a:pt x="4882" y="7488"/>
                      </a:cubicBezTo>
                      <a:cubicBezTo>
                        <a:pt x="5338" y="7368"/>
                        <a:pt x="5792" y="7771"/>
                        <a:pt x="6034" y="7632"/>
                      </a:cubicBezTo>
                      <a:cubicBezTo>
                        <a:pt x="6276" y="7493"/>
                        <a:pt x="6193" y="6896"/>
                        <a:pt x="6337" y="6656"/>
                      </a:cubicBezTo>
                      <a:cubicBezTo>
                        <a:pt x="6481" y="6416"/>
                        <a:pt x="6427" y="6249"/>
                        <a:pt x="6898" y="6192"/>
                      </a:cubicBezTo>
                      <a:cubicBezTo>
                        <a:pt x="7369" y="6135"/>
                        <a:pt x="8350" y="6488"/>
                        <a:pt x="9161" y="6315"/>
                      </a:cubicBezTo>
                      <a:cubicBezTo>
                        <a:pt x="9972" y="6142"/>
                        <a:pt x="11541" y="5675"/>
                        <a:pt x="11764" y="5156"/>
                      </a:cubicBezTo>
                      <a:cubicBezTo>
                        <a:pt x="11987" y="4637"/>
                        <a:pt x="10472" y="3771"/>
                        <a:pt x="10501" y="3200"/>
                      </a:cubicBezTo>
                      <a:cubicBezTo>
                        <a:pt x="10530" y="2629"/>
                        <a:pt x="11723" y="2213"/>
                        <a:pt x="11938" y="1728"/>
                      </a:cubicBezTo>
                      <a:cubicBezTo>
                        <a:pt x="12153" y="1243"/>
                        <a:pt x="12082" y="576"/>
                        <a:pt x="11794" y="288"/>
                      </a:cubicBezTo>
                      <a:cubicBezTo>
                        <a:pt x="11506" y="0"/>
                        <a:pt x="11098" y="0"/>
                        <a:pt x="10210" y="0"/>
                      </a:cubicBezTo>
                      <a:cubicBezTo>
                        <a:pt x="9322" y="0"/>
                        <a:pt x="7159" y="9"/>
                        <a:pt x="6466" y="288"/>
                      </a:cubicBezTo>
                      <a:cubicBezTo>
                        <a:pt x="5773" y="567"/>
                        <a:pt x="6628" y="1652"/>
                        <a:pt x="6052" y="1676"/>
                      </a:cubicBezTo>
                      <a:cubicBezTo>
                        <a:pt x="5476" y="1700"/>
                        <a:pt x="3709" y="423"/>
                        <a:pt x="3010" y="432"/>
                      </a:cubicBezTo>
                      <a:cubicBezTo>
                        <a:pt x="2311" y="441"/>
                        <a:pt x="2215" y="1485"/>
                        <a:pt x="1858" y="1728"/>
                      </a:cubicBezTo>
                      <a:cubicBezTo>
                        <a:pt x="1501" y="1971"/>
                        <a:pt x="1105" y="1673"/>
                        <a:pt x="868" y="1892"/>
                      </a:cubicBezTo>
                      <a:cubicBezTo>
                        <a:pt x="631" y="2111"/>
                        <a:pt x="536" y="2656"/>
                        <a:pt x="436" y="3044"/>
                      </a:cubicBezTo>
                      <a:cubicBezTo>
                        <a:pt x="336" y="3432"/>
                        <a:pt x="232" y="3848"/>
                        <a:pt x="268" y="4220"/>
                      </a:cubicBezTo>
                      <a:cubicBezTo>
                        <a:pt x="304" y="4592"/>
                        <a:pt x="31" y="4854"/>
                        <a:pt x="652" y="5276"/>
                      </a:cubicBezTo>
                      <a:cubicBezTo>
                        <a:pt x="1273" y="5698"/>
                        <a:pt x="4019" y="6458"/>
                        <a:pt x="3997" y="6752"/>
                      </a:cubicBezTo>
                      <a:cubicBezTo>
                        <a:pt x="3975" y="7046"/>
                        <a:pt x="1034" y="6874"/>
                        <a:pt x="517" y="7040"/>
                      </a:cubicBezTo>
                      <a:cubicBezTo>
                        <a:pt x="0" y="7206"/>
                        <a:pt x="429" y="7529"/>
                        <a:pt x="892" y="7748"/>
                      </a:cubicBezTo>
                      <a:close/>
                    </a:path>
                  </a:pathLst>
                </a:custGeom>
                <a:solidFill>
                  <a:srgbClr val="99CCFF"/>
                </a:solidFill>
                <a:ln w="63500">
                  <a:solidFill>
                    <a:srgbClr val="000080"/>
                  </a:solidFill>
                  <a:round/>
                  <a:headEnd/>
                  <a:tailEnd/>
                </a:ln>
              </p:spPr>
              <p:txBody>
                <a:bodyPr/>
                <a:lstStyle/>
                <a:p>
                  <a:endParaRPr lang="en-GB"/>
                </a:p>
              </p:txBody>
            </p:sp>
            <p:sp>
              <p:nvSpPr>
                <p:cNvPr id="33" name="Text Box 8"/>
                <p:cNvSpPr txBox="1">
                  <a:spLocks noChangeArrowheads="1"/>
                </p:cNvSpPr>
                <p:nvPr/>
              </p:nvSpPr>
              <p:spPr bwMode="auto">
                <a:xfrm>
                  <a:off x="4401" y="6580"/>
                  <a:ext cx="360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dirty="0">
                      <a:solidFill>
                        <a:srgbClr val="000080"/>
                      </a:solidFill>
                      <a:latin typeface="Times New Roman" panose="02020603050405020304" pitchFamily="18" charset="0"/>
                      <a:ea typeface="MS PGothic" panose="020B0600070205080204" pitchFamily="34" charset="-128"/>
                    </a:rPr>
                    <a:t>Survey Region</a:t>
                  </a:r>
                </a:p>
              </p:txBody>
            </p:sp>
          </p:grpSp>
        </p:grpSp>
        <p:sp>
          <p:nvSpPr>
            <p:cNvPr id="34" name="Text Box 9"/>
            <p:cNvSpPr txBox="1">
              <a:spLocks noChangeArrowheads="1"/>
            </p:cNvSpPr>
            <p:nvPr>
              <p:custDataLst>
                <p:tags r:id="rId2"/>
              </p:custDataLst>
            </p:nvPr>
          </p:nvSpPr>
          <p:spPr bwMode="auto">
            <a:xfrm>
              <a:off x="8256589" y="4257044"/>
              <a:ext cx="2232025" cy="163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2000" dirty="0">
                  <a:latin typeface="Times New Roman" charset="0"/>
                  <a:ea typeface="ＭＳ Ｐゴシック" charset="0"/>
                </a:rPr>
                <a:t>Minimum bounding rectangle</a:t>
              </a:r>
            </a:p>
          </p:txBody>
        </p:sp>
        <p:cxnSp>
          <p:nvCxnSpPr>
            <p:cNvPr id="35" name="AutoShape 10"/>
            <p:cNvCxnSpPr>
              <a:cxnSpLocks noChangeShapeType="1"/>
            </p:cNvCxnSpPr>
            <p:nvPr>
              <p:custDataLst>
                <p:tags r:id="rId3"/>
              </p:custDataLst>
            </p:nvPr>
          </p:nvCxnSpPr>
          <p:spPr bwMode="auto">
            <a:xfrm rot="5400000">
              <a:off x="8491538" y="5497513"/>
              <a:ext cx="355600" cy="9715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6" name="Text Box 11"/>
            <p:cNvSpPr txBox="1">
              <a:spLocks noChangeArrowheads="1"/>
            </p:cNvSpPr>
            <p:nvPr>
              <p:custDataLst>
                <p:tags r:id="rId4"/>
              </p:custDataLst>
            </p:nvPr>
          </p:nvSpPr>
          <p:spPr bwMode="auto">
            <a:xfrm>
              <a:off x="8256589" y="2117235"/>
              <a:ext cx="2461020" cy="64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GB" sz="2000" dirty="0">
                  <a:latin typeface="Times New Roman" charset="0"/>
                  <a:ea typeface="ＭＳ Ｐゴシック" charset="0"/>
                </a:rPr>
                <a:t>Convex hull</a:t>
              </a:r>
            </a:p>
          </p:txBody>
        </p:sp>
        <p:cxnSp>
          <p:nvCxnSpPr>
            <p:cNvPr id="37" name="AutoShape 12"/>
            <p:cNvCxnSpPr>
              <a:cxnSpLocks noChangeShapeType="1"/>
              <a:stCxn id="36" idx="2"/>
            </p:cNvCxnSpPr>
            <p:nvPr>
              <p:custDataLst>
                <p:tags r:id="rId5"/>
              </p:custDataLst>
            </p:nvPr>
          </p:nvCxnSpPr>
          <p:spPr bwMode="auto">
            <a:xfrm rot="5400000">
              <a:off x="8202100" y="2218124"/>
              <a:ext cx="741403" cy="182859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8" name="Group 31"/>
            <p:cNvGrpSpPr>
              <a:grpSpLocks/>
            </p:cNvGrpSpPr>
            <p:nvPr>
              <p:custDataLst>
                <p:tags r:id="rId6"/>
              </p:custDataLst>
            </p:nvPr>
          </p:nvGrpSpPr>
          <p:grpSpPr bwMode="auto">
            <a:xfrm>
              <a:off x="2208214" y="1844676"/>
              <a:ext cx="5832475" cy="4176713"/>
              <a:chOff x="431" y="1162"/>
              <a:chExt cx="3674" cy="2631"/>
            </a:xfrm>
          </p:grpSpPr>
          <p:sp>
            <p:nvSpPr>
              <p:cNvPr id="39" name="Line 23"/>
              <p:cNvSpPr>
                <a:spLocks noChangeShapeType="1"/>
              </p:cNvSpPr>
              <p:nvPr/>
            </p:nvSpPr>
            <p:spPr bwMode="auto">
              <a:xfrm>
                <a:off x="431" y="3067"/>
                <a:ext cx="408" cy="726"/>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40" name="Line 24"/>
              <p:cNvSpPr>
                <a:spLocks noChangeShapeType="1"/>
              </p:cNvSpPr>
              <p:nvPr/>
            </p:nvSpPr>
            <p:spPr bwMode="auto">
              <a:xfrm flipV="1">
                <a:off x="839" y="1298"/>
                <a:ext cx="544" cy="2495"/>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41" name="Line 25"/>
              <p:cNvSpPr>
                <a:spLocks noChangeShapeType="1"/>
              </p:cNvSpPr>
              <p:nvPr/>
            </p:nvSpPr>
            <p:spPr bwMode="auto">
              <a:xfrm>
                <a:off x="1383" y="1298"/>
                <a:ext cx="726" cy="2404"/>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42" name="Line 26"/>
              <p:cNvSpPr>
                <a:spLocks noChangeShapeType="1"/>
              </p:cNvSpPr>
              <p:nvPr/>
            </p:nvSpPr>
            <p:spPr bwMode="auto">
              <a:xfrm flipV="1">
                <a:off x="2109" y="1207"/>
                <a:ext cx="408" cy="2541"/>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43" name="Line 27"/>
              <p:cNvSpPr>
                <a:spLocks noChangeShapeType="1"/>
              </p:cNvSpPr>
              <p:nvPr/>
            </p:nvSpPr>
            <p:spPr bwMode="auto">
              <a:xfrm>
                <a:off x="2517" y="1162"/>
                <a:ext cx="817" cy="2087"/>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44" name="Line 28"/>
              <p:cNvSpPr>
                <a:spLocks noChangeShapeType="1"/>
              </p:cNvSpPr>
              <p:nvPr/>
            </p:nvSpPr>
            <p:spPr bwMode="auto">
              <a:xfrm flipV="1">
                <a:off x="3334" y="1207"/>
                <a:ext cx="362" cy="2087"/>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sp>
            <p:nvSpPr>
              <p:cNvPr id="45" name="Line 29"/>
              <p:cNvSpPr>
                <a:spLocks noChangeShapeType="1"/>
              </p:cNvSpPr>
              <p:nvPr/>
            </p:nvSpPr>
            <p:spPr bwMode="auto">
              <a:xfrm>
                <a:off x="3696" y="1207"/>
                <a:ext cx="409" cy="590"/>
              </a:xfrm>
              <a:prstGeom prst="line">
                <a:avLst/>
              </a:prstGeom>
              <a:noFill/>
              <a:ln w="38100">
                <a:solidFill>
                  <a:srgbClr val="E222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a:latin typeface="Arial" charset="0"/>
                  <a:ea typeface="ＭＳ Ｐゴシック" charset="0"/>
                </a:endParaRPr>
              </a:p>
            </p:txBody>
          </p:sp>
        </p:grpSp>
      </p:grpSp>
    </p:spTree>
    <p:extLst>
      <p:ext uri="{BB962C8B-B14F-4D97-AF65-F5344CB8AC3E}">
        <p14:creationId xmlns:p14="http://schemas.microsoft.com/office/powerpoint/2010/main" val="170612472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GrK71pQQojtCZgeMGaumyh"/>
</p:tagLst>
</file>

<file path=ppt/tags/tag10.xml><?xml version="1.0" encoding="utf-8"?>
<p:tagLst xmlns:a="http://schemas.openxmlformats.org/drawingml/2006/main" xmlns:r="http://schemas.openxmlformats.org/officeDocument/2006/relationships" xmlns:p="http://schemas.openxmlformats.org/presentationml/2006/main">
  <p:tag name="DVSHAPEID" val="sKfra82GIiNhqeOhQo8GRZ"/>
</p:tagLst>
</file>

<file path=ppt/tags/tag11.xml><?xml version="1.0" encoding="utf-8"?>
<p:tagLst xmlns:a="http://schemas.openxmlformats.org/drawingml/2006/main" xmlns:r="http://schemas.openxmlformats.org/officeDocument/2006/relationships" xmlns:p="http://schemas.openxmlformats.org/presentationml/2006/main">
  <p:tag name="DVSHAPEID" val="t5UgTEcpXzmNocrR2X6UHq"/>
</p:tagLst>
</file>

<file path=ppt/tags/tag12.xml><?xml version="1.0" encoding="utf-8"?>
<p:tagLst xmlns:a="http://schemas.openxmlformats.org/drawingml/2006/main" xmlns:r="http://schemas.openxmlformats.org/officeDocument/2006/relationships" xmlns:p="http://schemas.openxmlformats.org/presentationml/2006/main">
  <p:tag name="DVSHAPEID" val="MtIvDHhrStGtg9wTentile"/>
</p:tagLst>
</file>

<file path=ppt/tags/tag13.xml><?xml version="1.0" encoding="utf-8"?>
<p:tagLst xmlns:a="http://schemas.openxmlformats.org/drawingml/2006/main" xmlns:r="http://schemas.openxmlformats.org/officeDocument/2006/relationships" xmlns:p="http://schemas.openxmlformats.org/presentationml/2006/main">
  <p:tag name="DVSHAPEID" val="VCPCQZmbAWh3jrxo1v7wHS"/>
</p:tagLst>
</file>

<file path=ppt/tags/tag14.xml><?xml version="1.0" encoding="utf-8"?>
<p:tagLst xmlns:a="http://schemas.openxmlformats.org/drawingml/2006/main" xmlns:r="http://schemas.openxmlformats.org/officeDocument/2006/relationships" xmlns:p="http://schemas.openxmlformats.org/presentationml/2006/main">
  <p:tag name="DVSHAPEID" val="6UWhk8JJqo4xy5F1Ri4HTK"/>
</p:tagLst>
</file>

<file path=ppt/tags/tag15.xml><?xml version="1.0" encoding="utf-8"?>
<p:tagLst xmlns:a="http://schemas.openxmlformats.org/drawingml/2006/main" xmlns:r="http://schemas.openxmlformats.org/officeDocument/2006/relationships" xmlns:p="http://schemas.openxmlformats.org/presentationml/2006/main">
  <p:tag name="DVSHAPEID" val="bdQ5lPmYbPx2wVGyEdrRwT"/>
</p:tagLst>
</file>

<file path=ppt/tags/tag16.xml><?xml version="1.0" encoding="utf-8"?>
<p:tagLst xmlns:a="http://schemas.openxmlformats.org/drawingml/2006/main" xmlns:r="http://schemas.openxmlformats.org/officeDocument/2006/relationships" xmlns:p="http://schemas.openxmlformats.org/presentationml/2006/main">
  <p:tag name="DVSHAPEID" val="ZLTsJ0DPrZZmJIrfMTmrde"/>
</p:tagLst>
</file>

<file path=ppt/tags/tag17.xml><?xml version="1.0" encoding="utf-8"?>
<p:tagLst xmlns:a="http://schemas.openxmlformats.org/drawingml/2006/main" xmlns:r="http://schemas.openxmlformats.org/officeDocument/2006/relationships" xmlns:p="http://schemas.openxmlformats.org/presentationml/2006/main">
  <p:tag name="DVSHAPEID" val="0vzKkjDRf2ehe5bT6llmox"/>
</p:tagLst>
</file>

<file path=ppt/tags/tag18.xml><?xml version="1.0" encoding="utf-8"?>
<p:tagLst xmlns:a="http://schemas.openxmlformats.org/drawingml/2006/main" xmlns:r="http://schemas.openxmlformats.org/officeDocument/2006/relationships" xmlns:p="http://schemas.openxmlformats.org/presentationml/2006/main">
  <p:tag name="DVSHAPEID" val="2abX6pqyu4GKKnSZFjbzKX"/>
</p:tagLst>
</file>

<file path=ppt/tags/tag19.xml><?xml version="1.0" encoding="utf-8"?>
<p:tagLst xmlns:a="http://schemas.openxmlformats.org/drawingml/2006/main" xmlns:r="http://schemas.openxmlformats.org/officeDocument/2006/relationships" xmlns:p="http://schemas.openxmlformats.org/presentationml/2006/main">
  <p:tag name="DVSHAPEID" val="8rul3TN16QPtspyncdqHx9"/>
</p:tagLst>
</file>

<file path=ppt/tags/tag2.xml><?xml version="1.0" encoding="utf-8"?>
<p:tagLst xmlns:a="http://schemas.openxmlformats.org/drawingml/2006/main" xmlns:r="http://schemas.openxmlformats.org/officeDocument/2006/relationships" xmlns:p="http://schemas.openxmlformats.org/presentationml/2006/main">
  <p:tag name="DVSHAPEID" val="XWeTwb6XgDMlFBMxwmwILK"/>
</p:tagLst>
</file>

<file path=ppt/tags/tag20.xml><?xml version="1.0" encoding="utf-8"?>
<p:tagLst xmlns:a="http://schemas.openxmlformats.org/drawingml/2006/main" xmlns:r="http://schemas.openxmlformats.org/officeDocument/2006/relationships" xmlns:p="http://schemas.openxmlformats.org/presentationml/2006/main">
  <p:tag name="DVSHAPEID" val="BtkO07G1aPM51KsKmxLtXP"/>
</p:tagLst>
</file>

<file path=ppt/tags/tag21.xml><?xml version="1.0" encoding="utf-8"?>
<p:tagLst xmlns:a="http://schemas.openxmlformats.org/drawingml/2006/main" xmlns:r="http://schemas.openxmlformats.org/officeDocument/2006/relationships" xmlns:p="http://schemas.openxmlformats.org/presentationml/2006/main">
  <p:tag name="DVSHAPEID" val="VhUtqh6X83pYP11eSGk4G0"/>
</p:tagLst>
</file>

<file path=ppt/tags/tag22.xml><?xml version="1.0" encoding="utf-8"?>
<p:tagLst xmlns:a="http://schemas.openxmlformats.org/drawingml/2006/main" xmlns:r="http://schemas.openxmlformats.org/officeDocument/2006/relationships" xmlns:p="http://schemas.openxmlformats.org/presentationml/2006/main">
  <p:tag name="DVSHAPEID" val="GnnOUrRTV4cMy3TwGoUdGJ"/>
</p:tagLst>
</file>

<file path=ppt/tags/tag23.xml><?xml version="1.0" encoding="utf-8"?>
<p:tagLst xmlns:a="http://schemas.openxmlformats.org/drawingml/2006/main" xmlns:r="http://schemas.openxmlformats.org/officeDocument/2006/relationships" xmlns:p="http://schemas.openxmlformats.org/presentationml/2006/main">
  <p:tag name="DVSHAPEID" val="G3UrJ7E58T9UAx6CnF6f7k"/>
</p:tagLst>
</file>

<file path=ppt/tags/tag24.xml><?xml version="1.0" encoding="utf-8"?>
<p:tagLst xmlns:a="http://schemas.openxmlformats.org/drawingml/2006/main" xmlns:r="http://schemas.openxmlformats.org/officeDocument/2006/relationships" xmlns:p="http://schemas.openxmlformats.org/presentationml/2006/main">
  <p:tag name="DVSHAPEID" val="M3sXllZW9tkXHjUtHJeQWi"/>
</p:tagLst>
</file>

<file path=ppt/tags/tag25.xml><?xml version="1.0" encoding="utf-8"?>
<p:tagLst xmlns:a="http://schemas.openxmlformats.org/drawingml/2006/main" xmlns:r="http://schemas.openxmlformats.org/officeDocument/2006/relationships" xmlns:p="http://schemas.openxmlformats.org/presentationml/2006/main">
  <p:tag name="DVSHAPEID" val="DDtmq41f6qBlhQYMMi5cJF"/>
</p:tagLst>
</file>

<file path=ppt/tags/tag26.xml><?xml version="1.0" encoding="utf-8"?>
<p:tagLst xmlns:a="http://schemas.openxmlformats.org/drawingml/2006/main" xmlns:r="http://schemas.openxmlformats.org/officeDocument/2006/relationships" xmlns:p="http://schemas.openxmlformats.org/presentationml/2006/main">
  <p:tag name="DVSHAPEID" val="ACQMHUXm0gntqOuZVVUTmT"/>
</p:tagLst>
</file>

<file path=ppt/tags/tag27.xml><?xml version="1.0" encoding="utf-8"?>
<p:tagLst xmlns:a="http://schemas.openxmlformats.org/drawingml/2006/main" xmlns:r="http://schemas.openxmlformats.org/officeDocument/2006/relationships" xmlns:p="http://schemas.openxmlformats.org/presentationml/2006/main">
  <p:tag name="DVSHAPEID" val="ml23uVXWLKyX3QwDm7iKpk"/>
</p:tagLst>
</file>

<file path=ppt/tags/tag28.xml><?xml version="1.0" encoding="utf-8"?>
<p:tagLst xmlns:a="http://schemas.openxmlformats.org/drawingml/2006/main" xmlns:r="http://schemas.openxmlformats.org/officeDocument/2006/relationships" xmlns:p="http://schemas.openxmlformats.org/presentationml/2006/main">
  <p:tag name="DVSHAPEID" val="YNq9iNm9hQjGguJEp1o4vC"/>
</p:tagLst>
</file>

<file path=ppt/tags/tag29.xml><?xml version="1.0" encoding="utf-8"?>
<p:tagLst xmlns:a="http://schemas.openxmlformats.org/drawingml/2006/main" xmlns:r="http://schemas.openxmlformats.org/officeDocument/2006/relationships" xmlns:p="http://schemas.openxmlformats.org/presentationml/2006/main">
  <p:tag name="DVSHAPEID" val="VsLDsizNBBt1mfCkDazCtI"/>
</p:tagLst>
</file>

<file path=ppt/tags/tag3.xml><?xml version="1.0" encoding="utf-8"?>
<p:tagLst xmlns:a="http://schemas.openxmlformats.org/drawingml/2006/main" xmlns:r="http://schemas.openxmlformats.org/officeDocument/2006/relationships" xmlns:p="http://schemas.openxmlformats.org/presentationml/2006/main">
  <p:tag name="DVSHAPEID" val="tbYDER8wjo2SEKWRV4Iq4x"/>
</p:tagLst>
</file>

<file path=ppt/tags/tag30.xml><?xml version="1.0" encoding="utf-8"?>
<p:tagLst xmlns:a="http://schemas.openxmlformats.org/drawingml/2006/main" xmlns:r="http://schemas.openxmlformats.org/officeDocument/2006/relationships" xmlns:p="http://schemas.openxmlformats.org/presentationml/2006/main">
  <p:tag name="DVSHAPEID" val="DnA1TIHgllPlSXoFk4zteI"/>
</p:tagLst>
</file>

<file path=ppt/tags/tag31.xml><?xml version="1.0" encoding="utf-8"?>
<p:tagLst xmlns:a="http://schemas.openxmlformats.org/drawingml/2006/main" xmlns:r="http://schemas.openxmlformats.org/officeDocument/2006/relationships" xmlns:p="http://schemas.openxmlformats.org/presentationml/2006/main">
  <p:tag name="DVSHAPEID" val="ce8u15oeuT9cPo2roR6lf8"/>
</p:tagLst>
</file>

<file path=ppt/tags/tag32.xml><?xml version="1.0" encoding="utf-8"?>
<p:tagLst xmlns:a="http://schemas.openxmlformats.org/drawingml/2006/main" xmlns:r="http://schemas.openxmlformats.org/officeDocument/2006/relationships" xmlns:p="http://schemas.openxmlformats.org/presentationml/2006/main">
  <p:tag name="DVSHAPEID" val="c1nEWXQu2ZtValSpGBR6QV"/>
</p:tagLst>
</file>

<file path=ppt/tags/tag33.xml><?xml version="1.0" encoding="utf-8"?>
<p:tagLst xmlns:a="http://schemas.openxmlformats.org/drawingml/2006/main" xmlns:r="http://schemas.openxmlformats.org/officeDocument/2006/relationships" xmlns:p="http://schemas.openxmlformats.org/presentationml/2006/main">
  <p:tag name="DVSHAPEID" val="cF80CSGImTs4267m9qo0Q9"/>
</p:tagLst>
</file>

<file path=ppt/tags/tag34.xml><?xml version="1.0" encoding="utf-8"?>
<p:tagLst xmlns:a="http://schemas.openxmlformats.org/drawingml/2006/main" xmlns:r="http://schemas.openxmlformats.org/officeDocument/2006/relationships" xmlns:p="http://schemas.openxmlformats.org/presentationml/2006/main">
  <p:tag name="DVSHAPEID" val="ITdHyYaut9hgPHwWlXOjCA"/>
</p:tagLst>
</file>

<file path=ppt/tags/tag35.xml><?xml version="1.0" encoding="utf-8"?>
<p:tagLst xmlns:a="http://schemas.openxmlformats.org/drawingml/2006/main" xmlns:r="http://schemas.openxmlformats.org/officeDocument/2006/relationships" xmlns:p="http://schemas.openxmlformats.org/presentationml/2006/main">
  <p:tag name="DVSHAPEID" val="t6jMiksqIQ42XfMUjHxSqj"/>
</p:tagLst>
</file>

<file path=ppt/tags/tag36.xml><?xml version="1.0" encoding="utf-8"?>
<p:tagLst xmlns:a="http://schemas.openxmlformats.org/drawingml/2006/main" xmlns:r="http://schemas.openxmlformats.org/officeDocument/2006/relationships" xmlns:p="http://schemas.openxmlformats.org/presentationml/2006/main">
  <p:tag name="DVSHAPEID" val="MLhpQd5qbxw8q7oMGQ22qq"/>
</p:tagLst>
</file>

<file path=ppt/tags/tag37.xml><?xml version="1.0" encoding="utf-8"?>
<p:tagLst xmlns:a="http://schemas.openxmlformats.org/drawingml/2006/main" xmlns:r="http://schemas.openxmlformats.org/officeDocument/2006/relationships" xmlns:p="http://schemas.openxmlformats.org/presentationml/2006/main">
  <p:tag name="DVSHAPEID" val="bMKg9qE6LKaajxuStflhEx"/>
</p:tagLst>
</file>

<file path=ppt/tags/tag38.xml><?xml version="1.0" encoding="utf-8"?>
<p:tagLst xmlns:a="http://schemas.openxmlformats.org/drawingml/2006/main" xmlns:r="http://schemas.openxmlformats.org/officeDocument/2006/relationships" xmlns:p="http://schemas.openxmlformats.org/presentationml/2006/main">
  <p:tag name="DVSHAPEID" val="vOOEww1HPnSlAuFz3EM5LL"/>
</p:tagLst>
</file>

<file path=ppt/tags/tag39.xml><?xml version="1.0" encoding="utf-8"?>
<p:tagLst xmlns:a="http://schemas.openxmlformats.org/drawingml/2006/main" xmlns:r="http://schemas.openxmlformats.org/officeDocument/2006/relationships" xmlns:p="http://schemas.openxmlformats.org/presentationml/2006/main">
  <p:tag name="DVSHAPEID" val="dZto3lWGnlZJUS0tzb5BIO"/>
</p:tagLst>
</file>

<file path=ppt/tags/tag4.xml><?xml version="1.0" encoding="utf-8"?>
<p:tagLst xmlns:a="http://schemas.openxmlformats.org/drawingml/2006/main" xmlns:r="http://schemas.openxmlformats.org/officeDocument/2006/relationships" xmlns:p="http://schemas.openxmlformats.org/presentationml/2006/main">
  <p:tag name="DVSHAPEID" val="hXXZdUbGuzMKRyQFeel2FJ"/>
</p:tagLst>
</file>

<file path=ppt/tags/tag40.xml><?xml version="1.0" encoding="utf-8"?>
<p:tagLst xmlns:a="http://schemas.openxmlformats.org/drawingml/2006/main" xmlns:r="http://schemas.openxmlformats.org/officeDocument/2006/relationships" xmlns:p="http://schemas.openxmlformats.org/presentationml/2006/main">
  <p:tag name="DVSHAPEID" val="GPcKaZb8XdnQ596tyL4CVl"/>
</p:tagLst>
</file>

<file path=ppt/tags/tag41.xml><?xml version="1.0" encoding="utf-8"?>
<p:tagLst xmlns:a="http://schemas.openxmlformats.org/drawingml/2006/main" xmlns:r="http://schemas.openxmlformats.org/officeDocument/2006/relationships" xmlns:p="http://schemas.openxmlformats.org/presentationml/2006/main">
  <p:tag name="DVSHAPEID" val="j42DtYYIG0CojDbiaWveoM"/>
</p:tagLst>
</file>

<file path=ppt/tags/tag42.xml><?xml version="1.0" encoding="utf-8"?>
<p:tagLst xmlns:a="http://schemas.openxmlformats.org/drawingml/2006/main" xmlns:r="http://schemas.openxmlformats.org/officeDocument/2006/relationships" xmlns:p="http://schemas.openxmlformats.org/presentationml/2006/main">
  <p:tag name="DVSHAPEID" val="m4NRn5Ckx6Tkv7Hxvcaewm"/>
</p:tagLst>
</file>

<file path=ppt/tags/tag43.xml><?xml version="1.0" encoding="utf-8"?>
<p:tagLst xmlns:a="http://schemas.openxmlformats.org/drawingml/2006/main" xmlns:r="http://schemas.openxmlformats.org/officeDocument/2006/relationships" xmlns:p="http://schemas.openxmlformats.org/presentationml/2006/main">
  <p:tag name="DVSHAPEID" val="dGPsifA77GXxIYQCBS5ltw"/>
</p:tagLst>
</file>

<file path=ppt/tags/tag44.xml><?xml version="1.0" encoding="utf-8"?>
<p:tagLst xmlns:a="http://schemas.openxmlformats.org/drawingml/2006/main" xmlns:r="http://schemas.openxmlformats.org/officeDocument/2006/relationships" xmlns:p="http://schemas.openxmlformats.org/presentationml/2006/main">
  <p:tag name="DVSHAPEID" val="vY83ACqi49fZQ61UNmJpYc"/>
</p:tagLst>
</file>

<file path=ppt/tags/tag45.xml><?xml version="1.0" encoding="utf-8"?>
<p:tagLst xmlns:a="http://schemas.openxmlformats.org/drawingml/2006/main" xmlns:r="http://schemas.openxmlformats.org/officeDocument/2006/relationships" xmlns:p="http://schemas.openxmlformats.org/presentationml/2006/main">
  <p:tag name="DVSHAPEID" val="Wj66OGiBNDgho2sPDnv1lM"/>
</p:tagLst>
</file>

<file path=ppt/tags/tag46.xml><?xml version="1.0" encoding="utf-8"?>
<p:tagLst xmlns:a="http://schemas.openxmlformats.org/drawingml/2006/main" xmlns:r="http://schemas.openxmlformats.org/officeDocument/2006/relationships" xmlns:p="http://schemas.openxmlformats.org/presentationml/2006/main">
  <p:tag name="DVSHAPEID" val="zMM8jWR0j5Aa5O8i3bsU28"/>
</p:tagLst>
</file>

<file path=ppt/tags/tag47.xml><?xml version="1.0" encoding="utf-8"?>
<p:tagLst xmlns:a="http://schemas.openxmlformats.org/drawingml/2006/main" xmlns:r="http://schemas.openxmlformats.org/officeDocument/2006/relationships" xmlns:p="http://schemas.openxmlformats.org/presentationml/2006/main">
  <p:tag name="DVSHAPEID" val="Ct6ihZyW6bCguLvfNMUig2"/>
</p:tagLst>
</file>

<file path=ppt/tags/tag48.xml><?xml version="1.0" encoding="utf-8"?>
<p:tagLst xmlns:a="http://schemas.openxmlformats.org/drawingml/2006/main" xmlns:r="http://schemas.openxmlformats.org/officeDocument/2006/relationships" xmlns:p="http://schemas.openxmlformats.org/presentationml/2006/main">
  <p:tag name="DVSHAPEID" val="QB5ZAqvtNJXWGOChLck2Fv"/>
</p:tagLst>
</file>

<file path=ppt/tags/tag49.xml><?xml version="1.0" encoding="utf-8"?>
<p:tagLst xmlns:a="http://schemas.openxmlformats.org/drawingml/2006/main" xmlns:r="http://schemas.openxmlformats.org/officeDocument/2006/relationships" xmlns:p="http://schemas.openxmlformats.org/presentationml/2006/main">
  <p:tag name="DVSHAPEID" val="fsyNo69IxYdzDudip8qDoS"/>
</p:tagLst>
</file>

<file path=ppt/tags/tag5.xml><?xml version="1.0" encoding="utf-8"?>
<p:tagLst xmlns:a="http://schemas.openxmlformats.org/drawingml/2006/main" xmlns:r="http://schemas.openxmlformats.org/officeDocument/2006/relationships" xmlns:p="http://schemas.openxmlformats.org/presentationml/2006/main">
  <p:tag name="DVSHAPEID" val="Rw4TEeTQJS7yn0LtMDWPx5"/>
</p:tagLst>
</file>

<file path=ppt/tags/tag50.xml><?xml version="1.0" encoding="utf-8"?>
<p:tagLst xmlns:a="http://schemas.openxmlformats.org/drawingml/2006/main" xmlns:r="http://schemas.openxmlformats.org/officeDocument/2006/relationships" xmlns:p="http://schemas.openxmlformats.org/presentationml/2006/main">
  <p:tag name="DVSHAPEID" val="jx4HCw0HYenkmCqM2pj5cZ"/>
</p:tagLst>
</file>

<file path=ppt/tags/tag51.xml><?xml version="1.0" encoding="utf-8"?>
<p:tagLst xmlns:a="http://schemas.openxmlformats.org/drawingml/2006/main" xmlns:r="http://schemas.openxmlformats.org/officeDocument/2006/relationships" xmlns:p="http://schemas.openxmlformats.org/presentationml/2006/main">
  <p:tag name="DVSHAPEID" val="I7a84sNbC17m91IGtDHQZZ"/>
</p:tagLst>
</file>

<file path=ppt/tags/tag52.xml><?xml version="1.0" encoding="utf-8"?>
<p:tagLst xmlns:a="http://schemas.openxmlformats.org/drawingml/2006/main" xmlns:r="http://schemas.openxmlformats.org/officeDocument/2006/relationships" xmlns:p="http://schemas.openxmlformats.org/presentationml/2006/main">
  <p:tag name="TIMING" val="|33.8"/>
</p:tagLst>
</file>

<file path=ppt/tags/tag53.xml><?xml version="1.0" encoding="utf-8"?>
<p:tagLst xmlns:a="http://schemas.openxmlformats.org/drawingml/2006/main" xmlns:r="http://schemas.openxmlformats.org/officeDocument/2006/relationships" xmlns:p="http://schemas.openxmlformats.org/presentationml/2006/main">
  <p:tag name="TIMING" val="|27.2"/>
</p:tagLst>
</file>

<file path=ppt/tags/tag6.xml><?xml version="1.0" encoding="utf-8"?>
<p:tagLst xmlns:a="http://schemas.openxmlformats.org/drawingml/2006/main" xmlns:r="http://schemas.openxmlformats.org/officeDocument/2006/relationships" xmlns:p="http://schemas.openxmlformats.org/presentationml/2006/main">
  <p:tag name="DVSHAPEID" val="0CekqlaNbRvmHUApMQhuEO"/>
</p:tagLst>
</file>

<file path=ppt/tags/tag7.xml><?xml version="1.0" encoding="utf-8"?>
<p:tagLst xmlns:a="http://schemas.openxmlformats.org/drawingml/2006/main" xmlns:r="http://schemas.openxmlformats.org/officeDocument/2006/relationships" xmlns:p="http://schemas.openxmlformats.org/presentationml/2006/main">
  <p:tag name="DVSHAPEID" val="XzUNeYgpgZ0QXT6zK9Sf4o"/>
</p:tagLst>
</file>

<file path=ppt/tags/tag8.xml><?xml version="1.0" encoding="utf-8"?>
<p:tagLst xmlns:a="http://schemas.openxmlformats.org/drawingml/2006/main" xmlns:r="http://schemas.openxmlformats.org/officeDocument/2006/relationships" xmlns:p="http://schemas.openxmlformats.org/presentationml/2006/main">
  <p:tag name="DVSHAPEID" val="OL4MY8AePsocEFpC7cxMAw"/>
</p:tagLst>
</file>

<file path=ppt/tags/tag9.xml><?xml version="1.0" encoding="utf-8"?>
<p:tagLst xmlns:a="http://schemas.openxmlformats.org/drawingml/2006/main" xmlns:r="http://schemas.openxmlformats.org/officeDocument/2006/relationships" xmlns:p="http://schemas.openxmlformats.org/presentationml/2006/main">
  <p:tag name="DVSHAPEID" val="lQXGic58BpJzK8JsZ7P1a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3118</TotalTime>
  <Words>1045</Words>
  <Application>Microsoft Macintosh PowerPoint</Application>
  <PresentationFormat>On-screen Show (16:9)</PresentationFormat>
  <Paragraphs>218</Paragraphs>
  <Slides>31</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Breeze</vt:lpstr>
      <vt:lpstr>Image</vt:lpstr>
      <vt:lpstr>Distance Sampling Simulations</vt:lpstr>
      <vt:lpstr>Overview</vt:lpstr>
      <vt:lpstr>Why Simulate?</vt:lpstr>
      <vt:lpstr>How it works</vt:lpstr>
      <vt:lpstr>How it works</vt:lpstr>
      <vt:lpstr>Automated Survey Design</vt:lpstr>
      <vt:lpstr>Automated Survey Design</vt:lpstr>
      <vt:lpstr>Which Design?</vt:lpstr>
      <vt:lpstr>Design Trade-Offs</vt:lpstr>
      <vt:lpstr>Population Definition</vt:lpstr>
      <vt:lpstr>Detectability</vt:lpstr>
      <vt:lpstr>Detectability</vt:lpstr>
      <vt:lpstr>Detectability</vt:lpstr>
      <vt:lpstr>Detectability</vt:lpstr>
      <vt:lpstr>Analysis</vt:lpstr>
      <vt:lpstr>Any questions so far…</vt:lpstr>
      <vt:lpstr>Example Simulations</vt:lpstr>
      <vt:lpstr>To Bin or Not to Bin?</vt:lpstr>
      <vt:lpstr>To Bin or Not to Bin Results</vt:lpstr>
      <vt:lpstr>Pooling Robustness and Truncation</vt:lpstr>
      <vt:lpstr>Pooling Robustness and Truncation</vt:lpstr>
      <vt:lpstr>Pooling Robustness and Truncation</vt:lpstr>
      <vt:lpstr>Pooling Robustness and Truncation</vt:lpstr>
      <vt:lpstr>Pooling Robustness and Truncation</vt:lpstr>
      <vt:lpstr>Pooling Robustness and Truncation</vt:lpstr>
      <vt:lpstr>Example Simulation</vt:lpstr>
      <vt:lpstr>Subjective survey design</vt:lpstr>
      <vt:lpstr>Random Designs</vt:lpstr>
      <vt:lpstr>Coverage probability</vt:lpstr>
      <vt:lpstr>Simulation</vt:lpstr>
      <vt:lpstr>Practical</vt:lpstr>
    </vt:vector>
  </TitlesOfParts>
  <Company>University of St Andrews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 Sampling Simulations</dc:title>
  <dc:creator>laura</dc:creator>
  <cp:lastModifiedBy>laura</cp:lastModifiedBy>
  <cp:revision>29</cp:revision>
  <dcterms:created xsi:type="dcterms:W3CDTF">2017-06-30T20:05:53Z</dcterms:created>
  <dcterms:modified xsi:type="dcterms:W3CDTF">2017-07-18T09:45:23Z</dcterms:modified>
</cp:coreProperties>
</file>