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6"/>
  </p:notesMasterIdLst>
  <p:handoutMasterIdLst>
    <p:handoutMasterId r:id="rId17"/>
  </p:handoutMasterIdLst>
  <p:sldIdLst>
    <p:sldId id="298" r:id="rId2"/>
    <p:sldId id="301" r:id="rId3"/>
    <p:sldId id="303" r:id="rId4"/>
    <p:sldId id="305" r:id="rId5"/>
    <p:sldId id="304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 varScale="1">
        <p:scale>
          <a:sx n="113" d="100"/>
          <a:sy n="113" d="100"/>
        </p:scale>
        <p:origin x="-256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Introduction to density estimation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29/06/2011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DCL 2011 workshop tutorial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FFD20-BCA8-4458-BC57-D62C6431074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0444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Introduction to density estimation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29/06/2011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DCL 2011 workshop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ED5A-C726-44FF-8B77-B427D8C9991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8891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/>
              <a:t>Introduction to density estimation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29/06/2011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DCL 2011 workshop tutorial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706ED5A-C726-44FF-8B77-B427D8C9991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0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21/08/2011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density estimation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21/08/2011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density estimation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73920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A primer on R</a:t>
            </a:r>
          </a:p>
          <a:p>
            <a:pPr algn="ctr"/>
            <a:r>
              <a:rPr lang="en-GB" sz="3200" b="1" dirty="0"/>
              <a:t>for the </a:t>
            </a:r>
            <a:br>
              <a:rPr lang="en-GB" sz="3200" b="1" dirty="0"/>
            </a:br>
            <a:r>
              <a:rPr lang="en-GB" sz="3200" b="1" dirty="0"/>
              <a:t>Intermediate Distance Sampling workshop</a:t>
            </a:r>
            <a:endParaRPr lang="en-GB" sz="3200" b="1" dirty="0">
              <a:solidFill>
                <a:srgbClr val="FF0000"/>
              </a:solidFill>
            </a:endParaRPr>
          </a:p>
          <a:p>
            <a:pPr algn="ctr"/>
            <a:endParaRPr lang="en-GB" sz="2800" b="1" dirty="0"/>
          </a:p>
          <a:p>
            <a:pPr algn="ctr"/>
            <a:endParaRPr lang="en-GB" sz="2800" b="1" dirty="0"/>
          </a:p>
          <a:p>
            <a:pPr algn="ctr"/>
            <a:endParaRPr lang="pt-PT" sz="2800" dirty="0"/>
          </a:p>
          <a:p>
            <a:pPr algn="ctr"/>
            <a:endParaRPr lang="pt-PT" sz="2800" dirty="0"/>
          </a:p>
          <a:p>
            <a:pPr algn="ctr"/>
            <a:endParaRPr lang="pt-PT" sz="2800" dirty="0"/>
          </a:p>
          <a:p>
            <a:pPr algn="ctr"/>
            <a:endParaRPr lang="pt-PT" sz="2800" dirty="0"/>
          </a:p>
          <a:p>
            <a:pPr algn="ctr"/>
            <a:endParaRPr lang="pt-PT" sz="2800" dirty="0"/>
          </a:p>
          <a:p>
            <a:pPr algn="ctr"/>
            <a:endParaRPr lang="en-GB" sz="2800" dirty="0"/>
          </a:p>
        </p:txBody>
      </p:sp>
      <p:pic>
        <p:nvPicPr>
          <p:cNvPr id="8" name="Picture 15" descr="logo"/>
          <p:cNvPicPr>
            <a:picLocks noChangeAspect="1" noChangeArrowheads="1"/>
          </p:cNvPicPr>
          <p:nvPr/>
        </p:nvPicPr>
        <p:blipFill rotWithShape="1">
          <a:blip r:embed="rId3" cstate="print"/>
          <a:srcRect l="4840" t="1031"/>
          <a:stretch/>
        </p:blipFill>
        <p:spPr bwMode="auto">
          <a:xfrm>
            <a:off x="7391400" y="4809100"/>
            <a:ext cx="1066800" cy="142595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780EEFD-104A-4F56-ABF3-CCAC998D71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058641"/>
            <a:ext cx="3657600" cy="9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6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581150"/>
            <a:ext cx="728366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packages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4267200"/>
            <a:ext cx="1066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9410700" y="3071336"/>
            <a:ext cx="11049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an installed package</a:t>
            </a:r>
          </a:p>
        </p:txBody>
      </p:sp>
      <p:cxnSp>
        <p:nvCxnSpPr>
          <p:cNvPr id="10" name="Elbow Connector 9"/>
          <p:cNvCxnSpPr>
            <a:stCxn id="8" idx="1"/>
            <a:endCxn id="6" idx="6"/>
          </p:cNvCxnSpPr>
          <p:nvPr/>
        </p:nvCxnSpPr>
        <p:spPr>
          <a:xfrm rot="10800000" flipV="1">
            <a:off x="5791200" y="3332946"/>
            <a:ext cx="3619500" cy="1010454"/>
          </a:xfrm>
          <a:prstGeom prst="bentConnector3">
            <a:avLst>
              <a:gd name="adj1" fmla="val 38947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24400" y="5153025"/>
            <a:ext cx="1066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9410700" y="4109561"/>
            <a:ext cx="11049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an installed and loaded package</a:t>
            </a:r>
          </a:p>
        </p:txBody>
      </p:sp>
      <p:cxnSp>
        <p:nvCxnSpPr>
          <p:cNvPr id="15" name="Elbow Connector 14"/>
          <p:cNvCxnSpPr>
            <a:stCxn id="14" idx="1"/>
            <a:endCxn id="12" idx="6"/>
          </p:cNvCxnSpPr>
          <p:nvPr/>
        </p:nvCxnSpPr>
        <p:spPr>
          <a:xfrm rot="10800000" flipV="1">
            <a:off x="5791200" y="4478893"/>
            <a:ext cx="3619500" cy="75033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105400" y="6019800"/>
            <a:ext cx="472966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9410700" y="5357337"/>
            <a:ext cx="1104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click the name for package description</a:t>
            </a:r>
          </a:p>
        </p:txBody>
      </p:sp>
      <p:cxnSp>
        <p:nvCxnSpPr>
          <p:cNvPr id="18" name="Elbow Connector 17"/>
          <p:cNvCxnSpPr>
            <a:stCxn id="17" idx="1"/>
            <a:endCxn id="16" idx="6"/>
          </p:cNvCxnSpPr>
          <p:nvPr/>
        </p:nvCxnSpPr>
        <p:spPr>
          <a:xfrm rot="10800000" flipV="1">
            <a:off x="5578366" y="5834390"/>
            <a:ext cx="3832334" cy="26161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24400" y="3962400"/>
            <a:ext cx="1066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9410700" y="2156936"/>
            <a:ext cx="11049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install a package</a:t>
            </a:r>
          </a:p>
        </p:txBody>
      </p:sp>
      <p:cxnSp>
        <p:nvCxnSpPr>
          <p:cNvPr id="25" name="Elbow Connector 24"/>
          <p:cNvCxnSpPr>
            <a:stCxn id="24" idx="1"/>
            <a:endCxn id="23" idx="6"/>
          </p:cNvCxnSpPr>
          <p:nvPr/>
        </p:nvCxnSpPr>
        <p:spPr>
          <a:xfrm rot="10800000" flipV="1">
            <a:off x="5791200" y="2418546"/>
            <a:ext cx="3619500" cy="16200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8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The history and files tabs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752600"/>
            <a:ext cx="7490117" cy="495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105400" y="4086225"/>
            <a:ext cx="2667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9410700" y="4495562"/>
            <a:ext cx="11049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To see the files in your working directory </a:t>
            </a:r>
          </a:p>
          <a:p>
            <a:r>
              <a:rPr lang="pt-PT" sz="1400" dirty="0"/>
              <a:t>(select a file to load or open it)</a:t>
            </a:r>
          </a:p>
        </p:txBody>
      </p:sp>
      <p:cxnSp>
        <p:nvCxnSpPr>
          <p:cNvPr id="8" name="Elbow Connector 7"/>
          <p:cNvCxnSpPr>
            <a:stCxn id="7" idx="1"/>
            <a:endCxn id="6" idx="6"/>
          </p:cNvCxnSpPr>
          <p:nvPr/>
        </p:nvCxnSpPr>
        <p:spPr>
          <a:xfrm rot="10800000">
            <a:off x="5372100" y="4162425"/>
            <a:ext cx="4038600" cy="113335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91175" y="2189857"/>
            <a:ext cx="2667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9410700" y="2057163"/>
            <a:ext cx="11049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The command history (with shortcuts to send commands to source or console)</a:t>
            </a:r>
          </a:p>
        </p:txBody>
      </p:sp>
      <p:cxnSp>
        <p:nvCxnSpPr>
          <p:cNvPr id="13" name="Elbow Connector 12"/>
          <p:cNvCxnSpPr>
            <a:stCxn id="12" idx="1"/>
            <a:endCxn id="11" idx="6"/>
          </p:cNvCxnSpPr>
          <p:nvPr/>
        </p:nvCxnSpPr>
        <p:spPr>
          <a:xfrm rot="10800000">
            <a:off x="5857877" y="2266057"/>
            <a:ext cx="3552825" cy="80676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4100" y="2362200"/>
            <a:ext cx="2667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Elbow Connector 14"/>
          <p:cNvCxnSpPr>
            <a:endCxn id="14" idx="6"/>
          </p:cNvCxnSpPr>
          <p:nvPr/>
        </p:nvCxnSpPr>
        <p:spPr>
          <a:xfrm rot="10800000">
            <a:off x="6400802" y="2438400"/>
            <a:ext cx="3009901" cy="1295400"/>
          </a:xfrm>
          <a:prstGeom prst="bentConnector3">
            <a:avLst>
              <a:gd name="adj1" fmla="val 64557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00700" y="2362200"/>
            <a:ext cx="2667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9" name="Elbow Connector 18"/>
          <p:cNvCxnSpPr>
            <a:endCxn id="18" idx="4"/>
          </p:cNvCxnSpPr>
          <p:nvPr/>
        </p:nvCxnSpPr>
        <p:spPr>
          <a:xfrm rot="10800000">
            <a:off x="5734050" y="2514600"/>
            <a:ext cx="3676652" cy="1447800"/>
          </a:xfrm>
          <a:prstGeom prst="bentConnector2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0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774612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The help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1600200" y="6096000"/>
            <a:ext cx="737038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9448800" y="2247781"/>
            <a:ext cx="11049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If you call for help...</a:t>
            </a:r>
          </a:p>
        </p:txBody>
      </p:sp>
      <p:cxnSp>
        <p:nvCxnSpPr>
          <p:cNvPr id="8" name="Elbow Connector 7"/>
          <p:cNvCxnSpPr>
            <a:stCxn id="7" idx="1"/>
            <a:endCxn id="6" idx="6"/>
          </p:cNvCxnSpPr>
          <p:nvPr/>
        </p:nvCxnSpPr>
        <p:spPr>
          <a:xfrm rot="10800000" flipV="1">
            <a:off x="2337238" y="2509391"/>
            <a:ext cx="7111562" cy="3739009"/>
          </a:xfrm>
          <a:prstGeom prst="bentConnector3">
            <a:avLst>
              <a:gd name="adj1" fmla="val 67948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flipV="1">
            <a:off x="5791200" y="3048000"/>
            <a:ext cx="48282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Box 21"/>
          <p:cNvSpPr txBox="1"/>
          <p:nvPr/>
        </p:nvSpPr>
        <p:spPr>
          <a:xfrm>
            <a:off x="9448800" y="3314581"/>
            <a:ext cx="11049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This is where it will show up</a:t>
            </a:r>
          </a:p>
        </p:txBody>
      </p:sp>
      <p:cxnSp>
        <p:nvCxnSpPr>
          <p:cNvPr id="23" name="Elbow Connector 22"/>
          <p:cNvCxnSpPr>
            <a:stCxn id="22" idx="1"/>
            <a:endCxn id="21" idx="6"/>
          </p:cNvCxnSpPr>
          <p:nvPr/>
        </p:nvCxnSpPr>
        <p:spPr>
          <a:xfrm rot="10800000">
            <a:off x="6274020" y="3124202"/>
            <a:ext cx="3174780" cy="55971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flipV="1">
            <a:off x="7772400" y="5181600"/>
            <a:ext cx="737038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/>
          <p:cNvSpPr txBox="1"/>
          <p:nvPr/>
        </p:nvSpPr>
        <p:spPr>
          <a:xfrm>
            <a:off x="9420225" y="4419601"/>
            <a:ext cx="11049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With hyperlinks for easy navigation</a:t>
            </a:r>
          </a:p>
        </p:txBody>
      </p:sp>
      <p:cxnSp>
        <p:nvCxnSpPr>
          <p:cNvPr id="30" name="Elbow Connector 29"/>
          <p:cNvCxnSpPr>
            <a:stCxn id="29" idx="1"/>
            <a:endCxn id="28" idx="6"/>
          </p:cNvCxnSpPr>
          <p:nvPr/>
        </p:nvCxnSpPr>
        <p:spPr>
          <a:xfrm rot="10800000" flipV="1">
            <a:off x="8509440" y="4896654"/>
            <a:ext cx="910787" cy="43734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8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Now... open the hands on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083519F-2D95-4189-9889-F404F7C3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615395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</a:t>
            </a:r>
            <a:r>
              <a:rPr lang="en-GB" dirty="0" err="1" smtClean="0"/>
              <a:t>Rmarkdown</a:t>
            </a:r>
            <a:r>
              <a:rPr lang="en-GB" dirty="0" smtClean="0"/>
              <a:t> files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Having downloaded and opened </a:t>
            </a:r>
            <a:r>
              <a:rPr lang="en-GB" i="1" dirty="0" smtClean="0">
                <a:solidFill>
                  <a:schemeClr val="tx2"/>
                </a:solidFill>
              </a:rPr>
              <a:t>01-Rtutorial.Rmd</a:t>
            </a:r>
          </a:p>
          <a:p>
            <a:pPr lvl="1"/>
            <a:r>
              <a:rPr lang="en-GB" dirty="0" smtClean="0"/>
              <a:t>You will see a mixture of readable text along with R code</a:t>
            </a:r>
          </a:p>
          <a:p>
            <a:pPr lvl="1"/>
            <a:r>
              <a:rPr lang="en-GB" dirty="0" smtClean="0"/>
              <a:t>The bits of R code are called “chunks” and those chunks usually have labels</a:t>
            </a:r>
          </a:p>
          <a:p>
            <a:pPr lvl="1"/>
            <a:r>
              <a:rPr lang="en-GB" dirty="0" smtClean="0"/>
              <a:t>We are likely to refer to these chunk names when describing computation steps</a:t>
            </a:r>
          </a:p>
          <a:p>
            <a:pPr lvl="1"/>
            <a:r>
              <a:rPr lang="en-GB" dirty="0" smtClean="0"/>
              <a:t>Lines 62-66 is a chunk named ‘</a:t>
            </a:r>
            <a:r>
              <a:rPr lang="en-GB" dirty="0" err="1" smtClean="0"/>
              <a:t>calc</a:t>
            </a:r>
            <a:r>
              <a:rPr lang="en-GB" dirty="0" smtClean="0"/>
              <a:t>’</a:t>
            </a:r>
          </a:p>
          <a:p>
            <a:pPr lvl="1"/>
            <a:r>
              <a:rPr lang="en-GB" dirty="0" smtClean="0"/>
              <a:t>Green box indicates icons that can be clicked to send code within chunk to console for processing</a:t>
            </a:r>
          </a:p>
          <a:p>
            <a:pPr lvl="1"/>
            <a:r>
              <a:rPr lang="en-GB" dirty="0" smtClean="0"/>
              <a:t>Orange ellipse indicates icon that can be used to render entire document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673352"/>
            <a:ext cx="5600700" cy="39052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201400" y="4191000"/>
            <a:ext cx="609600" cy="38100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2286000"/>
            <a:ext cx="762000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0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Obtain a working knowledge of the </a:t>
            </a:r>
            <a:r>
              <a:rPr lang="en-GB" dirty="0">
                <a:solidFill>
                  <a:srgbClr val="FF0000"/>
                </a:solidFill>
              </a:rPr>
              <a:t>R language</a:t>
            </a:r>
            <a:r>
              <a:rPr lang="en-GB" dirty="0"/>
              <a:t> and environment, to be able to implement analysis for the Intermediate Distance Sampling workshop</a:t>
            </a:r>
          </a:p>
          <a:p>
            <a:endParaRPr lang="en-GB" dirty="0"/>
          </a:p>
          <a:p>
            <a:r>
              <a:rPr lang="en-GB" dirty="0"/>
              <a:t>Learn how to access R via the </a:t>
            </a:r>
            <a:r>
              <a:rPr lang="en-GB" dirty="0" err="1">
                <a:solidFill>
                  <a:srgbClr val="FF0000"/>
                </a:solidFill>
              </a:rPr>
              <a:t>RStudio</a:t>
            </a:r>
            <a:r>
              <a:rPr lang="en-GB" dirty="0"/>
              <a:t> software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learning session will be almost entirely hands-on.</a:t>
            </a:r>
            <a:br>
              <a:rPr lang="en-GB" dirty="0"/>
            </a:br>
            <a:r>
              <a:rPr lang="en-GB" dirty="0"/>
              <a:t>Thanks to Tiago Marques and Danielle Harris for tutorial material.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8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About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R</a:t>
            </a:r>
            <a:r>
              <a:rPr lang="pt-PT" dirty="0"/>
              <a:t> is both a </a:t>
            </a:r>
            <a:r>
              <a:rPr lang="pt-PT" dirty="0">
                <a:solidFill>
                  <a:srgbClr val="FF0000"/>
                </a:solidFill>
              </a:rPr>
              <a:t>programming language </a:t>
            </a:r>
            <a:r>
              <a:rPr lang="pt-PT" dirty="0"/>
              <a:t>and an </a:t>
            </a:r>
            <a:r>
              <a:rPr lang="pt-PT" dirty="0">
                <a:solidFill>
                  <a:srgbClr val="FF0000"/>
                </a:solidFill>
              </a:rPr>
              <a:t>environment</a:t>
            </a:r>
            <a:r>
              <a:rPr lang="pt-PT" dirty="0"/>
              <a:t> </a:t>
            </a:r>
            <a:r>
              <a:rPr lang="pt-PT" dirty="0">
                <a:solidFill>
                  <a:srgbClr val="FF0000"/>
                </a:solidFill>
              </a:rPr>
              <a:t>for statistical computation</a:t>
            </a:r>
          </a:p>
          <a:p>
            <a:r>
              <a:rPr lang="pt-PT" dirty="0"/>
              <a:t>R is free </a:t>
            </a:r>
            <a:r>
              <a:rPr lang="pt-PT" dirty="0">
                <a:solidFill>
                  <a:srgbClr val="FF0000"/>
                </a:solidFill>
              </a:rPr>
              <a:t>open source </a:t>
            </a:r>
            <a:r>
              <a:rPr lang="pt-PT" dirty="0"/>
              <a:t>software</a:t>
            </a:r>
          </a:p>
          <a:p>
            <a:r>
              <a:rPr lang="pt-PT" dirty="0"/>
              <a:t>Created in 1995 by </a:t>
            </a:r>
            <a:r>
              <a:rPr lang="en-US" dirty="0"/>
              <a:t>Ross Ihaka and Robert Gentleman, (University of Auckland, Auckland)</a:t>
            </a:r>
          </a:p>
          <a:p>
            <a:r>
              <a:rPr lang="en-GB" dirty="0"/>
              <a:t>B</a:t>
            </a:r>
            <a:r>
              <a:rPr lang="en-US" dirty="0" err="1"/>
              <a:t>ased</a:t>
            </a:r>
            <a:r>
              <a:rPr lang="en-US" dirty="0"/>
              <a:t> on previously established language, S</a:t>
            </a:r>
          </a:p>
          <a:p>
            <a:r>
              <a:rPr lang="en-US" dirty="0"/>
              <a:t>Now managed by the “</a:t>
            </a:r>
            <a:r>
              <a:rPr lang="pt-PT" dirty="0"/>
              <a:t>R Core Development Team</a:t>
            </a:r>
            <a:r>
              <a:rPr lang="en-US" dirty="0"/>
              <a:t>”</a:t>
            </a:r>
          </a:p>
          <a:p>
            <a:r>
              <a:rPr lang="en-US" dirty="0"/>
              <a:t>Software and resources available at</a:t>
            </a:r>
          </a:p>
          <a:p>
            <a:pPr marL="0" indent="0">
              <a:buNone/>
            </a:pPr>
            <a:r>
              <a:rPr lang="en-US" dirty="0"/>
              <a:t>			 </a:t>
            </a:r>
            <a:r>
              <a:rPr lang="pt-PT" dirty="0">
                <a:hlinkClick r:id="rId2"/>
              </a:rPr>
              <a:t>http://www.r-project.org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Latest version was </a:t>
            </a:r>
            <a:r>
              <a:rPr lang="pt-PT" b="1" dirty="0"/>
              <a:t>R version 3.4.1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R base +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572000" cy="4876800"/>
          </a:xfrm>
        </p:spPr>
        <p:txBody>
          <a:bodyPr>
            <a:no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R base installation comes with some packages</a:t>
            </a:r>
            <a:r>
              <a:rPr lang="pt-PT" dirty="0"/>
              <a:t> that provide access to a large number of commonly used features (e.g. fancy plotting, survival analysis, nonlinear modelling, etc)</a:t>
            </a:r>
          </a:p>
          <a:p>
            <a:r>
              <a:rPr lang="pt-PT" dirty="0">
                <a:solidFill>
                  <a:srgbClr val="FF0000"/>
                </a:solidFill>
              </a:rPr>
              <a:t>Many more packages</a:t>
            </a:r>
            <a:r>
              <a:rPr lang="pt-PT" dirty="0"/>
              <a:t> are </a:t>
            </a:r>
            <a:r>
              <a:rPr lang="pt-PT" dirty="0">
                <a:solidFill>
                  <a:srgbClr val="FF0000"/>
                </a:solidFill>
              </a:rPr>
              <a:t>available online</a:t>
            </a:r>
            <a:r>
              <a:rPr lang="pt-PT" dirty="0"/>
              <a:t>, contributed by users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1600" dirty="0"/>
              <a:t>Source: http://r4stats.com/articles/popularity/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FF0D7-246D-48BF-9323-356797DD7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828801"/>
            <a:ext cx="3909383" cy="390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 comes with a simple interface, allowing you to</a:t>
            </a:r>
          </a:p>
          <a:p>
            <a:pPr lvl="1"/>
            <a:r>
              <a:rPr lang="pt-PT" dirty="0"/>
              <a:t>type/paste commands</a:t>
            </a:r>
          </a:p>
          <a:p>
            <a:pPr lvl="1"/>
            <a:r>
              <a:rPr lang="pt-PT" dirty="0"/>
              <a:t>view plots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79702"/>
            <a:ext cx="5486400" cy="391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39D54B2B-70FC-4179-BD3A-71E93467CC3F}"/>
              </a:ext>
            </a:extLst>
          </p:cNvPr>
          <p:cNvSpPr txBox="1">
            <a:spLocks/>
          </p:cNvSpPr>
          <p:nvPr/>
        </p:nvSpPr>
        <p:spPr>
          <a:xfrm>
            <a:off x="628135" y="62103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... but RStudio is much easier to use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22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10363200" cy="4876800"/>
          </a:xfrm>
        </p:spPr>
        <p:txBody>
          <a:bodyPr>
            <a:normAutofit/>
          </a:bodyPr>
          <a:lstStyle/>
          <a:p>
            <a:r>
              <a:rPr lang="pt-PT" dirty="0"/>
              <a:t>An feature-rich “integrated development environment” for data analysis</a:t>
            </a:r>
          </a:p>
          <a:p>
            <a:r>
              <a:rPr lang="pt-PT" dirty="0"/>
              <a:t>Simplifies the user interaction with R</a:t>
            </a:r>
          </a:p>
          <a:p>
            <a:r>
              <a:rPr lang="pt-PT" dirty="0"/>
              <a:t>In a single application you have access to a number of windows containing your code files, an execution console, your plots, help, a file explorer, etc.</a:t>
            </a:r>
          </a:p>
          <a:p>
            <a:r>
              <a:rPr lang="pt-PT" dirty="0"/>
              <a:t>(as R) Free and open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67810"/>
            <a:ext cx="4876800" cy="261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29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4 windows; 4 ways to interact with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752601"/>
            <a:ext cx="6506933" cy="473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895600" y="2096494"/>
            <a:ext cx="9906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/>
          </a:p>
        </p:txBody>
      </p:sp>
      <p:sp>
        <p:nvSpPr>
          <p:cNvPr id="8" name="TextBox 7"/>
          <p:cNvSpPr txBox="1"/>
          <p:nvPr/>
        </p:nvSpPr>
        <p:spPr>
          <a:xfrm>
            <a:off x="666251" y="2065351"/>
            <a:ext cx="184834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code file (“script”)</a:t>
            </a:r>
          </a:p>
        </p:txBody>
      </p:sp>
      <p:cxnSp>
        <p:nvCxnSpPr>
          <p:cNvPr id="10" name="Elbow Connector 9"/>
          <p:cNvCxnSpPr>
            <a:cxnSpLocks/>
            <a:stCxn id="8" idx="3"/>
            <a:endCxn id="6" idx="2"/>
          </p:cNvCxnSpPr>
          <p:nvPr/>
        </p:nvCxnSpPr>
        <p:spPr>
          <a:xfrm>
            <a:off x="2514600" y="2234628"/>
            <a:ext cx="381000" cy="142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895600" y="3876664"/>
            <a:ext cx="30480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/>
          </a:p>
        </p:txBody>
      </p:sp>
      <p:sp>
        <p:nvSpPr>
          <p:cNvPr id="15" name="TextBox 14"/>
          <p:cNvSpPr txBox="1"/>
          <p:nvPr/>
        </p:nvSpPr>
        <p:spPr>
          <a:xfrm>
            <a:off x="1066800" y="3845522"/>
            <a:ext cx="16002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active console</a:t>
            </a:r>
          </a:p>
        </p:txBody>
      </p:sp>
      <p:cxnSp>
        <p:nvCxnSpPr>
          <p:cNvPr id="16" name="Elbow Connector 15"/>
          <p:cNvCxnSpPr>
            <a:cxnSpLocks/>
            <a:stCxn id="15" idx="3"/>
            <a:endCxn id="14" idx="2"/>
          </p:cNvCxnSpPr>
          <p:nvPr/>
        </p:nvCxnSpPr>
        <p:spPr>
          <a:xfrm>
            <a:off x="2667000" y="4014799"/>
            <a:ext cx="228600" cy="142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715000" y="2097617"/>
            <a:ext cx="9906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/>
          </a:p>
        </p:txBody>
      </p:sp>
      <p:sp>
        <p:nvSpPr>
          <p:cNvPr id="24" name="TextBox 23"/>
          <p:cNvSpPr txBox="1"/>
          <p:nvPr/>
        </p:nvSpPr>
        <p:spPr>
          <a:xfrm>
            <a:off x="7010400" y="3276600"/>
            <a:ext cx="192454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“environment” – i.e., list of variables</a:t>
            </a:r>
          </a:p>
        </p:txBody>
      </p:sp>
      <p:cxnSp>
        <p:nvCxnSpPr>
          <p:cNvPr id="25" name="Elbow Connector 24"/>
          <p:cNvCxnSpPr>
            <a:cxnSpLocks/>
            <a:stCxn id="24" idx="3"/>
            <a:endCxn id="23" idx="6"/>
          </p:cNvCxnSpPr>
          <p:nvPr/>
        </p:nvCxnSpPr>
        <p:spPr>
          <a:xfrm flipH="1" flipV="1">
            <a:off x="6705600" y="2250017"/>
            <a:ext cx="2229349" cy="1318971"/>
          </a:xfrm>
          <a:prstGeom prst="bentConnector3">
            <a:avLst>
              <a:gd name="adj1" fmla="val -102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30903" y="3889658"/>
            <a:ext cx="9906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/>
          </a:p>
        </p:txBody>
      </p:sp>
      <p:sp>
        <p:nvSpPr>
          <p:cNvPr id="34" name="TextBox 33"/>
          <p:cNvSpPr txBox="1"/>
          <p:nvPr/>
        </p:nvSpPr>
        <p:spPr>
          <a:xfrm>
            <a:off x="8382000" y="4245630"/>
            <a:ext cx="7620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plots</a:t>
            </a:r>
          </a:p>
        </p:txBody>
      </p:sp>
      <p:cxnSp>
        <p:nvCxnSpPr>
          <p:cNvPr id="35" name="Elbow Connector 34"/>
          <p:cNvCxnSpPr>
            <a:stCxn id="34" idx="3"/>
          </p:cNvCxnSpPr>
          <p:nvPr/>
        </p:nvCxnSpPr>
        <p:spPr>
          <a:xfrm flipH="1" flipV="1">
            <a:off x="6721504" y="4029065"/>
            <a:ext cx="2422496" cy="385842"/>
          </a:xfrm>
          <a:prstGeom prst="bentConnector3">
            <a:avLst>
              <a:gd name="adj1" fmla="val -94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5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1"/>
            <a:ext cx="7114244" cy="516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code and plots tabs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21166" y="1981200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752600" y="2057400"/>
            <a:ext cx="10287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Sends and executes current line or selected text to console</a:t>
            </a:r>
          </a:p>
        </p:txBody>
      </p:sp>
      <p:cxnSp>
        <p:nvCxnSpPr>
          <p:cNvPr id="10" name="Elbow Connector 9"/>
          <p:cNvCxnSpPr>
            <a:stCxn id="8" idx="3"/>
            <a:endCxn id="6" idx="2"/>
          </p:cNvCxnSpPr>
          <p:nvPr/>
        </p:nvCxnSpPr>
        <p:spPr>
          <a:xfrm flipV="1">
            <a:off x="2781300" y="2133601"/>
            <a:ext cx="2339866" cy="83174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324600" y="3962400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TextBox 26"/>
          <p:cNvSpPr txBox="1"/>
          <p:nvPr/>
        </p:nvSpPr>
        <p:spPr>
          <a:xfrm>
            <a:off x="1727579" y="4114801"/>
            <a:ext cx="10287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Move back and forth in a figure log</a:t>
            </a:r>
          </a:p>
        </p:txBody>
      </p:sp>
      <p:cxnSp>
        <p:nvCxnSpPr>
          <p:cNvPr id="28" name="Elbow Connector 27"/>
          <p:cNvCxnSpPr>
            <a:stCxn id="27" idx="3"/>
            <a:endCxn id="26" idx="2"/>
          </p:cNvCxnSpPr>
          <p:nvPr/>
        </p:nvCxnSpPr>
        <p:spPr>
          <a:xfrm flipV="1">
            <a:off x="2756280" y="4114800"/>
            <a:ext cx="3568321" cy="4770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52600" y="5606085"/>
            <a:ext cx="10287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Export figures as pdf or jpeg</a:t>
            </a:r>
          </a:p>
        </p:txBody>
      </p:sp>
      <p:sp>
        <p:nvSpPr>
          <p:cNvPr id="30" name="Oval 29"/>
          <p:cNvSpPr/>
          <p:nvPr/>
        </p:nvSpPr>
        <p:spPr>
          <a:xfrm>
            <a:off x="7162800" y="3962400"/>
            <a:ext cx="304800" cy="3048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Elbow Connector 30"/>
          <p:cNvCxnSpPr>
            <a:stCxn id="29" idx="3"/>
            <a:endCxn id="30" idx="4"/>
          </p:cNvCxnSpPr>
          <p:nvPr/>
        </p:nvCxnSpPr>
        <p:spPr>
          <a:xfrm flipV="1">
            <a:off x="2781300" y="4267201"/>
            <a:ext cx="4533900" cy="1708217"/>
          </a:xfrm>
          <a:prstGeom prst="bentConnector2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8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371600"/>
            <a:ext cx="704115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The environment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2362200"/>
            <a:ext cx="1066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9296400" y="4432518"/>
            <a:ext cx="102870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Pressing most objects names gives you a preview of what they are</a:t>
            </a:r>
          </a:p>
        </p:txBody>
      </p:sp>
      <p:cxnSp>
        <p:nvCxnSpPr>
          <p:cNvPr id="10" name="Elbow Connector 9"/>
          <p:cNvCxnSpPr>
            <a:stCxn id="8" idx="0"/>
            <a:endCxn id="6" idx="4"/>
          </p:cNvCxnSpPr>
          <p:nvPr/>
        </p:nvCxnSpPr>
        <p:spPr>
          <a:xfrm rot="16200000" flipV="1">
            <a:off x="6727716" y="1349484"/>
            <a:ext cx="1917918" cy="424815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05000" y="2057400"/>
            <a:ext cx="1524000" cy="1752600"/>
          </a:xfrm>
          <a:prstGeom prst="rect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2" name="Elbow Connector 21"/>
          <p:cNvCxnSpPr>
            <a:stCxn id="8" idx="1"/>
            <a:endCxn id="13" idx="3"/>
          </p:cNvCxnSpPr>
          <p:nvPr/>
        </p:nvCxnSpPr>
        <p:spPr>
          <a:xfrm rot="10800000">
            <a:off x="3429000" y="2933702"/>
            <a:ext cx="5867400" cy="2406759"/>
          </a:xfrm>
          <a:prstGeom prst="bentConnector3">
            <a:avLst>
              <a:gd name="adj1" fmla="val 78145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53400" y="587443"/>
            <a:ext cx="16573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Shortcut for data import</a:t>
            </a:r>
          </a:p>
        </p:txBody>
      </p:sp>
      <p:cxnSp>
        <p:nvCxnSpPr>
          <p:cNvPr id="16" name="Elbow Connector 15"/>
          <p:cNvCxnSpPr>
            <a:stCxn id="15" idx="1"/>
            <a:endCxn id="19" idx="6"/>
          </p:cNvCxnSpPr>
          <p:nvPr/>
        </p:nvCxnSpPr>
        <p:spPr>
          <a:xfrm rot="10800000" flipV="1">
            <a:off x="6172200" y="849053"/>
            <a:ext cx="1981200" cy="1208347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86400" y="1981200"/>
            <a:ext cx="685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9172576" y="2195038"/>
            <a:ext cx="134302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400" dirty="0"/>
              <a:t>Objects available in workspace (+ details)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362201"/>
            <a:ext cx="3505200" cy="571501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6" name="Elbow Connector 25"/>
          <p:cNvCxnSpPr>
            <a:stCxn id="24" idx="1"/>
            <a:endCxn id="23" idx="6"/>
          </p:cNvCxnSpPr>
          <p:nvPr/>
        </p:nvCxnSpPr>
        <p:spPr>
          <a:xfrm rot="10800000">
            <a:off x="8839202" y="2647951"/>
            <a:ext cx="333375" cy="2414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724400" y="2133601"/>
            <a:ext cx="0" cy="800101"/>
          </a:xfrm>
          <a:prstGeom prst="straightConnector1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14800" y="1981200"/>
            <a:ext cx="9906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2854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550</Words>
  <Application>Microsoft Macintosh PowerPoint</Application>
  <PresentationFormat>Custom</PresentationFormat>
  <Paragraphs>105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PowerPoint Presentation</vt:lpstr>
      <vt:lpstr>Learning goals</vt:lpstr>
      <vt:lpstr>About R</vt:lpstr>
      <vt:lpstr>The R base + packages</vt:lpstr>
      <vt:lpstr>The R environment</vt:lpstr>
      <vt:lpstr>RStudio</vt:lpstr>
      <vt:lpstr>4 windows; 4 ways to interact with R</vt:lpstr>
      <vt:lpstr>The code and plots tabs</vt:lpstr>
      <vt:lpstr>The environment tab</vt:lpstr>
      <vt:lpstr>The packages tab</vt:lpstr>
      <vt:lpstr>The history and files tabs</vt:lpstr>
      <vt:lpstr>The help tab</vt:lpstr>
      <vt:lpstr>Now... open the hands on tutorial</vt:lpstr>
      <vt:lpstr>Working with Rmarkdown files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tiago</dc:creator>
  <cp:lastModifiedBy>David Miller</cp:lastModifiedBy>
  <cp:revision>123</cp:revision>
  <cp:lastPrinted>2014-12-19T14:58:10Z</cp:lastPrinted>
  <dcterms:created xsi:type="dcterms:W3CDTF">2006-08-16T00:00:00Z</dcterms:created>
  <dcterms:modified xsi:type="dcterms:W3CDTF">2017-07-28T11:25:12Z</dcterms:modified>
</cp:coreProperties>
</file>