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62" r:id="rId2"/>
    <p:sldId id="257" r:id="rId3"/>
    <p:sldId id="259" r:id="rId4"/>
    <p:sldId id="258" r:id="rId5"/>
    <p:sldId id="260" r:id="rId6"/>
    <p:sldId id="261" r:id="rId7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317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D2E5-CEB1-4A3C-8EDB-FA39844B70BB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1266-C049-49E4-BF6F-A006CF3F3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15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D2E5-CEB1-4A3C-8EDB-FA39844B70BB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1266-C049-49E4-BF6F-A006CF3F3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D2E5-CEB1-4A3C-8EDB-FA39844B70BB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1266-C049-49E4-BF6F-A006CF3F3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0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D2E5-CEB1-4A3C-8EDB-FA39844B70BB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1266-C049-49E4-BF6F-A006CF3F3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03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D2E5-CEB1-4A3C-8EDB-FA39844B70BB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1266-C049-49E4-BF6F-A006CF3F3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62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D2E5-CEB1-4A3C-8EDB-FA39844B70BB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1266-C049-49E4-BF6F-A006CF3F3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81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D2E5-CEB1-4A3C-8EDB-FA39844B70BB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1266-C049-49E4-BF6F-A006CF3F3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10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D2E5-CEB1-4A3C-8EDB-FA39844B70BB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1266-C049-49E4-BF6F-A006CF3F3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88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D2E5-CEB1-4A3C-8EDB-FA39844B70BB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1266-C049-49E4-BF6F-A006CF3F3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85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D2E5-CEB1-4A3C-8EDB-FA39844B70BB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1266-C049-49E4-BF6F-A006CF3F3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73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D2E5-CEB1-4A3C-8EDB-FA39844B70BB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1266-C049-49E4-BF6F-A006CF3F3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5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0">
              <a:schemeClr val="accent5">
                <a:lumMod val="75000"/>
              </a:schemeClr>
            </a:gs>
            <a:gs pos="50000">
              <a:schemeClr val="bg1"/>
            </a:gs>
            <a:gs pos="100000">
              <a:schemeClr val="accent5">
                <a:lumMod val="7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D2E5-CEB1-4A3C-8EDB-FA39844B70BB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01266-C049-49E4-BF6F-A006CF3F3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42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387256"/>
            <a:ext cx="10504012" cy="1136743"/>
          </a:xfrm>
        </p:spPr>
        <p:txBody>
          <a:bodyPr>
            <a:normAutofit fontScale="90000"/>
          </a:bodyPr>
          <a:lstStyle/>
          <a:p>
            <a:r>
              <a:rPr lang="en-GB" dirty="0"/>
              <a:t>MRDS Example: </a:t>
            </a:r>
            <a:r>
              <a:rPr lang="en-GB" dirty="0" smtClean="0"/>
              <a:t>faecal pellet </a:t>
            </a:r>
            <a:r>
              <a:rPr lang="en-GB" dirty="0"/>
              <a:t>survey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402" y="1743269"/>
            <a:ext cx="7918492" cy="44442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8014" y="6406793"/>
            <a:ext cx="502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Photos </a:t>
            </a:r>
            <a:r>
              <a:rPr lang="en-GB" dirty="0" smtClean="0"/>
              <a:t>from US National Park Service photo gallery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269"/>
            <a:ext cx="5853953" cy="43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92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P</a:t>
            </a:r>
            <a:r>
              <a:rPr lang="en-GB" dirty="0" smtClean="0"/>
              <a:t>ellet survey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969" y="1163340"/>
            <a:ext cx="11512061" cy="556019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Survey of faecal pellets of elk and deer in Olympic National Park, Washington, USA, to estimate abundance:</a:t>
            </a:r>
            <a:endParaRPr lang="en-GB" dirty="0"/>
          </a:p>
          <a:p>
            <a:pPr lvl="1"/>
            <a:r>
              <a:rPr lang="en-GB" dirty="0" smtClean="0"/>
              <a:t>Double observer line transect survey to estimate abundance of pellets incorporating perception bias </a:t>
            </a:r>
          </a:p>
          <a:p>
            <a:pPr lvl="1"/>
            <a:r>
              <a:rPr lang="en-GB" dirty="0" smtClean="0"/>
              <a:t>Plot clearing experiment to estimate deposition/decay rates of pellets </a:t>
            </a:r>
          </a:p>
          <a:p>
            <a:r>
              <a:rPr lang="en-GB" dirty="0" smtClean="0"/>
              <a:t>Stratified random sampling was used to select sampling units</a:t>
            </a:r>
          </a:p>
          <a:p>
            <a:pPr lvl="1"/>
            <a:r>
              <a:rPr lang="en-GB" dirty="0" smtClean="0"/>
              <a:t>Region (</a:t>
            </a:r>
            <a:r>
              <a:rPr lang="en-GB" dirty="0" err="1" smtClean="0"/>
              <a:t>East;West</a:t>
            </a:r>
            <a:r>
              <a:rPr lang="en-GB" dirty="0" smtClean="0"/>
              <a:t>); elevation (&lt;300m;&gt;300m); accessibility (&lt;1km from road;&lt;1km from hiking trail;&gt;1km from road or trail) </a:t>
            </a:r>
          </a:p>
          <a:p>
            <a:r>
              <a:rPr lang="en-GB" dirty="0" smtClean="0"/>
              <a:t>Within each sampling unit, 2 parallel transects 200m in length were selected</a:t>
            </a:r>
          </a:p>
          <a:p>
            <a:r>
              <a:rPr lang="en-GB" dirty="0" smtClean="0"/>
              <a:t>Two observers worked </a:t>
            </a:r>
            <a:r>
              <a:rPr lang="en-GB" b="1" dirty="0" smtClean="0"/>
              <a:t>independently </a:t>
            </a:r>
            <a:r>
              <a:rPr lang="en-GB" dirty="0" smtClean="0"/>
              <a:t>and walked along each of the transects (</a:t>
            </a:r>
            <a:r>
              <a:rPr lang="en-GB" b="1" dirty="0" smtClean="0"/>
              <a:t>observer 1</a:t>
            </a:r>
            <a:r>
              <a:rPr lang="en-GB" dirty="0" smtClean="0"/>
              <a:t>) looking for faecal pellet groups within 2m of centre line</a:t>
            </a:r>
          </a:p>
          <a:p>
            <a:pPr lvl="1"/>
            <a:r>
              <a:rPr lang="en-GB" dirty="0" smtClean="0"/>
              <a:t>Collected information on pellets – perpendicular distance, number of pellets, dispersion, condition </a:t>
            </a:r>
          </a:p>
          <a:p>
            <a:pPr lvl="1"/>
            <a:r>
              <a:rPr lang="en-GB" dirty="0" smtClean="0"/>
              <a:t>And environmental conditions – ground cover, substrate</a:t>
            </a:r>
          </a:p>
          <a:p>
            <a:r>
              <a:rPr lang="en-GB" dirty="0" smtClean="0"/>
              <a:t>Observers swapped transects (</a:t>
            </a:r>
            <a:r>
              <a:rPr lang="en-GB" b="1" dirty="0" smtClean="0"/>
              <a:t>observer 2</a:t>
            </a:r>
            <a:r>
              <a:rPr lang="en-GB" dirty="0" smtClean="0"/>
              <a:t>) and repeated survey</a:t>
            </a:r>
          </a:p>
          <a:p>
            <a:r>
              <a:rPr lang="en-GB" dirty="0" smtClean="0"/>
              <a:t>Reconciled which pellet groups had been seen by observer 1 only, observer 2 only and by both observers</a:t>
            </a:r>
          </a:p>
          <a:p>
            <a:r>
              <a:rPr lang="en-GB" dirty="0" smtClean="0"/>
              <a:t>References</a:t>
            </a:r>
          </a:p>
          <a:p>
            <a:pPr lvl="1"/>
            <a:r>
              <a:rPr lang="en-GB" dirty="0" smtClean="0"/>
              <a:t>Jenkins KJ and Manly BFJ (2008) A double-observer method for reducing bias in faecal pellet surveys of forest ungulates. J. App. Ecol. 45, 1339-1348</a:t>
            </a:r>
          </a:p>
          <a:p>
            <a:pPr lvl="1"/>
            <a:r>
              <a:rPr lang="en-GB" dirty="0" smtClean="0"/>
              <a:t>Burt ML, Borchers DL, Jenkins KJ and Marques TA (2014) Using mark-recapture distance sampling methods on line transect surveys. M. E. E. </a:t>
            </a:r>
            <a:r>
              <a:rPr lang="en-GB" dirty="0" err="1"/>
              <a:t>doi</a:t>
            </a:r>
            <a:r>
              <a:rPr lang="en-GB" dirty="0"/>
              <a:t>: </a:t>
            </a:r>
            <a:r>
              <a:rPr lang="en-GB" dirty="0" smtClean="0"/>
              <a:t>10.1111/2041-210X.12294 Appendix S2: Running an MRDS analysis is Distance and R: a tutorial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9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92" y="104948"/>
            <a:ext cx="10515600" cy="930911"/>
          </a:xfrm>
        </p:spPr>
        <p:txBody>
          <a:bodyPr/>
          <a:lstStyle/>
          <a:p>
            <a:pPr algn="ctr"/>
            <a:r>
              <a:rPr lang="en-GB" dirty="0" smtClean="0"/>
              <a:t>Fitted models: IO configuration</a:t>
            </a:r>
            <a:endParaRPr lang="en-GB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371" y="1539008"/>
            <a:ext cx="3102088" cy="229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426" y="1529995"/>
            <a:ext cx="3102088" cy="229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948" y="4361580"/>
            <a:ext cx="3049407" cy="2242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840" y="4361580"/>
            <a:ext cx="3027620" cy="22472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569537" y="987565"/>
            <a:ext cx="4152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00B050"/>
                </a:solidFill>
              </a:rPr>
              <a:t>MR model</a:t>
            </a:r>
            <a:r>
              <a:rPr lang="en-GB" sz="2400" dirty="0" smtClean="0"/>
              <a:t>: distance + </a:t>
            </a:r>
            <a:r>
              <a:rPr lang="en-GB" sz="2400" dirty="0" err="1" smtClean="0"/>
              <a:t>sizegroup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85209" y="1403662"/>
            <a:ext cx="146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Obs</a:t>
            </a:r>
            <a:r>
              <a:rPr lang="en-GB" dirty="0" smtClean="0"/>
              <a:t> 1 | </a:t>
            </a:r>
            <a:r>
              <a:rPr lang="en-GB" dirty="0" err="1" smtClean="0"/>
              <a:t>Obs</a:t>
            </a:r>
            <a:r>
              <a:rPr lang="en-GB" dirty="0" smtClean="0"/>
              <a:t> 2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9644538" y="1406388"/>
            <a:ext cx="146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Obs</a:t>
            </a:r>
            <a:r>
              <a:rPr lang="en-GB" dirty="0" smtClean="0"/>
              <a:t> 2 | </a:t>
            </a:r>
            <a:r>
              <a:rPr lang="en-GB" dirty="0" err="1" smtClean="0"/>
              <a:t>Obs</a:t>
            </a:r>
            <a:r>
              <a:rPr lang="en-GB" dirty="0" smtClean="0"/>
              <a:t> 1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56120" y="1035859"/>
            <a:ext cx="426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DS model</a:t>
            </a:r>
            <a:r>
              <a:rPr lang="en-GB" sz="2400" dirty="0" smtClean="0"/>
              <a:t>: hazard rate, no </a:t>
            </a:r>
            <a:r>
              <a:rPr lang="en-GB" sz="2400" dirty="0" err="1" smtClean="0"/>
              <a:t>covars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98227" y="3980623"/>
            <a:ext cx="4030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Point independence = </a:t>
            </a:r>
            <a:r>
              <a:rPr lang="en-GB" sz="2400" dirty="0" smtClean="0">
                <a:solidFill>
                  <a:srgbClr val="FF0000"/>
                </a:solidFill>
              </a:rPr>
              <a:t>DS</a:t>
            </a:r>
            <a:r>
              <a:rPr lang="en-GB" sz="2400" dirty="0" smtClean="0"/>
              <a:t> + </a:t>
            </a:r>
            <a:r>
              <a:rPr lang="en-GB" sz="2400" dirty="0" smtClean="0">
                <a:solidFill>
                  <a:srgbClr val="00B050"/>
                </a:solidFill>
              </a:rPr>
              <a:t>MR</a:t>
            </a:r>
            <a:endParaRPr lang="en-GB" sz="24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2708" y="3980623"/>
            <a:ext cx="3275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Full independence = </a:t>
            </a:r>
            <a:r>
              <a:rPr lang="en-GB" sz="2400" dirty="0" smtClean="0">
                <a:solidFill>
                  <a:srgbClr val="00B050"/>
                </a:solidFill>
              </a:rPr>
              <a:t>MR</a:t>
            </a:r>
            <a:endParaRPr lang="en-GB" sz="2400" dirty="0"/>
          </a:p>
        </p:txBody>
      </p:sp>
      <p:pic>
        <p:nvPicPr>
          <p:cNvPr id="19" name="Picture 1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71" y="1477516"/>
            <a:ext cx="3080617" cy="2240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899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948" y="176440"/>
            <a:ext cx="10515600" cy="1020762"/>
          </a:xfrm>
        </p:spPr>
        <p:txBody>
          <a:bodyPr/>
          <a:lstStyle/>
          <a:p>
            <a:pPr algn="ctr"/>
            <a:r>
              <a:rPr lang="en-GB" dirty="0" smtClean="0"/>
              <a:t>Estimates of detection probability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77246"/>
              </p:ext>
            </p:extLst>
          </p:nvPr>
        </p:nvGraphicFramePr>
        <p:xfrm>
          <a:off x="912948" y="1356858"/>
          <a:ext cx="10324465" cy="3795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338"/>
                <a:gridCol w="1567543"/>
                <a:gridCol w="1422400"/>
                <a:gridCol w="1460817"/>
                <a:gridCol w="1416367"/>
              </a:tblGrid>
              <a:tr h="637055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Point independence</a:t>
                      </a:r>
                      <a:endParaRPr lang="en-GB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Full independence</a:t>
                      </a:r>
                      <a:endParaRPr lang="en-GB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637055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Estimates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Model used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Estimate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Model used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Estimate</a:t>
                      </a:r>
                      <a:endParaRPr lang="en-GB" sz="2000" b="1" dirty="0"/>
                    </a:p>
                  </a:txBody>
                  <a:tcPr/>
                </a:tc>
              </a:tr>
              <a:tr h="637055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Probability of detection assuming g(0)=1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rgbClr val="FF0000"/>
                          </a:solidFill>
                        </a:rPr>
                        <a:t>DS</a:t>
                      </a:r>
                      <a:endParaRPr lang="en-GB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0.69 (0.03)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-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000" dirty="0"/>
                    </a:p>
                  </a:txBody>
                  <a:tcPr/>
                </a:tc>
              </a:tr>
              <a:tr h="627892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Probability</a:t>
                      </a:r>
                      <a:r>
                        <a:rPr lang="en-GB" sz="2000" baseline="0" dirty="0" smtClean="0"/>
                        <a:t> of detection on the </a:t>
                      </a:r>
                      <a:r>
                        <a:rPr lang="en-GB" sz="2000" baseline="0" dirty="0" err="1" smtClean="0"/>
                        <a:t>trackline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rgbClr val="00B050"/>
                          </a:solidFill>
                        </a:rPr>
                        <a:t>MR</a:t>
                      </a:r>
                      <a:endParaRPr lang="en-GB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0.94 (0.01)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rgbClr val="00B050"/>
                          </a:solidFill>
                        </a:rPr>
                        <a:t>MR</a:t>
                      </a:r>
                      <a:endParaRPr lang="en-GB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0.94</a:t>
                      </a:r>
                      <a:r>
                        <a:rPr lang="en-GB" sz="2000" baseline="0" dirty="0" smtClean="0"/>
                        <a:t> (0.02)</a:t>
                      </a:r>
                      <a:endParaRPr lang="en-GB" sz="2000" dirty="0"/>
                    </a:p>
                  </a:txBody>
                  <a:tcPr/>
                </a:tc>
              </a:tr>
              <a:tr h="628328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Overall probability of detection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rgbClr val="00B050"/>
                          </a:solidFill>
                        </a:rPr>
                        <a:t>MR</a:t>
                      </a:r>
                      <a:r>
                        <a:rPr lang="en-GB" sz="2000" dirty="0" smtClean="0">
                          <a:solidFill>
                            <a:srgbClr val="FF0000"/>
                          </a:solidFill>
                        </a:rPr>
                        <a:t>DS</a:t>
                      </a:r>
                      <a:endParaRPr lang="en-GB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0.65 (0.03)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rgbClr val="00B050"/>
                          </a:solidFill>
                        </a:rPr>
                        <a:t>MR</a:t>
                      </a:r>
                      <a:endParaRPr lang="en-GB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0.8</a:t>
                      </a:r>
                      <a:r>
                        <a:rPr lang="en-GB" sz="2000" baseline="0" dirty="0" smtClean="0"/>
                        <a:t>6 (0.02)</a:t>
                      </a:r>
                      <a:endParaRPr lang="en-GB" sz="2000" dirty="0"/>
                    </a:p>
                  </a:txBody>
                  <a:tcPr/>
                </a:tc>
              </a:tr>
              <a:tr h="628328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Estimated</a:t>
                      </a:r>
                      <a:r>
                        <a:rPr lang="en-GB" sz="2000" baseline="0" dirty="0" smtClean="0"/>
                        <a:t> N in covered region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2116 (0.04)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 smtClean="0"/>
                        <a:t>1601 (0.02)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"/>
            <a:ext cx="11315436" cy="76862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Detection function summary: IO point independence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9171" y="681962"/>
            <a:ext cx="6199133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 for io.fi object </a:t>
            </a:r>
            <a:r>
              <a:rPr lang="en-GB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 model</a:t>
            </a:r>
            <a:endParaRPr lang="en-GB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observations   :  1380 </a:t>
            </a:r>
            <a:r>
              <a:rPr lang="en-GB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Pooled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Number seen by primary   :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1094 </a:t>
            </a:r>
            <a:r>
              <a:rPr lang="en-GB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Observer 1 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Number seen by secondary :  1102 </a:t>
            </a:r>
            <a:r>
              <a:rPr lang="en-GB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Observer 2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Number seen by both      :  816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Duplicates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AIC                      :  2457.952 </a:t>
            </a:r>
          </a:p>
          <a:p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Conditional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detection function parameters: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estimate          se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0.28098736 0.188557908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distance    -0.00835025 0.001517454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sizegroup2   0.46927834 0.207238009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sizegroup3   1.78569572 0.193560108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sizegroup4   3.19715740 0.440773795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Estimate         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         CV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Average primary p(0)   0.7952424 0.017075328 0.02147185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Average secondary p(0) 0.7952424 0.017075328 0.02147185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Average combined p(0)  0.9416874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0.009603405 0.01019808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533" y="697409"/>
            <a:ext cx="5125121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 for ds object </a:t>
            </a:r>
            <a:endParaRPr lang="en-GB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observations :  1380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Distance range         :  0  -  150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AIC                    :  13612.95 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Detection function: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Hazard-rate key function 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Detection function parameters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Scale coefficient(s): 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        se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4.425513 0.05855335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Shape coefficient(s): 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estimate        se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0.6851006 0.1247415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Estimate         SE         CV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Average p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0.6924608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0.02190796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0.03163784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9383" y="5082735"/>
            <a:ext cx="609173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 for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GB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</a:t>
            </a:r>
            <a:r>
              <a:rPr lang="en-GB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 model</a:t>
            </a:r>
            <a:endParaRPr lang="en-GB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Total AIC value :  16070.9 </a:t>
            </a:r>
            <a:r>
              <a:rPr lang="en-GB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2457.952 + 13612.95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Estimate          SE         CV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 p              0.6520816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0.02167574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0.03324085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covered region 2116.2996331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78.02162494 0.03686700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3456" y="5946466"/>
                <a:ext cx="2142520" cy="51860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1380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0.652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56" y="5946466"/>
                <a:ext cx="2142520" cy="5186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endCxn id="7" idx="3"/>
          </p:cNvCxnSpPr>
          <p:nvPr/>
        </p:nvCxnSpPr>
        <p:spPr>
          <a:xfrm flipH="1" flipV="1">
            <a:off x="2545976" y="6205768"/>
            <a:ext cx="543408" cy="142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00480" y="662539"/>
            <a:ext cx="1887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 model</a:t>
            </a:r>
          </a:p>
          <a:p>
            <a:r>
              <a:rPr lang="en-GB" sz="20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assuming g(0)=1</a:t>
            </a:r>
            <a:endParaRPr lang="en-GB" sz="2000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81826" y="5791599"/>
            <a:ext cx="17704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Overall distances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8817519" y="4864584"/>
            <a:ext cx="1812670" cy="879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>
            <a:off x="9023445" y="5976265"/>
            <a:ext cx="758381" cy="229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83773" y="5344108"/>
            <a:ext cx="16867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On the </a:t>
            </a:r>
            <a:r>
              <a:rPr lang="en-GB" dirty="0" err="1" smtClean="0">
                <a:solidFill>
                  <a:srgbClr val="FF0000"/>
                </a:solidFill>
              </a:rPr>
              <a:t>trackline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205319" y="4960056"/>
            <a:ext cx="53787" cy="362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6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7" y="195594"/>
            <a:ext cx="11315436" cy="76862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Detection function summary: IO full independence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6035" y="5390976"/>
                <a:ext cx="1927494" cy="51860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1380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0.862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5" y="5390976"/>
                <a:ext cx="1927494" cy="5186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 flipV="1">
            <a:off x="1800447" y="5909580"/>
            <a:ext cx="407894" cy="437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08341" y="960252"/>
            <a:ext cx="7557281" cy="5566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 for io.fi object </a:t>
            </a:r>
            <a:r>
              <a:rPr lang="en-GB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 model</a:t>
            </a:r>
            <a:endParaRPr lang="en-GB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observations   :  1380 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Pooled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Number seen by primary   :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1094 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Observer 1</a:t>
            </a:r>
            <a:endParaRPr lang="en-GB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Number seen by secondary :  1102 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Observer 2</a:t>
            </a:r>
            <a:endParaRPr lang="en-GB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Number seen by both      :  816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Duplicates</a:t>
            </a:r>
            <a:endParaRPr lang="en-GB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AIC                      :  16217.81 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Conditional detection function parameters: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estimate          se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0.28098736 0.188557908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distance    -0.00835025 0.001517454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sizegroup2   0.46927834 0.207238009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sizegroup3   1.78569572 0.193560108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sizegroup4   3.19715740 0.440773795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Estimate           SE         CV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Average p                 0.8617999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0.014769988 0.01713854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Average primary p(0)      0.7854780  0.015519397 0.01975790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Average secondary p(0)    0.7854780  0.015519397 0.01975790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Average combined p(0)     0.9368971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0.009788271 0.01044754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in covered region    1601.2998003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32.267117776 0.02015058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02339" y="5175356"/>
            <a:ext cx="17704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Overall distances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31788" y="5835426"/>
            <a:ext cx="16867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On the </a:t>
            </a:r>
            <a:r>
              <a:rPr lang="en-GB" dirty="0" err="1" smtClean="0">
                <a:solidFill>
                  <a:srgbClr val="FF0000"/>
                </a:solidFill>
              </a:rPr>
              <a:t>trackline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 flipV="1">
            <a:off x="9487770" y="5336721"/>
            <a:ext cx="614569" cy="23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 flipV="1">
            <a:off x="9487666" y="5799068"/>
            <a:ext cx="744122" cy="221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1"/>
          </p:cNvCxnSpPr>
          <p:nvPr/>
        </p:nvCxnSpPr>
        <p:spPr>
          <a:xfrm flipH="1" flipV="1">
            <a:off x="9580318" y="5578044"/>
            <a:ext cx="651470" cy="44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1"/>
          </p:cNvCxnSpPr>
          <p:nvPr/>
        </p:nvCxnSpPr>
        <p:spPr>
          <a:xfrm flipH="1">
            <a:off x="9580318" y="6020092"/>
            <a:ext cx="6514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686</Words>
  <Application>Microsoft Office PowerPoint</Application>
  <PresentationFormat>Widescreen</PresentationFormat>
  <Paragraphs>125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Office Theme</vt:lpstr>
      <vt:lpstr>MRDS Example: faecal pellet survey</vt:lpstr>
      <vt:lpstr>Pellet survey design</vt:lpstr>
      <vt:lpstr>Fitted models: IO configuration</vt:lpstr>
      <vt:lpstr>Estimates of detection probability</vt:lpstr>
      <vt:lpstr>Detection function summary: IO point independence</vt:lpstr>
      <vt:lpstr>Detection function summary: IO full independence</vt:lpstr>
    </vt:vector>
  </TitlesOfParts>
  <Company>University of St Andrews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louse</dc:creator>
  <cp:lastModifiedBy>Eric Rexstad</cp:lastModifiedBy>
  <cp:revision>40</cp:revision>
  <cp:lastPrinted>2016-08-09T13:38:30Z</cp:lastPrinted>
  <dcterms:created xsi:type="dcterms:W3CDTF">2016-07-25T16:01:52Z</dcterms:created>
  <dcterms:modified xsi:type="dcterms:W3CDTF">2016-08-09T13:38:46Z</dcterms:modified>
</cp:coreProperties>
</file>