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1" r:id="rId2"/>
    <p:sldId id="264" r:id="rId3"/>
    <p:sldId id="260" r:id="rId4"/>
    <p:sldId id="263" r:id="rId5"/>
    <p:sldId id="266" r:id="rId6"/>
    <p:sldId id="269" r:id="rId7"/>
    <p:sldId id="270" r:id="rId8"/>
    <p:sldId id="302" r:id="rId9"/>
    <p:sldId id="325" r:id="rId10"/>
    <p:sldId id="286" r:id="rId11"/>
    <p:sldId id="287" r:id="rId12"/>
    <p:sldId id="327" r:id="rId13"/>
    <p:sldId id="328" r:id="rId14"/>
    <p:sldId id="284" r:id="rId15"/>
    <p:sldId id="314" r:id="rId16"/>
    <p:sldId id="315" r:id="rId17"/>
    <p:sldId id="316" r:id="rId18"/>
    <p:sldId id="326" r:id="rId19"/>
    <p:sldId id="313" r:id="rId20"/>
    <p:sldId id="323" r:id="rId21"/>
    <p:sldId id="321" r:id="rId22"/>
    <p:sldId id="322" r:id="rId23"/>
    <p:sldId id="308" r:id="rId24"/>
    <p:sldId id="278" r:id="rId25"/>
    <p:sldId id="282" r:id="rId26"/>
    <p:sldId id="317" r:id="rId27"/>
    <p:sldId id="324" r:id="rId28"/>
    <p:sldId id="285" r:id="rId29"/>
  </p:sldIdLst>
  <p:sldSz cx="12192000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CC"/>
    <a:srgbClr val="0099FF"/>
    <a:srgbClr val="66FFFF"/>
    <a:srgbClr val="00CC66"/>
    <a:srgbClr val="339966"/>
    <a:srgbClr val="FFCC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31"/>
  </p:normalViewPr>
  <p:slideViewPr>
    <p:cSldViewPr snapToGrid="0">
      <p:cViewPr varScale="1">
        <p:scale>
          <a:sx n="94" d="100"/>
          <a:sy n="94" d="100"/>
        </p:scale>
        <p:origin x="224" y="3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66"/>
    </p:cViewPr>
  </p:sorterViewPr>
  <p:notesViewPr>
    <p:cSldViewPr snapToGrid="0">
      <p:cViewPr varScale="1">
        <p:scale>
          <a:sx n="73" d="100"/>
          <a:sy n="73" d="100"/>
        </p:scale>
        <p:origin x="-2394" y="-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213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defTabSz="955675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defTabSz="955675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fld id="{A14E053D-0927-45C1-89AC-70EABE3D56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767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6763"/>
            <a:ext cx="6823075" cy="3838575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6763"/>
            <a:ext cx="6823075" cy="3838575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84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6763"/>
            <a:ext cx="6823075" cy="3838575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628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2A5598-6C94-427A-9FEE-086CD2370D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838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33C9FC-6169-40E4-B103-38E741CB83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453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CB40F8-72D4-476D-9B20-09CDE3A971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23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368E6A-5733-437B-BA02-29B55DD209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23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D5E928-8678-4912-8562-0FDFABF7A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23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E0EE20-7989-4CD3-A18E-607274B4E9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65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C60BBB-FAAC-4C61-8674-C82BD2473C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87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E59A7C-25CF-4ECC-A636-EC52634EF2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185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0CC9E1-BFDC-40CF-ACE9-3935F42FC0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27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CB9AD5-D17B-4D2C-859F-C0DFADBF84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117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80C2C1-3700-4A9F-9A1B-9B38A16AAC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005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409D28D-09E1-43F0-8C6F-D6D450CFE66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6.png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7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3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emf"/><Relationship Id="rId12" Type="http://schemas.openxmlformats.org/officeDocument/2006/relationships/oleObject" Target="../embeddings/oleObject6.bin"/><Relationship Id="rId13" Type="http://schemas.openxmlformats.org/officeDocument/2006/relationships/image" Target="../media/image6.emf"/><Relationship Id="rId14" Type="http://schemas.openxmlformats.org/officeDocument/2006/relationships/oleObject" Target="../embeddings/oleObject7.bin"/><Relationship Id="rId15" Type="http://schemas.openxmlformats.org/officeDocument/2006/relationships/image" Target="../media/image7.emf"/><Relationship Id="rId16" Type="http://schemas.openxmlformats.org/officeDocument/2006/relationships/oleObject" Target="../embeddings/oleObject8.bin"/><Relationship Id="rId17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9.emf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4.emf"/><Relationship Id="rId10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0283" y="261938"/>
            <a:ext cx="11134164" cy="1549400"/>
          </a:xfrm>
        </p:spPr>
        <p:txBody>
          <a:bodyPr/>
          <a:lstStyle/>
          <a:p>
            <a:pPr eaLnBrk="1" hangingPunct="1">
              <a:defRPr/>
            </a:pPr>
            <a:r>
              <a:rPr lang="en-GB" sz="3600" dirty="0">
                <a:cs typeface="Arial" charset="0"/>
              </a:rPr>
              <a:t>Estimation with incomplete detection at distance zero</a:t>
            </a:r>
            <a:endParaRPr lang="en-US" sz="3600" dirty="0">
              <a:cs typeface="Arial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06725" y="1351990"/>
            <a:ext cx="6400800" cy="758825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sz="3600" dirty="0">
                <a:latin typeface="Arial" pitchFamily="34" charset="0"/>
                <a:ea typeface="ＭＳ Ｐゴシック" pitchFamily="34" charset="-128"/>
              </a:rPr>
              <a:t>“g(0)&lt;1”</a:t>
            </a:r>
            <a:endParaRPr lang="en-US" altLang="en-US" sz="3600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68941" y="2722564"/>
            <a:ext cx="11716871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>
                <a:ea typeface="+mn-ea"/>
                <a:cs typeface="Arial" pitchFamily="34" charset="0"/>
              </a:rPr>
              <a:t>Chapter 6 of Advanced book </a:t>
            </a:r>
            <a:r>
              <a:rPr lang="en-GB" sz="1800" dirty="0">
                <a:ea typeface="+mn-ea"/>
                <a:cs typeface="Arial" pitchFamily="34" charset="0"/>
              </a:rPr>
              <a:t>(Methods for incomplete detection </a:t>
            </a:r>
            <a:r>
              <a:rPr lang="en-GB" sz="1800" dirty="0" smtClean="0">
                <a:ea typeface="+mn-ea"/>
                <a:cs typeface="Arial" pitchFamily="34" charset="0"/>
              </a:rPr>
              <a:t>at distance </a:t>
            </a:r>
            <a:r>
              <a:rPr lang="en-GB" sz="1800" dirty="0">
                <a:ea typeface="+mn-ea"/>
                <a:cs typeface="Arial" pitchFamily="34" charset="0"/>
              </a:rPr>
              <a:t>zero by </a:t>
            </a:r>
            <a:r>
              <a:rPr lang="en-GB" sz="1800" dirty="0" err="1">
                <a:ea typeface="+mn-ea"/>
                <a:cs typeface="Arial" pitchFamily="34" charset="0"/>
              </a:rPr>
              <a:t>Laake</a:t>
            </a:r>
            <a:r>
              <a:rPr lang="en-GB" sz="1800" dirty="0">
                <a:ea typeface="+mn-ea"/>
                <a:cs typeface="Arial" pitchFamily="34" charset="0"/>
              </a:rPr>
              <a:t> and Borchers)</a:t>
            </a:r>
          </a:p>
          <a:p>
            <a:pPr>
              <a:defRPr/>
            </a:pPr>
            <a:endParaRPr lang="en-GB" sz="1800" dirty="0">
              <a:ea typeface="+mn-ea"/>
              <a:cs typeface="Arial" pitchFamily="34" charset="0"/>
            </a:endParaRPr>
          </a:p>
          <a:p>
            <a:pPr>
              <a:defRPr/>
            </a:pPr>
            <a:r>
              <a:rPr lang="en-GB" sz="1800" dirty="0">
                <a:ea typeface="+mn-ea"/>
                <a:cs typeface="Arial" pitchFamily="34" charset="0"/>
              </a:rPr>
              <a:t>Borchers, D., </a:t>
            </a:r>
            <a:r>
              <a:rPr lang="en-GB" sz="1800" dirty="0" err="1">
                <a:ea typeface="+mn-ea"/>
                <a:cs typeface="Arial" pitchFamily="34" charset="0"/>
              </a:rPr>
              <a:t>Laake</a:t>
            </a:r>
            <a:r>
              <a:rPr lang="en-GB" sz="1800" dirty="0">
                <a:ea typeface="+mn-ea"/>
                <a:cs typeface="Arial" pitchFamily="34" charset="0"/>
              </a:rPr>
              <a:t>, J., </a:t>
            </a:r>
            <a:r>
              <a:rPr lang="en-GB" sz="1800" dirty="0" err="1">
                <a:ea typeface="+mn-ea"/>
                <a:cs typeface="Arial" pitchFamily="34" charset="0"/>
              </a:rPr>
              <a:t>Southwell</a:t>
            </a:r>
            <a:r>
              <a:rPr lang="en-GB" sz="1800" dirty="0">
                <a:ea typeface="+mn-ea"/>
                <a:cs typeface="Arial" pitchFamily="34" charset="0"/>
              </a:rPr>
              <a:t>, C. and Paxton, C. 2006. </a:t>
            </a:r>
            <a:r>
              <a:rPr lang="en-GB" sz="1800" dirty="0" smtClean="0">
                <a:ea typeface="+mn-ea"/>
                <a:cs typeface="Arial" pitchFamily="34" charset="0"/>
              </a:rPr>
              <a:t>  </a:t>
            </a:r>
            <a:r>
              <a:rPr lang="en-GB" sz="1800" dirty="0">
                <a:ea typeface="+mn-ea"/>
                <a:cs typeface="Arial" pitchFamily="34" charset="0"/>
              </a:rPr>
              <a:t>Accommodating </a:t>
            </a:r>
            <a:r>
              <a:rPr lang="en-GB" sz="1800" dirty="0" err="1">
                <a:ea typeface="+mn-ea"/>
                <a:cs typeface="Arial" pitchFamily="34" charset="0"/>
              </a:rPr>
              <a:t>unmodeled</a:t>
            </a:r>
            <a:r>
              <a:rPr lang="en-GB" sz="1800" dirty="0">
                <a:ea typeface="+mn-ea"/>
                <a:cs typeface="Arial" pitchFamily="34" charset="0"/>
              </a:rPr>
              <a:t> heterogeneity in double-observer distance </a:t>
            </a:r>
            <a:r>
              <a:rPr lang="en-GB" sz="1800" dirty="0" smtClean="0">
                <a:ea typeface="+mn-ea"/>
                <a:cs typeface="Arial" pitchFamily="34" charset="0"/>
              </a:rPr>
              <a:t>sampling </a:t>
            </a:r>
            <a:r>
              <a:rPr lang="en-GB" sz="1800" dirty="0">
                <a:ea typeface="+mn-ea"/>
                <a:cs typeface="Arial" pitchFamily="34" charset="0"/>
              </a:rPr>
              <a:t>surveys. </a:t>
            </a:r>
            <a:r>
              <a:rPr lang="en-GB" sz="1800" i="1" dirty="0">
                <a:ea typeface="+mn-ea"/>
                <a:cs typeface="Arial" pitchFamily="34" charset="0"/>
              </a:rPr>
              <a:t>Biometrics</a:t>
            </a:r>
            <a:r>
              <a:rPr lang="en-GB" sz="1800" dirty="0">
                <a:ea typeface="+mn-ea"/>
                <a:cs typeface="Arial" pitchFamily="34" charset="0"/>
              </a:rPr>
              <a:t> </a:t>
            </a:r>
            <a:r>
              <a:rPr lang="en-GB" sz="1800" b="1" dirty="0">
                <a:ea typeface="+mn-ea"/>
                <a:cs typeface="Arial" pitchFamily="34" charset="0"/>
              </a:rPr>
              <a:t>62</a:t>
            </a:r>
            <a:r>
              <a:rPr lang="en-GB" sz="1800" dirty="0">
                <a:ea typeface="+mn-ea"/>
                <a:cs typeface="Arial" pitchFamily="34" charset="0"/>
              </a:rPr>
              <a:t>: 372-378</a:t>
            </a:r>
          </a:p>
          <a:p>
            <a:pPr>
              <a:defRPr/>
            </a:pPr>
            <a:endParaRPr lang="en-GB" sz="1800" dirty="0">
              <a:ea typeface="+mn-ea"/>
              <a:cs typeface="Arial" pitchFamily="34" charset="0"/>
            </a:endParaRPr>
          </a:p>
          <a:p>
            <a:pPr indent="-457200">
              <a:defRPr/>
            </a:pPr>
            <a:r>
              <a:rPr lang="en-GB" sz="1800" dirty="0">
                <a:ea typeface="+mn-ea"/>
                <a:cs typeface="Arial" pitchFamily="34" charset="0"/>
              </a:rPr>
              <a:t>Buckland, S.T., </a:t>
            </a:r>
            <a:r>
              <a:rPr lang="en-GB" sz="1800" dirty="0" err="1">
                <a:ea typeface="+mn-ea"/>
                <a:cs typeface="Arial" pitchFamily="34" charset="0"/>
              </a:rPr>
              <a:t>Laake</a:t>
            </a:r>
            <a:r>
              <a:rPr lang="en-GB" sz="1800" dirty="0">
                <a:ea typeface="+mn-ea"/>
                <a:cs typeface="Arial" pitchFamily="34" charset="0"/>
              </a:rPr>
              <a:t>, J.L. and Borchers, D.L. 2009. Double-observer </a:t>
            </a:r>
            <a:r>
              <a:rPr lang="en-GB" sz="1800" dirty="0" smtClean="0">
                <a:ea typeface="+mn-ea"/>
                <a:cs typeface="Arial" pitchFamily="34" charset="0"/>
              </a:rPr>
              <a:t>line </a:t>
            </a:r>
            <a:r>
              <a:rPr lang="en-GB" sz="1800" dirty="0">
                <a:ea typeface="+mn-ea"/>
                <a:cs typeface="Arial" pitchFamily="34" charset="0"/>
              </a:rPr>
              <a:t>transect methods: levels of independence. </a:t>
            </a:r>
            <a:r>
              <a:rPr lang="en-GB" sz="1800" i="1" dirty="0">
                <a:ea typeface="+mn-ea"/>
                <a:cs typeface="Arial" pitchFamily="34" charset="0"/>
              </a:rPr>
              <a:t>Biometrics</a:t>
            </a:r>
            <a:r>
              <a:rPr lang="en-GB" sz="1800" dirty="0">
                <a:ea typeface="+mn-ea"/>
                <a:cs typeface="Arial" pitchFamily="34" charset="0"/>
              </a:rPr>
              <a:t> </a:t>
            </a:r>
            <a:r>
              <a:rPr lang="en-GB" sz="1800" b="1" dirty="0">
                <a:ea typeface="+mn-ea"/>
                <a:cs typeface="Arial" pitchFamily="34" charset="0"/>
              </a:rPr>
              <a:t>66</a:t>
            </a:r>
            <a:r>
              <a:rPr lang="en-GB" sz="1800" dirty="0">
                <a:ea typeface="+mn-ea"/>
                <a:cs typeface="Arial" pitchFamily="34" charset="0"/>
              </a:rPr>
              <a:t>: 169-177</a:t>
            </a:r>
          </a:p>
          <a:p>
            <a:pPr indent="-457200">
              <a:defRPr/>
            </a:pPr>
            <a:endParaRPr lang="en-GB" sz="1800" dirty="0">
              <a:ea typeface="+mn-ea"/>
              <a:cs typeface="Arial" pitchFamily="34" charset="0"/>
            </a:endParaRPr>
          </a:p>
          <a:p>
            <a:pPr indent="-457200">
              <a:defRPr/>
            </a:pPr>
            <a:r>
              <a:rPr lang="en-GB" sz="1800" dirty="0" err="1">
                <a:ea typeface="+mn-ea"/>
                <a:cs typeface="Arial" pitchFamily="34" charset="0"/>
              </a:rPr>
              <a:t>Laake</a:t>
            </a:r>
            <a:r>
              <a:rPr lang="en-GB" sz="1800" dirty="0">
                <a:ea typeface="+mn-ea"/>
                <a:cs typeface="Arial" pitchFamily="34" charset="0"/>
              </a:rPr>
              <a:t>, J.L., Collier, B.A., Morrison, M.L. and Wilkins, R.N. 2011. </a:t>
            </a:r>
            <a:r>
              <a:rPr lang="en-GB" sz="1800" dirty="0" smtClean="0">
                <a:ea typeface="+mn-ea"/>
                <a:cs typeface="Arial" pitchFamily="34" charset="0"/>
              </a:rPr>
              <a:t>Point-based </a:t>
            </a:r>
            <a:r>
              <a:rPr lang="en-GB" sz="1800" dirty="0">
                <a:ea typeface="+mn-ea"/>
                <a:cs typeface="Arial" pitchFamily="34" charset="0"/>
              </a:rPr>
              <a:t>mark-recapture distance sampling. JABES </a:t>
            </a:r>
            <a:r>
              <a:rPr lang="en-GB" sz="1800" b="1" dirty="0">
                <a:ea typeface="+mn-ea"/>
                <a:cs typeface="Arial" pitchFamily="34" charset="0"/>
              </a:rPr>
              <a:t>16</a:t>
            </a:r>
            <a:r>
              <a:rPr lang="en-GB" sz="1800" dirty="0">
                <a:ea typeface="+mn-ea"/>
                <a:cs typeface="Arial" pitchFamily="34" charset="0"/>
              </a:rPr>
              <a:t>: </a:t>
            </a:r>
            <a:r>
              <a:rPr lang="en-GB" sz="1800" dirty="0" smtClean="0">
                <a:ea typeface="+mn-ea"/>
                <a:cs typeface="Arial" pitchFamily="34" charset="0"/>
              </a:rPr>
              <a:t>389-408</a:t>
            </a:r>
          </a:p>
          <a:p>
            <a:pPr indent="-457200">
              <a:defRPr/>
            </a:pPr>
            <a:endParaRPr lang="en-GB" sz="1800" dirty="0">
              <a:ea typeface="+mn-ea"/>
              <a:cs typeface="Arial" pitchFamily="34" charset="0"/>
            </a:endParaRPr>
          </a:p>
          <a:p>
            <a:pPr indent="-457200">
              <a:defRPr/>
            </a:pPr>
            <a:r>
              <a:rPr lang="en-GB" sz="1800" dirty="0">
                <a:solidFill>
                  <a:schemeClr val="accent6"/>
                </a:solidFill>
              </a:rPr>
              <a:t>Burt, M.L., </a:t>
            </a:r>
            <a:r>
              <a:rPr lang="en-GB" sz="1800" dirty="0" err="1">
                <a:solidFill>
                  <a:schemeClr val="accent6"/>
                </a:solidFill>
              </a:rPr>
              <a:t>Borchers</a:t>
            </a:r>
            <a:r>
              <a:rPr lang="en-GB" sz="1800" dirty="0">
                <a:solidFill>
                  <a:schemeClr val="accent6"/>
                </a:solidFill>
              </a:rPr>
              <a:t>, D.L., Jenkins, K.J. and Marques, T.A.M. </a:t>
            </a:r>
            <a:r>
              <a:rPr lang="en-GB" sz="1800" smtClean="0">
                <a:solidFill>
                  <a:schemeClr val="accent6"/>
                </a:solidFill>
              </a:rPr>
              <a:t>2014. </a:t>
            </a:r>
            <a:r>
              <a:rPr lang="en-GB" sz="1800" dirty="0" smtClean="0">
                <a:solidFill>
                  <a:schemeClr val="accent6"/>
                </a:solidFill>
              </a:rPr>
              <a:t>Using </a:t>
            </a:r>
            <a:r>
              <a:rPr lang="en-GB" sz="1800" dirty="0">
                <a:solidFill>
                  <a:schemeClr val="accent6"/>
                </a:solidFill>
              </a:rPr>
              <a:t>mark-recapture distance sampling methods on line transect surveys. </a:t>
            </a:r>
            <a:r>
              <a:rPr lang="en-GB" sz="1800" i="1" dirty="0">
                <a:solidFill>
                  <a:schemeClr val="accent6"/>
                </a:solidFill>
              </a:rPr>
              <a:t>Methods in Ecology and Evolution</a:t>
            </a:r>
            <a:r>
              <a:rPr lang="en-GB" sz="1800" dirty="0">
                <a:solidFill>
                  <a:schemeClr val="accent6"/>
                </a:solidFill>
              </a:rPr>
              <a:t> </a:t>
            </a:r>
            <a:r>
              <a:rPr lang="en-GB" sz="1800" b="1" dirty="0">
                <a:solidFill>
                  <a:schemeClr val="accent6"/>
                </a:solidFill>
              </a:rPr>
              <a:t>5</a:t>
            </a:r>
            <a:r>
              <a:rPr lang="en-GB" sz="1800" dirty="0">
                <a:solidFill>
                  <a:schemeClr val="accent6"/>
                </a:solidFill>
              </a:rPr>
              <a:t>: 1180-1191.</a:t>
            </a:r>
            <a:endParaRPr lang="en-GB" sz="1800" dirty="0">
              <a:solidFill>
                <a:schemeClr val="accent6"/>
              </a:solidFill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6141" y="1476375"/>
            <a:ext cx="9281459" cy="44386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en-US" u="sng" dirty="0" smtClean="0">
                <a:latin typeface="Arial" pitchFamily="34" charset="0"/>
                <a:ea typeface="ＭＳ Ｐゴシック" pitchFamily="34" charset="-128"/>
              </a:rPr>
              <a:t>Field methods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Use a dedicated “duplicate identifier”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altLang="en-US" sz="24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GB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Record measure of confidence in duplicate identification.</a:t>
            </a:r>
            <a:r>
              <a:rPr lang="en-US" altLang="en-US" sz="2400" dirty="0">
                <a:latin typeface="Arial" pitchFamily="34" charset="0"/>
                <a:ea typeface="ＭＳ Ｐゴシック" pitchFamily="34" charset="-128"/>
              </a:rPr>
              <a:t> </a:t>
            </a:r>
            <a:endParaRPr lang="en-GB" altLang="en-US" sz="2400" dirty="0">
              <a:latin typeface="Arial" pitchFamily="34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GB" altLang="en-US" sz="24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GB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Record positions and times as precisely as possible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altLang="en-US" sz="24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GB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Record ancillary data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altLang="en-US" sz="24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GB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Have at least one observer “track” animals</a:t>
            </a:r>
            <a:r>
              <a:rPr lang="en-US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title"/>
          </p:nvPr>
        </p:nvSpPr>
        <p:spPr>
          <a:xfrm>
            <a:off x="2209800" y="32702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Duplicate Identification</a:t>
            </a:r>
            <a:endParaRPr lang="en-US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799" y="1555750"/>
            <a:ext cx="11394141" cy="374015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GB" u="sng" dirty="0">
                <a:cs typeface="+mn-cs"/>
              </a:rPr>
              <a:t>Analysis methods</a:t>
            </a:r>
          </a:p>
          <a:p>
            <a:pPr eaLnBrk="1" hangingPunct="1">
              <a:defRPr/>
            </a:pPr>
            <a:r>
              <a:rPr lang="en-GB" sz="2400" dirty="0">
                <a:cs typeface="Arial" charset="0"/>
              </a:rPr>
              <a:t>Bracket "best" estimate by two extremes</a:t>
            </a:r>
            <a:r>
              <a:rPr lang="en-US" sz="2400" dirty="0">
                <a:cs typeface="Arial" charset="0"/>
              </a:rPr>
              <a:t> </a:t>
            </a:r>
            <a:endParaRPr lang="en-GB" sz="2400" dirty="0">
              <a:cs typeface="Arial" charset="0"/>
            </a:endParaRPr>
          </a:p>
          <a:p>
            <a:pPr eaLnBrk="1" hangingPunct="1">
              <a:defRPr/>
            </a:pPr>
            <a:endParaRPr lang="en-GB" sz="2400" dirty="0">
              <a:cs typeface="Arial" charset="0"/>
            </a:endParaRPr>
          </a:p>
          <a:p>
            <a:pPr eaLnBrk="1" hangingPunct="1">
              <a:defRPr/>
            </a:pPr>
            <a:r>
              <a:rPr lang="en-GB" sz="2400" dirty="0">
                <a:cs typeface="Arial" charset="0"/>
              </a:rPr>
              <a:t>Rule-based duplicate identification after the survey.</a:t>
            </a:r>
            <a:r>
              <a:rPr lang="en-US" sz="2400" dirty="0">
                <a:cs typeface="Arial" charset="0"/>
              </a:rPr>
              <a:t> </a:t>
            </a:r>
            <a:r>
              <a:rPr lang="en-GB" sz="2400" dirty="0">
                <a:cs typeface="Arial" charset="0"/>
              </a:rPr>
              <a:t>(e.g. </a:t>
            </a:r>
            <a:r>
              <a:rPr lang="en-GB" sz="2400" dirty="0" err="1">
                <a:cs typeface="Arial" charset="0"/>
              </a:rPr>
              <a:t>Schweder</a:t>
            </a:r>
            <a:r>
              <a:rPr lang="en-GB" sz="2400" dirty="0">
                <a:cs typeface="Arial" charset="0"/>
              </a:rPr>
              <a:t> et al., 1996)</a:t>
            </a:r>
          </a:p>
          <a:p>
            <a:pPr eaLnBrk="1" hangingPunct="1">
              <a:defRPr/>
            </a:pPr>
            <a:endParaRPr lang="en-GB" sz="2400" dirty="0">
              <a:cs typeface="Arial" charset="0"/>
            </a:endParaRPr>
          </a:p>
          <a:p>
            <a:pPr eaLnBrk="1" hangingPunct="1">
              <a:defRPr/>
            </a:pPr>
            <a:r>
              <a:rPr lang="en-GB" sz="2400" dirty="0" err="1">
                <a:cs typeface="Arial" charset="0"/>
              </a:rPr>
              <a:t>Probabilitistic</a:t>
            </a:r>
            <a:r>
              <a:rPr lang="en-GB" sz="2400" dirty="0">
                <a:cs typeface="Arial" charset="0"/>
              </a:rPr>
              <a:t> duplicate identification after the survey.</a:t>
            </a:r>
            <a:r>
              <a:rPr lang="en-US" sz="2400" dirty="0">
                <a:cs typeface="Arial" charset="0"/>
              </a:rPr>
              <a:t> </a:t>
            </a:r>
            <a:r>
              <a:rPr lang="en-GB" sz="2400" dirty="0">
                <a:cs typeface="Arial" charset="0"/>
              </a:rPr>
              <a:t>(e.g. </a:t>
            </a:r>
            <a:r>
              <a:rPr lang="en-GB" sz="2400" dirty="0" err="1">
                <a:cs typeface="Arial" charset="0"/>
              </a:rPr>
              <a:t>Hiby</a:t>
            </a:r>
            <a:r>
              <a:rPr lang="en-GB" sz="2400" dirty="0">
                <a:cs typeface="Arial" charset="0"/>
              </a:rPr>
              <a:t> </a:t>
            </a:r>
            <a:r>
              <a:rPr lang="en-GB" sz="2400" dirty="0" smtClean="0">
                <a:cs typeface="Arial" charset="0"/>
              </a:rPr>
              <a:t>and Lovell</a:t>
            </a:r>
            <a:r>
              <a:rPr lang="en-GB" sz="2400" dirty="0">
                <a:cs typeface="Arial" charset="0"/>
              </a:rPr>
              <a:t>, </a:t>
            </a:r>
            <a:r>
              <a:rPr lang="en-GB" sz="2400" dirty="0" smtClean="0">
                <a:cs typeface="Arial" charset="0"/>
              </a:rPr>
              <a:t>1998, Borchers </a:t>
            </a:r>
            <a:r>
              <a:rPr lang="en-GB" sz="2400" i="1" dirty="0" smtClean="0">
                <a:cs typeface="Arial" charset="0"/>
              </a:rPr>
              <a:t>et al</a:t>
            </a:r>
            <a:r>
              <a:rPr lang="en-GB" sz="2400" dirty="0" smtClean="0">
                <a:cs typeface="Arial" charset="0"/>
              </a:rPr>
              <a:t>. </a:t>
            </a:r>
            <a:r>
              <a:rPr lang="en-GB" sz="2400" i="1" dirty="0" smtClean="0">
                <a:cs typeface="Arial" charset="0"/>
              </a:rPr>
              <a:t>in prep</a:t>
            </a:r>
            <a:r>
              <a:rPr lang="en-GB" sz="2400" dirty="0" smtClean="0">
                <a:cs typeface="Arial" charset="0"/>
              </a:rPr>
              <a:t>., Stevenson </a:t>
            </a:r>
            <a:r>
              <a:rPr lang="en-GB" sz="2400" i="1" dirty="0" smtClean="0">
                <a:cs typeface="Arial" charset="0"/>
              </a:rPr>
              <a:t>et al</a:t>
            </a:r>
            <a:r>
              <a:rPr lang="en-GB" sz="2400" dirty="0" smtClean="0">
                <a:cs typeface="Arial" charset="0"/>
              </a:rPr>
              <a:t>. </a:t>
            </a:r>
            <a:r>
              <a:rPr lang="en-GB" sz="2400" i="1" dirty="0" smtClean="0">
                <a:cs typeface="Arial" charset="0"/>
              </a:rPr>
              <a:t>in prep</a:t>
            </a:r>
            <a:r>
              <a:rPr lang="en-GB" sz="2400" dirty="0" smtClean="0">
                <a:cs typeface="Arial" charset="0"/>
              </a:rPr>
              <a:t>)</a:t>
            </a:r>
            <a:endParaRPr lang="en-GB" sz="2400" dirty="0">
              <a:cs typeface="Arial" charset="0"/>
            </a:endParaRP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304798" y="4760912"/>
            <a:ext cx="11510683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600" dirty="0" err="1"/>
              <a:t>Schweder</a:t>
            </a:r>
            <a:r>
              <a:rPr lang="en-GB" sz="1600" dirty="0"/>
              <a:t>, T., Hagen, G., </a:t>
            </a:r>
            <a:r>
              <a:rPr lang="en-GB" sz="1600" dirty="0" err="1"/>
              <a:t>Helgeland</a:t>
            </a:r>
            <a:r>
              <a:rPr lang="en-GB" sz="1600" dirty="0"/>
              <a:t>, J. and </a:t>
            </a:r>
            <a:r>
              <a:rPr lang="en-GB" sz="1600" dirty="0" err="1"/>
              <a:t>Koppervik</a:t>
            </a:r>
            <a:r>
              <a:rPr lang="en-GB" sz="1600" dirty="0"/>
              <a:t>, I. 1996. Abundance estimation </a:t>
            </a:r>
            <a:r>
              <a:rPr lang="en-GB" sz="1600" dirty="0" smtClean="0"/>
              <a:t>of </a:t>
            </a:r>
            <a:r>
              <a:rPr lang="en-GB" sz="1600" dirty="0" err="1" smtClean="0"/>
              <a:t>northeastern</a:t>
            </a:r>
            <a:r>
              <a:rPr lang="en-GB" sz="1600" dirty="0" smtClean="0"/>
              <a:t> </a:t>
            </a:r>
            <a:r>
              <a:rPr lang="en-GB" sz="1600" dirty="0"/>
              <a:t>Atlantic </a:t>
            </a:r>
            <a:r>
              <a:rPr lang="en-GB" sz="1600" dirty="0" err="1"/>
              <a:t>minke</a:t>
            </a:r>
            <a:r>
              <a:rPr lang="en-GB" sz="1600" dirty="0"/>
              <a:t> whales. </a:t>
            </a:r>
            <a:r>
              <a:rPr lang="en-GB" sz="1600" i="1" dirty="0"/>
              <a:t>Rep. Int. </a:t>
            </a:r>
            <a:r>
              <a:rPr lang="en-GB" sz="1600" i="1" dirty="0" err="1"/>
              <a:t>Whal</a:t>
            </a:r>
            <a:r>
              <a:rPr lang="en-GB" sz="1600" i="1" dirty="0"/>
              <a:t>. </a:t>
            </a:r>
            <a:r>
              <a:rPr lang="en-GB" sz="1600" i="1" dirty="0" err="1"/>
              <a:t>Commn</a:t>
            </a:r>
            <a:r>
              <a:rPr lang="en-GB" sz="1600" i="1" dirty="0"/>
              <a:t>.</a:t>
            </a:r>
            <a:r>
              <a:rPr lang="en-GB" sz="1600" dirty="0"/>
              <a:t> </a:t>
            </a:r>
            <a:r>
              <a:rPr lang="en-GB" sz="1600" b="1" dirty="0"/>
              <a:t>46</a:t>
            </a:r>
            <a:r>
              <a:rPr lang="en-GB" sz="1600" dirty="0"/>
              <a:t>: 391-405.</a:t>
            </a:r>
          </a:p>
          <a:p>
            <a:pPr eaLnBrk="1" hangingPunct="1">
              <a:defRPr/>
            </a:pPr>
            <a:r>
              <a:rPr lang="en-GB" sz="1600" dirty="0" err="1"/>
              <a:t>Hiby</a:t>
            </a:r>
            <a:r>
              <a:rPr lang="en-GB" sz="1600" dirty="0"/>
              <a:t>, A. and Lovell, P.1998. Using aircraft in tandem formation to estimate abundance </a:t>
            </a:r>
            <a:r>
              <a:rPr lang="en-GB" sz="1600" dirty="0" smtClean="0"/>
              <a:t>of harbour </a:t>
            </a:r>
            <a:r>
              <a:rPr lang="en-GB" sz="1600" dirty="0"/>
              <a:t>porpoise. </a:t>
            </a:r>
            <a:r>
              <a:rPr lang="en-GB" sz="1600" i="1" dirty="0"/>
              <a:t>Biometrics </a:t>
            </a:r>
            <a:r>
              <a:rPr lang="en-GB" sz="1600" b="1" dirty="0"/>
              <a:t>54</a:t>
            </a:r>
            <a:r>
              <a:rPr lang="en-GB" sz="1600" dirty="0"/>
              <a:t>: 1280-1289.</a:t>
            </a:r>
            <a:endParaRPr lang="en-US" sz="1600" dirty="0"/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title"/>
          </p:nvPr>
        </p:nvSpPr>
        <p:spPr>
          <a:xfrm>
            <a:off x="2209800" y="32702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Duplicate Identification</a:t>
            </a:r>
            <a:endParaRPr lang="en-US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sz="3200" dirty="0" smtClean="0">
                <a:cs typeface="+mj-cs"/>
              </a:rPr>
              <a:t>Probabilistic Duplicate </a:t>
            </a:r>
            <a:r>
              <a:rPr lang="en-GB" sz="3200" dirty="0">
                <a:cs typeface="+mj-cs"/>
              </a:rPr>
              <a:t>Identification</a:t>
            </a:r>
            <a:endParaRPr lang="en-US" sz="3200" dirty="0"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51" y="407727"/>
            <a:ext cx="9227591" cy="39546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49672" y="3712191"/>
            <a:ext cx="2047164" cy="436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137" y="2739792"/>
            <a:ext cx="9211105" cy="394761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49672" y="5986496"/>
            <a:ext cx="2047164" cy="436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2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sz="3200" dirty="0" smtClean="0">
                <a:cs typeface="+mj-cs"/>
              </a:rPr>
              <a:t>Probabilistic Duplicate </a:t>
            </a:r>
            <a:r>
              <a:rPr lang="en-GB" sz="3200" dirty="0">
                <a:cs typeface="+mj-cs"/>
              </a:rPr>
              <a:t>Identification</a:t>
            </a:r>
            <a:endParaRPr lang="en-US" sz="3200" dirty="0"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2" y="2086591"/>
            <a:ext cx="11970224" cy="399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7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3200" y="247650"/>
            <a:ext cx="1099502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sz="4000" dirty="0">
                <a:cs typeface="+mj-cs"/>
              </a:rPr>
              <a:t>Design to deal with availability bias</a:t>
            </a:r>
            <a:endParaRPr lang="en-US" sz="4000" dirty="0">
              <a:cs typeface="+mj-cs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848" y="1298576"/>
            <a:ext cx="11089340" cy="531177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GB" sz="2400" u="sng" dirty="0">
                <a:cs typeface="Arial" charset="0"/>
              </a:rPr>
              <a:t>Use enough effort for certain detection at </a:t>
            </a:r>
            <a:r>
              <a:rPr lang="en-GB" sz="2400" i="1" u="sng" dirty="0">
                <a:cs typeface="Arial" charset="0"/>
              </a:rPr>
              <a:t>x</a:t>
            </a:r>
            <a:r>
              <a:rPr lang="en-GB" sz="2400" u="sng" dirty="0">
                <a:cs typeface="Arial" charset="0"/>
              </a:rPr>
              <a:t>=0: </a:t>
            </a:r>
            <a:r>
              <a:rPr lang="en-GB" sz="2400" dirty="0">
                <a:cs typeface="Arial" charset="0"/>
              </a:rPr>
              <a:t>May not be possible</a:t>
            </a:r>
            <a:r>
              <a:rPr lang="en-US" sz="2400" dirty="0">
                <a:cs typeface="+mn-cs"/>
              </a:rPr>
              <a:t> </a:t>
            </a:r>
            <a:endParaRPr lang="en-GB" sz="2400" dirty="0"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GB" sz="1800" dirty="0">
              <a:cs typeface="Arial" charset="0"/>
            </a:endParaRPr>
          </a:p>
          <a:p>
            <a:pPr eaLnBrk="1" hangingPunct="1">
              <a:buFontTx/>
              <a:buNone/>
              <a:defRPr/>
            </a:pPr>
            <a:r>
              <a:rPr lang="en-GB" sz="2400" u="sng" dirty="0">
                <a:cs typeface="Arial" charset="0"/>
              </a:rPr>
              <a:t>Use cue-based methods</a:t>
            </a:r>
            <a:r>
              <a:rPr lang="en-US" sz="2400" u="sng" dirty="0">
                <a:cs typeface="+mn-cs"/>
              </a:rPr>
              <a:t> </a:t>
            </a:r>
            <a:r>
              <a:rPr lang="en-US" sz="2400" dirty="0">
                <a:cs typeface="+mn-cs"/>
              </a:rPr>
              <a:t>: N</a:t>
            </a:r>
            <a:r>
              <a:rPr lang="en-GB" sz="2400" dirty="0" err="1">
                <a:cs typeface="Arial" charset="0"/>
              </a:rPr>
              <a:t>eed</a:t>
            </a:r>
            <a:r>
              <a:rPr lang="en-GB" sz="2400" dirty="0">
                <a:cs typeface="Arial" charset="0"/>
              </a:rPr>
              <a:t> to estimate availability process</a:t>
            </a:r>
          </a:p>
          <a:p>
            <a:pPr eaLnBrk="1" hangingPunct="1">
              <a:defRPr/>
            </a:pPr>
            <a:endParaRPr lang="en-GB" sz="1800" dirty="0">
              <a:cs typeface="Arial" charset="0"/>
            </a:endParaRPr>
          </a:p>
          <a:p>
            <a:pPr eaLnBrk="1" hangingPunct="1">
              <a:buFontTx/>
              <a:buNone/>
              <a:defRPr/>
            </a:pPr>
            <a:r>
              <a:rPr lang="en-GB" sz="2400" u="sng" dirty="0">
                <a:cs typeface="Arial" charset="0"/>
              </a:rPr>
              <a:t>Separate search areas</a:t>
            </a:r>
            <a:r>
              <a:rPr lang="en-GB" sz="2400" dirty="0">
                <a:cs typeface="Arial" charset="0"/>
              </a:rPr>
              <a:t> of the observers (see pp 176-177 Adv. book)</a:t>
            </a:r>
            <a:r>
              <a:rPr lang="en-US" sz="2400" dirty="0">
                <a:cs typeface="+mn-cs"/>
              </a:rPr>
              <a:t> </a:t>
            </a:r>
            <a:endParaRPr lang="en-GB" sz="2400" dirty="0"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GB" sz="1800" dirty="0">
              <a:cs typeface="Arial" charset="0"/>
            </a:endParaRPr>
          </a:p>
          <a:p>
            <a:pPr eaLnBrk="1" hangingPunct="1">
              <a:buFontTx/>
              <a:buNone/>
              <a:defRPr/>
            </a:pPr>
            <a:r>
              <a:rPr lang="en-GB" sz="2400" u="sng" dirty="0">
                <a:cs typeface="Arial" charset="0"/>
              </a:rPr>
              <a:t>Use different types of observers</a:t>
            </a:r>
            <a:r>
              <a:rPr lang="en-GB" sz="2400" dirty="0">
                <a:cs typeface="Arial" charset="0"/>
              </a:rPr>
              <a:t> (e.g. visual and acoustic; visual and radio-tag)</a:t>
            </a:r>
            <a:r>
              <a:rPr lang="en-US" sz="2400" dirty="0">
                <a:cs typeface="+mn-cs"/>
              </a:rPr>
              <a:t> </a:t>
            </a:r>
          </a:p>
          <a:p>
            <a:pPr eaLnBrk="1" hangingPunct="1">
              <a:buFontTx/>
              <a:buNone/>
              <a:defRPr/>
            </a:pPr>
            <a:endParaRPr lang="en-US" sz="1800" dirty="0"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sz="2400" u="sng" dirty="0">
                <a:cs typeface="+mn-cs"/>
              </a:rPr>
              <a:t>Availability bias correction factor</a:t>
            </a:r>
            <a:r>
              <a:rPr lang="en-US" sz="2400" dirty="0">
                <a:cs typeface="+mn-cs"/>
              </a:rPr>
              <a:t>: Need to be </a:t>
            </a:r>
            <a:r>
              <a:rPr lang="en-US" sz="2400" dirty="0" smtClean="0">
                <a:cs typeface="+mn-cs"/>
              </a:rPr>
              <a:t>careful if animals in </a:t>
            </a:r>
            <a:r>
              <a:rPr lang="en-US" sz="2400" dirty="0" err="1" smtClean="0">
                <a:cs typeface="+mn-cs"/>
              </a:rPr>
              <a:t>veiw</a:t>
            </a:r>
            <a:r>
              <a:rPr lang="en-US" sz="2400" dirty="0" smtClean="0">
                <a:cs typeface="+mn-cs"/>
              </a:rPr>
              <a:t> for more than very small fraction of their availability cycle time</a:t>
            </a:r>
            <a:r>
              <a:rPr lang="en-GB" sz="2400" dirty="0" smtClean="0">
                <a:cs typeface="+mn-cs"/>
              </a:rPr>
              <a:t>.</a:t>
            </a:r>
            <a:endParaRPr lang="en-GB" sz="2400" dirty="0">
              <a:cs typeface="+mn-cs"/>
            </a:endParaRP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 descr="Fourplo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9375"/>
            <a:ext cx="6834188" cy="683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690938" y="-19050"/>
            <a:ext cx="6057900" cy="865188"/>
          </a:xfrm>
        </p:spPr>
        <p:txBody>
          <a:bodyPr/>
          <a:lstStyle/>
          <a:p>
            <a:pPr eaLnBrk="1" hangingPunct="1">
              <a:defRPr/>
            </a:pPr>
            <a:r>
              <a:rPr lang="en-GB" sz="3600" dirty="0">
                <a:solidFill>
                  <a:srgbClr val="FF0000"/>
                </a:solidFill>
                <a:cs typeface="+mj-cs"/>
              </a:rPr>
              <a:t>Problem? </a:t>
            </a:r>
          </a:p>
        </p:txBody>
      </p:sp>
      <p:sp>
        <p:nvSpPr>
          <p:cNvPr id="9" name="Freeform 8"/>
          <p:cNvSpPr/>
          <p:nvPr/>
        </p:nvSpPr>
        <p:spPr>
          <a:xfrm>
            <a:off x="3665538" y="1058863"/>
            <a:ext cx="2228850" cy="1357312"/>
          </a:xfrm>
          <a:custGeom>
            <a:avLst/>
            <a:gdLst>
              <a:gd name="connsiteX0" fmla="*/ 0 w 2540000"/>
              <a:gd name="connsiteY0" fmla="*/ 0 h 1810867"/>
              <a:gd name="connsiteX1" fmla="*/ 221673 w 2540000"/>
              <a:gd name="connsiteY1" fmla="*/ 18472 h 1810867"/>
              <a:gd name="connsiteX2" fmla="*/ 443346 w 2540000"/>
              <a:gd name="connsiteY2" fmla="*/ 184727 h 1810867"/>
              <a:gd name="connsiteX3" fmla="*/ 646546 w 2540000"/>
              <a:gd name="connsiteY3" fmla="*/ 591127 h 1810867"/>
              <a:gd name="connsiteX4" fmla="*/ 822037 w 2540000"/>
              <a:gd name="connsiteY4" fmla="*/ 988291 h 1810867"/>
              <a:gd name="connsiteX5" fmla="*/ 1025237 w 2540000"/>
              <a:gd name="connsiteY5" fmla="*/ 1302327 h 1810867"/>
              <a:gd name="connsiteX6" fmla="*/ 1339273 w 2540000"/>
              <a:gd name="connsiteY6" fmla="*/ 1560945 h 1810867"/>
              <a:gd name="connsiteX7" fmla="*/ 1736437 w 2540000"/>
              <a:gd name="connsiteY7" fmla="*/ 1699491 h 1810867"/>
              <a:gd name="connsiteX8" fmla="*/ 2336800 w 2540000"/>
              <a:gd name="connsiteY8" fmla="*/ 1801091 h 1810867"/>
              <a:gd name="connsiteX9" fmla="*/ 2540000 w 2540000"/>
              <a:gd name="connsiteY9" fmla="*/ 1801091 h 181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40000" h="1810867">
                <a:moveTo>
                  <a:pt x="0" y="0"/>
                </a:moveTo>
                <a:lnTo>
                  <a:pt x="221673" y="18472"/>
                </a:lnTo>
                <a:cubicBezTo>
                  <a:pt x="295564" y="49260"/>
                  <a:pt x="372534" y="89285"/>
                  <a:pt x="443346" y="184727"/>
                </a:cubicBezTo>
                <a:cubicBezTo>
                  <a:pt x="514158" y="280169"/>
                  <a:pt x="583431" y="457200"/>
                  <a:pt x="646546" y="591127"/>
                </a:cubicBezTo>
                <a:cubicBezTo>
                  <a:pt x="709661" y="725054"/>
                  <a:pt x="758922" y="869758"/>
                  <a:pt x="822037" y="988291"/>
                </a:cubicBezTo>
                <a:cubicBezTo>
                  <a:pt x="885152" y="1106824"/>
                  <a:pt x="939031" y="1206885"/>
                  <a:pt x="1025237" y="1302327"/>
                </a:cubicBezTo>
                <a:cubicBezTo>
                  <a:pt x="1111443" y="1397769"/>
                  <a:pt x="1220740" y="1494751"/>
                  <a:pt x="1339273" y="1560945"/>
                </a:cubicBezTo>
                <a:cubicBezTo>
                  <a:pt x="1457806" y="1627139"/>
                  <a:pt x="1570183" y="1659467"/>
                  <a:pt x="1736437" y="1699491"/>
                </a:cubicBezTo>
                <a:cubicBezTo>
                  <a:pt x="1902692" y="1739515"/>
                  <a:pt x="2202873" y="1784158"/>
                  <a:pt x="2336800" y="1801091"/>
                </a:cubicBezTo>
                <a:cubicBezTo>
                  <a:pt x="2470727" y="1818024"/>
                  <a:pt x="2505363" y="1809557"/>
                  <a:pt x="2540000" y="1801091"/>
                </a:cubicBezTo>
              </a:path>
            </a:pathLst>
          </a:custGeom>
          <a:noFill/>
          <a:ln w="571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Freeform 9"/>
          <p:cNvSpPr/>
          <p:nvPr/>
        </p:nvSpPr>
        <p:spPr>
          <a:xfrm>
            <a:off x="7034213" y="4630738"/>
            <a:ext cx="2259012" cy="798512"/>
          </a:xfrm>
          <a:custGeom>
            <a:avLst/>
            <a:gdLst>
              <a:gd name="connsiteX0" fmla="*/ 0 w 2558472"/>
              <a:gd name="connsiteY0" fmla="*/ 0 h 574083"/>
              <a:gd name="connsiteX1" fmla="*/ 424872 w 2558472"/>
              <a:gd name="connsiteY1" fmla="*/ 46182 h 574083"/>
              <a:gd name="connsiteX2" fmla="*/ 942109 w 2558472"/>
              <a:gd name="connsiteY2" fmla="*/ 267855 h 574083"/>
              <a:gd name="connsiteX3" fmla="*/ 1330036 w 2558472"/>
              <a:gd name="connsiteY3" fmla="*/ 452582 h 574083"/>
              <a:gd name="connsiteX4" fmla="*/ 1801091 w 2558472"/>
              <a:gd name="connsiteY4" fmla="*/ 563418 h 574083"/>
              <a:gd name="connsiteX5" fmla="*/ 2558472 w 2558472"/>
              <a:gd name="connsiteY5" fmla="*/ 563418 h 57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8472" h="574083">
                <a:moveTo>
                  <a:pt x="0" y="0"/>
                </a:moveTo>
                <a:cubicBezTo>
                  <a:pt x="133927" y="770"/>
                  <a:pt x="267854" y="1540"/>
                  <a:pt x="424872" y="46182"/>
                </a:cubicBezTo>
                <a:cubicBezTo>
                  <a:pt x="581890" y="90825"/>
                  <a:pt x="791248" y="200122"/>
                  <a:pt x="942109" y="267855"/>
                </a:cubicBezTo>
                <a:cubicBezTo>
                  <a:pt x="1092970" y="335588"/>
                  <a:pt x="1186872" y="403322"/>
                  <a:pt x="1330036" y="452582"/>
                </a:cubicBezTo>
                <a:cubicBezTo>
                  <a:pt x="1473200" y="501842"/>
                  <a:pt x="1596352" y="544945"/>
                  <a:pt x="1801091" y="563418"/>
                </a:cubicBezTo>
                <a:cubicBezTo>
                  <a:pt x="2005830" y="581891"/>
                  <a:pt x="2282151" y="572654"/>
                  <a:pt x="2558472" y="563418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524000" y="1127125"/>
            <a:ext cx="4756150" cy="2971800"/>
            <a:chOff x="-1042" y="1126289"/>
            <a:chExt cx="4757042" cy="2972742"/>
          </a:xfrm>
        </p:grpSpPr>
        <p:sp>
          <p:nvSpPr>
            <p:cNvPr id="10247" name="Text Box 9"/>
            <p:cNvSpPr txBox="1">
              <a:spLocks noChangeArrowheads="1"/>
            </p:cNvSpPr>
            <p:nvPr/>
          </p:nvSpPr>
          <p:spPr bwMode="auto">
            <a:xfrm>
              <a:off x="-1042" y="3397134"/>
              <a:ext cx="3402651" cy="701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GB" sz="2000" b="1" dirty="0" err="1">
                  <a:solidFill>
                    <a:srgbClr val="FF3300"/>
                  </a:solidFill>
                </a:rPr>
                <a:t>Unmodelled</a:t>
              </a:r>
              <a:r>
                <a:rPr lang="en-GB" sz="2000" b="1" dirty="0">
                  <a:solidFill>
                    <a:srgbClr val="FF3300"/>
                  </a:solidFill>
                </a:rPr>
                <a:t> Heterogeneity</a:t>
              </a:r>
            </a:p>
            <a:p>
              <a:pPr eaLnBrk="1" hangingPunct="1">
                <a:defRPr/>
              </a:pPr>
              <a:r>
                <a:rPr lang="en-GB" sz="2000" dirty="0">
                  <a:solidFill>
                    <a:srgbClr val="FF3300"/>
                  </a:solidFill>
                </a:rPr>
                <a:t>       here</a:t>
              </a:r>
              <a:endParaRPr lang="en-US" sz="2000" dirty="0">
                <a:solidFill>
                  <a:srgbClr val="FF3300"/>
                </a:solidFill>
              </a:endParaRPr>
            </a:p>
          </p:txBody>
        </p:sp>
        <p:sp>
          <p:nvSpPr>
            <p:cNvPr id="10248" name="Oval 10"/>
            <p:cNvSpPr>
              <a:spLocks noChangeArrowheads="1"/>
            </p:cNvSpPr>
            <p:nvPr/>
          </p:nvSpPr>
          <p:spPr bwMode="auto">
            <a:xfrm>
              <a:off x="2623588" y="1126289"/>
              <a:ext cx="2132412" cy="1500664"/>
            </a:xfrm>
            <a:prstGeom prst="ellipse">
              <a:avLst/>
            </a:prstGeom>
            <a:solidFill>
              <a:srgbClr val="FF3300">
                <a:alpha val="50195"/>
              </a:srgbClr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6" name="Straight Arrow Connector 15"/>
            <p:cNvCxnSpPr>
              <a:stCxn id="10247" idx="0"/>
            </p:cNvCxnSpPr>
            <p:nvPr/>
          </p:nvCxnSpPr>
          <p:spPr>
            <a:xfrm flipV="1">
              <a:off x="1699490" y="2453860"/>
              <a:ext cx="1475064" cy="94327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33333E-6 C -0.01328 -0.01273 -0.00742 -0.01041 -0.01719 -0.01227 C -0.0181 -0.01296 -0.01914 -0.01435 -0.02005 -0.01504 C -0.02161 -0.01574 -0.02331 -0.01504 -0.02474 -0.01643 C -0.02656 -0.01805 -0.0276 -0.02152 -0.02943 -0.02314 C -0.03229 -0.02592 -0.03854 -0.02824 -0.04167 -0.02963 C -0.0513 -0.03796 -0.0595 -0.04652 -0.06784 -0.0574 C -0.07148 -0.06227 -0.07578 -0.06527 -0.07943 -0.06967 C -0.08463 -0.07662 -0.08138 -0.07222 -0.08932 -0.08125 C -0.09765 -0.09097 -0.08854 -0.08287 -0.09414 -0.09097 C -0.11094 -0.11666 -0.08581 -0.0743 -0.10325 -0.10301 C -0.11237 -0.11805 -0.12083 -0.13402 -0.12995 -0.1493 C -0.13164 -0.15208 -0.13385 -0.15347 -0.13542 -0.15578 C -0.14687 -0.1743 -0.13607 -0.1625 -0.14687 -0.17291 C -0.15234 -0.18402 -0.15599 -0.19189 -0.16002 -0.2037 C -0.16159 -0.20879 -0.16237 -0.21481 -0.16458 -0.2199 C -0.16627 -0.22291 -0.16797 -0.22639 -0.16914 -0.23055 C -0.17031 -0.23356 -0.1707 -0.23796 -0.17226 -0.24074 C -0.17435 -0.24398 -0.17851 -0.25185 -0.17851 -0.25115 C -0.17956 -0.26389 -0.18294 -0.26481 -0.1862 -0.275 C -0.18737 -0.28426 -0.19206 -0.29768 -0.19531 -0.30532 C -0.19661 -0.31574 -0.20325 -0.3324 -0.20768 -0.3412 C -0.21015 -0.35254 -0.21224 -0.36527 -0.21836 -0.37199 C -0.22005 -0.37754 -0.22292 -0.37963 -0.22448 -0.38495 C -0.22695 -0.39282 -0.22604 -0.39768 -0.23073 -0.40092 C -0.23268 -0.40625 -0.23502 -0.41365 -0.23828 -0.41574 C -0.2401 -0.42523 -0.2375 -0.41458 -0.2414 -0.42222 C -0.24375 -0.42685 -0.24583 -0.43287 -0.24752 -0.43819 C -0.2487 -0.44814 -0.25404 -0.46041 -0.25833 -0.46736 C -0.26198 -0.48426 -0.25729 -0.46666 -0.26224 -0.47685 C -0.26497 -0.48217 -0.26497 -0.48865 -0.26823 -0.49282 C -0.27005 -0.49745 -0.27174 -0.50023 -0.27448 -0.50301 C -0.27669 -0.50926 -0.27734 -0.51365 -0.27734 -0.5199 " pathEditMode="relative" rAng="0" ptsTypes="AAAAAAAAAAAAAAAAAAAAAAAAAAAAAA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67" y="-2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209800" y="3651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sz="3600">
                <a:cs typeface="+mj-cs"/>
              </a:rPr>
              <a:t>Full Independence (FI) Model:</a:t>
            </a:r>
          </a:p>
        </p:txBody>
      </p:sp>
      <p:pic>
        <p:nvPicPr>
          <p:cNvPr id="1638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831850"/>
            <a:ext cx="6681788" cy="586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reeform 9"/>
          <p:cNvSpPr/>
          <p:nvPr/>
        </p:nvSpPr>
        <p:spPr>
          <a:xfrm>
            <a:off x="6797675" y="4830764"/>
            <a:ext cx="2559050" cy="676275"/>
          </a:xfrm>
          <a:custGeom>
            <a:avLst/>
            <a:gdLst>
              <a:gd name="connsiteX0" fmla="*/ 0 w 2558472"/>
              <a:gd name="connsiteY0" fmla="*/ 0 h 574083"/>
              <a:gd name="connsiteX1" fmla="*/ 424872 w 2558472"/>
              <a:gd name="connsiteY1" fmla="*/ 46182 h 574083"/>
              <a:gd name="connsiteX2" fmla="*/ 942109 w 2558472"/>
              <a:gd name="connsiteY2" fmla="*/ 267855 h 574083"/>
              <a:gd name="connsiteX3" fmla="*/ 1330036 w 2558472"/>
              <a:gd name="connsiteY3" fmla="*/ 452582 h 574083"/>
              <a:gd name="connsiteX4" fmla="*/ 1801091 w 2558472"/>
              <a:gd name="connsiteY4" fmla="*/ 563418 h 574083"/>
              <a:gd name="connsiteX5" fmla="*/ 2558472 w 2558472"/>
              <a:gd name="connsiteY5" fmla="*/ 563418 h 57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8472" h="574083">
                <a:moveTo>
                  <a:pt x="0" y="0"/>
                </a:moveTo>
                <a:cubicBezTo>
                  <a:pt x="133927" y="770"/>
                  <a:pt x="267854" y="1540"/>
                  <a:pt x="424872" y="46182"/>
                </a:cubicBezTo>
                <a:cubicBezTo>
                  <a:pt x="581890" y="90825"/>
                  <a:pt x="791248" y="200122"/>
                  <a:pt x="942109" y="267855"/>
                </a:cubicBezTo>
                <a:cubicBezTo>
                  <a:pt x="1092970" y="335588"/>
                  <a:pt x="1186872" y="403322"/>
                  <a:pt x="1330036" y="452582"/>
                </a:cubicBezTo>
                <a:cubicBezTo>
                  <a:pt x="1473200" y="501842"/>
                  <a:pt x="1596352" y="544945"/>
                  <a:pt x="1801091" y="563418"/>
                </a:cubicBezTo>
                <a:cubicBezTo>
                  <a:pt x="2005830" y="581891"/>
                  <a:pt x="2282151" y="572654"/>
                  <a:pt x="2558472" y="563418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130800" y="4625976"/>
            <a:ext cx="2857500" cy="2220913"/>
            <a:chOff x="3607050" y="4626693"/>
            <a:chExt cx="2857500" cy="2219995"/>
          </a:xfrm>
        </p:grpSpPr>
        <p:sp>
          <p:nvSpPr>
            <p:cNvPr id="11270" name="Text Box 6"/>
            <p:cNvSpPr txBox="1">
              <a:spLocks noChangeArrowheads="1"/>
            </p:cNvSpPr>
            <p:nvPr/>
          </p:nvSpPr>
          <p:spPr bwMode="auto">
            <a:xfrm>
              <a:off x="3607050" y="6389677"/>
              <a:ext cx="2857500" cy="457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GB" b="1">
                  <a:solidFill>
                    <a:srgbClr val="FF3300"/>
                  </a:solidFill>
                </a:rPr>
                <a:t>Detection function</a:t>
              </a:r>
              <a:endParaRPr lang="en-US" b="1">
                <a:solidFill>
                  <a:srgbClr val="FF3300"/>
                </a:solidFill>
              </a:endParaRPr>
            </a:p>
          </p:txBody>
        </p:sp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 flipV="1">
              <a:off x="4604000" y="5167807"/>
              <a:ext cx="1658938" cy="132342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272" name="Text Box 8"/>
            <p:cNvSpPr txBox="1">
              <a:spLocks noChangeArrowheads="1"/>
            </p:cNvSpPr>
            <p:nvPr/>
          </p:nvSpPr>
          <p:spPr bwMode="auto">
            <a:xfrm>
              <a:off x="4005513" y="4626693"/>
              <a:ext cx="855662" cy="457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GB" b="1" i="1" dirty="0">
                  <a:solidFill>
                    <a:srgbClr val="FF3300"/>
                  </a:solidFill>
                </a:rPr>
                <a:t>p</a:t>
              </a:r>
              <a:r>
                <a:rPr lang="en-GB" b="1" i="1" baseline="-25000" dirty="0">
                  <a:solidFill>
                    <a:srgbClr val="FF3300"/>
                  </a:solidFill>
                </a:rPr>
                <a:t>1</a:t>
              </a:r>
              <a:r>
                <a:rPr lang="en-GB" b="1" dirty="0">
                  <a:solidFill>
                    <a:srgbClr val="FF3300"/>
                  </a:solidFill>
                </a:rPr>
                <a:t>(0)</a:t>
              </a:r>
              <a:endParaRPr lang="en-US" b="1" dirty="0">
                <a:solidFill>
                  <a:srgbClr val="FF3300"/>
                </a:solidFill>
              </a:endParaRPr>
            </a:p>
          </p:txBody>
        </p:sp>
        <p:sp>
          <p:nvSpPr>
            <p:cNvPr id="11273" name="Line 7"/>
            <p:cNvSpPr>
              <a:spLocks noChangeShapeType="1"/>
            </p:cNvSpPr>
            <p:nvPr/>
          </p:nvSpPr>
          <p:spPr bwMode="auto">
            <a:xfrm flipV="1">
              <a:off x="4788150" y="4831396"/>
              <a:ext cx="39370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43570" y="1696308"/>
            <a:ext cx="3881691" cy="868299"/>
            <a:chOff x="2143570" y="1696308"/>
            <a:chExt cx="3881691" cy="868299"/>
          </a:xfrm>
        </p:grpSpPr>
        <p:sp>
          <p:nvSpPr>
            <p:cNvPr id="11" name="Freeform 10"/>
            <p:cNvSpPr/>
            <p:nvPr/>
          </p:nvSpPr>
          <p:spPr>
            <a:xfrm>
              <a:off x="3466211" y="1888332"/>
              <a:ext cx="2559050" cy="676275"/>
            </a:xfrm>
            <a:custGeom>
              <a:avLst/>
              <a:gdLst>
                <a:gd name="connsiteX0" fmla="*/ 0 w 2558472"/>
                <a:gd name="connsiteY0" fmla="*/ 0 h 574083"/>
                <a:gd name="connsiteX1" fmla="*/ 424872 w 2558472"/>
                <a:gd name="connsiteY1" fmla="*/ 46182 h 574083"/>
                <a:gd name="connsiteX2" fmla="*/ 942109 w 2558472"/>
                <a:gd name="connsiteY2" fmla="*/ 267855 h 574083"/>
                <a:gd name="connsiteX3" fmla="*/ 1330036 w 2558472"/>
                <a:gd name="connsiteY3" fmla="*/ 452582 h 574083"/>
                <a:gd name="connsiteX4" fmla="*/ 1801091 w 2558472"/>
                <a:gd name="connsiteY4" fmla="*/ 563418 h 574083"/>
                <a:gd name="connsiteX5" fmla="*/ 2558472 w 2558472"/>
                <a:gd name="connsiteY5" fmla="*/ 563418 h 57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8472" h="574083">
                  <a:moveTo>
                    <a:pt x="0" y="0"/>
                  </a:moveTo>
                  <a:cubicBezTo>
                    <a:pt x="133927" y="770"/>
                    <a:pt x="267854" y="1540"/>
                    <a:pt x="424872" y="46182"/>
                  </a:cubicBezTo>
                  <a:cubicBezTo>
                    <a:pt x="581890" y="90825"/>
                    <a:pt x="791248" y="200122"/>
                    <a:pt x="942109" y="267855"/>
                  </a:cubicBezTo>
                  <a:cubicBezTo>
                    <a:pt x="1092970" y="335588"/>
                    <a:pt x="1186872" y="403322"/>
                    <a:pt x="1330036" y="452582"/>
                  </a:cubicBezTo>
                  <a:cubicBezTo>
                    <a:pt x="1473200" y="501842"/>
                    <a:pt x="1596352" y="544945"/>
                    <a:pt x="1801091" y="563418"/>
                  </a:cubicBezTo>
                  <a:cubicBezTo>
                    <a:pt x="2005830" y="581891"/>
                    <a:pt x="2282151" y="572654"/>
                    <a:pt x="2558472" y="563418"/>
                  </a:cubicBezTo>
                </a:path>
              </a:pathLst>
            </a:cu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2143570" y="1696308"/>
              <a:ext cx="8556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GB" b="1" i="1" dirty="0">
                  <a:solidFill>
                    <a:srgbClr val="FF3300"/>
                  </a:solidFill>
                </a:rPr>
                <a:t>p</a:t>
              </a:r>
              <a:r>
                <a:rPr lang="en-GB" b="1" i="1" baseline="-25000" dirty="0">
                  <a:solidFill>
                    <a:srgbClr val="FF3300"/>
                  </a:solidFill>
                </a:rPr>
                <a:t>1</a:t>
              </a:r>
              <a:r>
                <a:rPr lang="en-GB" b="1" dirty="0">
                  <a:solidFill>
                    <a:srgbClr val="FF3300"/>
                  </a:solidFill>
                </a:rPr>
                <a:t>(0)</a:t>
              </a:r>
              <a:endParaRPr lang="en-US" b="1" dirty="0">
                <a:solidFill>
                  <a:srgbClr val="FF3300"/>
                </a:solidFill>
              </a:endParaRP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flipV="1">
              <a:off x="2926207" y="1901096"/>
              <a:ext cx="39370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209800" y="3651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sz="3600">
                <a:cs typeface="+mj-cs"/>
              </a:rPr>
              <a:t>Point Independence (PI) Model:</a:t>
            </a:r>
          </a:p>
        </p:txBody>
      </p:sp>
      <p:pic>
        <p:nvPicPr>
          <p:cNvPr id="174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831850"/>
            <a:ext cx="6681788" cy="586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reeform 8"/>
          <p:cNvSpPr/>
          <p:nvPr/>
        </p:nvSpPr>
        <p:spPr>
          <a:xfrm>
            <a:off x="3463925" y="1209675"/>
            <a:ext cx="2540000" cy="1811338"/>
          </a:xfrm>
          <a:custGeom>
            <a:avLst/>
            <a:gdLst>
              <a:gd name="connsiteX0" fmla="*/ 0 w 2540000"/>
              <a:gd name="connsiteY0" fmla="*/ 0 h 1810867"/>
              <a:gd name="connsiteX1" fmla="*/ 221673 w 2540000"/>
              <a:gd name="connsiteY1" fmla="*/ 18472 h 1810867"/>
              <a:gd name="connsiteX2" fmla="*/ 443346 w 2540000"/>
              <a:gd name="connsiteY2" fmla="*/ 184727 h 1810867"/>
              <a:gd name="connsiteX3" fmla="*/ 646546 w 2540000"/>
              <a:gd name="connsiteY3" fmla="*/ 591127 h 1810867"/>
              <a:gd name="connsiteX4" fmla="*/ 822037 w 2540000"/>
              <a:gd name="connsiteY4" fmla="*/ 988291 h 1810867"/>
              <a:gd name="connsiteX5" fmla="*/ 1025237 w 2540000"/>
              <a:gd name="connsiteY5" fmla="*/ 1302327 h 1810867"/>
              <a:gd name="connsiteX6" fmla="*/ 1339273 w 2540000"/>
              <a:gd name="connsiteY6" fmla="*/ 1560945 h 1810867"/>
              <a:gd name="connsiteX7" fmla="*/ 1736437 w 2540000"/>
              <a:gd name="connsiteY7" fmla="*/ 1699491 h 1810867"/>
              <a:gd name="connsiteX8" fmla="*/ 2336800 w 2540000"/>
              <a:gd name="connsiteY8" fmla="*/ 1801091 h 1810867"/>
              <a:gd name="connsiteX9" fmla="*/ 2540000 w 2540000"/>
              <a:gd name="connsiteY9" fmla="*/ 1801091 h 181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40000" h="1810867">
                <a:moveTo>
                  <a:pt x="0" y="0"/>
                </a:moveTo>
                <a:lnTo>
                  <a:pt x="221673" y="18472"/>
                </a:lnTo>
                <a:cubicBezTo>
                  <a:pt x="295564" y="49260"/>
                  <a:pt x="372534" y="89285"/>
                  <a:pt x="443346" y="184727"/>
                </a:cubicBezTo>
                <a:cubicBezTo>
                  <a:pt x="514158" y="280169"/>
                  <a:pt x="583431" y="457200"/>
                  <a:pt x="646546" y="591127"/>
                </a:cubicBezTo>
                <a:cubicBezTo>
                  <a:pt x="709661" y="725054"/>
                  <a:pt x="758922" y="869758"/>
                  <a:pt x="822037" y="988291"/>
                </a:cubicBezTo>
                <a:cubicBezTo>
                  <a:pt x="885152" y="1106824"/>
                  <a:pt x="939031" y="1206885"/>
                  <a:pt x="1025237" y="1302327"/>
                </a:cubicBezTo>
                <a:cubicBezTo>
                  <a:pt x="1111443" y="1397769"/>
                  <a:pt x="1220740" y="1494751"/>
                  <a:pt x="1339273" y="1560945"/>
                </a:cubicBezTo>
                <a:cubicBezTo>
                  <a:pt x="1457806" y="1627139"/>
                  <a:pt x="1570183" y="1659467"/>
                  <a:pt x="1736437" y="1699491"/>
                </a:cubicBezTo>
                <a:cubicBezTo>
                  <a:pt x="1902692" y="1739515"/>
                  <a:pt x="2202873" y="1784158"/>
                  <a:pt x="2336800" y="1801091"/>
                </a:cubicBezTo>
                <a:cubicBezTo>
                  <a:pt x="2470727" y="1818024"/>
                  <a:pt x="2505363" y="1809557"/>
                  <a:pt x="2540000" y="1801091"/>
                </a:cubicBezTo>
              </a:path>
            </a:pathLst>
          </a:custGeom>
          <a:noFill/>
          <a:ln w="571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Freeform 9"/>
          <p:cNvSpPr/>
          <p:nvPr/>
        </p:nvSpPr>
        <p:spPr>
          <a:xfrm>
            <a:off x="6797675" y="4830764"/>
            <a:ext cx="2559050" cy="676275"/>
          </a:xfrm>
          <a:custGeom>
            <a:avLst/>
            <a:gdLst>
              <a:gd name="connsiteX0" fmla="*/ 0 w 2558472"/>
              <a:gd name="connsiteY0" fmla="*/ 0 h 574083"/>
              <a:gd name="connsiteX1" fmla="*/ 424872 w 2558472"/>
              <a:gd name="connsiteY1" fmla="*/ 46182 h 574083"/>
              <a:gd name="connsiteX2" fmla="*/ 942109 w 2558472"/>
              <a:gd name="connsiteY2" fmla="*/ 267855 h 574083"/>
              <a:gd name="connsiteX3" fmla="*/ 1330036 w 2558472"/>
              <a:gd name="connsiteY3" fmla="*/ 452582 h 574083"/>
              <a:gd name="connsiteX4" fmla="*/ 1801091 w 2558472"/>
              <a:gd name="connsiteY4" fmla="*/ 563418 h 574083"/>
              <a:gd name="connsiteX5" fmla="*/ 2558472 w 2558472"/>
              <a:gd name="connsiteY5" fmla="*/ 563418 h 57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8472" h="574083">
                <a:moveTo>
                  <a:pt x="0" y="0"/>
                </a:moveTo>
                <a:cubicBezTo>
                  <a:pt x="133927" y="770"/>
                  <a:pt x="267854" y="1540"/>
                  <a:pt x="424872" y="46182"/>
                </a:cubicBezTo>
                <a:cubicBezTo>
                  <a:pt x="581890" y="90825"/>
                  <a:pt x="791248" y="200122"/>
                  <a:pt x="942109" y="267855"/>
                </a:cubicBezTo>
                <a:cubicBezTo>
                  <a:pt x="1092970" y="335588"/>
                  <a:pt x="1186872" y="403322"/>
                  <a:pt x="1330036" y="452582"/>
                </a:cubicBezTo>
                <a:cubicBezTo>
                  <a:pt x="1473200" y="501842"/>
                  <a:pt x="1596352" y="544945"/>
                  <a:pt x="1801091" y="563418"/>
                </a:cubicBezTo>
                <a:cubicBezTo>
                  <a:pt x="2005830" y="581891"/>
                  <a:pt x="2282151" y="572654"/>
                  <a:pt x="2558472" y="563418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159000" y="1717675"/>
            <a:ext cx="1174750" cy="457200"/>
            <a:chOff x="634370" y="1717239"/>
            <a:chExt cx="1175957" cy="457199"/>
          </a:xfrm>
        </p:grpSpPr>
        <p:sp>
          <p:nvSpPr>
            <p:cNvPr id="12303" name="Text Box 8"/>
            <p:cNvSpPr txBox="1">
              <a:spLocks noChangeArrowheads="1"/>
            </p:cNvSpPr>
            <p:nvPr/>
          </p:nvSpPr>
          <p:spPr bwMode="auto">
            <a:xfrm>
              <a:off x="634370" y="1717239"/>
              <a:ext cx="856542" cy="457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GB" b="1" i="1">
                  <a:solidFill>
                    <a:srgbClr val="FF3300"/>
                  </a:solidFill>
                </a:rPr>
                <a:t>p</a:t>
              </a:r>
              <a:r>
                <a:rPr lang="en-GB" b="1" i="1" baseline="-25000">
                  <a:solidFill>
                    <a:srgbClr val="FF3300"/>
                  </a:solidFill>
                </a:rPr>
                <a:t>1</a:t>
              </a:r>
              <a:r>
                <a:rPr lang="en-GB" b="1">
                  <a:solidFill>
                    <a:srgbClr val="FF3300"/>
                  </a:solidFill>
                </a:rPr>
                <a:t>(0)</a:t>
              </a:r>
              <a:endParaRPr lang="en-US" b="1">
                <a:solidFill>
                  <a:srgbClr val="FF3300"/>
                </a:solidFill>
              </a:endParaRPr>
            </a:p>
          </p:txBody>
        </p:sp>
        <p:sp>
          <p:nvSpPr>
            <p:cNvPr id="12304" name="Line 7"/>
            <p:cNvSpPr>
              <a:spLocks noChangeShapeType="1"/>
            </p:cNvSpPr>
            <p:nvPr/>
          </p:nvSpPr>
          <p:spPr bwMode="auto">
            <a:xfrm flipV="1">
              <a:off x="1417812" y="1920439"/>
              <a:ext cx="392515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1" name="Freeform 10"/>
          <p:cNvSpPr/>
          <p:nvPr/>
        </p:nvSpPr>
        <p:spPr>
          <a:xfrm>
            <a:off x="3454400" y="1893889"/>
            <a:ext cx="2535238" cy="1196975"/>
          </a:xfrm>
          <a:custGeom>
            <a:avLst/>
            <a:gdLst>
              <a:gd name="connsiteX0" fmla="*/ 0 w 2540000"/>
              <a:gd name="connsiteY0" fmla="*/ 0 h 1810867"/>
              <a:gd name="connsiteX1" fmla="*/ 221673 w 2540000"/>
              <a:gd name="connsiteY1" fmla="*/ 18472 h 1810867"/>
              <a:gd name="connsiteX2" fmla="*/ 443346 w 2540000"/>
              <a:gd name="connsiteY2" fmla="*/ 184727 h 1810867"/>
              <a:gd name="connsiteX3" fmla="*/ 646546 w 2540000"/>
              <a:gd name="connsiteY3" fmla="*/ 591127 h 1810867"/>
              <a:gd name="connsiteX4" fmla="*/ 822037 w 2540000"/>
              <a:gd name="connsiteY4" fmla="*/ 988291 h 1810867"/>
              <a:gd name="connsiteX5" fmla="*/ 1025237 w 2540000"/>
              <a:gd name="connsiteY5" fmla="*/ 1302327 h 1810867"/>
              <a:gd name="connsiteX6" fmla="*/ 1339273 w 2540000"/>
              <a:gd name="connsiteY6" fmla="*/ 1560945 h 1810867"/>
              <a:gd name="connsiteX7" fmla="*/ 1736437 w 2540000"/>
              <a:gd name="connsiteY7" fmla="*/ 1699491 h 1810867"/>
              <a:gd name="connsiteX8" fmla="*/ 2336800 w 2540000"/>
              <a:gd name="connsiteY8" fmla="*/ 1801091 h 1810867"/>
              <a:gd name="connsiteX9" fmla="*/ 2540000 w 2540000"/>
              <a:gd name="connsiteY9" fmla="*/ 1801091 h 181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40000" h="1810867">
                <a:moveTo>
                  <a:pt x="0" y="0"/>
                </a:moveTo>
                <a:lnTo>
                  <a:pt x="221673" y="18472"/>
                </a:lnTo>
                <a:cubicBezTo>
                  <a:pt x="295564" y="49260"/>
                  <a:pt x="372534" y="89285"/>
                  <a:pt x="443346" y="184727"/>
                </a:cubicBezTo>
                <a:cubicBezTo>
                  <a:pt x="514158" y="280169"/>
                  <a:pt x="583431" y="457200"/>
                  <a:pt x="646546" y="591127"/>
                </a:cubicBezTo>
                <a:cubicBezTo>
                  <a:pt x="709661" y="725054"/>
                  <a:pt x="758922" y="869758"/>
                  <a:pt x="822037" y="988291"/>
                </a:cubicBezTo>
                <a:cubicBezTo>
                  <a:pt x="885152" y="1106824"/>
                  <a:pt x="939031" y="1206885"/>
                  <a:pt x="1025237" y="1302327"/>
                </a:cubicBezTo>
                <a:cubicBezTo>
                  <a:pt x="1111443" y="1397769"/>
                  <a:pt x="1220740" y="1494751"/>
                  <a:pt x="1339273" y="1560945"/>
                </a:cubicBezTo>
                <a:cubicBezTo>
                  <a:pt x="1457806" y="1627139"/>
                  <a:pt x="1570183" y="1659467"/>
                  <a:pt x="1736437" y="1699491"/>
                </a:cubicBezTo>
                <a:cubicBezTo>
                  <a:pt x="1902692" y="1739515"/>
                  <a:pt x="2202873" y="1784158"/>
                  <a:pt x="2336800" y="1801091"/>
                </a:cubicBezTo>
                <a:cubicBezTo>
                  <a:pt x="2470727" y="1818024"/>
                  <a:pt x="2505363" y="1809557"/>
                  <a:pt x="2540000" y="1801091"/>
                </a:cubicBezTo>
              </a:path>
            </a:pathLst>
          </a:custGeom>
          <a:noFill/>
          <a:ln w="571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938589" y="1347789"/>
            <a:ext cx="3032125" cy="681037"/>
            <a:chOff x="2415164" y="1348508"/>
            <a:chExt cx="3032232" cy="681037"/>
          </a:xfrm>
        </p:grpSpPr>
        <p:sp>
          <p:nvSpPr>
            <p:cNvPr id="12301" name="Text Box 9"/>
            <p:cNvSpPr txBox="1">
              <a:spLocks noChangeArrowheads="1"/>
            </p:cNvSpPr>
            <p:nvPr/>
          </p:nvSpPr>
          <p:spPr bwMode="auto">
            <a:xfrm>
              <a:off x="2589795" y="1348508"/>
              <a:ext cx="2857601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GB" b="1">
                  <a:solidFill>
                    <a:srgbClr val="0033CC"/>
                  </a:solidFill>
                </a:rPr>
                <a:t>Detection function</a:t>
              </a:r>
              <a:endParaRPr lang="en-US" b="1">
                <a:solidFill>
                  <a:srgbClr val="0033CC"/>
                </a:solidFill>
              </a:endParaRPr>
            </a:p>
          </p:txBody>
        </p:sp>
        <p:sp>
          <p:nvSpPr>
            <p:cNvPr id="12302" name="Line 14"/>
            <p:cNvSpPr>
              <a:spLocks noChangeShapeType="1"/>
            </p:cNvSpPr>
            <p:nvPr/>
          </p:nvSpPr>
          <p:spPr bwMode="auto">
            <a:xfrm flipH="1">
              <a:off x="2415164" y="1716808"/>
              <a:ext cx="557232" cy="312737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6249989" y="3271839"/>
            <a:ext cx="3976687" cy="1558925"/>
            <a:chOff x="4726195" y="3272194"/>
            <a:chExt cx="3977223" cy="1558424"/>
          </a:xfrm>
        </p:grpSpPr>
        <p:sp>
          <p:nvSpPr>
            <p:cNvPr id="12299" name="Text Box 15"/>
            <p:cNvSpPr txBox="1">
              <a:spLocks noChangeArrowheads="1"/>
            </p:cNvSpPr>
            <p:nvPr/>
          </p:nvSpPr>
          <p:spPr bwMode="auto">
            <a:xfrm>
              <a:off x="4726195" y="3272194"/>
              <a:ext cx="3977223" cy="701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GB" sz="2000" b="1" u="sng">
                  <a:solidFill>
                    <a:srgbClr val="FF0000"/>
                  </a:solidFill>
                </a:rPr>
                <a:t>Conditional</a:t>
              </a:r>
              <a:r>
                <a:rPr lang="en-GB" sz="2000" b="1">
                  <a:solidFill>
                    <a:srgbClr val="FF0000"/>
                  </a:solidFill>
                </a:rPr>
                <a:t> detection function </a:t>
              </a:r>
            </a:p>
            <a:p>
              <a:pPr eaLnBrk="1" hangingPunct="1">
                <a:defRPr/>
              </a:pPr>
              <a:r>
                <a:rPr lang="en-GB" sz="2000" b="1">
                  <a:solidFill>
                    <a:srgbClr val="FF0000"/>
                  </a:solidFill>
                </a:rPr>
                <a:t>(given detection by Observer 2)</a:t>
              </a:r>
              <a:endParaRPr 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2300" name="Line 16"/>
            <p:cNvSpPr>
              <a:spLocks noChangeShapeType="1"/>
            </p:cNvSpPr>
            <p:nvPr/>
          </p:nvSpPr>
          <p:spPr bwMode="auto">
            <a:xfrm flipH="1">
              <a:off x="5532754" y="4024427"/>
              <a:ext cx="128604" cy="806191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6" name="Freeform 15"/>
          <p:cNvSpPr/>
          <p:nvPr/>
        </p:nvSpPr>
        <p:spPr>
          <a:xfrm>
            <a:off x="6792913" y="4826000"/>
            <a:ext cx="2559050" cy="674688"/>
          </a:xfrm>
          <a:custGeom>
            <a:avLst/>
            <a:gdLst>
              <a:gd name="connsiteX0" fmla="*/ 0 w 2558472"/>
              <a:gd name="connsiteY0" fmla="*/ 0 h 574083"/>
              <a:gd name="connsiteX1" fmla="*/ 424872 w 2558472"/>
              <a:gd name="connsiteY1" fmla="*/ 46182 h 574083"/>
              <a:gd name="connsiteX2" fmla="*/ 942109 w 2558472"/>
              <a:gd name="connsiteY2" fmla="*/ 267855 h 574083"/>
              <a:gd name="connsiteX3" fmla="*/ 1330036 w 2558472"/>
              <a:gd name="connsiteY3" fmla="*/ 452582 h 574083"/>
              <a:gd name="connsiteX4" fmla="*/ 1801091 w 2558472"/>
              <a:gd name="connsiteY4" fmla="*/ 563418 h 574083"/>
              <a:gd name="connsiteX5" fmla="*/ 2558472 w 2558472"/>
              <a:gd name="connsiteY5" fmla="*/ 563418 h 57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8472" h="574083">
                <a:moveTo>
                  <a:pt x="0" y="0"/>
                </a:moveTo>
                <a:cubicBezTo>
                  <a:pt x="133927" y="770"/>
                  <a:pt x="267854" y="1540"/>
                  <a:pt x="424872" y="46182"/>
                </a:cubicBezTo>
                <a:cubicBezTo>
                  <a:pt x="581890" y="90825"/>
                  <a:pt x="791248" y="200122"/>
                  <a:pt x="942109" y="267855"/>
                </a:cubicBezTo>
                <a:cubicBezTo>
                  <a:pt x="1092970" y="335588"/>
                  <a:pt x="1186872" y="403322"/>
                  <a:pt x="1330036" y="452582"/>
                </a:cubicBezTo>
                <a:cubicBezTo>
                  <a:pt x="1473200" y="501842"/>
                  <a:pt x="1596352" y="544945"/>
                  <a:pt x="1801091" y="563418"/>
                </a:cubicBezTo>
                <a:cubicBezTo>
                  <a:pt x="2005830" y="581891"/>
                  <a:pt x="2282151" y="572654"/>
                  <a:pt x="2558472" y="563418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7037E-6 L -0.27331 -0.427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2" y="-2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0" y="323851"/>
            <a:ext cx="8229600" cy="722313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Point </a:t>
            </a:r>
            <a:r>
              <a:rPr lang="en-US" sz="3600" dirty="0" err="1"/>
              <a:t>vs</a:t>
            </a:r>
            <a:r>
              <a:rPr lang="en-US" sz="3600" dirty="0"/>
              <a:t> Full Independence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981200" y="1062038"/>
            <a:ext cx="4040188" cy="639762"/>
          </a:xfrm>
        </p:spPr>
        <p:txBody>
          <a:bodyPr/>
          <a:lstStyle/>
          <a:p>
            <a:pPr algn="ctr">
              <a:defRPr/>
            </a:pPr>
            <a:r>
              <a:rPr lang="en-US" u="sng" dirty="0" smtClean="0"/>
              <a:t>Full Independence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86871" y="1701800"/>
            <a:ext cx="5782143" cy="3951288"/>
          </a:xfrm>
        </p:spPr>
        <p:txBody>
          <a:bodyPr/>
          <a:lstStyle/>
          <a:p>
            <a:pPr>
              <a:defRPr/>
            </a:pPr>
            <a:r>
              <a:rPr lang="en-US" altLang="en-US" sz="2000" dirty="0">
                <a:latin typeface="Arial" pitchFamily="34" charset="0"/>
                <a:ea typeface="ＭＳ Ｐゴシック" pitchFamily="34" charset="-128"/>
              </a:rPr>
              <a:t>Class e.g. </a:t>
            </a:r>
            <a:r>
              <a:rPr lang="en-US" altLang="en-US" sz="2000" dirty="0" err="1">
                <a:latin typeface="Arial" pitchFamily="34" charset="0"/>
                <a:ea typeface="ＭＳ Ｐゴシック" pitchFamily="34" charset="-128"/>
              </a:rPr>
              <a:t>Nhat</a:t>
            </a:r>
            <a:r>
              <a:rPr lang="en-US" altLang="en-US" sz="2000" dirty="0">
                <a:latin typeface="Arial" pitchFamily="34" charset="0"/>
                <a:ea typeface="ＭＳ Ｐゴシック" pitchFamily="34" charset="-128"/>
              </a:rPr>
              <a:t>= 48.</a:t>
            </a:r>
          </a:p>
          <a:p>
            <a:pPr>
              <a:defRPr/>
            </a:pPr>
            <a:endParaRPr lang="en-US" altLang="en-US" sz="2000" dirty="0">
              <a:latin typeface="Arial" pitchFamily="34" charset="0"/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2000" dirty="0">
                <a:latin typeface="Arial" pitchFamily="34" charset="0"/>
                <a:ea typeface="ＭＳ Ｐゴシック" pitchFamily="34" charset="-128"/>
              </a:rPr>
              <a:t>Sensitive to </a:t>
            </a:r>
            <a:r>
              <a:rPr lang="en-US" altLang="en-US" sz="2000" dirty="0" err="1">
                <a:latin typeface="Arial" pitchFamily="34" charset="0"/>
                <a:ea typeface="ＭＳ Ｐゴシック" pitchFamily="34" charset="-128"/>
              </a:rPr>
              <a:t>unmodelled</a:t>
            </a:r>
            <a:r>
              <a:rPr lang="en-US" altLang="en-US" sz="2000" dirty="0">
                <a:latin typeface="Arial" pitchFamily="34" charset="0"/>
                <a:ea typeface="ＭＳ Ｐゴシック" pitchFamily="34" charset="-128"/>
              </a:rPr>
              <a:t> heterogeneity: negative bias.</a:t>
            </a:r>
          </a:p>
          <a:p>
            <a:pPr>
              <a:defRPr/>
            </a:pPr>
            <a:endParaRPr lang="en-US" altLang="en-US" sz="2000" dirty="0">
              <a:latin typeface="Arial" pitchFamily="34" charset="0"/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2000" dirty="0">
                <a:latin typeface="Arial" pitchFamily="34" charset="0"/>
                <a:ea typeface="ＭＳ Ｐゴシック" pitchFamily="34" charset="-128"/>
              </a:rPr>
              <a:t>Assumption of uniform animal distribution not required - so useful if there is responsive movement.</a:t>
            </a:r>
          </a:p>
          <a:p>
            <a:pPr>
              <a:defRPr/>
            </a:pPr>
            <a:endParaRPr lang="en-US" altLang="en-US" sz="2000" dirty="0">
              <a:latin typeface="Arial" pitchFamily="34" charset="0"/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2000" dirty="0">
                <a:latin typeface="Arial" pitchFamily="34" charset="0"/>
                <a:ea typeface="ＭＳ Ｐゴシック" pitchFamily="34" charset="-128"/>
              </a:rPr>
              <a:t>Don’t use unless you have to.</a:t>
            </a:r>
          </a:p>
          <a:p>
            <a:pPr>
              <a:defRPr/>
            </a:pPr>
            <a:endParaRPr lang="en-US" altLang="en-US" sz="2000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69026" y="1062038"/>
            <a:ext cx="4041775" cy="639762"/>
          </a:xfrm>
        </p:spPr>
        <p:txBody>
          <a:bodyPr/>
          <a:lstStyle/>
          <a:p>
            <a:pPr algn="ctr">
              <a:defRPr/>
            </a:pPr>
            <a:r>
              <a:rPr lang="en-US" u="sng" dirty="0" smtClean="0"/>
              <a:t>Point Independence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69026" y="1701800"/>
            <a:ext cx="5924362" cy="3951288"/>
          </a:xfrm>
        </p:spPr>
        <p:txBody>
          <a:bodyPr/>
          <a:lstStyle/>
          <a:p>
            <a:pPr>
              <a:defRPr/>
            </a:pPr>
            <a:r>
              <a:rPr lang="en-US" altLang="en-US" sz="2000" dirty="0">
                <a:latin typeface="Arial" pitchFamily="34" charset="0"/>
                <a:ea typeface="ＭＳ Ｐゴシック" pitchFamily="34" charset="-128"/>
              </a:rPr>
              <a:t>Class e.g. </a:t>
            </a:r>
            <a:r>
              <a:rPr lang="en-US" altLang="en-US" sz="2000" dirty="0" err="1">
                <a:latin typeface="Arial" pitchFamily="34" charset="0"/>
                <a:ea typeface="ＭＳ Ｐゴシック" pitchFamily="34" charset="-128"/>
              </a:rPr>
              <a:t>Nhat</a:t>
            </a:r>
            <a:r>
              <a:rPr lang="en-US" altLang="en-US" sz="2000" dirty="0">
                <a:latin typeface="Arial" pitchFamily="34" charset="0"/>
                <a:ea typeface="ＭＳ Ｐゴシック" pitchFamily="34" charset="-128"/>
              </a:rPr>
              <a:t>= 70.</a:t>
            </a:r>
          </a:p>
          <a:p>
            <a:pPr>
              <a:defRPr/>
            </a:pPr>
            <a:endParaRPr lang="en-US" altLang="en-US" sz="2000" dirty="0">
              <a:latin typeface="Arial" pitchFamily="34" charset="0"/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2000" dirty="0">
                <a:latin typeface="Arial" pitchFamily="34" charset="0"/>
                <a:ea typeface="ＭＳ Ｐゴシック" pitchFamily="34" charset="-128"/>
              </a:rPr>
              <a:t>Much less sensitive to </a:t>
            </a:r>
            <a:r>
              <a:rPr lang="en-US" altLang="en-US" sz="2000" dirty="0" err="1">
                <a:latin typeface="Arial" pitchFamily="34" charset="0"/>
                <a:ea typeface="ＭＳ Ｐゴシック" pitchFamily="34" charset="-128"/>
              </a:rPr>
              <a:t>unmodelled</a:t>
            </a:r>
            <a:r>
              <a:rPr lang="en-US" altLang="en-US" sz="2000" dirty="0">
                <a:latin typeface="Arial" pitchFamily="34" charset="0"/>
                <a:ea typeface="ＭＳ Ｐゴシック" pitchFamily="34" charset="-128"/>
              </a:rPr>
              <a:t> heterogeneity.</a:t>
            </a:r>
          </a:p>
          <a:p>
            <a:pPr>
              <a:buFontTx/>
              <a:buNone/>
              <a:defRPr/>
            </a:pPr>
            <a:endParaRPr lang="en-US" altLang="en-US" sz="2000" dirty="0">
              <a:latin typeface="Arial" pitchFamily="34" charset="0"/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2000" dirty="0">
                <a:latin typeface="Arial" pitchFamily="34" charset="0"/>
                <a:ea typeface="ＭＳ Ｐゴシック" pitchFamily="34" charset="-128"/>
              </a:rPr>
              <a:t>Assumption of uniform animal distribution required – so no good if there is responsive movement.</a:t>
            </a:r>
          </a:p>
          <a:p>
            <a:pPr>
              <a:buFontTx/>
              <a:buNone/>
              <a:defRPr/>
            </a:pPr>
            <a:endParaRPr lang="en-US" altLang="en-US" sz="2000" dirty="0">
              <a:latin typeface="Arial" pitchFamily="34" charset="0"/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2000" dirty="0">
                <a:latin typeface="Arial" pitchFamily="34" charset="0"/>
                <a:ea typeface="ＭＳ Ｐゴシック" pitchFamily="34" charset="-128"/>
              </a:rPr>
              <a:t>Use it unless there is responsive movement (or other non-uniform distribution).</a:t>
            </a:r>
            <a:endParaRPr lang="en-US" alt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44" name="Group 16"/>
          <p:cNvGrpSpPr>
            <a:grpSpLocks/>
          </p:cNvGrpSpPr>
          <p:nvPr/>
        </p:nvGrpSpPr>
        <p:grpSpPr bwMode="auto">
          <a:xfrm>
            <a:off x="3589338" y="4022726"/>
            <a:ext cx="5410200" cy="2030413"/>
            <a:chOff x="976" y="3559"/>
            <a:chExt cx="2556" cy="1848"/>
          </a:xfrm>
        </p:grpSpPr>
        <p:graphicFrame>
          <p:nvGraphicFramePr>
            <p:cNvPr id="19468" name="Object 14"/>
            <p:cNvGraphicFramePr>
              <a:graphicFrameLocks noChangeAspect="1"/>
            </p:cNvGraphicFramePr>
            <p:nvPr/>
          </p:nvGraphicFramePr>
          <p:xfrm>
            <a:off x="976" y="3559"/>
            <a:ext cx="2556" cy="18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3" name="Photo Editor Photo" r:id="rId3" imgW="4057143" imgH="2933333" progId="MSPhotoEd.3">
                    <p:embed/>
                  </p:oleObj>
                </mc:Choice>
                <mc:Fallback>
                  <p:oleObj name="Photo Editor Photo" r:id="rId3" imgW="4057143" imgH="2933333" progId="MSPhotoEd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6" y="3559"/>
                          <a:ext cx="2556" cy="18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9" name="Freeform 15"/>
            <p:cNvSpPr>
              <a:spLocks/>
            </p:cNvSpPr>
            <p:nvPr/>
          </p:nvSpPr>
          <p:spPr bwMode="auto">
            <a:xfrm>
              <a:off x="976" y="3780"/>
              <a:ext cx="2504" cy="1012"/>
            </a:xfrm>
            <a:custGeom>
              <a:avLst/>
              <a:gdLst>
                <a:gd name="T0" fmla="*/ 0 w 2504"/>
                <a:gd name="T1" fmla="*/ 0 h 1012"/>
                <a:gd name="T2" fmla="*/ 144 w 2504"/>
                <a:gd name="T3" fmla="*/ 20 h 1012"/>
                <a:gd name="T4" fmla="*/ 256 w 2504"/>
                <a:gd name="T5" fmla="*/ 40 h 1012"/>
                <a:gd name="T6" fmla="*/ 372 w 2504"/>
                <a:gd name="T7" fmla="*/ 72 h 1012"/>
                <a:gd name="T8" fmla="*/ 504 w 2504"/>
                <a:gd name="T9" fmla="*/ 96 h 1012"/>
                <a:gd name="T10" fmla="*/ 648 w 2504"/>
                <a:gd name="T11" fmla="*/ 140 h 1012"/>
                <a:gd name="T12" fmla="*/ 748 w 2504"/>
                <a:gd name="T13" fmla="*/ 176 h 1012"/>
                <a:gd name="T14" fmla="*/ 852 w 2504"/>
                <a:gd name="T15" fmla="*/ 204 h 1012"/>
                <a:gd name="T16" fmla="*/ 1064 w 2504"/>
                <a:gd name="T17" fmla="*/ 288 h 1012"/>
                <a:gd name="T18" fmla="*/ 1312 w 2504"/>
                <a:gd name="T19" fmla="*/ 404 h 1012"/>
                <a:gd name="T20" fmla="*/ 1536 w 2504"/>
                <a:gd name="T21" fmla="*/ 512 h 1012"/>
                <a:gd name="T22" fmla="*/ 1756 w 2504"/>
                <a:gd name="T23" fmla="*/ 632 h 1012"/>
                <a:gd name="T24" fmla="*/ 1952 w 2504"/>
                <a:gd name="T25" fmla="*/ 744 h 1012"/>
                <a:gd name="T26" fmla="*/ 2136 w 2504"/>
                <a:gd name="T27" fmla="*/ 840 h 1012"/>
                <a:gd name="T28" fmla="*/ 2304 w 2504"/>
                <a:gd name="T29" fmla="*/ 924 h 1012"/>
                <a:gd name="T30" fmla="*/ 2448 w 2504"/>
                <a:gd name="T31" fmla="*/ 988 h 1012"/>
                <a:gd name="T32" fmla="*/ 2504 w 2504"/>
                <a:gd name="T33" fmla="*/ 1012 h 10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504" h="1012">
                  <a:moveTo>
                    <a:pt x="0" y="0"/>
                  </a:moveTo>
                  <a:cubicBezTo>
                    <a:pt x="50" y="6"/>
                    <a:pt x="101" y="13"/>
                    <a:pt x="144" y="20"/>
                  </a:cubicBezTo>
                  <a:cubicBezTo>
                    <a:pt x="187" y="27"/>
                    <a:pt x="218" y="31"/>
                    <a:pt x="256" y="40"/>
                  </a:cubicBezTo>
                  <a:cubicBezTo>
                    <a:pt x="294" y="49"/>
                    <a:pt x="331" y="63"/>
                    <a:pt x="372" y="72"/>
                  </a:cubicBezTo>
                  <a:cubicBezTo>
                    <a:pt x="413" y="81"/>
                    <a:pt x="458" y="85"/>
                    <a:pt x="504" y="96"/>
                  </a:cubicBezTo>
                  <a:cubicBezTo>
                    <a:pt x="550" y="107"/>
                    <a:pt x="607" y="127"/>
                    <a:pt x="648" y="140"/>
                  </a:cubicBezTo>
                  <a:cubicBezTo>
                    <a:pt x="689" y="153"/>
                    <a:pt x="714" y="165"/>
                    <a:pt x="748" y="176"/>
                  </a:cubicBezTo>
                  <a:cubicBezTo>
                    <a:pt x="782" y="187"/>
                    <a:pt x="799" y="185"/>
                    <a:pt x="852" y="204"/>
                  </a:cubicBezTo>
                  <a:cubicBezTo>
                    <a:pt x="905" y="223"/>
                    <a:pt x="987" y="255"/>
                    <a:pt x="1064" y="288"/>
                  </a:cubicBezTo>
                  <a:cubicBezTo>
                    <a:pt x="1141" y="321"/>
                    <a:pt x="1233" y="367"/>
                    <a:pt x="1312" y="404"/>
                  </a:cubicBezTo>
                  <a:cubicBezTo>
                    <a:pt x="1391" y="441"/>
                    <a:pt x="1462" y="474"/>
                    <a:pt x="1536" y="512"/>
                  </a:cubicBezTo>
                  <a:cubicBezTo>
                    <a:pt x="1610" y="550"/>
                    <a:pt x="1687" y="593"/>
                    <a:pt x="1756" y="632"/>
                  </a:cubicBezTo>
                  <a:cubicBezTo>
                    <a:pt x="1825" y="671"/>
                    <a:pt x="1889" y="709"/>
                    <a:pt x="1952" y="744"/>
                  </a:cubicBezTo>
                  <a:cubicBezTo>
                    <a:pt x="2015" y="779"/>
                    <a:pt x="2077" y="810"/>
                    <a:pt x="2136" y="840"/>
                  </a:cubicBezTo>
                  <a:cubicBezTo>
                    <a:pt x="2195" y="870"/>
                    <a:pt x="2252" y="899"/>
                    <a:pt x="2304" y="924"/>
                  </a:cubicBezTo>
                  <a:cubicBezTo>
                    <a:pt x="2356" y="949"/>
                    <a:pt x="2415" y="973"/>
                    <a:pt x="2448" y="988"/>
                  </a:cubicBezTo>
                  <a:cubicBezTo>
                    <a:pt x="2481" y="1003"/>
                    <a:pt x="2492" y="1007"/>
                    <a:pt x="2504" y="1012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sz="3600">
                <a:cs typeface="+mj-cs"/>
              </a:rPr>
              <a:t>Example: Pack-Ice Seals</a:t>
            </a:r>
            <a:r>
              <a:rPr lang="en-GB">
                <a:cs typeface="+mj-cs"/>
              </a:rPr>
              <a:t> </a:t>
            </a:r>
            <a:endParaRPr lang="en-US">
              <a:cs typeface="+mj-cs"/>
            </a:endParaRPr>
          </a:p>
        </p:txBody>
      </p:sp>
      <p:graphicFrame>
        <p:nvGraphicFramePr>
          <p:cNvPr id="19460" name="Object 3"/>
          <p:cNvGraphicFramePr>
            <a:graphicFrameLocks/>
          </p:cNvGraphicFramePr>
          <p:nvPr/>
        </p:nvGraphicFramePr>
        <p:xfrm>
          <a:off x="3487738" y="1270000"/>
          <a:ext cx="5408612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Photo Editor Photo" r:id="rId5" imgW="2866667" imgH="2172003" progId="MSPhotoEd.3">
                  <p:embed/>
                </p:oleObj>
              </mc:Choice>
              <mc:Fallback>
                <p:oleObj name="Photo Editor Photo" r:id="rId5" imgW="2866667" imgH="2172003" progId="MSPhotoEd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738" y="1270000"/>
                        <a:ext cx="5408612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271713" y="981075"/>
            <a:ext cx="3167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/>
              <a:t>Observer 1 detections</a:t>
            </a:r>
            <a:endParaRPr lang="en-US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2232026" y="3641725"/>
            <a:ext cx="8253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b="1">
                <a:solidFill>
                  <a:srgbClr val="FF3300"/>
                </a:solidFill>
              </a:rPr>
              <a:t>Proportion</a:t>
            </a:r>
            <a:r>
              <a:rPr lang="en-GB"/>
              <a:t> of Observer 2 detections seen by Observer 1</a:t>
            </a:r>
            <a:endParaRPr lang="en-US"/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7007225" y="1019175"/>
            <a:ext cx="307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800" b="1">
                <a:solidFill>
                  <a:srgbClr val="FF3300"/>
                </a:solidFill>
              </a:rPr>
              <a:t>Unmodelled Heterogeneity</a:t>
            </a:r>
          </a:p>
          <a:p>
            <a:pPr eaLnBrk="1" hangingPunct="1">
              <a:defRPr/>
            </a:pPr>
            <a:r>
              <a:rPr lang="en-GB" sz="1800">
                <a:solidFill>
                  <a:srgbClr val="FF3300"/>
                </a:solidFill>
              </a:rPr>
              <a:t>       here</a:t>
            </a:r>
            <a:endParaRPr lang="en-US" sz="1800">
              <a:solidFill>
                <a:srgbClr val="FF3300"/>
              </a:solidFill>
            </a:endParaRPr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 rot="1086783">
            <a:off x="5024439" y="1970089"/>
            <a:ext cx="4333875" cy="776287"/>
          </a:xfrm>
          <a:prstGeom prst="ellipse">
            <a:avLst/>
          </a:prstGeom>
          <a:solidFill>
            <a:srgbClr val="FF33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  <a:ea typeface="ＭＳ Ｐゴシック" charset="0"/>
            </a:endParaRPr>
          </a:p>
        </p:txBody>
      </p:sp>
      <p:sp>
        <p:nvSpPr>
          <p:cNvPr id="48140" name="Freeform 12"/>
          <p:cNvSpPr>
            <a:spLocks/>
          </p:cNvSpPr>
          <p:nvPr/>
        </p:nvSpPr>
        <p:spPr bwMode="auto">
          <a:xfrm>
            <a:off x="8091488" y="1754189"/>
            <a:ext cx="406400" cy="542925"/>
          </a:xfrm>
          <a:custGeom>
            <a:avLst/>
            <a:gdLst>
              <a:gd name="T0" fmla="*/ 0 w 192"/>
              <a:gd name="T1" fmla="*/ 0 h 494"/>
              <a:gd name="T2" fmla="*/ 2147483647 w 192"/>
              <a:gd name="T3" fmla="*/ 2147483647 h 494"/>
              <a:gd name="T4" fmla="*/ 2147483647 w 192"/>
              <a:gd name="T5" fmla="*/ 2147483647 h 494"/>
              <a:gd name="T6" fmla="*/ 2147483647 w 192"/>
              <a:gd name="T7" fmla="*/ 2147483647 h 4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2" h="494">
                <a:moveTo>
                  <a:pt x="0" y="0"/>
                </a:moveTo>
                <a:cubicBezTo>
                  <a:pt x="49" y="17"/>
                  <a:pt x="98" y="34"/>
                  <a:pt x="129" y="83"/>
                </a:cubicBezTo>
                <a:cubicBezTo>
                  <a:pt x="160" y="132"/>
                  <a:pt x="192" y="226"/>
                  <a:pt x="188" y="294"/>
                </a:cubicBezTo>
                <a:cubicBezTo>
                  <a:pt x="184" y="362"/>
                  <a:pt x="145" y="428"/>
                  <a:pt x="106" y="494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41" name="Freeform 13"/>
          <p:cNvSpPr>
            <a:spLocks/>
          </p:cNvSpPr>
          <p:nvPr/>
        </p:nvSpPr>
        <p:spPr bwMode="auto">
          <a:xfrm>
            <a:off x="3517900" y="1530351"/>
            <a:ext cx="5321300" cy="1450975"/>
          </a:xfrm>
          <a:custGeom>
            <a:avLst/>
            <a:gdLst>
              <a:gd name="T0" fmla="*/ 0 w 2514"/>
              <a:gd name="T1" fmla="*/ 0 h 1320"/>
              <a:gd name="T2" fmla="*/ 2147483647 w 2514"/>
              <a:gd name="T3" fmla="*/ 2147483647 h 1320"/>
              <a:gd name="T4" fmla="*/ 2147483647 w 2514"/>
              <a:gd name="T5" fmla="*/ 2147483647 h 1320"/>
              <a:gd name="T6" fmla="*/ 2147483647 w 2514"/>
              <a:gd name="T7" fmla="*/ 2147483647 h 1320"/>
              <a:gd name="T8" fmla="*/ 2147483647 w 2514"/>
              <a:gd name="T9" fmla="*/ 2147483647 h 1320"/>
              <a:gd name="T10" fmla="*/ 2147483647 w 2514"/>
              <a:gd name="T11" fmla="*/ 2147483647 h 1320"/>
              <a:gd name="T12" fmla="*/ 2147483647 w 2514"/>
              <a:gd name="T13" fmla="*/ 2147483647 h 1320"/>
              <a:gd name="T14" fmla="*/ 2147483647 w 2514"/>
              <a:gd name="T15" fmla="*/ 2147483647 h 1320"/>
              <a:gd name="T16" fmla="*/ 2147483647 w 2514"/>
              <a:gd name="T17" fmla="*/ 2147483647 h 1320"/>
              <a:gd name="T18" fmla="*/ 2147483647 w 2514"/>
              <a:gd name="T19" fmla="*/ 2147483647 h 1320"/>
              <a:gd name="T20" fmla="*/ 2147483647 w 2514"/>
              <a:gd name="T21" fmla="*/ 2147483647 h 13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514" h="1320">
                <a:moveTo>
                  <a:pt x="0" y="0"/>
                </a:moveTo>
                <a:cubicBezTo>
                  <a:pt x="125" y="19"/>
                  <a:pt x="250" y="39"/>
                  <a:pt x="348" y="60"/>
                </a:cubicBezTo>
                <a:cubicBezTo>
                  <a:pt x="446" y="81"/>
                  <a:pt x="491" y="93"/>
                  <a:pt x="588" y="126"/>
                </a:cubicBezTo>
                <a:cubicBezTo>
                  <a:pt x="685" y="159"/>
                  <a:pt x="825" y="197"/>
                  <a:pt x="930" y="258"/>
                </a:cubicBezTo>
                <a:cubicBezTo>
                  <a:pt x="1035" y="319"/>
                  <a:pt x="1147" y="421"/>
                  <a:pt x="1218" y="492"/>
                </a:cubicBezTo>
                <a:cubicBezTo>
                  <a:pt x="1289" y="563"/>
                  <a:pt x="1310" y="619"/>
                  <a:pt x="1356" y="684"/>
                </a:cubicBezTo>
                <a:cubicBezTo>
                  <a:pt x="1402" y="749"/>
                  <a:pt x="1434" y="816"/>
                  <a:pt x="1494" y="882"/>
                </a:cubicBezTo>
                <a:cubicBezTo>
                  <a:pt x="1554" y="948"/>
                  <a:pt x="1640" y="1030"/>
                  <a:pt x="1716" y="1080"/>
                </a:cubicBezTo>
                <a:cubicBezTo>
                  <a:pt x="1792" y="1130"/>
                  <a:pt x="1870" y="1151"/>
                  <a:pt x="1950" y="1182"/>
                </a:cubicBezTo>
                <a:cubicBezTo>
                  <a:pt x="2030" y="1213"/>
                  <a:pt x="2102" y="1243"/>
                  <a:pt x="2196" y="1266"/>
                </a:cubicBezTo>
                <a:cubicBezTo>
                  <a:pt x="2290" y="1289"/>
                  <a:pt x="2402" y="1304"/>
                  <a:pt x="2514" y="1320"/>
                </a:cubicBezTo>
              </a:path>
            </a:pathLst>
          </a:custGeom>
          <a:noFill/>
          <a:ln w="57150" cmpd="sng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35" name="Freeform 7"/>
          <p:cNvSpPr>
            <a:spLocks/>
          </p:cNvSpPr>
          <p:nvPr/>
        </p:nvSpPr>
        <p:spPr bwMode="auto">
          <a:xfrm>
            <a:off x="3516314" y="1525589"/>
            <a:ext cx="5299075" cy="1112837"/>
          </a:xfrm>
          <a:custGeom>
            <a:avLst/>
            <a:gdLst>
              <a:gd name="T0" fmla="*/ 0 w 2504"/>
              <a:gd name="T1" fmla="*/ 0 h 1012"/>
              <a:gd name="T2" fmla="*/ 2147483647 w 2504"/>
              <a:gd name="T3" fmla="*/ 2147483647 h 1012"/>
              <a:gd name="T4" fmla="*/ 2147483647 w 2504"/>
              <a:gd name="T5" fmla="*/ 2147483647 h 1012"/>
              <a:gd name="T6" fmla="*/ 2147483647 w 2504"/>
              <a:gd name="T7" fmla="*/ 2147483647 h 1012"/>
              <a:gd name="T8" fmla="*/ 2147483647 w 2504"/>
              <a:gd name="T9" fmla="*/ 2147483647 h 1012"/>
              <a:gd name="T10" fmla="*/ 2147483647 w 2504"/>
              <a:gd name="T11" fmla="*/ 2147483647 h 1012"/>
              <a:gd name="T12" fmla="*/ 2147483647 w 2504"/>
              <a:gd name="T13" fmla="*/ 2147483647 h 1012"/>
              <a:gd name="T14" fmla="*/ 2147483647 w 2504"/>
              <a:gd name="T15" fmla="*/ 2147483647 h 1012"/>
              <a:gd name="T16" fmla="*/ 2147483647 w 2504"/>
              <a:gd name="T17" fmla="*/ 2147483647 h 1012"/>
              <a:gd name="T18" fmla="*/ 2147483647 w 2504"/>
              <a:gd name="T19" fmla="*/ 2147483647 h 1012"/>
              <a:gd name="T20" fmla="*/ 2147483647 w 2504"/>
              <a:gd name="T21" fmla="*/ 2147483647 h 1012"/>
              <a:gd name="T22" fmla="*/ 2147483647 w 2504"/>
              <a:gd name="T23" fmla="*/ 2147483647 h 1012"/>
              <a:gd name="T24" fmla="*/ 2147483647 w 2504"/>
              <a:gd name="T25" fmla="*/ 2147483647 h 1012"/>
              <a:gd name="T26" fmla="*/ 2147483647 w 2504"/>
              <a:gd name="T27" fmla="*/ 2147483647 h 1012"/>
              <a:gd name="T28" fmla="*/ 2147483647 w 2504"/>
              <a:gd name="T29" fmla="*/ 2147483647 h 1012"/>
              <a:gd name="T30" fmla="*/ 2147483647 w 2504"/>
              <a:gd name="T31" fmla="*/ 2147483647 h 1012"/>
              <a:gd name="T32" fmla="*/ 2147483647 w 2504"/>
              <a:gd name="T33" fmla="*/ 2147483647 h 101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504" h="1012">
                <a:moveTo>
                  <a:pt x="0" y="0"/>
                </a:moveTo>
                <a:cubicBezTo>
                  <a:pt x="50" y="6"/>
                  <a:pt x="101" y="13"/>
                  <a:pt x="144" y="20"/>
                </a:cubicBezTo>
                <a:cubicBezTo>
                  <a:pt x="187" y="27"/>
                  <a:pt x="218" y="31"/>
                  <a:pt x="256" y="40"/>
                </a:cubicBezTo>
                <a:cubicBezTo>
                  <a:pt x="294" y="49"/>
                  <a:pt x="331" y="63"/>
                  <a:pt x="372" y="72"/>
                </a:cubicBezTo>
                <a:cubicBezTo>
                  <a:pt x="413" y="81"/>
                  <a:pt x="458" y="85"/>
                  <a:pt x="504" y="96"/>
                </a:cubicBezTo>
                <a:cubicBezTo>
                  <a:pt x="550" y="107"/>
                  <a:pt x="607" y="127"/>
                  <a:pt x="648" y="140"/>
                </a:cubicBezTo>
                <a:cubicBezTo>
                  <a:pt x="689" y="153"/>
                  <a:pt x="714" y="165"/>
                  <a:pt x="748" y="176"/>
                </a:cubicBezTo>
                <a:cubicBezTo>
                  <a:pt x="782" y="187"/>
                  <a:pt x="799" y="185"/>
                  <a:pt x="852" y="204"/>
                </a:cubicBezTo>
                <a:cubicBezTo>
                  <a:pt x="905" y="223"/>
                  <a:pt x="987" y="255"/>
                  <a:pt x="1064" y="288"/>
                </a:cubicBezTo>
                <a:cubicBezTo>
                  <a:pt x="1141" y="321"/>
                  <a:pt x="1233" y="367"/>
                  <a:pt x="1312" y="404"/>
                </a:cubicBezTo>
                <a:cubicBezTo>
                  <a:pt x="1391" y="441"/>
                  <a:pt x="1462" y="474"/>
                  <a:pt x="1536" y="512"/>
                </a:cubicBezTo>
                <a:cubicBezTo>
                  <a:pt x="1610" y="550"/>
                  <a:pt x="1687" y="593"/>
                  <a:pt x="1756" y="632"/>
                </a:cubicBezTo>
                <a:cubicBezTo>
                  <a:pt x="1825" y="671"/>
                  <a:pt x="1889" y="709"/>
                  <a:pt x="1952" y="744"/>
                </a:cubicBezTo>
                <a:cubicBezTo>
                  <a:pt x="2015" y="779"/>
                  <a:pt x="2077" y="810"/>
                  <a:pt x="2136" y="840"/>
                </a:cubicBezTo>
                <a:cubicBezTo>
                  <a:pt x="2195" y="870"/>
                  <a:pt x="2252" y="899"/>
                  <a:pt x="2304" y="924"/>
                </a:cubicBezTo>
                <a:cubicBezTo>
                  <a:pt x="2356" y="949"/>
                  <a:pt x="2415" y="973"/>
                  <a:pt x="2448" y="988"/>
                </a:cubicBezTo>
                <a:cubicBezTo>
                  <a:pt x="2481" y="1003"/>
                  <a:pt x="2492" y="1007"/>
                  <a:pt x="2504" y="1012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/>
      <p:bldP spid="48137" grpId="0"/>
      <p:bldP spid="48138" grpId="0" animBg="1"/>
      <p:bldP spid="48140" grpId="0" animBg="1"/>
      <p:bldP spid="48141" grpId="0" animBg="1"/>
      <p:bldP spid="481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en-US" sz="360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Conventional Distance sampling estimates are biased if </a:t>
            </a:r>
            <a:r>
              <a:rPr lang="en-GB" altLang="en-US" sz="3600" i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g</a:t>
            </a:r>
            <a:r>
              <a:rPr lang="en-GB" altLang="en-US" sz="360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(0)&lt;1:</a:t>
            </a:r>
            <a:r>
              <a:rPr lang="en-US" altLang="en-US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/>
            </a:r>
            <a:br>
              <a:rPr lang="en-US" altLang="en-US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endParaRPr lang="en-US" altLang="en-US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976" y="1743075"/>
            <a:ext cx="11250706" cy="4114800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GB" altLang="en-US" sz="2800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D*</a:t>
            </a:r>
            <a:r>
              <a:rPr lang="en-GB" altLang="en-US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= </a:t>
            </a:r>
            <a:r>
              <a:rPr lang="en-GB" altLang="en-US" sz="2800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</a:t>
            </a:r>
            <a:r>
              <a:rPr lang="en-GB" altLang="en-US" sz="2800" dirty="0">
                <a:latin typeface="Arial" pitchFamily="34" charset="0"/>
                <a:ea typeface="ＭＳ Ｐゴシック" pitchFamily="34" charset="-128"/>
                <a:cs typeface="Arial" pitchFamily="34" charset="0"/>
                <a:sym typeface="Symbol" pitchFamily="18" charset="2"/>
              </a:rPr>
              <a:t></a:t>
            </a:r>
            <a:r>
              <a:rPr lang="en-GB" altLang="en-US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GB" altLang="en-US" sz="2800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g</a:t>
            </a:r>
            <a:r>
              <a:rPr lang="en-GB" altLang="en-US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(0)</a:t>
            </a:r>
            <a:endParaRPr lang="en-US" altLang="en-US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en-GB" altLang="en-US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 </a:t>
            </a:r>
            <a:endParaRPr lang="en-US" altLang="en-US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eaLnBrk="1" hangingPunct="1">
              <a:buFontTx/>
              <a:buNone/>
              <a:defRPr/>
            </a:pPr>
            <a:r>
              <a:rPr lang="en-GB" altLang="en-US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where </a:t>
            </a:r>
            <a:r>
              <a:rPr lang="en-GB" altLang="en-US" sz="2800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</a:t>
            </a:r>
            <a:r>
              <a:rPr lang="en-GB" altLang="en-US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is the true density and </a:t>
            </a:r>
            <a:r>
              <a:rPr lang="en-GB" altLang="en-US" sz="2800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</a:t>
            </a:r>
            <a:r>
              <a:rPr lang="en-GB" altLang="en-US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* is the density obtained if you assume </a:t>
            </a:r>
            <a:r>
              <a:rPr lang="en-GB" altLang="en-US" sz="2800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g</a:t>
            </a:r>
            <a:r>
              <a:rPr lang="en-GB" altLang="en-US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(0)=1.</a:t>
            </a:r>
            <a:endParaRPr lang="en-US" altLang="en-US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en-GB" altLang="en-US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 </a:t>
            </a:r>
            <a:endParaRPr lang="en-US" altLang="en-US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en-GB" altLang="en-US" sz="2800" b="1" i="1" u="sng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g</a:t>
            </a:r>
            <a:r>
              <a:rPr lang="en-GB" altLang="en-US" sz="2800" b="1" u="sng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(0)&lt;1</a:t>
            </a:r>
            <a:r>
              <a:rPr lang="en-GB" altLang="en-US" sz="2800" u="sng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when there is</a:t>
            </a:r>
            <a:endParaRPr lang="en-US" altLang="en-US" sz="2800" u="sng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en-GB" altLang="en-US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 </a:t>
            </a:r>
            <a:r>
              <a:rPr lang="en-GB" altLang="en-US" sz="2800" b="1" dirty="0">
                <a:solidFill>
                  <a:srgbClr val="00CC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Availability Bias</a:t>
            </a:r>
            <a:endParaRPr lang="en-US" altLang="en-US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en-GB" altLang="en-US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 </a:t>
            </a:r>
            <a:r>
              <a:rPr lang="en-GB" altLang="en-US" sz="28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Perception Bias at distance 0</a:t>
            </a:r>
            <a:endParaRPr lang="en-US" altLang="en-US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716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sz="4000">
                <a:cs typeface="+mj-cs"/>
              </a:rPr>
              <a:t>Sources of Heterogeneity</a:t>
            </a:r>
            <a:endParaRPr lang="en-US" sz="4000">
              <a:cs typeface="+mj-cs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192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sz="2400">
                <a:latin typeface="Arial" pitchFamily="34" charset="0"/>
                <a:ea typeface="ＭＳ Ｐゴシック" pitchFamily="34" charset="-128"/>
              </a:rPr>
              <a:t>The </a:t>
            </a:r>
            <a:r>
              <a:rPr lang="en-GB" altLang="en-US" sz="2400" b="1">
                <a:latin typeface="Arial" pitchFamily="34" charset="0"/>
                <a:ea typeface="ＭＳ Ｐゴシック" pitchFamily="34" charset="-128"/>
              </a:rPr>
              <a:t>animals</a:t>
            </a:r>
            <a:r>
              <a:rPr lang="en-GB" altLang="en-US" sz="2400">
                <a:latin typeface="Arial" pitchFamily="34" charset="0"/>
                <a:ea typeface="ＭＳ Ｐゴシック" pitchFamily="34" charset="-128"/>
              </a:rPr>
              <a:t> themselves (size, boldness)</a:t>
            </a:r>
          </a:p>
          <a:p>
            <a:pPr eaLnBrk="1" hangingPunct="1">
              <a:defRPr/>
            </a:pPr>
            <a:endParaRPr lang="en-GB" altLang="en-US" sz="2400">
              <a:latin typeface="Arial" pitchFamily="34" charset="0"/>
              <a:ea typeface="ＭＳ Ｐゴシック" pitchFamily="34" charset="-128"/>
            </a:endParaRPr>
          </a:p>
          <a:p>
            <a:pPr eaLnBrk="1" hangingPunct="1">
              <a:defRPr/>
            </a:pPr>
            <a:endParaRPr lang="en-GB" altLang="en-US" sz="2400">
              <a:latin typeface="Arial" pitchFamily="34" charset="0"/>
              <a:ea typeface="ＭＳ Ｐゴシック" pitchFamily="34" charset="-128"/>
            </a:endParaRPr>
          </a:p>
          <a:p>
            <a:pPr eaLnBrk="1" hangingPunct="1">
              <a:defRPr/>
            </a:pPr>
            <a:endParaRPr lang="en-GB" altLang="en-US" sz="2800">
              <a:latin typeface="Arial" pitchFamily="34" charset="0"/>
              <a:ea typeface="ＭＳ Ｐゴシック" pitchFamily="34" charset="-128"/>
            </a:endParaRPr>
          </a:p>
          <a:p>
            <a:pPr eaLnBrk="1" hangingPunct="1">
              <a:defRPr/>
            </a:pPr>
            <a:endParaRPr lang="en-GB" altLang="en-US" sz="2800">
              <a:latin typeface="Arial" pitchFamily="34" charset="0"/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GB" altLang="en-US" sz="2400">
                <a:latin typeface="Arial" pitchFamily="34" charset="0"/>
                <a:ea typeface="ＭＳ Ｐゴシック" pitchFamily="34" charset="-128"/>
              </a:rPr>
              <a:t>The </a:t>
            </a:r>
            <a:r>
              <a:rPr lang="en-GB" altLang="en-US" sz="2400" b="1">
                <a:latin typeface="Arial" pitchFamily="34" charset="0"/>
                <a:ea typeface="ＭＳ Ｐゴシック" pitchFamily="34" charset="-128"/>
              </a:rPr>
              <a:t>environment</a:t>
            </a:r>
            <a:r>
              <a:rPr lang="en-GB" altLang="en-US" sz="240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altLang="en-US" sz="240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(clear/”misty”)</a:t>
            </a:r>
            <a:endParaRPr lang="en-US" altLang="en-US" sz="240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eaLnBrk="1" hangingPunct="1">
              <a:defRPr/>
            </a:pPr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  <p:grpSp>
        <p:nvGrpSpPr>
          <p:cNvPr id="20484" name="Group 3"/>
          <p:cNvGrpSpPr>
            <a:grpSpLocks/>
          </p:cNvGrpSpPr>
          <p:nvPr/>
        </p:nvGrpSpPr>
        <p:grpSpPr bwMode="auto">
          <a:xfrm>
            <a:off x="1524000" y="4087814"/>
            <a:ext cx="9144000" cy="2117725"/>
            <a:chOff x="0" y="4087578"/>
            <a:chExt cx="9144000" cy="2118636"/>
          </a:xfrm>
        </p:grpSpPr>
        <p:pic>
          <p:nvPicPr>
            <p:cNvPr id="20486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087578"/>
              <a:ext cx="9144000" cy="21186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4479925" y="4087578"/>
              <a:ext cx="220663" cy="21186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>
                <a:solidFill>
                  <a:srgbClr val="FFFFFF"/>
                </a:solidFill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2048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88" y="1639888"/>
            <a:ext cx="5262562" cy="1814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716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sz="4000">
                <a:cs typeface="+mj-cs"/>
              </a:rPr>
              <a:t>Sources of Heterogeneity</a:t>
            </a:r>
            <a:endParaRPr lang="en-US" sz="4000"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12875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GB" sz="2000">
                <a:cs typeface="+mn-cs"/>
              </a:rPr>
              <a:t>The </a:t>
            </a:r>
            <a:r>
              <a:rPr lang="en-GB" sz="2000" b="1">
                <a:cs typeface="+mn-cs"/>
              </a:rPr>
              <a:t>animals</a:t>
            </a:r>
            <a:r>
              <a:rPr lang="en-GB" sz="2000">
                <a:cs typeface="+mn-cs"/>
              </a:rPr>
              <a:t> themselves (distance, size, availability, ...)</a:t>
            </a:r>
          </a:p>
          <a:p>
            <a:pPr eaLnBrk="1" hangingPunct="1">
              <a:defRPr/>
            </a:pPr>
            <a:endParaRPr lang="en-GB" sz="2400">
              <a:cs typeface="+mn-cs"/>
            </a:endParaRPr>
          </a:p>
          <a:p>
            <a:pPr eaLnBrk="1" hangingPunct="1">
              <a:defRPr/>
            </a:pPr>
            <a:endParaRPr lang="en-GB" sz="2800">
              <a:cs typeface="+mn-cs"/>
            </a:endParaRPr>
          </a:p>
          <a:p>
            <a:pPr eaLnBrk="1" hangingPunct="1">
              <a:defRPr/>
            </a:pPr>
            <a:endParaRPr lang="en-GB" sz="2800">
              <a:cs typeface="+mn-cs"/>
            </a:endParaRPr>
          </a:p>
          <a:p>
            <a:pPr eaLnBrk="1" hangingPunct="1">
              <a:defRPr/>
            </a:pPr>
            <a:endParaRPr lang="en-GB" sz="2800">
              <a:cs typeface="+mn-cs"/>
            </a:endParaRPr>
          </a:p>
          <a:p>
            <a:pPr eaLnBrk="1" hangingPunct="1">
              <a:defRPr/>
            </a:pPr>
            <a:r>
              <a:rPr lang="en-GB" sz="2000">
                <a:cs typeface="+mn-cs"/>
              </a:rPr>
              <a:t>The </a:t>
            </a:r>
            <a:r>
              <a:rPr lang="en-GB" sz="2000" b="1">
                <a:cs typeface="+mn-cs"/>
              </a:rPr>
              <a:t>environment</a:t>
            </a:r>
            <a:r>
              <a:rPr lang="en-GB" sz="2000">
                <a:cs typeface="+mn-cs"/>
              </a:rPr>
              <a:t> </a:t>
            </a:r>
            <a:r>
              <a:rPr lang="en-GB" sz="2000">
                <a:cs typeface="Arial" charset="0"/>
              </a:rPr>
              <a:t>(sea state, ground cover, ...)</a:t>
            </a:r>
            <a:endParaRPr lang="en-US" sz="2000">
              <a:cs typeface="Arial" charset="0"/>
            </a:endParaRPr>
          </a:p>
          <a:p>
            <a:pPr eaLnBrk="1" hangingPunct="1">
              <a:defRPr/>
            </a:pPr>
            <a:endParaRPr lang="en-US" sz="2000">
              <a:cs typeface="+mn-cs"/>
            </a:endParaRPr>
          </a:p>
        </p:txBody>
      </p:sp>
      <p:pic>
        <p:nvPicPr>
          <p:cNvPr id="21508" name="Picture 4" descr="Crabeater p by groupsiz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1" y="2133600"/>
            <a:ext cx="6913563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 descr="Vis eff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64" y="4271963"/>
            <a:ext cx="688657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6900863" y="2333626"/>
            <a:ext cx="16738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/>
              <a:t>Group size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81915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GB" sz="2000">
                <a:cs typeface="+mn-cs"/>
              </a:rPr>
              <a:t>The kind of </a:t>
            </a:r>
            <a:r>
              <a:rPr lang="en-GB" sz="2000" b="1">
                <a:cs typeface="+mn-cs"/>
              </a:rPr>
              <a:t>survey effort</a:t>
            </a:r>
            <a:r>
              <a:rPr lang="en-GB" sz="2000">
                <a:cs typeface="+mn-cs"/>
              </a:rPr>
              <a:t> (the observers, their platforms, ...)</a:t>
            </a:r>
            <a:endParaRPr lang="en-US" sz="2000">
              <a:cs typeface="+mn-cs"/>
            </a:endParaRPr>
          </a:p>
        </p:txBody>
      </p:sp>
      <p:pic>
        <p:nvPicPr>
          <p:cNvPr id="22531" name="Picture 4" descr="Crabeater p by ob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1" y="1771651"/>
            <a:ext cx="7864475" cy="422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6900863" y="2333626"/>
            <a:ext cx="14510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/>
              <a:t>Observer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476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Configuration: </a:t>
            </a:r>
            <a:br>
              <a:rPr lang="en-GB">
                <a:cs typeface="+mj-cs"/>
              </a:rPr>
            </a:br>
            <a:r>
              <a:rPr lang="en-GB">
                <a:cs typeface="+mj-cs"/>
              </a:rPr>
              <a:t>Trial-Observer</a:t>
            </a:r>
            <a:endParaRPr lang="en-US">
              <a:cs typeface="+mj-cs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865564" y="2387601"/>
            <a:ext cx="22383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b="1">
                <a:solidFill>
                  <a:srgbClr val="FF3300"/>
                </a:solidFill>
              </a:rPr>
              <a:t>Observer 2</a:t>
            </a:r>
          </a:p>
          <a:p>
            <a:pPr eaLnBrk="1" hangingPunct="1">
              <a:defRPr/>
            </a:pPr>
            <a:endParaRPr lang="en-US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916364" y="3759201"/>
            <a:ext cx="17940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b="1">
                <a:solidFill>
                  <a:schemeClr val="accent2"/>
                </a:solidFill>
              </a:rPr>
              <a:t>Observer 1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739708" y="3009901"/>
            <a:ext cx="23567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GB"/>
              <a:t>sets up trials for</a:t>
            </a:r>
            <a:endParaRPr lang="en-US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2136429" y="4513264"/>
            <a:ext cx="25010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GB"/>
              <a:t>     to estimate</a:t>
            </a:r>
            <a:r>
              <a:rPr lang="en-GB">
                <a:solidFill>
                  <a:schemeClr val="accent2"/>
                </a:solidFill>
              </a:rPr>
              <a:t> </a:t>
            </a:r>
            <a:r>
              <a:rPr lang="en-GB" b="1" i="1">
                <a:solidFill>
                  <a:schemeClr val="accent2"/>
                </a:solidFill>
              </a:rPr>
              <a:t>p</a:t>
            </a:r>
            <a:r>
              <a:rPr lang="en-GB" b="1" baseline="-25000">
                <a:solidFill>
                  <a:schemeClr val="accent2"/>
                </a:solidFill>
              </a:rPr>
              <a:t>1</a:t>
            </a:r>
            <a:endParaRPr lang="en-US" b="1" baseline="-25000">
              <a:solidFill>
                <a:schemeClr val="accent2"/>
              </a:solidFill>
            </a:endParaRP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4237038" y="4162425"/>
            <a:ext cx="0" cy="3619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2908098" y="5281614"/>
            <a:ext cx="641073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GB"/>
              <a:t>The Observer at the end of an arrow must be </a:t>
            </a:r>
          </a:p>
          <a:p>
            <a:pPr algn="ctr" eaLnBrk="1" hangingPunct="1">
              <a:defRPr/>
            </a:pPr>
            <a:r>
              <a:rPr lang="en-GB"/>
              <a:t>independent of </a:t>
            </a:r>
          </a:p>
          <a:p>
            <a:pPr algn="ctr" eaLnBrk="1" hangingPunct="1">
              <a:defRPr/>
            </a:pPr>
            <a:r>
              <a:rPr lang="en-GB"/>
              <a:t>the Observer at the start of the arrow </a:t>
            </a:r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4216400" y="3386138"/>
            <a:ext cx="0" cy="3619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4211638" y="2736850"/>
            <a:ext cx="0" cy="3619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476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Configuration: </a:t>
            </a:r>
            <a:br>
              <a:rPr lang="en-GB">
                <a:cs typeface="+mj-cs"/>
              </a:rPr>
            </a:br>
            <a:r>
              <a:rPr lang="en-GB">
                <a:cs typeface="+mj-cs"/>
              </a:rPr>
              <a:t>Independent Observer</a:t>
            </a:r>
            <a:endParaRPr lang="en-US">
              <a:cs typeface="+mj-cs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865564" y="2387601"/>
            <a:ext cx="23383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b="1">
                <a:solidFill>
                  <a:srgbClr val="FF3300"/>
                </a:solidFill>
              </a:rPr>
              <a:t>Observer 2</a:t>
            </a:r>
          </a:p>
          <a:p>
            <a:pPr eaLnBrk="1" hangingPunct="1">
              <a:defRPr/>
            </a:pPr>
            <a:endParaRPr lang="en-US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916364" y="3759201"/>
            <a:ext cx="17940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b="1">
                <a:solidFill>
                  <a:schemeClr val="accent2"/>
                </a:solidFill>
              </a:rPr>
              <a:t>Observer 1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739708" y="3009901"/>
            <a:ext cx="23567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GB"/>
              <a:t>sets up trials for</a:t>
            </a:r>
            <a:endParaRPr lang="en-US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136429" y="4513264"/>
            <a:ext cx="25010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GB"/>
              <a:t>     to estimate</a:t>
            </a:r>
            <a:r>
              <a:rPr lang="en-GB">
                <a:solidFill>
                  <a:schemeClr val="accent2"/>
                </a:solidFill>
              </a:rPr>
              <a:t> </a:t>
            </a:r>
            <a:r>
              <a:rPr lang="en-GB" b="1" i="1">
                <a:solidFill>
                  <a:schemeClr val="accent2"/>
                </a:solidFill>
              </a:rPr>
              <a:t>p</a:t>
            </a:r>
            <a:r>
              <a:rPr lang="en-GB" b="1" baseline="-25000">
                <a:solidFill>
                  <a:schemeClr val="accent2"/>
                </a:solidFill>
              </a:rPr>
              <a:t>1</a:t>
            </a:r>
            <a:endParaRPr lang="en-US" b="1" baseline="-25000">
              <a:solidFill>
                <a:schemeClr val="accent2"/>
              </a:solidFill>
            </a:endParaRP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4211638" y="2736850"/>
            <a:ext cx="0" cy="3619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4216400" y="3386138"/>
            <a:ext cx="0" cy="3619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4237038" y="4162425"/>
            <a:ext cx="0" cy="3619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 flipV="1">
            <a:off x="5340350" y="3462338"/>
            <a:ext cx="0" cy="3603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 flipV="1">
            <a:off x="5343525" y="2781300"/>
            <a:ext cx="0" cy="3619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3524372" y="1619251"/>
            <a:ext cx="20762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GB"/>
              <a:t>to estimate</a:t>
            </a:r>
            <a:r>
              <a:rPr lang="en-GB">
                <a:solidFill>
                  <a:schemeClr val="accent2"/>
                </a:solidFill>
              </a:rPr>
              <a:t> </a:t>
            </a:r>
            <a:r>
              <a:rPr lang="en-GB" b="1" i="1">
                <a:solidFill>
                  <a:srgbClr val="FF3300"/>
                </a:solidFill>
              </a:rPr>
              <a:t>p</a:t>
            </a:r>
            <a:r>
              <a:rPr lang="en-GB" b="1" baseline="-25000">
                <a:solidFill>
                  <a:srgbClr val="FF3300"/>
                </a:solidFill>
              </a:rPr>
              <a:t>2</a:t>
            </a:r>
            <a:endParaRPr lang="en-US" b="1" baseline="-25000">
              <a:solidFill>
                <a:srgbClr val="FF3300"/>
              </a:solidFill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 flipV="1">
            <a:off x="5322888" y="2112963"/>
            <a:ext cx="0" cy="3619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2909687" y="5281614"/>
            <a:ext cx="641072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GB"/>
              <a:t>The Observer at the end of an arrow must be </a:t>
            </a:r>
          </a:p>
          <a:p>
            <a:pPr algn="ctr" eaLnBrk="1" hangingPunct="1">
              <a:defRPr/>
            </a:pPr>
            <a:r>
              <a:rPr lang="en-GB"/>
              <a:t>independent of </a:t>
            </a:r>
          </a:p>
          <a:p>
            <a:pPr algn="ctr" eaLnBrk="1" hangingPunct="1">
              <a:defRPr/>
            </a:pPr>
            <a:r>
              <a:rPr lang="en-GB"/>
              <a:t>the Observer at the start of the arrow </a:t>
            </a:r>
            <a:endParaRPr lang="en-US"/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7177088" y="2951164"/>
            <a:ext cx="31178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GB" b="1" i="1"/>
              <a:t>p</a:t>
            </a:r>
            <a:r>
              <a:rPr lang="en-GB" b="1" baseline="-25000"/>
              <a:t>.</a:t>
            </a:r>
            <a:r>
              <a:rPr lang="en-GB" b="1" i="1">
                <a:solidFill>
                  <a:schemeClr val="accent2"/>
                </a:solidFill>
              </a:rPr>
              <a:t> = p</a:t>
            </a:r>
            <a:r>
              <a:rPr lang="en-GB" b="1" baseline="-25000">
                <a:solidFill>
                  <a:schemeClr val="accent2"/>
                </a:solidFill>
              </a:rPr>
              <a:t>1</a:t>
            </a:r>
            <a:r>
              <a:rPr lang="en-GB" b="1" i="1">
                <a:solidFill>
                  <a:schemeClr val="accent2"/>
                </a:solidFill>
              </a:rPr>
              <a:t> + </a:t>
            </a:r>
            <a:r>
              <a:rPr lang="en-GB" b="1" i="1">
                <a:solidFill>
                  <a:srgbClr val="FF3300"/>
                </a:solidFill>
              </a:rPr>
              <a:t>p</a:t>
            </a:r>
            <a:r>
              <a:rPr lang="en-GB" b="1" baseline="-25000">
                <a:solidFill>
                  <a:srgbClr val="FF3300"/>
                </a:solidFill>
              </a:rPr>
              <a:t>2</a:t>
            </a:r>
            <a:r>
              <a:rPr lang="en-GB" b="1" i="1">
                <a:solidFill>
                  <a:schemeClr val="accent2"/>
                </a:solidFill>
              </a:rPr>
              <a:t> - </a:t>
            </a:r>
            <a:r>
              <a:rPr lang="en-GB" b="1"/>
              <a:t>( </a:t>
            </a:r>
            <a:r>
              <a:rPr lang="en-GB" b="1" i="1">
                <a:solidFill>
                  <a:schemeClr val="accent2"/>
                </a:solidFill>
              </a:rPr>
              <a:t>p</a:t>
            </a:r>
            <a:r>
              <a:rPr lang="en-GB" b="1" baseline="-25000">
                <a:solidFill>
                  <a:schemeClr val="accent2"/>
                </a:solidFill>
              </a:rPr>
              <a:t>1</a:t>
            </a:r>
            <a:r>
              <a:rPr lang="en-GB" b="1" i="1">
                <a:solidFill>
                  <a:schemeClr val="accent2"/>
                </a:solidFill>
              </a:rPr>
              <a:t> </a:t>
            </a:r>
            <a:r>
              <a:rPr lang="en-GB" b="1" i="1">
                <a:solidFill>
                  <a:srgbClr val="FF3300"/>
                </a:solidFill>
              </a:rPr>
              <a:t>p</a:t>
            </a:r>
            <a:r>
              <a:rPr lang="en-GB" b="1" baseline="-25000">
                <a:solidFill>
                  <a:srgbClr val="FF3300"/>
                </a:solidFill>
              </a:rPr>
              <a:t>2</a:t>
            </a:r>
            <a:r>
              <a:rPr lang="en-GB" b="1" baseline="-25000">
                <a:solidFill>
                  <a:schemeClr val="accent2"/>
                </a:solidFill>
              </a:rPr>
              <a:t> </a:t>
            </a:r>
            <a:r>
              <a:rPr lang="en-GB" b="1"/>
              <a:t>)</a:t>
            </a:r>
            <a:endParaRPr lang="en-US" b="1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V="1">
            <a:off x="4710114" y="3384551"/>
            <a:ext cx="3082925" cy="1266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>
            <a:off x="5803900" y="1898651"/>
            <a:ext cx="1989138" cy="1033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Abundance Estimation</a:t>
            </a:r>
            <a:endParaRPr lang="en-US"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defRPr/>
                </a:pPr>
                <a:r>
                  <a:rPr lang="en-GB" dirty="0" smtClean="0">
                    <a:cs typeface="+mn-cs"/>
                  </a:rPr>
                  <a:t>Trial-Observer      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3600" i="1" smtClean="0">
                            <a:latin typeface="Cambria Math" charset="0"/>
                            <a:cs typeface="+mn-cs"/>
                          </a:rPr>
                        </m:ctrlPr>
                      </m:accPr>
                      <m:e>
                        <m:r>
                          <a:rPr lang="en-GB" sz="3600" b="0" i="1" smtClean="0">
                            <a:latin typeface="Cambria Math" charset="0"/>
                            <a:cs typeface="+mn-cs"/>
                          </a:rPr>
                          <m:t>𝑁</m:t>
                        </m:r>
                      </m:e>
                    </m:acc>
                    <m:r>
                      <a:rPr lang="en-GB" sz="3600" b="0" i="1" smtClean="0">
                        <a:latin typeface="Cambria Math" charset="0"/>
                        <a:cs typeface="+mn-cs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sz="3600" b="0" i="1" smtClean="0">
                            <a:latin typeface="Cambria Math" charset="0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3600" b="0" i="1" smtClean="0">
                            <a:latin typeface="Cambria Math" charset="0"/>
                            <a:cs typeface="+mn-cs"/>
                          </a:rPr>
                          <m:t>𝑠𝑒𝑒𝑛</m:t>
                        </m:r>
                        <m:r>
                          <a:rPr lang="en-GB" sz="3600" b="0" i="1" smtClean="0">
                            <a:latin typeface="Cambria Math" charset="0"/>
                            <a:cs typeface="+mn-cs"/>
                          </a:rPr>
                          <m:t> </m:t>
                        </m:r>
                        <m:r>
                          <a:rPr lang="en-GB" sz="3600" b="0" i="1" smtClean="0">
                            <a:latin typeface="Cambria Math" charset="0"/>
                            <a:cs typeface="+mn-cs"/>
                          </a:rPr>
                          <m:t>𝑏𝑦</m:t>
                        </m:r>
                        <m:r>
                          <a:rPr lang="en-GB" sz="3600" b="0" i="1" smtClean="0">
                            <a:latin typeface="Cambria Math" charset="0"/>
                            <a:cs typeface="+mn-cs"/>
                          </a:rPr>
                          <m:t> 1</m:t>
                        </m:r>
                      </m:sub>
                      <m:sup/>
                      <m:e>
                        <m:f>
                          <m:fPr>
                            <m:ctrlPr>
                              <a:rPr lang="bg-BG" sz="3600" b="0" i="1" smtClean="0">
                                <a:latin typeface="Cambria Math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lang="en-GB" sz="3600" b="0" i="1" smtClean="0">
                                <a:latin typeface="Cambria Math" charset="0"/>
                                <a:cs typeface="+mn-cs"/>
                              </a:rPr>
                              <m:t>1</m:t>
                            </m:r>
                          </m:num>
                          <m:den>
                            <m:acc>
                              <m:accPr>
                                <m:chr m:val="̂"/>
                                <m:ctrlPr>
                                  <a:rPr lang="bg-BG" sz="3600" b="0" i="1" smtClean="0">
                                    <a:latin typeface="Cambria Math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lang="en-GB" sz="3600" b="0" i="1" smtClean="0">
                                    <a:latin typeface="Cambria Math" charset="0"/>
                                    <a:cs typeface="+mn-cs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GB" sz="3600" b="0" i="1" smtClean="0">
                                <a:latin typeface="Cambria Math" charset="0"/>
                                <a:cs typeface="+mn-cs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lang="en-GB" sz="3600" b="0" i="1" smtClean="0">
                                    <a:latin typeface="Cambria Math" charset="0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3600" b="0" i="1" smtClean="0">
                                    <a:latin typeface="Cambria Math" charset="0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3600" b="0" i="1" smtClean="0">
                                <a:latin typeface="Cambria Math" charset="0"/>
                                <a:cs typeface="+mn-cs"/>
                              </a:rPr>
                              <m:t>,…)</m:t>
                            </m:r>
                          </m:den>
                        </m:f>
                      </m:e>
                    </m:nary>
                  </m:oMath>
                </a14:m>
                <a:endParaRPr lang="en-GB" sz="3600" dirty="0">
                  <a:cs typeface="+mn-cs"/>
                </a:endParaRPr>
              </a:p>
              <a:p>
                <a:pPr eaLnBrk="1" hangingPunct="1">
                  <a:defRPr/>
                </a:pPr>
                <a:endParaRPr lang="en-GB" dirty="0">
                  <a:cs typeface="+mn-cs"/>
                </a:endParaRPr>
              </a:p>
              <a:p>
                <a:pPr eaLnBrk="1" hangingPunct="1">
                  <a:defRPr/>
                </a:pPr>
                <a:endParaRPr lang="en-GB" dirty="0">
                  <a:cs typeface="+mn-cs"/>
                </a:endParaRPr>
              </a:p>
              <a:p>
                <a:pPr eaLnBrk="1" hangingPunct="1">
                  <a:defRPr/>
                </a:pPr>
                <a:r>
                  <a:rPr lang="en-GB" dirty="0">
                    <a:cs typeface="+mn-cs"/>
                  </a:rPr>
                  <a:t>Independent </a:t>
                </a:r>
                <a:r>
                  <a:rPr lang="en-GB" dirty="0" smtClean="0">
                    <a:cs typeface="+mn-cs"/>
                  </a:rPr>
                  <a:t>Observer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36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GB" sz="3600" i="1">
                            <a:latin typeface="Cambria Math" charset="0"/>
                          </a:rPr>
                          <m:t>𝑁</m:t>
                        </m:r>
                      </m:e>
                    </m:acc>
                    <m:r>
                      <a:rPr lang="en-GB" sz="3600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sz="36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3600" i="1">
                            <a:latin typeface="Cambria Math" charset="0"/>
                          </a:rPr>
                          <m:t>𝑠</m:t>
                        </m:r>
                        <m:r>
                          <a:rPr lang="en-GB" sz="3600" i="1">
                            <a:latin typeface="Cambria Math" charset="0"/>
                          </a:rPr>
                          <m:t>𝑒𝑒𝑛</m:t>
                        </m:r>
                      </m:sub>
                      <m:sup/>
                      <m:e>
                        <m:f>
                          <m:fPr>
                            <m:ctrlPr>
                              <a:rPr lang="bg-BG" sz="36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GB" sz="36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acc>
                              <m:accPr>
                                <m:chr m:val="̂"/>
                                <m:ctrlPr>
                                  <a:rPr lang="bg-BG" sz="36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GB" sz="3600" i="1">
                                    <a:latin typeface="Cambria Math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GB" sz="3600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6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36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3600" i="1">
                                <a:latin typeface="Cambria Math" charset="0"/>
                              </a:rPr>
                              <m:t>,…)</m:t>
                            </m:r>
                          </m:den>
                        </m:f>
                      </m:e>
                    </m:nary>
                  </m:oMath>
                </a14:m>
                <a:endParaRPr lang="en-US" sz="3600" dirty="0">
                  <a:cs typeface="+mn-cs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35200" y="2222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sz="4000">
                <a:cs typeface="+mj-cs"/>
              </a:rPr>
              <a:t>Double-Platform Analysis Types</a:t>
            </a:r>
            <a:endParaRPr lang="en-US" sz="4000">
              <a:cs typeface="+mj-c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624" y="1179514"/>
            <a:ext cx="11053481" cy="4916487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GB" altLang="en-US" u="sng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Cue-based methods</a:t>
            </a:r>
            <a:r>
              <a:rPr lang="en-GB" alt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:</a:t>
            </a:r>
            <a:r>
              <a:rPr lang="en-US" altLang="en-US" dirty="0" smtClean="0">
                <a:latin typeface="Arial" pitchFamily="34" charset="0"/>
                <a:ea typeface="ＭＳ Ｐゴシック" pitchFamily="34" charset="-128"/>
              </a:rPr>
              <a:t> </a:t>
            </a:r>
            <a:endParaRPr lang="en-GB" altLang="en-US" dirty="0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GB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Cues (not animals) are units; estimate p(see cue)</a:t>
            </a:r>
            <a:endParaRPr lang="en-GB" altLang="en-US" sz="2400" dirty="0">
              <a:latin typeface="Arial" pitchFamily="34" charset="0"/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GB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Getting adequate estimates of cue generation process can be difficult.</a:t>
            </a:r>
          </a:p>
          <a:p>
            <a:pPr eaLnBrk="1" hangingPunct="1">
              <a:defRPr/>
            </a:pPr>
            <a:r>
              <a:rPr lang="en-GB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Able to incorporate heterogeneity due to availability (cue-</a:t>
            </a:r>
            <a:r>
              <a:rPr lang="en-GB" altLang="en-US" sz="2400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ing</a:t>
            </a:r>
            <a:r>
              <a:rPr lang="en-GB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 process.</a:t>
            </a:r>
          </a:p>
          <a:p>
            <a:pPr eaLnBrk="1" hangingPunct="1">
              <a:defRPr/>
            </a:pPr>
            <a:r>
              <a:rPr lang="en-GB" altLang="en-US" u="sng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Animal-based methods</a:t>
            </a:r>
            <a:r>
              <a:rPr lang="en-GB" alt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: </a:t>
            </a:r>
            <a:endParaRPr lang="en-US" altLang="en-US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en-GB" altLang="en-US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We focus on these; in some applications cue-based methods perform better</a:t>
            </a:r>
          </a:p>
          <a:p>
            <a:pPr algn="just" eaLnBrk="1" hangingPunct="1">
              <a:defRPr/>
            </a:pPr>
            <a:r>
              <a:rPr lang="en-GB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Animals are units; estimate p(see animal)</a:t>
            </a:r>
          </a:p>
          <a:p>
            <a:pPr algn="just" eaLnBrk="1" hangingPunct="1">
              <a:defRPr/>
            </a:pPr>
            <a:r>
              <a:rPr lang="en-GB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Don’t need to estimate availability/cue-</a:t>
            </a:r>
            <a:r>
              <a:rPr lang="en-GB" altLang="en-US" sz="2400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ing</a:t>
            </a:r>
            <a:r>
              <a:rPr lang="en-GB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process.</a:t>
            </a:r>
            <a:r>
              <a:rPr lang="en-US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endParaRPr lang="en-GB" altLang="en-US" sz="24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eaLnBrk="1" hangingPunct="1">
              <a:defRPr/>
            </a:pPr>
            <a:r>
              <a:rPr lang="en-GB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More difficult to incorporate heterogeneity due to availability process.</a:t>
            </a:r>
            <a:r>
              <a:rPr lang="en-US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600">
                <a:cs typeface="+mj-cs"/>
              </a:rPr>
              <a:t>Related Models not covered: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cs typeface="+mn-cs"/>
              </a:rPr>
              <a:t>Limiting Independence</a:t>
            </a:r>
          </a:p>
        </p:txBody>
      </p:sp>
      <p:sp>
        <p:nvSpPr>
          <p:cNvPr id="14340" name="Content Placeholder 1"/>
          <p:cNvSpPr>
            <a:spLocks noGrp="1"/>
          </p:cNvSpPr>
          <p:nvPr>
            <p:ph sz="half" idx="2"/>
          </p:nvPr>
        </p:nvSpPr>
        <p:spPr>
          <a:xfrm>
            <a:off x="448235" y="2174875"/>
            <a:ext cx="5573153" cy="3951288"/>
          </a:xfrm>
        </p:spPr>
        <p:txBody>
          <a:bodyPr/>
          <a:lstStyle/>
          <a:p>
            <a:pPr>
              <a:defRPr/>
            </a:pPr>
            <a:r>
              <a:rPr lang="en-GB" dirty="0">
                <a:cs typeface="+mn-cs"/>
              </a:rPr>
              <a:t>Assume no </a:t>
            </a:r>
            <a:r>
              <a:rPr lang="en-GB" dirty="0" err="1">
                <a:cs typeface="+mn-cs"/>
              </a:rPr>
              <a:t>unmodelled</a:t>
            </a:r>
            <a:r>
              <a:rPr lang="en-GB" dirty="0">
                <a:cs typeface="+mn-cs"/>
              </a:rPr>
              <a:t> heterogeneity not at any point, but only as </a:t>
            </a:r>
            <a:r>
              <a:rPr lang="en-GB" sz="2800" i="1" dirty="0">
                <a:cs typeface="+mn-cs"/>
              </a:rPr>
              <a:t>p</a:t>
            </a:r>
            <a:r>
              <a:rPr lang="en-GB" dirty="0">
                <a:cs typeface="+mn-cs"/>
              </a:rPr>
              <a:t> approaches 1.</a:t>
            </a:r>
          </a:p>
          <a:p>
            <a:pPr>
              <a:defRPr/>
            </a:pPr>
            <a:endParaRPr lang="en-GB" sz="2000" dirty="0">
              <a:cs typeface="+mn-cs"/>
            </a:endParaRPr>
          </a:p>
          <a:p>
            <a:pPr>
              <a:defRPr/>
            </a:pPr>
            <a:r>
              <a:rPr lang="en-GB" sz="2000" dirty="0">
                <a:cs typeface="+mn-cs"/>
              </a:rPr>
              <a:t>See </a:t>
            </a:r>
            <a:r>
              <a:rPr lang="en-GB" sz="2000" dirty="0">
                <a:cs typeface="Arial" charset="0"/>
              </a:rPr>
              <a:t>Buckland, S.T., </a:t>
            </a:r>
            <a:r>
              <a:rPr lang="en-GB" sz="2000" dirty="0" err="1">
                <a:cs typeface="Arial" charset="0"/>
              </a:rPr>
              <a:t>Laake</a:t>
            </a:r>
            <a:r>
              <a:rPr lang="en-GB" sz="2000" dirty="0">
                <a:cs typeface="Arial" charset="0"/>
              </a:rPr>
              <a:t>, J.L. and </a:t>
            </a:r>
            <a:r>
              <a:rPr lang="en-GB" sz="2000" dirty="0" err="1">
                <a:cs typeface="Arial" charset="0"/>
              </a:rPr>
              <a:t>Borchers</a:t>
            </a:r>
            <a:r>
              <a:rPr lang="en-GB" sz="2000" dirty="0">
                <a:cs typeface="Arial" charset="0"/>
              </a:rPr>
              <a:t>, D.L. 2009. Double-observer line transect methods: levels of  independence. </a:t>
            </a:r>
            <a:r>
              <a:rPr lang="en-GB" sz="2000" i="1" dirty="0">
                <a:cs typeface="Arial" charset="0"/>
              </a:rPr>
              <a:t>Biometrics</a:t>
            </a:r>
            <a:r>
              <a:rPr lang="en-GB" sz="2000" dirty="0">
                <a:cs typeface="Arial" charset="0"/>
              </a:rPr>
              <a:t> </a:t>
            </a:r>
            <a:r>
              <a:rPr lang="en-GB" sz="2000" b="1" dirty="0">
                <a:cs typeface="Arial" charset="0"/>
              </a:rPr>
              <a:t>66</a:t>
            </a:r>
            <a:r>
              <a:rPr lang="en-GB" sz="2000" dirty="0">
                <a:cs typeface="Arial" charset="0"/>
              </a:rPr>
              <a:t>: 169-177</a:t>
            </a:r>
            <a:endParaRPr lang="en-US" sz="2000" dirty="0">
              <a:cs typeface="Arial" charset="0"/>
            </a:endParaRPr>
          </a:p>
        </p:txBody>
      </p:sp>
      <p:sp>
        <p:nvSpPr>
          <p:cNvPr id="14341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cs typeface="+mn-cs"/>
              </a:rPr>
              <a:t>Point Transects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996517" y="2174875"/>
            <a:ext cx="6078941" cy="3951288"/>
          </a:xfrm>
        </p:spPr>
        <p:txBody>
          <a:bodyPr/>
          <a:lstStyle/>
          <a:p>
            <a:pPr>
              <a:defRPr/>
            </a:pPr>
            <a:r>
              <a:rPr lang="en-GB" dirty="0">
                <a:cs typeface="+mn-cs"/>
              </a:rPr>
              <a:t>Can also do full, point and limiting independence with </a:t>
            </a:r>
            <a:r>
              <a:rPr lang="en-GB" b="1" dirty="0">
                <a:cs typeface="+mn-cs"/>
              </a:rPr>
              <a:t>Point Transects</a:t>
            </a:r>
            <a:r>
              <a:rPr lang="en-GB" dirty="0">
                <a:cs typeface="+mn-cs"/>
              </a:rPr>
              <a:t>.</a:t>
            </a:r>
          </a:p>
          <a:p>
            <a:pPr>
              <a:buFontTx/>
              <a:buNone/>
              <a:defRPr/>
            </a:pPr>
            <a:endParaRPr lang="en-GB" dirty="0">
              <a:cs typeface="+mn-cs"/>
            </a:endParaRPr>
          </a:p>
          <a:p>
            <a:pPr>
              <a:defRPr/>
            </a:pPr>
            <a:r>
              <a:rPr lang="en-GB" sz="2000" dirty="0">
                <a:cs typeface="+mn-cs"/>
              </a:rPr>
              <a:t>See </a:t>
            </a:r>
            <a:r>
              <a:rPr lang="en-GB" sz="2000" dirty="0" err="1">
                <a:cs typeface="+mn-cs"/>
              </a:rPr>
              <a:t>Laake</a:t>
            </a:r>
            <a:r>
              <a:rPr lang="en-GB" sz="2000" dirty="0">
                <a:cs typeface="+mn-cs"/>
              </a:rPr>
              <a:t>, J.L., Collier, B.A., Morrison, M.L. and Wilkins, R.N. 2011. Point-based mark-recapture distance sampling. JABES </a:t>
            </a:r>
            <a:r>
              <a:rPr lang="en-GB" sz="2000" b="1" dirty="0">
                <a:latin typeface="Arial" pitchFamily="34" charset="0"/>
                <a:cs typeface="Arial" pitchFamily="34" charset="0"/>
              </a:rPr>
              <a:t>16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 389-408</a:t>
            </a:r>
            <a:endParaRPr lang="en-GB" sz="2000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Critical Assumptions</a:t>
            </a:r>
            <a:br>
              <a:rPr lang="en-GB">
                <a:cs typeface="+mj-cs"/>
              </a:rPr>
            </a:br>
            <a:r>
              <a:rPr lang="en-GB">
                <a:cs typeface="+mj-cs"/>
              </a:rPr>
              <a:t>of Mark Recapture Line Transect</a:t>
            </a:r>
            <a:endParaRPr lang="en-US">
              <a:cs typeface="+mj-cs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446338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GB" sz="2400">
                <a:cs typeface="+mn-cs"/>
              </a:rPr>
              <a:t>Have the required independence between observers</a:t>
            </a:r>
          </a:p>
          <a:p>
            <a:pPr eaLnBrk="1" hangingPunct="1">
              <a:defRPr/>
            </a:pPr>
            <a:endParaRPr lang="en-GB" sz="2400">
              <a:cs typeface="+mn-cs"/>
            </a:endParaRPr>
          </a:p>
          <a:p>
            <a:pPr eaLnBrk="1" hangingPunct="1">
              <a:defRPr/>
            </a:pPr>
            <a:r>
              <a:rPr lang="en-GB" sz="2400">
                <a:cs typeface="+mn-cs"/>
              </a:rPr>
              <a:t>No unmodelled heterogeneity</a:t>
            </a:r>
          </a:p>
          <a:p>
            <a:pPr eaLnBrk="1" hangingPunct="1">
              <a:defRPr/>
            </a:pPr>
            <a:endParaRPr lang="en-GB" sz="2400">
              <a:cs typeface="+mn-cs"/>
            </a:endParaRPr>
          </a:p>
          <a:p>
            <a:pPr eaLnBrk="1" hangingPunct="1">
              <a:defRPr/>
            </a:pPr>
            <a:r>
              <a:rPr lang="en-GB" sz="2400">
                <a:cs typeface="+mn-cs"/>
              </a:rPr>
              <a:t>Duplicates (resightings) known (else need to include uncertainty in duplicate status in estimated variance)</a:t>
            </a:r>
            <a:endParaRPr lang="en-US" sz="240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6541" y="444500"/>
            <a:ext cx="11170024" cy="67945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sz="2400">
                <a:latin typeface="Arial" pitchFamily="34" charset="0"/>
                <a:ea typeface="ＭＳ Ｐゴシック" pitchFamily="34" charset="-128"/>
                <a:cs typeface="Arial" pitchFamily="34" charset="0"/>
              </a:rPr>
              <a:t>“</a:t>
            </a:r>
            <a:r>
              <a:rPr lang="en-GB" altLang="ja-JP" sz="2400" b="1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Availability Bias</a:t>
            </a:r>
            <a:r>
              <a:rPr lang="en-GB" altLang="en-US" sz="2400">
                <a:latin typeface="Arial" pitchFamily="34" charset="0"/>
                <a:ea typeface="ＭＳ Ｐゴシック" pitchFamily="34" charset="-128"/>
                <a:cs typeface="Arial" pitchFamily="34" charset="0"/>
              </a:rPr>
              <a:t>”</a:t>
            </a:r>
            <a:r>
              <a:rPr lang="en-GB" altLang="ja-JP" sz="2400">
                <a:latin typeface="Arial" pitchFamily="34" charset="0"/>
                <a:ea typeface="ＭＳ Ｐゴシック" pitchFamily="34" charset="-128"/>
                <a:cs typeface="Arial" pitchFamily="34" charset="0"/>
              </a:rPr>
              <a:t>: When animals are unavailable for detection.</a:t>
            </a:r>
            <a:r>
              <a:rPr lang="en-US" altLang="ja-JP" sz="2400">
                <a:latin typeface="Arial" pitchFamily="34" charset="0"/>
                <a:ea typeface="ＭＳ Ｐゴシック" pitchFamily="34" charset="-128"/>
              </a:rPr>
              <a:t> </a:t>
            </a:r>
            <a:endParaRPr lang="en-GB" altLang="en-US" sz="240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4211638" y="4940301"/>
            <a:ext cx="4330700" cy="900113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  <a:ea typeface="ＭＳ Ｐゴシック" charset="0"/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4214813" y="3579814"/>
            <a:ext cx="4330700" cy="1349375"/>
          </a:xfrm>
          <a:prstGeom prst="rect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  <a:ea typeface="ＭＳ Ｐゴシック" charset="0"/>
            </a:endParaRPr>
          </a:p>
        </p:txBody>
      </p:sp>
      <p:sp>
        <p:nvSpPr>
          <p:cNvPr id="4101" name="Line 6"/>
          <p:cNvSpPr>
            <a:spLocks noChangeShapeType="1"/>
          </p:cNvSpPr>
          <p:nvPr/>
        </p:nvSpPr>
        <p:spPr bwMode="auto">
          <a:xfrm flipH="1">
            <a:off x="8629650" y="3576638"/>
            <a:ext cx="2032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102" name="Line 7"/>
          <p:cNvSpPr>
            <a:spLocks noChangeShapeType="1"/>
          </p:cNvSpPr>
          <p:nvPr/>
        </p:nvSpPr>
        <p:spPr bwMode="auto">
          <a:xfrm flipH="1">
            <a:off x="8629650" y="4937125"/>
            <a:ext cx="2032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103" name="Line 8"/>
          <p:cNvSpPr>
            <a:spLocks noChangeShapeType="1"/>
          </p:cNvSpPr>
          <p:nvPr/>
        </p:nvSpPr>
        <p:spPr bwMode="auto">
          <a:xfrm>
            <a:off x="8828088" y="3584575"/>
            <a:ext cx="0" cy="135255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104" name="Line 9"/>
          <p:cNvSpPr>
            <a:spLocks noChangeShapeType="1"/>
          </p:cNvSpPr>
          <p:nvPr/>
        </p:nvSpPr>
        <p:spPr bwMode="auto">
          <a:xfrm flipH="1">
            <a:off x="8629650" y="4946650"/>
            <a:ext cx="203200" cy="0"/>
          </a:xfrm>
          <a:prstGeom prst="line">
            <a:avLst/>
          </a:prstGeom>
          <a:noFill/>
          <a:ln w="28575">
            <a:solidFill>
              <a:srgbClr val="CC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105" name="Line 10"/>
          <p:cNvSpPr>
            <a:spLocks noChangeShapeType="1"/>
          </p:cNvSpPr>
          <p:nvPr/>
        </p:nvSpPr>
        <p:spPr bwMode="auto">
          <a:xfrm flipH="1">
            <a:off x="8616950" y="5837238"/>
            <a:ext cx="203200" cy="0"/>
          </a:xfrm>
          <a:prstGeom prst="line">
            <a:avLst/>
          </a:prstGeom>
          <a:noFill/>
          <a:ln w="28575">
            <a:solidFill>
              <a:srgbClr val="CC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106" name="Line 11"/>
          <p:cNvSpPr>
            <a:spLocks noChangeShapeType="1"/>
          </p:cNvSpPr>
          <p:nvPr/>
        </p:nvSpPr>
        <p:spPr bwMode="auto">
          <a:xfrm>
            <a:off x="8831263" y="4946650"/>
            <a:ext cx="0" cy="890588"/>
          </a:xfrm>
          <a:prstGeom prst="line">
            <a:avLst/>
          </a:prstGeom>
          <a:noFill/>
          <a:ln w="28575">
            <a:solidFill>
              <a:srgbClr val="CC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107" name="Text Box 13"/>
          <p:cNvSpPr txBox="1">
            <a:spLocks noChangeArrowheads="1"/>
          </p:cNvSpPr>
          <p:nvPr/>
        </p:nvSpPr>
        <p:spPr bwMode="auto">
          <a:xfrm>
            <a:off x="6300788" y="5942014"/>
            <a:ext cx="49556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dirty="0">
                <a:solidFill>
                  <a:srgbClr val="CC66FF"/>
                </a:solidFill>
              </a:rPr>
              <a:t>Animals </a:t>
            </a:r>
            <a:r>
              <a:rPr lang="en-GB" dirty="0" err="1">
                <a:solidFill>
                  <a:srgbClr val="CC66FF"/>
                </a:solidFill>
              </a:rPr>
              <a:t>UNavailable</a:t>
            </a:r>
            <a:r>
              <a:rPr lang="en-GB" dirty="0">
                <a:solidFill>
                  <a:srgbClr val="CC66FF"/>
                </a:solidFill>
              </a:rPr>
              <a:t> for detection</a:t>
            </a:r>
            <a:endParaRPr lang="en-US" dirty="0">
              <a:solidFill>
                <a:srgbClr val="CC66FF"/>
              </a:solidFill>
            </a:endParaRPr>
          </a:p>
        </p:txBody>
      </p:sp>
      <p:sp>
        <p:nvSpPr>
          <p:cNvPr id="4108" name="Text Box 14"/>
          <p:cNvSpPr txBox="1">
            <a:spLocks noChangeArrowheads="1"/>
          </p:cNvSpPr>
          <p:nvPr/>
        </p:nvSpPr>
        <p:spPr bwMode="auto">
          <a:xfrm>
            <a:off x="6459538" y="2460626"/>
            <a:ext cx="44146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dirty="0">
                <a:solidFill>
                  <a:srgbClr val="0033CC"/>
                </a:solidFill>
              </a:rPr>
              <a:t>Animals available for detection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4109" name="Freeform 15"/>
          <p:cNvSpPr>
            <a:spLocks/>
          </p:cNvSpPr>
          <p:nvPr/>
        </p:nvSpPr>
        <p:spPr bwMode="auto">
          <a:xfrm>
            <a:off x="8839200" y="2908300"/>
            <a:ext cx="971550" cy="1308100"/>
          </a:xfrm>
          <a:custGeom>
            <a:avLst/>
            <a:gdLst>
              <a:gd name="T0" fmla="*/ 2147483647 w 459"/>
              <a:gd name="T1" fmla="*/ 0 h 1099"/>
              <a:gd name="T2" fmla="*/ 2147483647 w 459"/>
              <a:gd name="T3" fmla="*/ 2147483647 h 1099"/>
              <a:gd name="T4" fmla="*/ 0 w 459"/>
              <a:gd name="T5" fmla="*/ 2147483647 h 10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9" h="1099">
                <a:moveTo>
                  <a:pt x="64" y="0"/>
                </a:moveTo>
                <a:cubicBezTo>
                  <a:pt x="261" y="175"/>
                  <a:pt x="459" y="350"/>
                  <a:pt x="448" y="533"/>
                </a:cubicBezTo>
                <a:cubicBezTo>
                  <a:pt x="437" y="716"/>
                  <a:pt x="218" y="907"/>
                  <a:pt x="0" y="1099"/>
                </a:cubicBezTo>
              </a:path>
            </a:pathLst>
          </a:custGeom>
          <a:noFill/>
          <a:ln w="28575" cmpd="sng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2535239" y="4198938"/>
            <a:ext cx="896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>
                <a:solidFill>
                  <a:srgbClr val="FF3300"/>
                </a:solidFill>
              </a:rPr>
              <a:t>Seen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3024189" y="2755900"/>
            <a:ext cx="1150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>
                <a:solidFill>
                  <a:srgbClr val="0033CC"/>
                </a:solidFill>
              </a:rPr>
              <a:t>Missed</a:t>
            </a:r>
            <a:endParaRPr lang="en-US">
              <a:solidFill>
                <a:srgbClr val="0033CC"/>
              </a:solidFill>
            </a:endParaRPr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4165600" y="3084513"/>
            <a:ext cx="1874838" cy="45720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113" name="Line 19"/>
          <p:cNvSpPr>
            <a:spLocks noChangeShapeType="1"/>
          </p:cNvSpPr>
          <p:nvPr/>
        </p:nvSpPr>
        <p:spPr bwMode="auto">
          <a:xfrm flipH="1">
            <a:off x="1766888" y="4302126"/>
            <a:ext cx="4622800" cy="13636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114" name="Freeform 20"/>
          <p:cNvSpPr>
            <a:spLocks/>
          </p:cNvSpPr>
          <p:nvPr/>
        </p:nvSpPr>
        <p:spPr bwMode="auto">
          <a:xfrm>
            <a:off x="1773238" y="4303713"/>
            <a:ext cx="8013700" cy="1485900"/>
          </a:xfrm>
          <a:custGeom>
            <a:avLst/>
            <a:gdLst>
              <a:gd name="T0" fmla="*/ 2147483647 w 3786"/>
              <a:gd name="T1" fmla="*/ 0 h 1248"/>
              <a:gd name="T2" fmla="*/ 2147483647 w 3786"/>
              <a:gd name="T3" fmla="*/ 0 h 1248"/>
              <a:gd name="T4" fmla="*/ 2147483647 w 3786"/>
              <a:gd name="T5" fmla="*/ 2147483647 h 1248"/>
              <a:gd name="T6" fmla="*/ 0 w 3786"/>
              <a:gd name="T7" fmla="*/ 2147483647 h 1248"/>
              <a:gd name="T8" fmla="*/ 2147483647 w 3786"/>
              <a:gd name="T9" fmla="*/ 0 h 1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86" h="1248">
                <a:moveTo>
                  <a:pt x="2176" y="0"/>
                </a:moveTo>
                <a:lnTo>
                  <a:pt x="3786" y="0"/>
                </a:lnTo>
                <a:lnTo>
                  <a:pt x="2421" y="1248"/>
                </a:lnTo>
                <a:lnTo>
                  <a:pt x="0" y="1141"/>
                </a:lnTo>
                <a:lnTo>
                  <a:pt x="2176" y="0"/>
                </a:lnTo>
                <a:close/>
              </a:path>
            </a:pathLst>
          </a:custGeom>
          <a:solidFill>
            <a:srgbClr val="00CC66">
              <a:alpha val="50195"/>
            </a:srgbClr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4115" name="Group 21"/>
          <p:cNvGrpSpPr>
            <a:grpSpLocks/>
          </p:cNvGrpSpPr>
          <p:nvPr/>
        </p:nvGrpSpPr>
        <p:grpSpPr bwMode="auto">
          <a:xfrm rot="21026509">
            <a:off x="3124201" y="4652964"/>
            <a:ext cx="2112963" cy="357187"/>
            <a:chOff x="1488" y="2112"/>
            <a:chExt cx="1584" cy="480"/>
          </a:xfrm>
        </p:grpSpPr>
        <p:grpSp>
          <p:nvGrpSpPr>
            <p:cNvPr id="4123" name="Group 22"/>
            <p:cNvGrpSpPr>
              <a:grpSpLocks/>
            </p:cNvGrpSpPr>
            <p:nvPr/>
          </p:nvGrpSpPr>
          <p:grpSpPr bwMode="auto">
            <a:xfrm rot="-154253">
              <a:off x="1488" y="2112"/>
              <a:ext cx="1584" cy="384"/>
              <a:chOff x="3888" y="3216"/>
              <a:chExt cx="1536" cy="624"/>
            </a:xfrm>
          </p:grpSpPr>
          <p:sp>
            <p:nvSpPr>
              <p:cNvPr id="4125" name="Freeform 23"/>
              <p:cNvSpPr>
                <a:spLocks/>
              </p:cNvSpPr>
              <p:nvPr/>
            </p:nvSpPr>
            <p:spPr bwMode="auto">
              <a:xfrm>
                <a:off x="3888" y="3216"/>
                <a:ext cx="1536" cy="624"/>
              </a:xfrm>
              <a:custGeom>
                <a:avLst/>
                <a:gdLst>
                  <a:gd name="T0" fmla="*/ 1488 w 1536"/>
                  <a:gd name="T1" fmla="*/ 288 h 624"/>
                  <a:gd name="T2" fmla="*/ 240 w 1536"/>
                  <a:gd name="T3" fmla="*/ 624 h 624"/>
                  <a:gd name="T4" fmla="*/ 48 w 1536"/>
                  <a:gd name="T5" fmla="*/ 576 h 624"/>
                  <a:gd name="T6" fmla="*/ 0 w 1536"/>
                  <a:gd name="T7" fmla="*/ 480 h 624"/>
                  <a:gd name="T8" fmla="*/ 384 w 1536"/>
                  <a:gd name="T9" fmla="*/ 384 h 624"/>
                  <a:gd name="T10" fmla="*/ 384 w 1536"/>
                  <a:gd name="T11" fmla="*/ 240 h 624"/>
                  <a:gd name="T12" fmla="*/ 576 w 1536"/>
                  <a:gd name="T13" fmla="*/ 192 h 624"/>
                  <a:gd name="T14" fmla="*/ 576 w 1536"/>
                  <a:gd name="T15" fmla="*/ 336 h 624"/>
                  <a:gd name="T16" fmla="*/ 960 w 1536"/>
                  <a:gd name="T17" fmla="*/ 240 h 624"/>
                  <a:gd name="T18" fmla="*/ 960 w 1536"/>
                  <a:gd name="T19" fmla="*/ 48 h 624"/>
                  <a:gd name="T20" fmla="*/ 1152 w 1536"/>
                  <a:gd name="T21" fmla="*/ 0 h 624"/>
                  <a:gd name="T22" fmla="*/ 1152 w 1536"/>
                  <a:gd name="T23" fmla="*/ 192 h 624"/>
                  <a:gd name="T24" fmla="*/ 1536 w 1536"/>
                  <a:gd name="T25" fmla="*/ 96 h 624"/>
                  <a:gd name="T26" fmla="*/ 1536 w 1536"/>
                  <a:gd name="T27" fmla="*/ 192 h 624"/>
                  <a:gd name="T28" fmla="*/ 1488 w 1536"/>
                  <a:gd name="T29" fmla="*/ 288 h 6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536" h="624">
                    <a:moveTo>
                      <a:pt x="1488" y="288"/>
                    </a:moveTo>
                    <a:lnTo>
                      <a:pt x="240" y="624"/>
                    </a:lnTo>
                    <a:lnTo>
                      <a:pt x="48" y="576"/>
                    </a:lnTo>
                    <a:lnTo>
                      <a:pt x="0" y="480"/>
                    </a:lnTo>
                    <a:lnTo>
                      <a:pt x="384" y="384"/>
                    </a:lnTo>
                    <a:lnTo>
                      <a:pt x="384" y="240"/>
                    </a:lnTo>
                    <a:lnTo>
                      <a:pt x="576" y="192"/>
                    </a:lnTo>
                    <a:lnTo>
                      <a:pt x="576" y="336"/>
                    </a:lnTo>
                    <a:lnTo>
                      <a:pt x="960" y="240"/>
                    </a:lnTo>
                    <a:lnTo>
                      <a:pt x="960" y="48"/>
                    </a:lnTo>
                    <a:lnTo>
                      <a:pt x="1152" y="0"/>
                    </a:lnTo>
                    <a:lnTo>
                      <a:pt x="1152" y="192"/>
                    </a:lnTo>
                    <a:lnTo>
                      <a:pt x="1536" y="96"/>
                    </a:lnTo>
                    <a:lnTo>
                      <a:pt x="1536" y="192"/>
                    </a:lnTo>
                    <a:lnTo>
                      <a:pt x="1488" y="28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126" name="Line 24"/>
              <p:cNvSpPr>
                <a:spLocks noChangeShapeType="1"/>
              </p:cNvSpPr>
              <p:nvPr/>
            </p:nvSpPr>
            <p:spPr bwMode="auto">
              <a:xfrm>
                <a:off x="4127" y="3303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27" name="Line 25"/>
              <p:cNvSpPr>
                <a:spLocks noChangeShapeType="1"/>
              </p:cNvSpPr>
              <p:nvPr/>
            </p:nvSpPr>
            <p:spPr bwMode="auto">
              <a:xfrm flipH="1">
                <a:off x="4031" y="3307"/>
                <a:ext cx="96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28" name="Line 26"/>
              <p:cNvSpPr>
                <a:spLocks noChangeShapeType="1"/>
              </p:cNvSpPr>
              <p:nvPr/>
            </p:nvSpPr>
            <p:spPr bwMode="auto">
              <a:xfrm>
                <a:off x="4126" y="3304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29" name="Line 27"/>
              <p:cNvSpPr>
                <a:spLocks noChangeShapeType="1"/>
              </p:cNvSpPr>
              <p:nvPr/>
            </p:nvSpPr>
            <p:spPr bwMode="auto">
              <a:xfrm>
                <a:off x="4654" y="3206"/>
                <a:ext cx="0" cy="2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30" name="Line 28"/>
              <p:cNvSpPr>
                <a:spLocks noChangeShapeType="1"/>
              </p:cNvSpPr>
              <p:nvPr/>
            </p:nvSpPr>
            <p:spPr bwMode="auto">
              <a:xfrm flipH="1">
                <a:off x="4558" y="3205"/>
                <a:ext cx="9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31" name="Line 29"/>
              <p:cNvSpPr>
                <a:spLocks noChangeShapeType="1"/>
              </p:cNvSpPr>
              <p:nvPr/>
            </p:nvSpPr>
            <p:spPr bwMode="auto">
              <a:xfrm>
                <a:off x="4656" y="3211"/>
                <a:ext cx="142" cy="2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124" name="Freeform 30"/>
            <p:cNvSpPr>
              <a:spLocks/>
            </p:cNvSpPr>
            <p:nvPr/>
          </p:nvSpPr>
          <p:spPr bwMode="auto">
            <a:xfrm rot="-76082">
              <a:off x="1536" y="2112"/>
              <a:ext cx="1536" cy="480"/>
            </a:xfrm>
            <a:custGeom>
              <a:avLst/>
              <a:gdLst>
                <a:gd name="T0" fmla="*/ 1488 w 1536"/>
                <a:gd name="T1" fmla="*/ 240 h 480"/>
                <a:gd name="T2" fmla="*/ 192 w 1536"/>
                <a:gd name="T3" fmla="*/ 480 h 480"/>
                <a:gd name="T4" fmla="*/ 48 w 1536"/>
                <a:gd name="T5" fmla="*/ 432 h 480"/>
                <a:gd name="T6" fmla="*/ 0 w 1536"/>
                <a:gd name="T7" fmla="*/ 336 h 480"/>
                <a:gd name="T8" fmla="*/ 336 w 1536"/>
                <a:gd name="T9" fmla="*/ 240 h 480"/>
                <a:gd name="T10" fmla="*/ 336 w 1536"/>
                <a:gd name="T11" fmla="*/ 48 h 480"/>
                <a:gd name="T12" fmla="*/ 624 w 1536"/>
                <a:gd name="T13" fmla="*/ 0 h 480"/>
                <a:gd name="T14" fmla="*/ 624 w 1536"/>
                <a:gd name="T15" fmla="*/ 192 h 480"/>
                <a:gd name="T16" fmla="*/ 960 w 1536"/>
                <a:gd name="T17" fmla="*/ 144 h 480"/>
                <a:gd name="T18" fmla="*/ 960 w 1536"/>
                <a:gd name="T19" fmla="*/ 48 h 480"/>
                <a:gd name="T20" fmla="*/ 1248 w 1536"/>
                <a:gd name="T21" fmla="*/ 0 h 480"/>
                <a:gd name="T22" fmla="*/ 1248 w 1536"/>
                <a:gd name="T23" fmla="*/ 96 h 480"/>
                <a:gd name="T24" fmla="*/ 1536 w 1536"/>
                <a:gd name="T25" fmla="*/ 48 h 480"/>
                <a:gd name="T26" fmla="*/ 1488 w 1536"/>
                <a:gd name="T27" fmla="*/ 240 h 4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36" h="480">
                  <a:moveTo>
                    <a:pt x="1488" y="240"/>
                  </a:moveTo>
                  <a:lnTo>
                    <a:pt x="192" y="480"/>
                  </a:lnTo>
                  <a:lnTo>
                    <a:pt x="48" y="432"/>
                  </a:lnTo>
                  <a:lnTo>
                    <a:pt x="0" y="336"/>
                  </a:lnTo>
                  <a:lnTo>
                    <a:pt x="336" y="240"/>
                  </a:lnTo>
                  <a:lnTo>
                    <a:pt x="336" y="48"/>
                  </a:lnTo>
                  <a:lnTo>
                    <a:pt x="624" y="0"/>
                  </a:lnTo>
                  <a:lnTo>
                    <a:pt x="624" y="192"/>
                  </a:lnTo>
                  <a:lnTo>
                    <a:pt x="960" y="144"/>
                  </a:lnTo>
                  <a:lnTo>
                    <a:pt x="960" y="48"/>
                  </a:lnTo>
                  <a:lnTo>
                    <a:pt x="1248" y="0"/>
                  </a:lnTo>
                  <a:lnTo>
                    <a:pt x="1248" y="96"/>
                  </a:lnTo>
                  <a:lnTo>
                    <a:pt x="1536" y="48"/>
                  </a:lnTo>
                  <a:lnTo>
                    <a:pt x="1488" y="24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4116" name="Freeform 31"/>
          <p:cNvSpPr>
            <a:spLocks/>
          </p:cNvSpPr>
          <p:nvPr/>
        </p:nvSpPr>
        <p:spPr bwMode="auto">
          <a:xfrm>
            <a:off x="8839200" y="5283200"/>
            <a:ext cx="768350" cy="711200"/>
          </a:xfrm>
          <a:custGeom>
            <a:avLst/>
            <a:gdLst>
              <a:gd name="T0" fmla="*/ 2147483647 w 363"/>
              <a:gd name="T1" fmla="*/ 2147483647 h 597"/>
              <a:gd name="T2" fmla="*/ 2147483647 w 363"/>
              <a:gd name="T3" fmla="*/ 2147483647 h 597"/>
              <a:gd name="T4" fmla="*/ 0 w 363"/>
              <a:gd name="T5" fmla="*/ 0 h 5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3" h="597">
                <a:moveTo>
                  <a:pt x="128" y="597"/>
                </a:moveTo>
                <a:cubicBezTo>
                  <a:pt x="245" y="454"/>
                  <a:pt x="363" y="312"/>
                  <a:pt x="342" y="213"/>
                </a:cubicBezTo>
                <a:cubicBezTo>
                  <a:pt x="321" y="114"/>
                  <a:pt x="59" y="34"/>
                  <a:pt x="0" y="0"/>
                </a:cubicBezTo>
              </a:path>
            </a:pathLst>
          </a:custGeom>
          <a:noFill/>
          <a:ln w="28575" cmpd="sng">
            <a:solidFill>
              <a:srgbClr val="CC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24" name="Line 32"/>
          <p:cNvSpPr>
            <a:spLocks noChangeShapeType="1"/>
          </p:cNvSpPr>
          <p:nvPr/>
        </p:nvSpPr>
        <p:spPr bwMode="auto">
          <a:xfrm flipV="1">
            <a:off x="3340100" y="4238625"/>
            <a:ext cx="820738" cy="15398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29" name="Freeform 37"/>
          <p:cNvSpPr>
            <a:spLocks/>
          </p:cNvSpPr>
          <p:nvPr/>
        </p:nvSpPr>
        <p:spPr bwMode="auto">
          <a:xfrm>
            <a:off x="4227513" y="3584576"/>
            <a:ext cx="4330700" cy="1343025"/>
          </a:xfrm>
          <a:custGeom>
            <a:avLst/>
            <a:gdLst>
              <a:gd name="T0" fmla="*/ 2147483647 w 2046"/>
              <a:gd name="T1" fmla="*/ 2147483647 h 1128"/>
              <a:gd name="T2" fmla="*/ 2147483647 w 2046"/>
              <a:gd name="T3" fmla="*/ 2147483647 h 1128"/>
              <a:gd name="T4" fmla="*/ 0 w 2046"/>
              <a:gd name="T5" fmla="*/ 2147483647 h 1128"/>
              <a:gd name="T6" fmla="*/ 0 w 2046"/>
              <a:gd name="T7" fmla="*/ 0 h 1128"/>
              <a:gd name="T8" fmla="*/ 2147483647 w 2046"/>
              <a:gd name="T9" fmla="*/ 0 h 1128"/>
              <a:gd name="T10" fmla="*/ 2147483647 w 2046"/>
              <a:gd name="T11" fmla="*/ 0 h 1128"/>
              <a:gd name="T12" fmla="*/ 2147483647 w 2046"/>
              <a:gd name="T13" fmla="*/ 2147483647 h 1128"/>
              <a:gd name="T14" fmla="*/ 2147483647 w 2046"/>
              <a:gd name="T15" fmla="*/ 2147483647 h 1128"/>
              <a:gd name="T16" fmla="*/ 2147483647 w 2046"/>
              <a:gd name="T17" fmla="*/ 2147483647 h 1128"/>
              <a:gd name="T18" fmla="*/ 2147483647 w 2046"/>
              <a:gd name="T19" fmla="*/ 2147483647 h 1128"/>
              <a:gd name="T20" fmla="*/ 2147483647 w 2046"/>
              <a:gd name="T21" fmla="*/ 2147483647 h 1128"/>
              <a:gd name="T22" fmla="*/ 2147483647 w 2046"/>
              <a:gd name="T23" fmla="*/ 2147483647 h 1128"/>
              <a:gd name="T24" fmla="*/ 2147483647 w 2046"/>
              <a:gd name="T25" fmla="*/ 2147483647 h 1128"/>
              <a:gd name="T26" fmla="*/ 2147483647 w 2046"/>
              <a:gd name="T27" fmla="*/ 2147483647 h 1128"/>
              <a:gd name="T28" fmla="*/ 2147483647 w 2046"/>
              <a:gd name="T29" fmla="*/ 2147483647 h 1128"/>
              <a:gd name="T30" fmla="*/ 2147483647 w 2046"/>
              <a:gd name="T31" fmla="*/ 2147483647 h 1128"/>
              <a:gd name="T32" fmla="*/ 2147483647 w 2046"/>
              <a:gd name="T33" fmla="*/ 2147483647 h 1128"/>
              <a:gd name="T34" fmla="*/ 2147483647 w 2046"/>
              <a:gd name="T35" fmla="*/ 2147483647 h 1128"/>
              <a:gd name="T36" fmla="*/ 2147483647 w 2046"/>
              <a:gd name="T37" fmla="*/ 2147483647 h 1128"/>
              <a:gd name="T38" fmla="*/ 2147483647 w 2046"/>
              <a:gd name="T39" fmla="*/ 2147483647 h 1128"/>
              <a:gd name="T40" fmla="*/ 2147483647 w 2046"/>
              <a:gd name="T41" fmla="*/ 2147483647 h 1128"/>
              <a:gd name="T42" fmla="*/ 2147483647 w 2046"/>
              <a:gd name="T43" fmla="*/ 2147483647 h 112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046" h="1128">
                <a:moveTo>
                  <a:pt x="2046" y="1026"/>
                </a:moveTo>
                <a:lnTo>
                  <a:pt x="2046" y="1128"/>
                </a:lnTo>
                <a:lnTo>
                  <a:pt x="0" y="1128"/>
                </a:lnTo>
                <a:lnTo>
                  <a:pt x="0" y="0"/>
                </a:lnTo>
                <a:lnTo>
                  <a:pt x="240" y="0"/>
                </a:lnTo>
                <a:lnTo>
                  <a:pt x="378" y="0"/>
                </a:lnTo>
                <a:lnTo>
                  <a:pt x="486" y="18"/>
                </a:lnTo>
                <a:lnTo>
                  <a:pt x="594" y="72"/>
                </a:lnTo>
                <a:lnTo>
                  <a:pt x="726" y="198"/>
                </a:lnTo>
                <a:lnTo>
                  <a:pt x="774" y="282"/>
                </a:lnTo>
                <a:lnTo>
                  <a:pt x="852" y="402"/>
                </a:lnTo>
                <a:lnTo>
                  <a:pt x="924" y="516"/>
                </a:lnTo>
                <a:lnTo>
                  <a:pt x="1008" y="642"/>
                </a:lnTo>
                <a:lnTo>
                  <a:pt x="1086" y="744"/>
                </a:lnTo>
                <a:lnTo>
                  <a:pt x="1188" y="846"/>
                </a:lnTo>
                <a:lnTo>
                  <a:pt x="1266" y="894"/>
                </a:lnTo>
                <a:lnTo>
                  <a:pt x="1356" y="924"/>
                </a:lnTo>
                <a:lnTo>
                  <a:pt x="1476" y="954"/>
                </a:lnTo>
                <a:lnTo>
                  <a:pt x="1614" y="984"/>
                </a:lnTo>
                <a:lnTo>
                  <a:pt x="1740" y="990"/>
                </a:lnTo>
                <a:lnTo>
                  <a:pt x="1902" y="996"/>
                </a:lnTo>
                <a:lnTo>
                  <a:pt x="2046" y="1026"/>
                </a:lnTo>
                <a:close/>
              </a:path>
            </a:pathLst>
          </a:custGeom>
          <a:solidFill>
            <a:srgbClr val="FF3300"/>
          </a:solidFill>
          <a:ln w="28575" cmpd="sng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28" name="Line 36"/>
          <p:cNvSpPr>
            <a:spLocks noChangeShapeType="1"/>
          </p:cNvSpPr>
          <p:nvPr/>
        </p:nvSpPr>
        <p:spPr bwMode="auto">
          <a:xfrm>
            <a:off x="3390900" y="3152775"/>
            <a:ext cx="744538" cy="4905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04" name="Freeform 12"/>
          <p:cNvSpPr>
            <a:spLocks/>
          </p:cNvSpPr>
          <p:nvPr/>
        </p:nvSpPr>
        <p:spPr bwMode="auto">
          <a:xfrm>
            <a:off x="4227514" y="3913189"/>
            <a:ext cx="4321175" cy="1011237"/>
          </a:xfrm>
          <a:custGeom>
            <a:avLst/>
            <a:gdLst>
              <a:gd name="T0" fmla="*/ 2147483647 w 2046"/>
              <a:gd name="T1" fmla="*/ 2147483647 h 1128"/>
              <a:gd name="T2" fmla="*/ 2147483647 w 2046"/>
              <a:gd name="T3" fmla="*/ 2147483647 h 1128"/>
              <a:gd name="T4" fmla="*/ 0 w 2046"/>
              <a:gd name="T5" fmla="*/ 2147483647 h 1128"/>
              <a:gd name="T6" fmla="*/ 0 w 2046"/>
              <a:gd name="T7" fmla="*/ 0 h 1128"/>
              <a:gd name="T8" fmla="*/ 2147483647 w 2046"/>
              <a:gd name="T9" fmla="*/ 0 h 1128"/>
              <a:gd name="T10" fmla="*/ 2147483647 w 2046"/>
              <a:gd name="T11" fmla="*/ 0 h 1128"/>
              <a:gd name="T12" fmla="*/ 2147483647 w 2046"/>
              <a:gd name="T13" fmla="*/ 2147483647 h 1128"/>
              <a:gd name="T14" fmla="*/ 2147483647 w 2046"/>
              <a:gd name="T15" fmla="*/ 2147483647 h 1128"/>
              <a:gd name="T16" fmla="*/ 2147483647 w 2046"/>
              <a:gd name="T17" fmla="*/ 2147483647 h 1128"/>
              <a:gd name="T18" fmla="*/ 2147483647 w 2046"/>
              <a:gd name="T19" fmla="*/ 2147483647 h 1128"/>
              <a:gd name="T20" fmla="*/ 2147483647 w 2046"/>
              <a:gd name="T21" fmla="*/ 2147483647 h 1128"/>
              <a:gd name="T22" fmla="*/ 2147483647 w 2046"/>
              <a:gd name="T23" fmla="*/ 2147483647 h 1128"/>
              <a:gd name="T24" fmla="*/ 2147483647 w 2046"/>
              <a:gd name="T25" fmla="*/ 2147483647 h 1128"/>
              <a:gd name="T26" fmla="*/ 2147483647 w 2046"/>
              <a:gd name="T27" fmla="*/ 2147483647 h 1128"/>
              <a:gd name="T28" fmla="*/ 2147483647 w 2046"/>
              <a:gd name="T29" fmla="*/ 2147483647 h 1128"/>
              <a:gd name="T30" fmla="*/ 2147483647 w 2046"/>
              <a:gd name="T31" fmla="*/ 2147483647 h 1128"/>
              <a:gd name="T32" fmla="*/ 2147483647 w 2046"/>
              <a:gd name="T33" fmla="*/ 2147483647 h 1128"/>
              <a:gd name="T34" fmla="*/ 2147483647 w 2046"/>
              <a:gd name="T35" fmla="*/ 2147483647 h 1128"/>
              <a:gd name="T36" fmla="*/ 2147483647 w 2046"/>
              <a:gd name="T37" fmla="*/ 2147483647 h 1128"/>
              <a:gd name="T38" fmla="*/ 2147483647 w 2046"/>
              <a:gd name="T39" fmla="*/ 2147483647 h 1128"/>
              <a:gd name="T40" fmla="*/ 2147483647 w 2046"/>
              <a:gd name="T41" fmla="*/ 2147483647 h 1128"/>
              <a:gd name="T42" fmla="*/ 2147483647 w 2046"/>
              <a:gd name="T43" fmla="*/ 2147483647 h 112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046" h="1128">
                <a:moveTo>
                  <a:pt x="2046" y="1026"/>
                </a:moveTo>
                <a:lnTo>
                  <a:pt x="2046" y="1128"/>
                </a:lnTo>
                <a:lnTo>
                  <a:pt x="0" y="1128"/>
                </a:lnTo>
                <a:lnTo>
                  <a:pt x="0" y="0"/>
                </a:lnTo>
                <a:lnTo>
                  <a:pt x="240" y="0"/>
                </a:lnTo>
                <a:lnTo>
                  <a:pt x="378" y="0"/>
                </a:lnTo>
                <a:lnTo>
                  <a:pt x="486" y="18"/>
                </a:lnTo>
                <a:lnTo>
                  <a:pt x="594" y="72"/>
                </a:lnTo>
                <a:lnTo>
                  <a:pt x="726" y="198"/>
                </a:lnTo>
                <a:lnTo>
                  <a:pt x="774" y="282"/>
                </a:lnTo>
                <a:lnTo>
                  <a:pt x="852" y="402"/>
                </a:lnTo>
                <a:lnTo>
                  <a:pt x="924" y="516"/>
                </a:lnTo>
                <a:lnTo>
                  <a:pt x="1008" y="642"/>
                </a:lnTo>
                <a:lnTo>
                  <a:pt x="1086" y="744"/>
                </a:lnTo>
                <a:lnTo>
                  <a:pt x="1188" y="846"/>
                </a:lnTo>
                <a:lnTo>
                  <a:pt x="1266" y="894"/>
                </a:lnTo>
                <a:lnTo>
                  <a:pt x="1356" y="924"/>
                </a:lnTo>
                <a:lnTo>
                  <a:pt x="1476" y="954"/>
                </a:lnTo>
                <a:lnTo>
                  <a:pt x="1614" y="984"/>
                </a:lnTo>
                <a:lnTo>
                  <a:pt x="1740" y="990"/>
                </a:lnTo>
                <a:lnTo>
                  <a:pt x="1902" y="996"/>
                </a:lnTo>
                <a:lnTo>
                  <a:pt x="2046" y="1026"/>
                </a:lnTo>
                <a:close/>
              </a:path>
            </a:pathLst>
          </a:custGeom>
          <a:solidFill>
            <a:srgbClr val="FF3300"/>
          </a:solidFill>
          <a:ln w="28575" cmpd="sng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30" name="Rectangle 38"/>
          <p:cNvSpPr>
            <a:spLocks noChangeArrowheads="1"/>
          </p:cNvSpPr>
          <p:nvPr/>
        </p:nvSpPr>
        <p:spPr bwMode="auto">
          <a:xfrm>
            <a:off x="86378" y="1211263"/>
            <a:ext cx="11170024" cy="67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GB" altLang="en-US" dirty="0">
                <a:cs typeface="Arial" pitchFamily="34" charset="0"/>
              </a:rPr>
              <a:t>“</a:t>
            </a:r>
            <a:r>
              <a:rPr lang="en-GB" altLang="ja-JP" b="1" dirty="0">
                <a:solidFill>
                  <a:srgbClr val="FF3300"/>
                </a:solidFill>
                <a:cs typeface="Arial" pitchFamily="34" charset="0"/>
              </a:rPr>
              <a:t>Perception Bias</a:t>
            </a:r>
            <a:r>
              <a:rPr lang="en-GB" altLang="en-US" dirty="0">
                <a:cs typeface="Arial" pitchFamily="34" charset="0"/>
              </a:rPr>
              <a:t>”</a:t>
            </a:r>
            <a:r>
              <a:rPr lang="en-GB" altLang="ja-JP" dirty="0">
                <a:cs typeface="Arial" pitchFamily="34" charset="0"/>
              </a:rPr>
              <a:t>: When observers fail to detect animals                        although they are available</a:t>
            </a:r>
            <a:endParaRPr lang="en-GB" altLang="en-US" dirty="0">
              <a:cs typeface="Arial" pitchFamily="34" charset="0"/>
            </a:endParaRP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8262938" y="1208088"/>
            <a:ext cx="1912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dirty="0">
                <a:solidFill>
                  <a:srgbClr val="FF3300"/>
                </a:solidFill>
              </a:rPr>
              <a:t>at distance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8" grpId="0"/>
      <p:bldP spid="8209" grpId="0"/>
      <p:bldP spid="8229" grpId="0" animBg="1"/>
      <p:bldP spid="8229" grpId="1" animBg="1"/>
      <p:bldP spid="8204" grpId="0" animBg="1"/>
      <p:bldP spid="8230" grpId="0"/>
      <p:bldP spid="82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4214813" y="3579814"/>
            <a:ext cx="4330700" cy="1349375"/>
          </a:xfrm>
          <a:prstGeom prst="rect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  <a:ea typeface="ＭＳ Ｐゴシック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211638" y="2674938"/>
            <a:ext cx="4330700" cy="900112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  <a:ea typeface="ＭＳ Ｐゴシック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3058" y="444500"/>
            <a:ext cx="10784541" cy="1906588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“</a:t>
            </a:r>
            <a:r>
              <a:rPr lang="en-GB" altLang="ja-JP" sz="2400" b="1" dirty="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Availability Bias</a:t>
            </a:r>
            <a:r>
              <a:rPr lang="en-GB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”</a:t>
            </a:r>
            <a:r>
              <a:rPr lang="en-GB" altLang="ja-JP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: When animals are unavailable for detection.</a:t>
            </a:r>
            <a:r>
              <a:rPr lang="en-US" altLang="ja-JP" sz="2400" dirty="0">
                <a:latin typeface="Arial" pitchFamily="34" charset="0"/>
                <a:ea typeface="ＭＳ Ｐゴシック" pitchFamily="34" charset="-128"/>
              </a:rPr>
              <a:t> </a:t>
            </a:r>
            <a:endParaRPr lang="en-GB" altLang="ja-JP" sz="2400" dirty="0">
              <a:latin typeface="Arial" pitchFamily="34" charset="0"/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GB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“</a:t>
            </a:r>
            <a:r>
              <a:rPr lang="en-GB" altLang="ja-JP" sz="2400" b="1" dirty="0">
                <a:solidFill>
                  <a:srgbClr val="FF33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Perception Bias</a:t>
            </a:r>
            <a:r>
              <a:rPr lang="en-GB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”</a:t>
            </a:r>
            <a:r>
              <a:rPr lang="en-GB" altLang="ja-JP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: When observers fail to detect animals </a:t>
            </a:r>
            <a:r>
              <a:rPr lang="en-GB" altLang="ja-JP" sz="2400" dirty="0">
                <a:solidFill>
                  <a:srgbClr val="FF33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on the transect </a:t>
            </a:r>
            <a:r>
              <a:rPr lang="en-GB" altLang="ja-JP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although they are available</a:t>
            </a:r>
            <a:r>
              <a:rPr lang="en-US" altLang="ja-JP" sz="2400" dirty="0">
                <a:latin typeface="Arial" pitchFamily="34" charset="0"/>
                <a:ea typeface="ＭＳ Ｐゴシック" pitchFamily="34" charset="-128"/>
              </a:rPr>
              <a:t> </a:t>
            </a:r>
            <a:endParaRPr lang="en-US" altLang="en-US" sz="2400" dirty="0">
              <a:latin typeface="Arial" pitchFamily="34" charset="0"/>
              <a:ea typeface="ＭＳ Ｐゴシック" pitchFamily="34" charset="-128"/>
            </a:endParaRPr>
          </a:p>
        </p:txBody>
      </p:sp>
      <p:grpSp>
        <p:nvGrpSpPr>
          <p:cNvPr id="5125" name="Group 38"/>
          <p:cNvGrpSpPr>
            <a:grpSpLocks/>
          </p:cNvGrpSpPr>
          <p:nvPr/>
        </p:nvGrpSpPr>
        <p:grpSpPr bwMode="auto">
          <a:xfrm>
            <a:off x="3859213" y="2673350"/>
            <a:ext cx="215900" cy="890588"/>
            <a:chOff x="1103" y="2421"/>
            <a:chExt cx="102" cy="810"/>
          </a:xfrm>
        </p:grpSpPr>
        <p:sp>
          <p:nvSpPr>
            <p:cNvPr id="5146" name="Line 8"/>
            <p:cNvSpPr>
              <a:spLocks noChangeShapeType="1"/>
            </p:cNvSpPr>
            <p:nvPr/>
          </p:nvSpPr>
          <p:spPr bwMode="auto">
            <a:xfrm>
              <a:off x="1103" y="2421"/>
              <a:ext cx="96" cy="0"/>
            </a:xfrm>
            <a:prstGeom prst="line">
              <a:avLst/>
            </a:prstGeom>
            <a:noFill/>
            <a:ln w="28575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47" name="Line 9"/>
            <p:cNvSpPr>
              <a:spLocks noChangeShapeType="1"/>
            </p:cNvSpPr>
            <p:nvPr/>
          </p:nvSpPr>
          <p:spPr bwMode="auto">
            <a:xfrm>
              <a:off x="1109" y="3231"/>
              <a:ext cx="96" cy="0"/>
            </a:xfrm>
            <a:prstGeom prst="line">
              <a:avLst/>
            </a:prstGeom>
            <a:noFill/>
            <a:ln w="28575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48" name="Line 10"/>
            <p:cNvSpPr>
              <a:spLocks noChangeShapeType="1"/>
            </p:cNvSpPr>
            <p:nvPr/>
          </p:nvSpPr>
          <p:spPr bwMode="auto">
            <a:xfrm flipH="1">
              <a:off x="1104" y="2421"/>
              <a:ext cx="0" cy="810"/>
            </a:xfrm>
            <a:prstGeom prst="line">
              <a:avLst/>
            </a:prstGeom>
            <a:noFill/>
            <a:ln w="28575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126" name="Line 17"/>
          <p:cNvSpPr>
            <a:spLocks noChangeShapeType="1"/>
          </p:cNvSpPr>
          <p:nvPr/>
        </p:nvSpPr>
        <p:spPr bwMode="auto">
          <a:xfrm flipH="1">
            <a:off x="1766888" y="4302126"/>
            <a:ext cx="4622800" cy="13636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27" name="Freeform 18"/>
          <p:cNvSpPr>
            <a:spLocks/>
          </p:cNvSpPr>
          <p:nvPr/>
        </p:nvSpPr>
        <p:spPr bwMode="auto">
          <a:xfrm>
            <a:off x="1773238" y="4303713"/>
            <a:ext cx="8013700" cy="1485900"/>
          </a:xfrm>
          <a:custGeom>
            <a:avLst/>
            <a:gdLst>
              <a:gd name="T0" fmla="*/ 2147483647 w 3786"/>
              <a:gd name="T1" fmla="*/ 0 h 1248"/>
              <a:gd name="T2" fmla="*/ 2147483647 w 3786"/>
              <a:gd name="T3" fmla="*/ 0 h 1248"/>
              <a:gd name="T4" fmla="*/ 2147483647 w 3786"/>
              <a:gd name="T5" fmla="*/ 2147483647 h 1248"/>
              <a:gd name="T6" fmla="*/ 0 w 3786"/>
              <a:gd name="T7" fmla="*/ 2147483647 h 1248"/>
              <a:gd name="T8" fmla="*/ 2147483647 w 3786"/>
              <a:gd name="T9" fmla="*/ 0 h 1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86" h="1248">
                <a:moveTo>
                  <a:pt x="2176" y="0"/>
                </a:moveTo>
                <a:lnTo>
                  <a:pt x="3786" y="0"/>
                </a:lnTo>
                <a:lnTo>
                  <a:pt x="2421" y="1248"/>
                </a:lnTo>
                <a:lnTo>
                  <a:pt x="0" y="1141"/>
                </a:lnTo>
                <a:lnTo>
                  <a:pt x="2176" y="0"/>
                </a:lnTo>
                <a:close/>
              </a:path>
            </a:pathLst>
          </a:custGeom>
          <a:solidFill>
            <a:srgbClr val="00CC66">
              <a:alpha val="50195"/>
            </a:srgbClr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5128" name="Group 19"/>
          <p:cNvGrpSpPr>
            <a:grpSpLocks/>
          </p:cNvGrpSpPr>
          <p:nvPr/>
        </p:nvGrpSpPr>
        <p:grpSpPr bwMode="auto">
          <a:xfrm rot="20661661">
            <a:off x="3124201" y="4652964"/>
            <a:ext cx="2112963" cy="357187"/>
            <a:chOff x="1488" y="2112"/>
            <a:chExt cx="1584" cy="480"/>
          </a:xfrm>
        </p:grpSpPr>
        <p:grpSp>
          <p:nvGrpSpPr>
            <p:cNvPr id="5137" name="Group 20"/>
            <p:cNvGrpSpPr>
              <a:grpSpLocks/>
            </p:cNvGrpSpPr>
            <p:nvPr/>
          </p:nvGrpSpPr>
          <p:grpSpPr bwMode="auto">
            <a:xfrm rot="-154253">
              <a:off x="1488" y="2112"/>
              <a:ext cx="1584" cy="384"/>
              <a:chOff x="3888" y="3216"/>
              <a:chExt cx="1536" cy="624"/>
            </a:xfrm>
          </p:grpSpPr>
          <p:sp>
            <p:nvSpPr>
              <p:cNvPr id="5139" name="Freeform 21"/>
              <p:cNvSpPr>
                <a:spLocks/>
              </p:cNvSpPr>
              <p:nvPr/>
            </p:nvSpPr>
            <p:spPr bwMode="auto">
              <a:xfrm>
                <a:off x="3888" y="3216"/>
                <a:ext cx="1536" cy="624"/>
              </a:xfrm>
              <a:custGeom>
                <a:avLst/>
                <a:gdLst>
                  <a:gd name="T0" fmla="*/ 1488 w 1536"/>
                  <a:gd name="T1" fmla="*/ 288 h 624"/>
                  <a:gd name="T2" fmla="*/ 240 w 1536"/>
                  <a:gd name="T3" fmla="*/ 624 h 624"/>
                  <a:gd name="T4" fmla="*/ 48 w 1536"/>
                  <a:gd name="T5" fmla="*/ 576 h 624"/>
                  <a:gd name="T6" fmla="*/ 0 w 1536"/>
                  <a:gd name="T7" fmla="*/ 480 h 624"/>
                  <a:gd name="T8" fmla="*/ 384 w 1536"/>
                  <a:gd name="T9" fmla="*/ 384 h 624"/>
                  <a:gd name="T10" fmla="*/ 384 w 1536"/>
                  <a:gd name="T11" fmla="*/ 240 h 624"/>
                  <a:gd name="T12" fmla="*/ 576 w 1536"/>
                  <a:gd name="T13" fmla="*/ 192 h 624"/>
                  <a:gd name="T14" fmla="*/ 576 w 1536"/>
                  <a:gd name="T15" fmla="*/ 336 h 624"/>
                  <a:gd name="T16" fmla="*/ 960 w 1536"/>
                  <a:gd name="T17" fmla="*/ 240 h 624"/>
                  <a:gd name="T18" fmla="*/ 960 w 1536"/>
                  <a:gd name="T19" fmla="*/ 48 h 624"/>
                  <a:gd name="T20" fmla="*/ 1152 w 1536"/>
                  <a:gd name="T21" fmla="*/ 0 h 624"/>
                  <a:gd name="T22" fmla="*/ 1152 w 1536"/>
                  <a:gd name="T23" fmla="*/ 192 h 624"/>
                  <a:gd name="T24" fmla="*/ 1536 w 1536"/>
                  <a:gd name="T25" fmla="*/ 96 h 624"/>
                  <a:gd name="T26" fmla="*/ 1536 w 1536"/>
                  <a:gd name="T27" fmla="*/ 192 h 624"/>
                  <a:gd name="T28" fmla="*/ 1488 w 1536"/>
                  <a:gd name="T29" fmla="*/ 288 h 6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536" h="624">
                    <a:moveTo>
                      <a:pt x="1488" y="288"/>
                    </a:moveTo>
                    <a:lnTo>
                      <a:pt x="240" y="624"/>
                    </a:lnTo>
                    <a:lnTo>
                      <a:pt x="48" y="576"/>
                    </a:lnTo>
                    <a:lnTo>
                      <a:pt x="0" y="480"/>
                    </a:lnTo>
                    <a:lnTo>
                      <a:pt x="384" y="384"/>
                    </a:lnTo>
                    <a:lnTo>
                      <a:pt x="384" y="240"/>
                    </a:lnTo>
                    <a:lnTo>
                      <a:pt x="576" y="192"/>
                    </a:lnTo>
                    <a:lnTo>
                      <a:pt x="576" y="336"/>
                    </a:lnTo>
                    <a:lnTo>
                      <a:pt x="960" y="240"/>
                    </a:lnTo>
                    <a:lnTo>
                      <a:pt x="960" y="48"/>
                    </a:lnTo>
                    <a:lnTo>
                      <a:pt x="1152" y="0"/>
                    </a:lnTo>
                    <a:lnTo>
                      <a:pt x="1152" y="192"/>
                    </a:lnTo>
                    <a:lnTo>
                      <a:pt x="1536" y="96"/>
                    </a:lnTo>
                    <a:lnTo>
                      <a:pt x="1536" y="192"/>
                    </a:lnTo>
                    <a:lnTo>
                      <a:pt x="1488" y="28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140" name="Line 22"/>
              <p:cNvSpPr>
                <a:spLocks noChangeShapeType="1"/>
              </p:cNvSpPr>
              <p:nvPr/>
            </p:nvSpPr>
            <p:spPr bwMode="auto">
              <a:xfrm>
                <a:off x="4125" y="329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41" name="Line 23"/>
              <p:cNvSpPr>
                <a:spLocks noChangeShapeType="1"/>
              </p:cNvSpPr>
              <p:nvPr/>
            </p:nvSpPr>
            <p:spPr bwMode="auto">
              <a:xfrm flipH="1">
                <a:off x="4029" y="3298"/>
                <a:ext cx="9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42" name="Line 24"/>
              <p:cNvSpPr>
                <a:spLocks noChangeShapeType="1"/>
              </p:cNvSpPr>
              <p:nvPr/>
            </p:nvSpPr>
            <p:spPr bwMode="auto">
              <a:xfrm>
                <a:off x="4125" y="3296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43" name="Line 25"/>
              <p:cNvSpPr>
                <a:spLocks noChangeShapeType="1"/>
              </p:cNvSpPr>
              <p:nvPr/>
            </p:nvSpPr>
            <p:spPr bwMode="auto">
              <a:xfrm>
                <a:off x="4655" y="3199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44" name="Line 26"/>
              <p:cNvSpPr>
                <a:spLocks noChangeShapeType="1"/>
              </p:cNvSpPr>
              <p:nvPr/>
            </p:nvSpPr>
            <p:spPr bwMode="auto">
              <a:xfrm flipH="1">
                <a:off x="4557" y="3199"/>
                <a:ext cx="9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45" name="Line 27"/>
              <p:cNvSpPr>
                <a:spLocks noChangeShapeType="1"/>
              </p:cNvSpPr>
              <p:nvPr/>
            </p:nvSpPr>
            <p:spPr bwMode="auto">
              <a:xfrm>
                <a:off x="4654" y="3200"/>
                <a:ext cx="143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138" name="Freeform 28"/>
            <p:cNvSpPr>
              <a:spLocks/>
            </p:cNvSpPr>
            <p:nvPr/>
          </p:nvSpPr>
          <p:spPr bwMode="auto">
            <a:xfrm rot="-76082">
              <a:off x="1536" y="2112"/>
              <a:ext cx="1536" cy="480"/>
            </a:xfrm>
            <a:custGeom>
              <a:avLst/>
              <a:gdLst>
                <a:gd name="T0" fmla="*/ 1488 w 1536"/>
                <a:gd name="T1" fmla="*/ 240 h 480"/>
                <a:gd name="T2" fmla="*/ 192 w 1536"/>
                <a:gd name="T3" fmla="*/ 480 h 480"/>
                <a:gd name="T4" fmla="*/ 48 w 1536"/>
                <a:gd name="T5" fmla="*/ 432 h 480"/>
                <a:gd name="T6" fmla="*/ 0 w 1536"/>
                <a:gd name="T7" fmla="*/ 336 h 480"/>
                <a:gd name="T8" fmla="*/ 336 w 1536"/>
                <a:gd name="T9" fmla="*/ 240 h 480"/>
                <a:gd name="T10" fmla="*/ 336 w 1536"/>
                <a:gd name="T11" fmla="*/ 48 h 480"/>
                <a:gd name="T12" fmla="*/ 624 w 1536"/>
                <a:gd name="T13" fmla="*/ 0 h 480"/>
                <a:gd name="T14" fmla="*/ 624 w 1536"/>
                <a:gd name="T15" fmla="*/ 192 h 480"/>
                <a:gd name="T16" fmla="*/ 960 w 1536"/>
                <a:gd name="T17" fmla="*/ 144 h 480"/>
                <a:gd name="T18" fmla="*/ 960 w 1536"/>
                <a:gd name="T19" fmla="*/ 48 h 480"/>
                <a:gd name="T20" fmla="*/ 1248 w 1536"/>
                <a:gd name="T21" fmla="*/ 0 h 480"/>
                <a:gd name="T22" fmla="*/ 1248 w 1536"/>
                <a:gd name="T23" fmla="*/ 96 h 480"/>
                <a:gd name="T24" fmla="*/ 1536 w 1536"/>
                <a:gd name="T25" fmla="*/ 48 h 480"/>
                <a:gd name="T26" fmla="*/ 1488 w 1536"/>
                <a:gd name="T27" fmla="*/ 240 h 4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36" h="480">
                  <a:moveTo>
                    <a:pt x="1488" y="240"/>
                  </a:moveTo>
                  <a:lnTo>
                    <a:pt x="192" y="480"/>
                  </a:lnTo>
                  <a:lnTo>
                    <a:pt x="48" y="432"/>
                  </a:lnTo>
                  <a:lnTo>
                    <a:pt x="0" y="336"/>
                  </a:lnTo>
                  <a:lnTo>
                    <a:pt x="336" y="240"/>
                  </a:lnTo>
                  <a:lnTo>
                    <a:pt x="336" y="48"/>
                  </a:lnTo>
                  <a:lnTo>
                    <a:pt x="624" y="0"/>
                  </a:lnTo>
                  <a:lnTo>
                    <a:pt x="624" y="192"/>
                  </a:lnTo>
                  <a:lnTo>
                    <a:pt x="960" y="144"/>
                  </a:lnTo>
                  <a:lnTo>
                    <a:pt x="960" y="48"/>
                  </a:lnTo>
                  <a:lnTo>
                    <a:pt x="1248" y="0"/>
                  </a:lnTo>
                  <a:lnTo>
                    <a:pt x="1248" y="96"/>
                  </a:lnTo>
                  <a:lnTo>
                    <a:pt x="1536" y="48"/>
                  </a:lnTo>
                  <a:lnTo>
                    <a:pt x="1488" y="24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129" name="Freeform 33"/>
          <p:cNvSpPr>
            <a:spLocks/>
          </p:cNvSpPr>
          <p:nvPr/>
        </p:nvSpPr>
        <p:spPr bwMode="auto">
          <a:xfrm>
            <a:off x="4227514" y="3913189"/>
            <a:ext cx="4321175" cy="1011237"/>
          </a:xfrm>
          <a:custGeom>
            <a:avLst/>
            <a:gdLst>
              <a:gd name="T0" fmla="*/ 2147483647 w 2046"/>
              <a:gd name="T1" fmla="*/ 2147483647 h 1128"/>
              <a:gd name="T2" fmla="*/ 2147483647 w 2046"/>
              <a:gd name="T3" fmla="*/ 2147483647 h 1128"/>
              <a:gd name="T4" fmla="*/ 0 w 2046"/>
              <a:gd name="T5" fmla="*/ 2147483647 h 1128"/>
              <a:gd name="T6" fmla="*/ 0 w 2046"/>
              <a:gd name="T7" fmla="*/ 0 h 1128"/>
              <a:gd name="T8" fmla="*/ 2147483647 w 2046"/>
              <a:gd name="T9" fmla="*/ 0 h 1128"/>
              <a:gd name="T10" fmla="*/ 2147483647 w 2046"/>
              <a:gd name="T11" fmla="*/ 0 h 1128"/>
              <a:gd name="T12" fmla="*/ 2147483647 w 2046"/>
              <a:gd name="T13" fmla="*/ 2147483647 h 1128"/>
              <a:gd name="T14" fmla="*/ 2147483647 w 2046"/>
              <a:gd name="T15" fmla="*/ 2147483647 h 1128"/>
              <a:gd name="T16" fmla="*/ 2147483647 w 2046"/>
              <a:gd name="T17" fmla="*/ 2147483647 h 1128"/>
              <a:gd name="T18" fmla="*/ 2147483647 w 2046"/>
              <a:gd name="T19" fmla="*/ 2147483647 h 1128"/>
              <a:gd name="T20" fmla="*/ 2147483647 w 2046"/>
              <a:gd name="T21" fmla="*/ 2147483647 h 1128"/>
              <a:gd name="T22" fmla="*/ 2147483647 w 2046"/>
              <a:gd name="T23" fmla="*/ 2147483647 h 1128"/>
              <a:gd name="T24" fmla="*/ 2147483647 w 2046"/>
              <a:gd name="T25" fmla="*/ 2147483647 h 1128"/>
              <a:gd name="T26" fmla="*/ 2147483647 w 2046"/>
              <a:gd name="T27" fmla="*/ 2147483647 h 1128"/>
              <a:gd name="T28" fmla="*/ 2147483647 w 2046"/>
              <a:gd name="T29" fmla="*/ 2147483647 h 1128"/>
              <a:gd name="T30" fmla="*/ 2147483647 w 2046"/>
              <a:gd name="T31" fmla="*/ 2147483647 h 1128"/>
              <a:gd name="T32" fmla="*/ 2147483647 w 2046"/>
              <a:gd name="T33" fmla="*/ 2147483647 h 1128"/>
              <a:gd name="T34" fmla="*/ 2147483647 w 2046"/>
              <a:gd name="T35" fmla="*/ 2147483647 h 1128"/>
              <a:gd name="T36" fmla="*/ 2147483647 w 2046"/>
              <a:gd name="T37" fmla="*/ 2147483647 h 1128"/>
              <a:gd name="T38" fmla="*/ 2147483647 w 2046"/>
              <a:gd name="T39" fmla="*/ 2147483647 h 1128"/>
              <a:gd name="T40" fmla="*/ 2147483647 w 2046"/>
              <a:gd name="T41" fmla="*/ 2147483647 h 1128"/>
              <a:gd name="T42" fmla="*/ 2147483647 w 2046"/>
              <a:gd name="T43" fmla="*/ 2147483647 h 112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046" h="1128">
                <a:moveTo>
                  <a:pt x="2046" y="1026"/>
                </a:moveTo>
                <a:lnTo>
                  <a:pt x="2046" y="1128"/>
                </a:lnTo>
                <a:lnTo>
                  <a:pt x="0" y="1128"/>
                </a:lnTo>
                <a:lnTo>
                  <a:pt x="0" y="0"/>
                </a:lnTo>
                <a:lnTo>
                  <a:pt x="240" y="0"/>
                </a:lnTo>
                <a:lnTo>
                  <a:pt x="378" y="0"/>
                </a:lnTo>
                <a:lnTo>
                  <a:pt x="486" y="18"/>
                </a:lnTo>
                <a:lnTo>
                  <a:pt x="594" y="72"/>
                </a:lnTo>
                <a:lnTo>
                  <a:pt x="726" y="198"/>
                </a:lnTo>
                <a:lnTo>
                  <a:pt x="774" y="282"/>
                </a:lnTo>
                <a:lnTo>
                  <a:pt x="852" y="402"/>
                </a:lnTo>
                <a:lnTo>
                  <a:pt x="924" y="516"/>
                </a:lnTo>
                <a:lnTo>
                  <a:pt x="1008" y="642"/>
                </a:lnTo>
                <a:lnTo>
                  <a:pt x="1086" y="744"/>
                </a:lnTo>
                <a:lnTo>
                  <a:pt x="1188" y="846"/>
                </a:lnTo>
                <a:lnTo>
                  <a:pt x="1266" y="894"/>
                </a:lnTo>
                <a:lnTo>
                  <a:pt x="1356" y="924"/>
                </a:lnTo>
                <a:lnTo>
                  <a:pt x="1476" y="954"/>
                </a:lnTo>
                <a:lnTo>
                  <a:pt x="1614" y="984"/>
                </a:lnTo>
                <a:lnTo>
                  <a:pt x="1740" y="990"/>
                </a:lnTo>
                <a:lnTo>
                  <a:pt x="1902" y="996"/>
                </a:lnTo>
                <a:lnTo>
                  <a:pt x="2046" y="1026"/>
                </a:lnTo>
                <a:close/>
              </a:path>
            </a:pathLst>
          </a:custGeom>
          <a:solidFill>
            <a:srgbClr val="FF3300"/>
          </a:solidFill>
          <a:ln w="28575" cmpd="sng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30" name="Line 37"/>
          <p:cNvSpPr>
            <a:spLocks noChangeShapeType="1"/>
          </p:cNvSpPr>
          <p:nvPr/>
        </p:nvSpPr>
        <p:spPr bwMode="auto">
          <a:xfrm>
            <a:off x="3871913" y="3576638"/>
            <a:ext cx="203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31" name="Line 39"/>
          <p:cNvSpPr>
            <a:spLocks noChangeShapeType="1"/>
          </p:cNvSpPr>
          <p:nvPr/>
        </p:nvSpPr>
        <p:spPr bwMode="auto">
          <a:xfrm>
            <a:off x="3871913" y="3894138"/>
            <a:ext cx="203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32" name="Line 40"/>
          <p:cNvSpPr>
            <a:spLocks noChangeShapeType="1"/>
          </p:cNvSpPr>
          <p:nvPr/>
        </p:nvSpPr>
        <p:spPr bwMode="auto">
          <a:xfrm>
            <a:off x="3852863" y="3573464"/>
            <a:ext cx="0" cy="3254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33" name="Text Box 41"/>
          <p:cNvSpPr txBox="1">
            <a:spLocks noChangeArrowheads="1"/>
          </p:cNvSpPr>
          <p:nvPr/>
        </p:nvSpPr>
        <p:spPr bwMode="auto">
          <a:xfrm>
            <a:off x="1524001" y="2619376"/>
            <a:ext cx="16362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>
                <a:solidFill>
                  <a:srgbClr val="CC66FF"/>
                </a:solidFill>
              </a:rPr>
              <a:t>Availability</a:t>
            </a:r>
          </a:p>
          <a:p>
            <a:pPr eaLnBrk="1" hangingPunct="1">
              <a:defRPr/>
            </a:pPr>
            <a:r>
              <a:rPr lang="en-GB">
                <a:solidFill>
                  <a:srgbClr val="CC66FF"/>
                </a:solidFill>
              </a:rPr>
              <a:t>Bias</a:t>
            </a:r>
            <a:endParaRPr lang="en-US">
              <a:solidFill>
                <a:srgbClr val="CC66FF"/>
              </a:solidFill>
            </a:endParaRPr>
          </a:p>
        </p:txBody>
      </p:sp>
      <p:sp>
        <p:nvSpPr>
          <p:cNvPr id="5134" name="Text Box 42"/>
          <p:cNvSpPr txBox="1">
            <a:spLocks noChangeArrowheads="1"/>
          </p:cNvSpPr>
          <p:nvPr/>
        </p:nvSpPr>
        <p:spPr bwMode="auto">
          <a:xfrm>
            <a:off x="1524000" y="3384551"/>
            <a:ext cx="165782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>
                <a:solidFill>
                  <a:srgbClr val="0033CC"/>
                </a:solidFill>
              </a:rPr>
              <a:t>Perception</a:t>
            </a:r>
          </a:p>
          <a:p>
            <a:pPr eaLnBrk="1" hangingPunct="1">
              <a:defRPr/>
            </a:pPr>
            <a:r>
              <a:rPr lang="en-GB">
                <a:solidFill>
                  <a:srgbClr val="0033CC"/>
                </a:solidFill>
              </a:rPr>
              <a:t>Bias</a:t>
            </a:r>
            <a:endParaRPr lang="en-US">
              <a:solidFill>
                <a:srgbClr val="0033CC"/>
              </a:solidFill>
            </a:endParaRPr>
          </a:p>
        </p:txBody>
      </p:sp>
      <p:sp>
        <p:nvSpPr>
          <p:cNvPr id="5135" name="Line 44"/>
          <p:cNvSpPr>
            <a:spLocks noChangeShapeType="1"/>
          </p:cNvSpPr>
          <p:nvPr/>
        </p:nvSpPr>
        <p:spPr bwMode="auto">
          <a:xfrm flipV="1">
            <a:off x="2519364" y="3719514"/>
            <a:ext cx="1343025" cy="523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36" name="Line 45"/>
          <p:cNvSpPr>
            <a:spLocks noChangeShapeType="1"/>
          </p:cNvSpPr>
          <p:nvPr/>
        </p:nvSpPr>
        <p:spPr bwMode="auto">
          <a:xfrm>
            <a:off x="2643188" y="3048000"/>
            <a:ext cx="1219200" cy="65088"/>
          </a:xfrm>
          <a:prstGeom prst="line">
            <a:avLst/>
          </a:prstGeom>
          <a:noFill/>
          <a:ln w="28575">
            <a:solidFill>
              <a:srgbClr val="CC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476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Visual Mark-Recapture</a:t>
            </a:r>
            <a:endParaRPr lang="en-US">
              <a:cs typeface="+mj-cs"/>
            </a:endParaRPr>
          </a:p>
        </p:txBody>
      </p:sp>
      <p:grpSp>
        <p:nvGrpSpPr>
          <p:cNvPr id="6147" name="Group 34"/>
          <p:cNvGrpSpPr>
            <a:grpSpLocks/>
          </p:cNvGrpSpPr>
          <p:nvPr/>
        </p:nvGrpSpPr>
        <p:grpSpPr bwMode="auto">
          <a:xfrm>
            <a:off x="3725864" y="4391025"/>
            <a:ext cx="661987" cy="514350"/>
            <a:chOff x="664" y="2699"/>
            <a:chExt cx="345" cy="346"/>
          </a:xfrm>
        </p:grpSpPr>
        <p:grpSp>
          <p:nvGrpSpPr>
            <p:cNvPr id="6190" name="Group 35"/>
            <p:cNvGrpSpPr>
              <a:grpSpLocks noChangeAspect="1"/>
            </p:cNvGrpSpPr>
            <p:nvPr/>
          </p:nvGrpSpPr>
          <p:grpSpPr bwMode="auto">
            <a:xfrm>
              <a:off x="666" y="2701"/>
              <a:ext cx="340" cy="340"/>
              <a:chOff x="1524" y="2760"/>
              <a:chExt cx="915" cy="915"/>
            </a:xfrm>
          </p:grpSpPr>
          <p:sp>
            <p:nvSpPr>
              <p:cNvPr id="6192" name="Line 36"/>
              <p:cNvSpPr>
                <a:spLocks noChangeAspect="1" noChangeShapeType="1"/>
              </p:cNvSpPr>
              <p:nvPr/>
            </p:nvSpPr>
            <p:spPr bwMode="auto">
              <a:xfrm>
                <a:off x="1523" y="2763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93" name="Line 37"/>
              <p:cNvSpPr>
                <a:spLocks noChangeAspect="1" noChangeShapeType="1"/>
              </p:cNvSpPr>
              <p:nvPr/>
            </p:nvSpPr>
            <p:spPr bwMode="auto">
              <a:xfrm>
                <a:off x="1937" y="276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94" name="Line 38"/>
              <p:cNvSpPr>
                <a:spLocks noChangeAspect="1" noChangeShapeType="1"/>
              </p:cNvSpPr>
              <p:nvPr/>
            </p:nvSpPr>
            <p:spPr bwMode="auto">
              <a:xfrm>
                <a:off x="1523" y="276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95" name="Line 39"/>
              <p:cNvSpPr>
                <a:spLocks noChangeAspect="1" noChangeShapeType="1"/>
              </p:cNvSpPr>
              <p:nvPr/>
            </p:nvSpPr>
            <p:spPr bwMode="auto">
              <a:xfrm>
                <a:off x="1523" y="2910"/>
                <a:ext cx="71" cy="3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96" name="Line 40"/>
              <p:cNvSpPr>
                <a:spLocks noChangeAspect="1" noChangeShapeType="1"/>
              </p:cNvSpPr>
              <p:nvPr/>
            </p:nvSpPr>
            <p:spPr bwMode="auto">
              <a:xfrm flipH="1">
                <a:off x="1864" y="2910"/>
                <a:ext cx="71" cy="3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97" name="Line 41"/>
              <p:cNvSpPr>
                <a:spLocks noChangeAspect="1" noChangeShapeType="1"/>
              </p:cNvSpPr>
              <p:nvPr/>
            </p:nvSpPr>
            <p:spPr bwMode="auto">
              <a:xfrm>
                <a:off x="1597" y="3301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98" name="Line 42"/>
              <p:cNvSpPr>
                <a:spLocks noChangeAspect="1" noChangeShapeType="1"/>
              </p:cNvSpPr>
              <p:nvPr/>
            </p:nvSpPr>
            <p:spPr bwMode="auto">
              <a:xfrm>
                <a:off x="1597" y="3577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99" name="Line 43"/>
              <p:cNvSpPr>
                <a:spLocks noChangeAspect="1" noChangeShapeType="1"/>
              </p:cNvSpPr>
              <p:nvPr/>
            </p:nvSpPr>
            <p:spPr bwMode="auto">
              <a:xfrm>
                <a:off x="1815" y="3588"/>
                <a:ext cx="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00" name="Line 44"/>
              <p:cNvSpPr>
                <a:spLocks noChangeAspect="1" noChangeShapeType="1"/>
              </p:cNvSpPr>
              <p:nvPr/>
            </p:nvSpPr>
            <p:spPr bwMode="auto">
              <a:xfrm>
                <a:off x="1648" y="3577"/>
                <a:ext cx="0" cy="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01" name="Line 45"/>
              <p:cNvSpPr>
                <a:spLocks noChangeAspect="1" noChangeShapeType="1"/>
              </p:cNvSpPr>
              <p:nvPr/>
            </p:nvSpPr>
            <p:spPr bwMode="auto">
              <a:xfrm>
                <a:off x="1815" y="3588"/>
                <a:ext cx="0" cy="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02" name="Line 46"/>
              <p:cNvSpPr>
                <a:spLocks noChangeAspect="1" noChangeShapeType="1"/>
              </p:cNvSpPr>
              <p:nvPr/>
            </p:nvSpPr>
            <p:spPr bwMode="auto">
              <a:xfrm flipH="1">
                <a:off x="1632" y="3634"/>
                <a:ext cx="16" cy="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03" name="Line 47"/>
              <p:cNvSpPr>
                <a:spLocks noChangeAspect="1" noChangeShapeType="1"/>
              </p:cNvSpPr>
              <p:nvPr/>
            </p:nvSpPr>
            <p:spPr bwMode="auto">
              <a:xfrm>
                <a:off x="1815" y="3643"/>
                <a:ext cx="13" cy="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04" name="Line 48"/>
              <p:cNvSpPr>
                <a:spLocks noChangeAspect="1" noChangeShapeType="1"/>
              </p:cNvSpPr>
              <p:nvPr/>
            </p:nvSpPr>
            <p:spPr bwMode="auto">
              <a:xfrm>
                <a:off x="1632" y="3674"/>
                <a:ext cx="1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05" name="Line 49"/>
              <p:cNvSpPr>
                <a:spLocks noChangeAspect="1" noChangeShapeType="1"/>
              </p:cNvSpPr>
              <p:nvPr/>
            </p:nvSpPr>
            <p:spPr bwMode="auto">
              <a:xfrm>
                <a:off x="2026" y="2760"/>
                <a:ext cx="4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06" name="Line 50"/>
              <p:cNvSpPr>
                <a:spLocks noChangeAspect="1" noChangeShapeType="1"/>
              </p:cNvSpPr>
              <p:nvPr/>
            </p:nvSpPr>
            <p:spPr bwMode="auto">
              <a:xfrm>
                <a:off x="2438" y="276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07" name="Line 51"/>
              <p:cNvSpPr>
                <a:spLocks noChangeAspect="1" noChangeShapeType="1"/>
              </p:cNvSpPr>
              <p:nvPr/>
            </p:nvSpPr>
            <p:spPr bwMode="auto">
              <a:xfrm>
                <a:off x="2024" y="276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08" name="Line 52"/>
              <p:cNvSpPr>
                <a:spLocks noChangeAspect="1" noChangeShapeType="1"/>
              </p:cNvSpPr>
              <p:nvPr/>
            </p:nvSpPr>
            <p:spPr bwMode="auto">
              <a:xfrm>
                <a:off x="2024" y="2910"/>
                <a:ext cx="71" cy="3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09" name="Line 53"/>
              <p:cNvSpPr>
                <a:spLocks noChangeAspect="1" noChangeShapeType="1"/>
              </p:cNvSpPr>
              <p:nvPr/>
            </p:nvSpPr>
            <p:spPr bwMode="auto">
              <a:xfrm flipH="1">
                <a:off x="2360" y="2910"/>
                <a:ext cx="73" cy="3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0" name="Line 54"/>
              <p:cNvSpPr>
                <a:spLocks noChangeAspect="1" noChangeShapeType="1"/>
              </p:cNvSpPr>
              <p:nvPr/>
            </p:nvSpPr>
            <p:spPr bwMode="auto">
              <a:xfrm>
                <a:off x="2360" y="3304"/>
                <a:ext cx="0" cy="2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1" name="Line 55"/>
              <p:cNvSpPr>
                <a:spLocks noChangeAspect="1" noChangeShapeType="1"/>
              </p:cNvSpPr>
              <p:nvPr/>
            </p:nvSpPr>
            <p:spPr bwMode="auto">
              <a:xfrm>
                <a:off x="2098" y="3577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2" name="Line 56"/>
              <p:cNvSpPr>
                <a:spLocks noChangeAspect="1" noChangeShapeType="1"/>
              </p:cNvSpPr>
              <p:nvPr/>
            </p:nvSpPr>
            <p:spPr bwMode="auto">
              <a:xfrm>
                <a:off x="2316" y="3582"/>
                <a:ext cx="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3" name="Line 57"/>
              <p:cNvSpPr>
                <a:spLocks noChangeAspect="1" noChangeShapeType="1"/>
              </p:cNvSpPr>
              <p:nvPr/>
            </p:nvSpPr>
            <p:spPr bwMode="auto">
              <a:xfrm>
                <a:off x="2144" y="3577"/>
                <a:ext cx="0" cy="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4" name="Line 58"/>
              <p:cNvSpPr>
                <a:spLocks noChangeAspect="1" noChangeShapeType="1"/>
              </p:cNvSpPr>
              <p:nvPr/>
            </p:nvSpPr>
            <p:spPr bwMode="auto">
              <a:xfrm>
                <a:off x="2316" y="3588"/>
                <a:ext cx="0" cy="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5" name="Line 59"/>
              <p:cNvSpPr>
                <a:spLocks noChangeAspect="1" noChangeShapeType="1"/>
              </p:cNvSpPr>
              <p:nvPr/>
            </p:nvSpPr>
            <p:spPr bwMode="auto">
              <a:xfrm flipH="1">
                <a:off x="2133" y="3631"/>
                <a:ext cx="11" cy="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6" name="Line 60"/>
              <p:cNvSpPr>
                <a:spLocks noChangeAspect="1" noChangeShapeType="1"/>
              </p:cNvSpPr>
              <p:nvPr/>
            </p:nvSpPr>
            <p:spPr bwMode="auto">
              <a:xfrm>
                <a:off x="2316" y="3637"/>
                <a:ext cx="16" cy="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7" name="Line 61"/>
              <p:cNvSpPr>
                <a:spLocks noChangeAspect="1" noChangeShapeType="1"/>
              </p:cNvSpPr>
              <p:nvPr/>
            </p:nvSpPr>
            <p:spPr bwMode="auto">
              <a:xfrm>
                <a:off x="2133" y="3669"/>
                <a:ext cx="1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8" name="Line 62"/>
              <p:cNvSpPr>
                <a:spLocks noChangeAspect="1" noChangeShapeType="1"/>
              </p:cNvSpPr>
              <p:nvPr/>
            </p:nvSpPr>
            <p:spPr bwMode="auto">
              <a:xfrm>
                <a:off x="1866" y="3301"/>
                <a:ext cx="2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9" name="Line 63"/>
              <p:cNvSpPr>
                <a:spLocks noChangeAspect="1" noChangeShapeType="1"/>
              </p:cNvSpPr>
              <p:nvPr/>
            </p:nvSpPr>
            <p:spPr bwMode="auto">
              <a:xfrm>
                <a:off x="1864" y="3410"/>
                <a:ext cx="2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20" name="Line 64"/>
              <p:cNvSpPr>
                <a:spLocks noChangeAspect="1" noChangeShapeType="1"/>
              </p:cNvSpPr>
              <p:nvPr/>
            </p:nvSpPr>
            <p:spPr bwMode="auto">
              <a:xfrm>
                <a:off x="1857" y="3410"/>
                <a:ext cx="0" cy="1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21" name="Line 65"/>
              <p:cNvSpPr>
                <a:spLocks noChangeAspect="1" noChangeShapeType="1"/>
              </p:cNvSpPr>
              <p:nvPr/>
            </p:nvSpPr>
            <p:spPr bwMode="auto">
              <a:xfrm>
                <a:off x="2100" y="3404"/>
                <a:ext cx="0" cy="1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191" name="Freeform 66"/>
            <p:cNvSpPr>
              <a:spLocks/>
            </p:cNvSpPr>
            <p:nvPr/>
          </p:nvSpPr>
          <p:spPr bwMode="auto">
            <a:xfrm>
              <a:off x="664" y="2699"/>
              <a:ext cx="345" cy="346"/>
            </a:xfrm>
            <a:custGeom>
              <a:avLst/>
              <a:gdLst>
                <a:gd name="T0" fmla="*/ 5 w 345"/>
                <a:gd name="T1" fmla="*/ 3 h 346"/>
                <a:gd name="T2" fmla="*/ 157 w 345"/>
                <a:gd name="T3" fmla="*/ 7 h 346"/>
                <a:gd name="T4" fmla="*/ 152 w 345"/>
                <a:gd name="T5" fmla="*/ 73 h 346"/>
                <a:gd name="T6" fmla="*/ 146 w 345"/>
                <a:gd name="T7" fmla="*/ 87 h 346"/>
                <a:gd name="T8" fmla="*/ 134 w 345"/>
                <a:gd name="T9" fmla="*/ 151 h 346"/>
                <a:gd name="T10" fmla="*/ 128 w 345"/>
                <a:gd name="T11" fmla="*/ 180 h 346"/>
                <a:gd name="T12" fmla="*/ 124 w 345"/>
                <a:gd name="T13" fmla="*/ 207 h 346"/>
                <a:gd name="T14" fmla="*/ 215 w 345"/>
                <a:gd name="T15" fmla="*/ 204 h 346"/>
                <a:gd name="T16" fmla="*/ 206 w 345"/>
                <a:gd name="T17" fmla="*/ 159 h 346"/>
                <a:gd name="T18" fmla="*/ 200 w 345"/>
                <a:gd name="T19" fmla="*/ 126 h 346"/>
                <a:gd name="T20" fmla="*/ 194 w 345"/>
                <a:gd name="T21" fmla="*/ 100 h 346"/>
                <a:gd name="T22" fmla="*/ 190 w 345"/>
                <a:gd name="T23" fmla="*/ 66 h 346"/>
                <a:gd name="T24" fmla="*/ 191 w 345"/>
                <a:gd name="T25" fmla="*/ 6 h 346"/>
                <a:gd name="T26" fmla="*/ 227 w 345"/>
                <a:gd name="T27" fmla="*/ 6 h 346"/>
                <a:gd name="T28" fmla="*/ 304 w 345"/>
                <a:gd name="T29" fmla="*/ 7 h 346"/>
                <a:gd name="T30" fmla="*/ 340 w 345"/>
                <a:gd name="T31" fmla="*/ 31 h 346"/>
                <a:gd name="T32" fmla="*/ 335 w 345"/>
                <a:gd name="T33" fmla="*/ 76 h 346"/>
                <a:gd name="T34" fmla="*/ 329 w 345"/>
                <a:gd name="T35" fmla="*/ 102 h 346"/>
                <a:gd name="T36" fmla="*/ 320 w 345"/>
                <a:gd name="T37" fmla="*/ 150 h 346"/>
                <a:gd name="T38" fmla="*/ 314 w 345"/>
                <a:gd name="T39" fmla="*/ 180 h 346"/>
                <a:gd name="T40" fmla="*/ 308 w 345"/>
                <a:gd name="T41" fmla="*/ 307 h 346"/>
                <a:gd name="T42" fmla="*/ 296 w 345"/>
                <a:gd name="T43" fmla="*/ 309 h 346"/>
                <a:gd name="T44" fmla="*/ 295 w 345"/>
                <a:gd name="T45" fmla="*/ 340 h 346"/>
                <a:gd name="T46" fmla="*/ 293 w 345"/>
                <a:gd name="T47" fmla="*/ 342 h 346"/>
                <a:gd name="T48" fmla="*/ 233 w 345"/>
                <a:gd name="T49" fmla="*/ 337 h 346"/>
                <a:gd name="T50" fmla="*/ 224 w 345"/>
                <a:gd name="T51" fmla="*/ 301 h 346"/>
                <a:gd name="T52" fmla="*/ 217 w 345"/>
                <a:gd name="T53" fmla="*/ 267 h 346"/>
                <a:gd name="T54" fmla="*/ 193 w 345"/>
                <a:gd name="T55" fmla="*/ 241 h 346"/>
                <a:gd name="T56" fmla="*/ 124 w 345"/>
                <a:gd name="T57" fmla="*/ 244 h 346"/>
                <a:gd name="T58" fmla="*/ 122 w 345"/>
                <a:gd name="T59" fmla="*/ 279 h 346"/>
                <a:gd name="T60" fmla="*/ 124 w 345"/>
                <a:gd name="T61" fmla="*/ 307 h 346"/>
                <a:gd name="T62" fmla="*/ 106 w 345"/>
                <a:gd name="T63" fmla="*/ 312 h 346"/>
                <a:gd name="T64" fmla="*/ 110 w 345"/>
                <a:gd name="T65" fmla="*/ 336 h 346"/>
                <a:gd name="T66" fmla="*/ 95 w 345"/>
                <a:gd name="T67" fmla="*/ 345 h 346"/>
                <a:gd name="T68" fmla="*/ 46 w 345"/>
                <a:gd name="T69" fmla="*/ 339 h 346"/>
                <a:gd name="T70" fmla="*/ 40 w 345"/>
                <a:gd name="T71" fmla="*/ 306 h 346"/>
                <a:gd name="T72" fmla="*/ 29 w 345"/>
                <a:gd name="T73" fmla="*/ 286 h 346"/>
                <a:gd name="T74" fmla="*/ 34 w 345"/>
                <a:gd name="T75" fmla="*/ 213 h 346"/>
                <a:gd name="T76" fmla="*/ 23 w 345"/>
                <a:gd name="T77" fmla="*/ 168 h 346"/>
                <a:gd name="T78" fmla="*/ 17 w 345"/>
                <a:gd name="T79" fmla="*/ 135 h 346"/>
                <a:gd name="T80" fmla="*/ 14 w 345"/>
                <a:gd name="T81" fmla="*/ 121 h 346"/>
                <a:gd name="T82" fmla="*/ 11 w 345"/>
                <a:gd name="T83" fmla="*/ 106 h 346"/>
                <a:gd name="T84" fmla="*/ 5 w 345"/>
                <a:gd name="T85" fmla="*/ 76 h 346"/>
                <a:gd name="T86" fmla="*/ 1 w 345"/>
                <a:gd name="T87" fmla="*/ 49 h 346"/>
                <a:gd name="T88" fmla="*/ 5 w 345"/>
                <a:gd name="T89" fmla="*/ 3 h 3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45" h="346">
                  <a:moveTo>
                    <a:pt x="5" y="3"/>
                  </a:moveTo>
                  <a:cubicBezTo>
                    <a:pt x="56" y="4"/>
                    <a:pt x="106" y="6"/>
                    <a:pt x="157" y="7"/>
                  </a:cubicBezTo>
                  <a:cubicBezTo>
                    <a:pt x="157" y="13"/>
                    <a:pt x="161" y="55"/>
                    <a:pt x="152" y="73"/>
                  </a:cubicBezTo>
                  <a:cubicBezTo>
                    <a:pt x="151" y="79"/>
                    <a:pt x="148" y="82"/>
                    <a:pt x="146" y="87"/>
                  </a:cubicBezTo>
                  <a:cubicBezTo>
                    <a:pt x="143" y="107"/>
                    <a:pt x="144" y="132"/>
                    <a:pt x="134" y="151"/>
                  </a:cubicBezTo>
                  <a:cubicBezTo>
                    <a:pt x="132" y="161"/>
                    <a:pt x="130" y="170"/>
                    <a:pt x="128" y="180"/>
                  </a:cubicBezTo>
                  <a:cubicBezTo>
                    <a:pt x="127" y="190"/>
                    <a:pt x="125" y="197"/>
                    <a:pt x="124" y="207"/>
                  </a:cubicBezTo>
                  <a:cubicBezTo>
                    <a:pt x="154" y="212"/>
                    <a:pt x="185" y="204"/>
                    <a:pt x="215" y="204"/>
                  </a:cubicBezTo>
                  <a:cubicBezTo>
                    <a:pt x="214" y="189"/>
                    <a:pt x="213" y="173"/>
                    <a:pt x="206" y="159"/>
                  </a:cubicBezTo>
                  <a:cubicBezTo>
                    <a:pt x="204" y="148"/>
                    <a:pt x="205" y="136"/>
                    <a:pt x="200" y="126"/>
                  </a:cubicBezTo>
                  <a:cubicBezTo>
                    <a:pt x="198" y="117"/>
                    <a:pt x="197" y="109"/>
                    <a:pt x="194" y="100"/>
                  </a:cubicBezTo>
                  <a:cubicBezTo>
                    <a:pt x="193" y="88"/>
                    <a:pt x="191" y="78"/>
                    <a:pt x="190" y="66"/>
                  </a:cubicBezTo>
                  <a:cubicBezTo>
                    <a:pt x="190" y="46"/>
                    <a:pt x="185" y="25"/>
                    <a:pt x="191" y="6"/>
                  </a:cubicBezTo>
                  <a:cubicBezTo>
                    <a:pt x="193" y="0"/>
                    <a:pt x="223" y="6"/>
                    <a:pt x="227" y="6"/>
                  </a:cubicBezTo>
                  <a:cubicBezTo>
                    <a:pt x="253" y="7"/>
                    <a:pt x="278" y="7"/>
                    <a:pt x="304" y="7"/>
                  </a:cubicBezTo>
                  <a:cubicBezTo>
                    <a:pt x="337" y="2"/>
                    <a:pt x="337" y="0"/>
                    <a:pt x="340" y="31"/>
                  </a:cubicBezTo>
                  <a:cubicBezTo>
                    <a:pt x="341" y="59"/>
                    <a:pt x="345" y="57"/>
                    <a:pt x="335" y="76"/>
                  </a:cubicBezTo>
                  <a:cubicBezTo>
                    <a:pt x="333" y="85"/>
                    <a:pt x="331" y="93"/>
                    <a:pt x="329" y="102"/>
                  </a:cubicBezTo>
                  <a:cubicBezTo>
                    <a:pt x="328" y="119"/>
                    <a:pt x="328" y="135"/>
                    <a:pt x="320" y="150"/>
                  </a:cubicBezTo>
                  <a:cubicBezTo>
                    <a:pt x="318" y="160"/>
                    <a:pt x="318" y="171"/>
                    <a:pt x="314" y="180"/>
                  </a:cubicBezTo>
                  <a:cubicBezTo>
                    <a:pt x="308" y="220"/>
                    <a:pt x="319" y="268"/>
                    <a:pt x="308" y="307"/>
                  </a:cubicBezTo>
                  <a:cubicBezTo>
                    <a:pt x="307" y="311"/>
                    <a:pt x="300" y="308"/>
                    <a:pt x="296" y="309"/>
                  </a:cubicBezTo>
                  <a:cubicBezTo>
                    <a:pt x="294" y="321"/>
                    <a:pt x="293" y="327"/>
                    <a:pt x="295" y="340"/>
                  </a:cubicBezTo>
                  <a:cubicBezTo>
                    <a:pt x="297" y="329"/>
                    <a:pt x="300" y="338"/>
                    <a:pt x="293" y="342"/>
                  </a:cubicBezTo>
                  <a:cubicBezTo>
                    <a:pt x="276" y="333"/>
                    <a:pt x="245" y="337"/>
                    <a:pt x="233" y="337"/>
                  </a:cubicBezTo>
                  <a:cubicBezTo>
                    <a:pt x="237" y="321"/>
                    <a:pt x="245" y="305"/>
                    <a:pt x="224" y="301"/>
                  </a:cubicBezTo>
                  <a:cubicBezTo>
                    <a:pt x="209" y="309"/>
                    <a:pt x="219" y="278"/>
                    <a:pt x="217" y="267"/>
                  </a:cubicBezTo>
                  <a:cubicBezTo>
                    <a:pt x="216" y="253"/>
                    <a:pt x="218" y="223"/>
                    <a:pt x="193" y="241"/>
                  </a:cubicBezTo>
                  <a:cubicBezTo>
                    <a:pt x="161" y="240"/>
                    <a:pt x="156" y="243"/>
                    <a:pt x="124" y="244"/>
                  </a:cubicBezTo>
                  <a:cubicBezTo>
                    <a:pt x="126" y="256"/>
                    <a:pt x="126" y="268"/>
                    <a:pt x="122" y="279"/>
                  </a:cubicBezTo>
                  <a:cubicBezTo>
                    <a:pt x="123" y="284"/>
                    <a:pt x="127" y="301"/>
                    <a:pt x="124" y="307"/>
                  </a:cubicBezTo>
                  <a:cubicBezTo>
                    <a:pt x="123" y="309"/>
                    <a:pt x="109" y="311"/>
                    <a:pt x="106" y="312"/>
                  </a:cubicBezTo>
                  <a:cubicBezTo>
                    <a:pt x="109" y="333"/>
                    <a:pt x="108" y="325"/>
                    <a:pt x="110" y="336"/>
                  </a:cubicBezTo>
                  <a:cubicBezTo>
                    <a:pt x="108" y="346"/>
                    <a:pt x="103" y="342"/>
                    <a:pt x="95" y="345"/>
                  </a:cubicBezTo>
                  <a:cubicBezTo>
                    <a:pt x="79" y="343"/>
                    <a:pt x="62" y="341"/>
                    <a:pt x="46" y="339"/>
                  </a:cubicBezTo>
                  <a:cubicBezTo>
                    <a:pt x="48" y="327"/>
                    <a:pt x="57" y="308"/>
                    <a:pt x="40" y="306"/>
                  </a:cubicBezTo>
                  <a:cubicBezTo>
                    <a:pt x="29" y="301"/>
                    <a:pt x="31" y="301"/>
                    <a:pt x="29" y="286"/>
                  </a:cubicBezTo>
                  <a:cubicBezTo>
                    <a:pt x="30" y="262"/>
                    <a:pt x="23" y="235"/>
                    <a:pt x="34" y="213"/>
                  </a:cubicBezTo>
                  <a:cubicBezTo>
                    <a:pt x="26" y="200"/>
                    <a:pt x="30" y="182"/>
                    <a:pt x="23" y="168"/>
                  </a:cubicBezTo>
                  <a:cubicBezTo>
                    <a:pt x="21" y="157"/>
                    <a:pt x="19" y="146"/>
                    <a:pt x="17" y="135"/>
                  </a:cubicBezTo>
                  <a:cubicBezTo>
                    <a:pt x="16" y="130"/>
                    <a:pt x="14" y="121"/>
                    <a:pt x="14" y="121"/>
                  </a:cubicBezTo>
                  <a:cubicBezTo>
                    <a:pt x="13" y="109"/>
                    <a:pt x="14" y="114"/>
                    <a:pt x="11" y="106"/>
                  </a:cubicBezTo>
                  <a:cubicBezTo>
                    <a:pt x="9" y="96"/>
                    <a:pt x="9" y="85"/>
                    <a:pt x="5" y="76"/>
                  </a:cubicBezTo>
                  <a:cubicBezTo>
                    <a:pt x="3" y="65"/>
                    <a:pt x="2" y="62"/>
                    <a:pt x="1" y="49"/>
                  </a:cubicBezTo>
                  <a:cubicBezTo>
                    <a:pt x="2" y="39"/>
                    <a:pt x="0" y="10"/>
                    <a:pt x="5" y="3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6451" name="Group 67"/>
          <p:cNvGrpSpPr>
            <a:grpSpLocks noChangeAspect="1"/>
          </p:cNvGrpSpPr>
          <p:nvPr/>
        </p:nvGrpSpPr>
        <p:grpSpPr bwMode="auto">
          <a:xfrm>
            <a:off x="5795963" y="1460500"/>
            <a:ext cx="946150" cy="996950"/>
            <a:chOff x="1818" y="4597"/>
            <a:chExt cx="574" cy="917"/>
          </a:xfrm>
        </p:grpSpPr>
        <p:sp>
          <p:nvSpPr>
            <p:cNvPr id="6186" name="Oval 68"/>
            <p:cNvSpPr>
              <a:spLocks noChangeAspect="1" noChangeArrowheads="1"/>
            </p:cNvSpPr>
            <p:nvPr/>
          </p:nvSpPr>
          <p:spPr bwMode="auto">
            <a:xfrm>
              <a:off x="1995" y="4842"/>
              <a:ext cx="222" cy="6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Arial" charset="0"/>
                <a:ea typeface="ＭＳ Ｐゴシック" charset="0"/>
              </a:endParaRPr>
            </a:p>
          </p:txBody>
        </p:sp>
        <p:sp>
          <p:nvSpPr>
            <p:cNvPr id="6187" name="Freeform 69"/>
            <p:cNvSpPr>
              <a:spLocks noChangeAspect="1"/>
            </p:cNvSpPr>
            <p:nvPr/>
          </p:nvSpPr>
          <p:spPr bwMode="auto">
            <a:xfrm>
              <a:off x="1918" y="4597"/>
              <a:ext cx="350" cy="320"/>
            </a:xfrm>
            <a:custGeom>
              <a:avLst/>
              <a:gdLst>
                <a:gd name="T0" fmla="*/ 116 w 350"/>
                <a:gd name="T1" fmla="*/ 320 h 320"/>
                <a:gd name="T2" fmla="*/ 140 w 350"/>
                <a:gd name="T3" fmla="*/ 239 h 320"/>
                <a:gd name="T4" fmla="*/ 149 w 350"/>
                <a:gd name="T5" fmla="*/ 209 h 320"/>
                <a:gd name="T6" fmla="*/ 155 w 350"/>
                <a:gd name="T7" fmla="*/ 191 h 320"/>
                <a:gd name="T8" fmla="*/ 152 w 350"/>
                <a:gd name="T9" fmla="*/ 125 h 320"/>
                <a:gd name="T10" fmla="*/ 119 w 350"/>
                <a:gd name="T11" fmla="*/ 113 h 320"/>
                <a:gd name="T12" fmla="*/ 47 w 350"/>
                <a:gd name="T13" fmla="*/ 98 h 320"/>
                <a:gd name="T14" fmla="*/ 29 w 350"/>
                <a:gd name="T15" fmla="*/ 86 h 320"/>
                <a:gd name="T16" fmla="*/ 20 w 350"/>
                <a:gd name="T17" fmla="*/ 80 h 320"/>
                <a:gd name="T18" fmla="*/ 8 w 350"/>
                <a:gd name="T19" fmla="*/ 53 h 320"/>
                <a:gd name="T20" fmla="*/ 2 w 350"/>
                <a:gd name="T21" fmla="*/ 35 h 320"/>
                <a:gd name="T22" fmla="*/ 5 w 350"/>
                <a:gd name="T23" fmla="*/ 2 h 320"/>
                <a:gd name="T24" fmla="*/ 38 w 350"/>
                <a:gd name="T25" fmla="*/ 8 h 320"/>
                <a:gd name="T26" fmla="*/ 98 w 350"/>
                <a:gd name="T27" fmla="*/ 11 h 320"/>
                <a:gd name="T28" fmla="*/ 155 w 350"/>
                <a:gd name="T29" fmla="*/ 20 h 320"/>
                <a:gd name="T30" fmla="*/ 179 w 350"/>
                <a:gd name="T31" fmla="*/ 38 h 320"/>
                <a:gd name="T32" fmla="*/ 335 w 350"/>
                <a:gd name="T33" fmla="*/ 14 h 320"/>
                <a:gd name="T34" fmla="*/ 347 w 350"/>
                <a:gd name="T35" fmla="*/ 35 h 320"/>
                <a:gd name="T36" fmla="*/ 332 w 350"/>
                <a:gd name="T37" fmla="*/ 92 h 320"/>
                <a:gd name="T38" fmla="*/ 305 w 350"/>
                <a:gd name="T39" fmla="*/ 107 h 320"/>
                <a:gd name="T40" fmla="*/ 206 w 350"/>
                <a:gd name="T41" fmla="*/ 128 h 320"/>
                <a:gd name="T42" fmla="*/ 239 w 350"/>
                <a:gd name="T43" fmla="*/ 281 h 320"/>
                <a:gd name="T44" fmla="*/ 116 w 350"/>
                <a:gd name="T45" fmla="*/ 320 h 32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50" h="320">
                  <a:moveTo>
                    <a:pt x="116" y="320"/>
                  </a:moveTo>
                  <a:cubicBezTo>
                    <a:pt x="123" y="293"/>
                    <a:pt x="134" y="267"/>
                    <a:pt x="140" y="239"/>
                  </a:cubicBezTo>
                  <a:cubicBezTo>
                    <a:pt x="143" y="225"/>
                    <a:pt x="144" y="224"/>
                    <a:pt x="149" y="209"/>
                  </a:cubicBezTo>
                  <a:cubicBezTo>
                    <a:pt x="151" y="203"/>
                    <a:pt x="155" y="191"/>
                    <a:pt x="155" y="191"/>
                  </a:cubicBezTo>
                  <a:cubicBezTo>
                    <a:pt x="154" y="169"/>
                    <a:pt x="156" y="147"/>
                    <a:pt x="152" y="125"/>
                  </a:cubicBezTo>
                  <a:cubicBezTo>
                    <a:pt x="150" y="113"/>
                    <a:pt x="131" y="115"/>
                    <a:pt x="119" y="113"/>
                  </a:cubicBezTo>
                  <a:cubicBezTo>
                    <a:pt x="94" y="109"/>
                    <a:pt x="71" y="104"/>
                    <a:pt x="47" y="98"/>
                  </a:cubicBezTo>
                  <a:cubicBezTo>
                    <a:pt x="41" y="94"/>
                    <a:pt x="35" y="90"/>
                    <a:pt x="29" y="86"/>
                  </a:cubicBezTo>
                  <a:cubicBezTo>
                    <a:pt x="26" y="84"/>
                    <a:pt x="20" y="80"/>
                    <a:pt x="20" y="80"/>
                  </a:cubicBezTo>
                  <a:cubicBezTo>
                    <a:pt x="10" y="66"/>
                    <a:pt x="15" y="74"/>
                    <a:pt x="8" y="53"/>
                  </a:cubicBezTo>
                  <a:cubicBezTo>
                    <a:pt x="6" y="47"/>
                    <a:pt x="2" y="35"/>
                    <a:pt x="2" y="35"/>
                  </a:cubicBezTo>
                  <a:cubicBezTo>
                    <a:pt x="3" y="24"/>
                    <a:pt x="1" y="12"/>
                    <a:pt x="5" y="2"/>
                  </a:cubicBezTo>
                  <a:cubicBezTo>
                    <a:pt x="6" y="0"/>
                    <a:pt x="0" y="5"/>
                    <a:pt x="38" y="8"/>
                  </a:cubicBezTo>
                  <a:cubicBezTo>
                    <a:pt x="58" y="9"/>
                    <a:pt x="78" y="10"/>
                    <a:pt x="98" y="11"/>
                  </a:cubicBezTo>
                  <a:cubicBezTo>
                    <a:pt x="118" y="13"/>
                    <a:pt x="135" y="18"/>
                    <a:pt x="155" y="20"/>
                  </a:cubicBezTo>
                  <a:cubicBezTo>
                    <a:pt x="167" y="24"/>
                    <a:pt x="172" y="28"/>
                    <a:pt x="179" y="38"/>
                  </a:cubicBezTo>
                  <a:cubicBezTo>
                    <a:pt x="269" y="8"/>
                    <a:pt x="165" y="19"/>
                    <a:pt x="335" y="14"/>
                  </a:cubicBezTo>
                  <a:cubicBezTo>
                    <a:pt x="350" y="9"/>
                    <a:pt x="347" y="7"/>
                    <a:pt x="347" y="35"/>
                  </a:cubicBezTo>
                  <a:cubicBezTo>
                    <a:pt x="347" y="55"/>
                    <a:pt x="338" y="74"/>
                    <a:pt x="332" y="92"/>
                  </a:cubicBezTo>
                  <a:cubicBezTo>
                    <a:pt x="329" y="102"/>
                    <a:pt x="312" y="105"/>
                    <a:pt x="305" y="107"/>
                  </a:cubicBezTo>
                  <a:cubicBezTo>
                    <a:pt x="271" y="118"/>
                    <a:pt x="242" y="122"/>
                    <a:pt x="206" y="128"/>
                  </a:cubicBezTo>
                  <a:cubicBezTo>
                    <a:pt x="189" y="180"/>
                    <a:pt x="210" y="237"/>
                    <a:pt x="239" y="281"/>
                  </a:cubicBezTo>
                  <a:cubicBezTo>
                    <a:pt x="196" y="295"/>
                    <a:pt x="143" y="279"/>
                    <a:pt x="116" y="320"/>
                  </a:cubicBezTo>
                  <a:close/>
                </a:path>
              </a:pathLst>
            </a:cu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88" name="Freeform 70"/>
            <p:cNvSpPr>
              <a:spLocks noChangeAspect="1"/>
            </p:cNvSpPr>
            <p:nvPr/>
          </p:nvSpPr>
          <p:spPr bwMode="auto">
            <a:xfrm>
              <a:off x="1818" y="5106"/>
              <a:ext cx="181" cy="177"/>
            </a:xfrm>
            <a:custGeom>
              <a:avLst/>
              <a:gdLst>
                <a:gd name="T0" fmla="*/ 171 w 181"/>
                <a:gd name="T1" fmla="*/ 72 h 177"/>
                <a:gd name="T2" fmla="*/ 81 w 181"/>
                <a:gd name="T3" fmla="*/ 51 h 177"/>
                <a:gd name="T4" fmla="*/ 30 w 181"/>
                <a:gd name="T5" fmla="*/ 18 h 177"/>
                <a:gd name="T6" fmla="*/ 3 w 181"/>
                <a:gd name="T7" fmla="*/ 9 h 177"/>
                <a:gd name="T8" fmla="*/ 33 w 181"/>
                <a:gd name="T9" fmla="*/ 78 h 177"/>
                <a:gd name="T10" fmla="*/ 111 w 181"/>
                <a:gd name="T11" fmla="*/ 135 h 177"/>
                <a:gd name="T12" fmla="*/ 171 w 181"/>
                <a:gd name="T13" fmla="*/ 168 h 177"/>
                <a:gd name="T14" fmla="*/ 177 w 181"/>
                <a:gd name="T15" fmla="*/ 177 h 177"/>
                <a:gd name="T16" fmla="*/ 180 w 181"/>
                <a:gd name="T17" fmla="*/ 168 h 177"/>
                <a:gd name="T18" fmla="*/ 177 w 181"/>
                <a:gd name="T19" fmla="*/ 126 h 177"/>
                <a:gd name="T20" fmla="*/ 171 w 181"/>
                <a:gd name="T21" fmla="*/ 72 h 17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1" h="177">
                  <a:moveTo>
                    <a:pt x="171" y="72"/>
                  </a:moveTo>
                  <a:cubicBezTo>
                    <a:pt x="134" y="69"/>
                    <a:pt x="113" y="62"/>
                    <a:pt x="81" y="51"/>
                  </a:cubicBezTo>
                  <a:cubicBezTo>
                    <a:pt x="70" y="35"/>
                    <a:pt x="48" y="24"/>
                    <a:pt x="30" y="18"/>
                  </a:cubicBezTo>
                  <a:cubicBezTo>
                    <a:pt x="19" y="7"/>
                    <a:pt x="17" y="0"/>
                    <a:pt x="3" y="9"/>
                  </a:cubicBezTo>
                  <a:cubicBezTo>
                    <a:pt x="7" y="57"/>
                    <a:pt x="0" y="56"/>
                    <a:pt x="33" y="78"/>
                  </a:cubicBezTo>
                  <a:cubicBezTo>
                    <a:pt x="43" y="94"/>
                    <a:pt x="93" y="129"/>
                    <a:pt x="111" y="135"/>
                  </a:cubicBezTo>
                  <a:cubicBezTo>
                    <a:pt x="124" y="155"/>
                    <a:pt x="152" y="155"/>
                    <a:pt x="171" y="168"/>
                  </a:cubicBezTo>
                  <a:cubicBezTo>
                    <a:pt x="173" y="171"/>
                    <a:pt x="173" y="177"/>
                    <a:pt x="177" y="177"/>
                  </a:cubicBezTo>
                  <a:cubicBezTo>
                    <a:pt x="180" y="177"/>
                    <a:pt x="180" y="171"/>
                    <a:pt x="180" y="168"/>
                  </a:cubicBezTo>
                  <a:cubicBezTo>
                    <a:pt x="180" y="154"/>
                    <a:pt x="178" y="140"/>
                    <a:pt x="177" y="126"/>
                  </a:cubicBezTo>
                  <a:cubicBezTo>
                    <a:pt x="174" y="75"/>
                    <a:pt x="181" y="92"/>
                    <a:pt x="171" y="72"/>
                  </a:cubicBezTo>
                  <a:close/>
                </a:path>
              </a:pathLst>
            </a:cu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89" name="Freeform 71"/>
            <p:cNvSpPr>
              <a:spLocks noChangeAspect="1"/>
            </p:cNvSpPr>
            <p:nvPr/>
          </p:nvSpPr>
          <p:spPr bwMode="auto">
            <a:xfrm flipH="1">
              <a:off x="2211" y="5100"/>
              <a:ext cx="181" cy="177"/>
            </a:xfrm>
            <a:custGeom>
              <a:avLst/>
              <a:gdLst>
                <a:gd name="T0" fmla="*/ 171 w 181"/>
                <a:gd name="T1" fmla="*/ 72 h 177"/>
                <a:gd name="T2" fmla="*/ 81 w 181"/>
                <a:gd name="T3" fmla="*/ 51 h 177"/>
                <a:gd name="T4" fmla="*/ 30 w 181"/>
                <a:gd name="T5" fmla="*/ 18 h 177"/>
                <a:gd name="T6" fmla="*/ 3 w 181"/>
                <a:gd name="T7" fmla="*/ 9 h 177"/>
                <a:gd name="T8" fmla="*/ 33 w 181"/>
                <a:gd name="T9" fmla="*/ 78 h 177"/>
                <a:gd name="T10" fmla="*/ 111 w 181"/>
                <a:gd name="T11" fmla="*/ 135 h 177"/>
                <a:gd name="T12" fmla="*/ 171 w 181"/>
                <a:gd name="T13" fmla="*/ 168 h 177"/>
                <a:gd name="T14" fmla="*/ 177 w 181"/>
                <a:gd name="T15" fmla="*/ 177 h 177"/>
                <a:gd name="T16" fmla="*/ 180 w 181"/>
                <a:gd name="T17" fmla="*/ 168 h 177"/>
                <a:gd name="T18" fmla="*/ 177 w 181"/>
                <a:gd name="T19" fmla="*/ 126 h 177"/>
                <a:gd name="T20" fmla="*/ 171 w 181"/>
                <a:gd name="T21" fmla="*/ 72 h 17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1" h="177">
                  <a:moveTo>
                    <a:pt x="171" y="72"/>
                  </a:moveTo>
                  <a:cubicBezTo>
                    <a:pt x="134" y="69"/>
                    <a:pt x="113" y="62"/>
                    <a:pt x="81" y="51"/>
                  </a:cubicBezTo>
                  <a:cubicBezTo>
                    <a:pt x="70" y="35"/>
                    <a:pt x="48" y="24"/>
                    <a:pt x="30" y="18"/>
                  </a:cubicBezTo>
                  <a:cubicBezTo>
                    <a:pt x="19" y="7"/>
                    <a:pt x="17" y="0"/>
                    <a:pt x="3" y="9"/>
                  </a:cubicBezTo>
                  <a:cubicBezTo>
                    <a:pt x="7" y="57"/>
                    <a:pt x="0" y="56"/>
                    <a:pt x="33" y="78"/>
                  </a:cubicBezTo>
                  <a:cubicBezTo>
                    <a:pt x="43" y="94"/>
                    <a:pt x="93" y="129"/>
                    <a:pt x="111" y="135"/>
                  </a:cubicBezTo>
                  <a:cubicBezTo>
                    <a:pt x="124" y="155"/>
                    <a:pt x="152" y="155"/>
                    <a:pt x="171" y="168"/>
                  </a:cubicBezTo>
                  <a:cubicBezTo>
                    <a:pt x="173" y="171"/>
                    <a:pt x="173" y="177"/>
                    <a:pt x="177" y="177"/>
                  </a:cubicBezTo>
                  <a:cubicBezTo>
                    <a:pt x="180" y="177"/>
                    <a:pt x="180" y="171"/>
                    <a:pt x="180" y="168"/>
                  </a:cubicBezTo>
                  <a:cubicBezTo>
                    <a:pt x="180" y="154"/>
                    <a:pt x="178" y="140"/>
                    <a:pt x="177" y="126"/>
                  </a:cubicBezTo>
                  <a:cubicBezTo>
                    <a:pt x="174" y="75"/>
                    <a:pt x="181" y="92"/>
                    <a:pt x="171" y="72"/>
                  </a:cubicBezTo>
                  <a:close/>
                </a:path>
              </a:pathLst>
            </a:cu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149" name="Text Box 72"/>
          <p:cNvSpPr txBox="1">
            <a:spLocks noChangeArrowheads="1"/>
          </p:cNvSpPr>
          <p:nvPr/>
        </p:nvSpPr>
        <p:spPr bwMode="auto">
          <a:xfrm>
            <a:off x="1973263" y="5307014"/>
            <a:ext cx="21018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/>
              <a:t>   </a:t>
            </a:r>
            <a:r>
              <a:rPr lang="en-GB" altLang="en-US" sz="2000" b="1"/>
              <a:t>Obs 2</a:t>
            </a:r>
          </a:p>
          <a:p>
            <a:pPr eaLnBrk="1" hangingPunct="1">
              <a:defRPr/>
            </a:pPr>
            <a:r>
              <a:rPr lang="en-GB" altLang="en-US" sz="1800"/>
              <a:t>=“trapping    </a:t>
            </a:r>
          </a:p>
          <a:p>
            <a:pPr eaLnBrk="1" hangingPunct="1">
              <a:defRPr/>
            </a:pPr>
            <a:r>
              <a:rPr lang="en-GB" altLang="en-US" sz="1800"/>
              <a:t>    occasion”</a:t>
            </a:r>
            <a:endParaRPr lang="en-US" altLang="en-US" sz="1800"/>
          </a:p>
        </p:txBody>
      </p:sp>
      <p:sp>
        <p:nvSpPr>
          <p:cNvPr id="6150" name="Line 74"/>
          <p:cNvSpPr>
            <a:spLocks noChangeShapeType="1"/>
          </p:cNvSpPr>
          <p:nvPr/>
        </p:nvSpPr>
        <p:spPr bwMode="auto">
          <a:xfrm flipV="1">
            <a:off x="2643189" y="4819650"/>
            <a:ext cx="473075" cy="52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460" name="Line 76"/>
          <p:cNvSpPr>
            <a:spLocks noChangeShapeType="1"/>
          </p:cNvSpPr>
          <p:nvPr/>
        </p:nvSpPr>
        <p:spPr bwMode="auto">
          <a:xfrm flipV="1">
            <a:off x="3538538" y="2428875"/>
            <a:ext cx="2513012" cy="184785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461" name="Text Box 77"/>
          <p:cNvSpPr txBox="1">
            <a:spLocks noChangeArrowheads="1"/>
          </p:cNvSpPr>
          <p:nvPr/>
        </p:nvSpPr>
        <p:spPr bwMode="auto">
          <a:xfrm>
            <a:off x="4362450" y="1198564"/>
            <a:ext cx="1557338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/>
              <a:t>Seen by 2</a:t>
            </a:r>
          </a:p>
          <a:p>
            <a:pPr eaLnBrk="1" hangingPunct="1">
              <a:defRPr/>
            </a:pPr>
            <a:r>
              <a:rPr lang="en-GB" altLang="en-US" sz="1800"/>
              <a:t>=“marked”</a:t>
            </a:r>
            <a:endParaRPr lang="en-US" altLang="en-US" sz="1800"/>
          </a:p>
        </p:txBody>
      </p:sp>
      <p:grpSp>
        <p:nvGrpSpPr>
          <p:cNvPr id="6153" name="Group 78"/>
          <p:cNvGrpSpPr>
            <a:grpSpLocks noChangeAspect="1"/>
          </p:cNvGrpSpPr>
          <p:nvPr/>
        </p:nvGrpSpPr>
        <p:grpSpPr bwMode="auto">
          <a:xfrm rot="3188641">
            <a:off x="2813844" y="4355307"/>
            <a:ext cx="658813" cy="552450"/>
            <a:chOff x="1524" y="2760"/>
            <a:chExt cx="915" cy="915"/>
          </a:xfrm>
        </p:grpSpPr>
        <p:sp>
          <p:nvSpPr>
            <p:cNvPr id="6156" name="Line 79"/>
            <p:cNvSpPr>
              <a:spLocks noChangeAspect="1" noChangeShapeType="1"/>
            </p:cNvSpPr>
            <p:nvPr/>
          </p:nvSpPr>
          <p:spPr bwMode="auto">
            <a:xfrm>
              <a:off x="1521" y="2766"/>
              <a:ext cx="4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57" name="Line 80"/>
            <p:cNvSpPr>
              <a:spLocks noChangeAspect="1" noChangeShapeType="1"/>
            </p:cNvSpPr>
            <p:nvPr/>
          </p:nvSpPr>
          <p:spPr bwMode="auto">
            <a:xfrm>
              <a:off x="1929" y="2771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58" name="Line 81"/>
            <p:cNvSpPr>
              <a:spLocks noChangeAspect="1" noChangeShapeType="1"/>
            </p:cNvSpPr>
            <p:nvPr/>
          </p:nvSpPr>
          <p:spPr bwMode="auto">
            <a:xfrm>
              <a:off x="1520" y="2773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59" name="Line 82"/>
            <p:cNvSpPr>
              <a:spLocks noChangeAspect="1" noChangeShapeType="1"/>
            </p:cNvSpPr>
            <p:nvPr/>
          </p:nvSpPr>
          <p:spPr bwMode="auto">
            <a:xfrm>
              <a:off x="1520" y="2907"/>
              <a:ext cx="73" cy="3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0" name="Line 83"/>
            <p:cNvSpPr>
              <a:spLocks noChangeAspect="1" noChangeShapeType="1"/>
            </p:cNvSpPr>
            <p:nvPr/>
          </p:nvSpPr>
          <p:spPr bwMode="auto">
            <a:xfrm flipH="1">
              <a:off x="1858" y="2915"/>
              <a:ext cx="73" cy="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1" name="Line 84"/>
            <p:cNvSpPr>
              <a:spLocks noChangeAspect="1" noChangeShapeType="1"/>
            </p:cNvSpPr>
            <p:nvPr/>
          </p:nvSpPr>
          <p:spPr bwMode="auto">
            <a:xfrm>
              <a:off x="1590" y="3300"/>
              <a:ext cx="0" cy="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2" name="Line 85"/>
            <p:cNvSpPr>
              <a:spLocks noChangeAspect="1" noChangeShapeType="1"/>
            </p:cNvSpPr>
            <p:nvPr/>
          </p:nvSpPr>
          <p:spPr bwMode="auto">
            <a:xfrm>
              <a:off x="1594" y="3579"/>
              <a:ext cx="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3" name="Line 86"/>
            <p:cNvSpPr>
              <a:spLocks noChangeAspect="1" noChangeShapeType="1"/>
            </p:cNvSpPr>
            <p:nvPr/>
          </p:nvSpPr>
          <p:spPr bwMode="auto">
            <a:xfrm>
              <a:off x="1809" y="3590"/>
              <a:ext cx="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4" name="Line 87"/>
            <p:cNvSpPr>
              <a:spLocks noChangeAspect="1" noChangeShapeType="1"/>
            </p:cNvSpPr>
            <p:nvPr/>
          </p:nvSpPr>
          <p:spPr bwMode="auto">
            <a:xfrm>
              <a:off x="1641" y="3580"/>
              <a:ext cx="0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5" name="Line 88"/>
            <p:cNvSpPr>
              <a:spLocks noChangeAspect="1" noChangeShapeType="1"/>
            </p:cNvSpPr>
            <p:nvPr/>
          </p:nvSpPr>
          <p:spPr bwMode="auto">
            <a:xfrm>
              <a:off x="1808" y="3592"/>
              <a:ext cx="0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6" name="Line 89"/>
            <p:cNvSpPr>
              <a:spLocks noChangeAspect="1" noChangeShapeType="1"/>
            </p:cNvSpPr>
            <p:nvPr/>
          </p:nvSpPr>
          <p:spPr bwMode="auto">
            <a:xfrm flipH="1">
              <a:off x="1630" y="3638"/>
              <a:ext cx="11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7" name="Line 90"/>
            <p:cNvSpPr>
              <a:spLocks noChangeAspect="1" noChangeShapeType="1"/>
            </p:cNvSpPr>
            <p:nvPr/>
          </p:nvSpPr>
          <p:spPr bwMode="auto">
            <a:xfrm>
              <a:off x="1809" y="3643"/>
              <a:ext cx="15" cy="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8" name="Line 91"/>
            <p:cNvSpPr>
              <a:spLocks noChangeAspect="1" noChangeShapeType="1"/>
            </p:cNvSpPr>
            <p:nvPr/>
          </p:nvSpPr>
          <p:spPr bwMode="auto">
            <a:xfrm>
              <a:off x="1630" y="3677"/>
              <a:ext cx="1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9" name="Line 92"/>
            <p:cNvSpPr>
              <a:spLocks noChangeAspect="1" noChangeShapeType="1"/>
            </p:cNvSpPr>
            <p:nvPr/>
          </p:nvSpPr>
          <p:spPr bwMode="auto">
            <a:xfrm>
              <a:off x="2022" y="276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0" name="Line 93"/>
            <p:cNvSpPr>
              <a:spLocks noChangeAspect="1" noChangeShapeType="1"/>
            </p:cNvSpPr>
            <p:nvPr/>
          </p:nvSpPr>
          <p:spPr bwMode="auto">
            <a:xfrm>
              <a:off x="2436" y="2761"/>
              <a:ext cx="0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1" name="Line 94"/>
            <p:cNvSpPr>
              <a:spLocks noChangeAspect="1" noChangeShapeType="1"/>
            </p:cNvSpPr>
            <p:nvPr/>
          </p:nvSpPr>
          <p:spPr bwMode="auto">
            <a:xfrm>
              <a:off x="2017" y="2771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2" name="Line 95"/>
            <p:cNvSpPr>
              <a:spLocks noChangeAspect="1" noChangeShapeType="1"/>
            </p:cNvSpPr>
            <p:nvPr/>
          </p:nvSpPr>
          <p:spPr bwMode="auto">
            <a:xfrm>
              <a:off x="2021" y="2910"/>
              <a:ext cx="73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3" name="Line 96"/>
            <p:cNvSpPr>
              <a:spLocks noChangeAspect="1" noChangeShapeType="1"/>
            </p:cNvSpPr>
            <p:nvPr/>
          </p:nvSpPr>
          <p:spPr bwMode="auto">
            <a:xfrm flipH="1">
              <a:off x="2363" y="2910"/>
              <a:ext cx="73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4" name="Line 97"/>
            <p:cNvSpPr>
              <a:spLocks noChangeAspect="1" noChangeShapeType="1"/>
            </p:cNvSpPr>
            <p:nvPr/>
          </p:nvSpPr>
          <p:spPr bwMode="auto">
            <a:xfrm>
              <a:off x="2363" y="3307"/>
              <a:ext cx="0" cy="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5" name="Line 98"/>
            <p:cNvSpPr>
              <a:spLocks noChangeAspect="1" noChangeShapeType="1"/>
            </p:cNvSpPr>
            <p:nvPr/>
          </p:nvSpPr>
          <p:spPr bwMode="auto">
            <a:xfrm>
              <a:off x="2094" y="3573"/>
              <a:ext cx="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6" name="Line 99"/>
            <p:cNvSpPr>
              <a:spLocks noChangeAspect="1" noChangeShapeType="1"/>
            </p:cNvSpPr>
            <p:nvPr/>
          </p:nvSpPr>
          <p:spPr bwMode="auto">
            <a:xfrm>
              <a:off x="2312" y="3585"/>
              <a:ext cx="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7" name="Line 100"/>
            <p:cNvSpPr>
              <a:spLocks noChangeAspect="1" noChangeShapeType="1"/>
            </p:cNvSpPr>
            <p:nvPr/>
          </p:nvSpPr>
          <p:spPr bwMode="auto">
            <a:xfrm>
              <a:off x="2141" y="3578"/>
              <a:ext cx="0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8" name="Line 101"/>
            <p:cNvSpPr>
              <a:spLocks noChangeAspect="1" noChangeShapeType="1"/>
            </p:cNvSpPr>
            <p:nvPr/>
          </p:nvSpPr>
          <p:spPr bwMode="auto">
            <a:xfrm>
              <a:off x="2307" y="3597"/>
              <a:ext cx="0" cy="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9" name="Line 102"/>
            <p:cNvSpPr>
              <a:spLocks noChangeAspect="1" noChangeShapeType="1"/>
            </p:cNvSpPr>
            <p:nvPr/>
          </p:nvSpPr>
          <p:spPr bwMode="auto">
            <a:xfrm flipH="1">
              <a:off x="2128" y="3639"/>
              <a:ext cx="15" cy="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80" name="Line 103"/>
            <p:cNvSpPr>
              <a:spLocks noChangeAspect="1" noChangeShapeType="1"/>
            </p:cNvSpPr>
            <p:nvPr/>
          </p:nvSpPr>
          <p:spPr bwMode="auto">
            <a:xfrm>
              <a:off x="2310" y="3649"/>
              <a:ext cx="13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81" name="Line 104"/>
            <p:cNvSpPr>
              <a:spLocks noChangeAspect="1" noChangeShapeType="1"/>
            </p:cNvSpPr>
            <p:nvPr/>
          </p:nvSpPr>
          <p:spPr bwMode="auto">
            <a:xfrm>
              <a:off x="2125" y="3671"/>
              <a:ext cx="1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82" name="Line 105"/>
            <p:cNvSpPr>
              <a:spLocks noChangeAspect="1" noChangeShapeType="1"/>
            </p:cNvSpPr>
            <p:nvPr/>
          </p:nvSpPr>
          <p:spPr bwMode="auto">
            <a:xfrm>
              <a:off x="1860" y="3300"/>
              <a:ext cx="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83" name="Line 106"/>
            <p:cNvSpPr>
              <a:spLocks noChangeAspect="1" noChangeShapeType="1"/>
            </p:cNvSpPr>
            <p:nvPr/>
          </p:nvSpPr>
          <p:spPr bwMode="auto">
            <a:xfrm>
              <a:off x="1856" y="3413"/>
              <a:ext cx="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84" name="Line 107"/>
            <p:cNvSpPr>
              <a:spLocks noChangeAspect="1" noChangeShapeType="1"/>
            </p:cNvSpPr>
            <p:nvPr/>
          </p:nvSpPr>
          <p:spPr bwMode="auto">
            <a:xfrm>
              <a:off x="1854" y="3411"/>
              <a:ext cx="0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85" name="Line 108"/>
            <p:cNvSpPr>
              <a:spLocks noChangeAspect="1" noChangeShapeType="1"/>
            </p:cNvSpPr>
            <p:nvPr/>
          </p:nvSpPr>
          <p:spPr bwMode="auto">
            <a:xfrm>
              <a:off x="2095" y="3406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154" name="Text Box 109"/>
          <p:cNvSpPr txBox="1">
            <a:spLocks noChangeArrowheads="1"/>
          </p:cNvSpPr>
          <p:nvPr/>
        </p:nvSpPr>
        <p:spPr bwMode="auto">
          <a:xfrm>
            <a:off x="3316289" y="5295901"/>
            <a:ext cx="15001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b="1"/>
              <a:t>   </a:t>
            </a:r>
            <a:r>
              <a:rPr lang="en-GB" altLang="en-US" sz="2000" b="1"/>
              <a:t>Obs 1</a:t>
            </a:r>
          </a:p>
          <a:p>
            <a:pPr eaLnBrk="1" hangingPunct="1">
              <a:defRPr/>
            </a:pPr>
            <a:r>
              <a:rPr lang="en-GB" altLang="en-US" sz="1800"/>
              <a:t>=“trapping    </a:t>
            </a:r>
          </a:p>
          <a:p>
            <a:pPr eaLnBrk="1" hangingPunct="1">
              <a:defRPr/>
            </a:pPr>
            <a:r>
              <a:rPr lang="en-GB" altLang="en-US" sz="1800"/>
              <a:t>    occasion”</a:t>
            </a:r>
            <a:endParaRPr lang="en-US" altLang="en-US" sz="1800"/>
          </a:p>
        </p:txBody>
      </p:sp>
      <p:sp>
        <p:nvSpPr>
          <p:cNvPr id="6155" name="Line 110"/>
          <p:cNvSpPr>
            <a:spLocks noChangeShapeType="1"/>
          </p:cNvSpPr>
          <p:nvPr/>
        </p:nvSpPr>
        <p:spPr bwMode="auto">
          <a:xfrm flipV="1">
            <a:off x="4022725" y="4819650"/>
            <a:ext cx="90488" cy="515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6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476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Visual Mark-Recapture</a:t>
            </a:r>
            <a:endParaRPr lang="en-US">
              <a:cs typeface="+mj-cs"/>
            </a:endParaRPr>
          </a:p>
        </p:txBody>
      </p:sp>
      <p:grpSp>
        <p:nvGrpSpPr>
          <p:cNvPr id="7171" name="Group 3"/>
          <p:cNvGrpSpPr>
            <a:grpSpLocks noChangeAspect="1"/>
          </p:cNvGrpSpPr>
          <p:nvPr/>
        </p:nvGrpSpPr>
        <p:grpSpPr bwMode="auto">
          <a:xfrm rot="2408860">
            <a:off x="2835275" y="4338638"/>
            <a:ext cx="673100" cy="476250"/>
            <a:chOff x="1524" y="2760"/>
            <a:chExt cx="915" cy="915"/>
          </a:xfrm>
        </p:grpSpPr>
        <p:sp>
          <p:nvSpPr>
            <p:cNvPr id="7233" name="Line 4"/>
            <p:cNvSpPr>
              <a:spLocks noChangeAspect="1" noChangeShapeType="1"/>
            </p:cNvSpPr>
            <p:nvPr/>
          </p:nvSpPr>
          <p:spPr bwMode="auto">
            <a:xfrm>
              <a:off x="1521" y="2766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34" name="Line 5"/>
            <p:cNvSpPr>
              <a:spLocks noChangeAspect="1" noChangeShapeType="1"/>
            </p:cNvSpPr>
            <p:nvPr/>
          </p:nvSpPr>
          <p:spPr bwMode="auto">
            <a:xfrm>
              <a:off x="1936" y="2760"/>
              <a:ext cx="0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35" name="Line 6"/>
            <p:cNvSpPr>
              <a:spLocks noChangeAspect="1" noChangeShapeType="1"/>
            </p:cNvSpPr>
            <p:nvPr/>
          </p:nvSpPr>
          <p:spPr bwMode="auto">
            <a:xfrm>
              <a:off x="1520" y="2765"/>
              <a:ext cx="0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36" name="Line 7"/>
            <p:cNvSpPr>
              <a:spLocks noChangeAspect="1" noChangeShapeType="1"/>
            </p:cNvSpPr>
            <p:nvPr/>
          </p:nvSpPr>
          <p:spPr bwMode="auto">
            <a:xfrm>
              <a:off x="1521" y="2914"/>
              <a:ext cx="71" cy="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37" name="Line 8"/>
            <p:cNvSpPr>
              <a:spLocks noChangeAspect="1" noChangeShapeType="1"/>
            </p:cNvSpPr>
            <p:nvPr/>
          </p:nvSpPr>
          <p:spPr bwMode="auto">
            <a:xfrm flipH="1">
              <a:off x="1859" y="2914"/>
              <a:ext cx="71" cy="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38" name="Line 9"/>
            <p:cNvSpPr>
              <a:spLocks noChangeAspect="1" noChangeShapeType="1"/>
            </p:cNvSpPr>
            <p:nvPr/>
          </p:nvSpPr>
          <p:spPr bwMode="auto">
            <a:xfrm>
              <a:off x="1590" y="3300"/>
              <a:ext cx="0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39" name="Line 10"/>
            <p:cNvSpPr>
              <a:spLocks noChangeAspect="1" noChangeShapeType="1"/>
            </p:cNvSpPr>
            <p:nvPr/>
          </p:nvSpPr>
          <p:spPr bwMode="auto">
            <a:xfrm>
              <a:off x="1592" y="3579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40" name="Line 11"/>
            <p:cNvSpPr>
              <a:spLocks noChangeAspect="1" noChangeShapeType="1"/>
            </p:cNvSpPr>
            <p:nvPr/>
          </p:nvSpPr>
          <p:spPr bwMode="auto">
            <a:xfrm>
              <a:off x="1810" y="3585"/>
              <a:ext cx="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41" name="Line 12"/>
            <p:cNvSpPr>
              <a:spLocks noChangeAspect="1" noChangeShapeType="1"/>
            </p:cNvSpPr>
            <p:nvPr/>
          </p:nvSpPr>
          <p:spPr bwMode="auto">
            <a:xfrm>
              <a:off x="1646" y="3574"/>
              <a:ext cx="0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42" name="Line 13"/>
            <p:cNvSpPr>
              <a:spLocks noChangeAspect="1" noChangeShapeType="1"/>
            </p:cNvSpPr>
            <p:nvPr/>
          </p:nvSpPr>
          <p:spPr bwMode="auto">
            <a:xfrm>
              <a:off x="1810" y="3587"/>
              <a:ext cx="0" cy="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43" name="Line 14"/>
            <p:cNvSpPr>
              <a:spLocks noChangeAspect="1" noChangeShapeType="1"/>
            </p:cNvSpPr>
            <p:nvPr/>
          </p:nvSpPr>
          <p:spPr bwMode="auto">
            <a:xfrm flipH="1">
              <a:off x="1627" y="3639"/>
              <a:ext cx="17" cy="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44" name="Line 15"/>
            <p:cNvSpPr>
              <a:spLocks noChangeAspect="1" noChangeShapeType="1"/>
            </p:cNvSpPr>
            <p:nvPr/>
          </p:nvSpPr>
          <p:spPr bwMode="auto">
            <a:xfrm>
              <a:off x="1810" y="3649"/>
              <a:ext cx="15" cy="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45" name="Line 16"/>
            <p:cNvSpPr>
              <a:spLocks noChangeAspect="1" noChangeShapeType="1"/>
            </p:cNvSpPr>
            <p:nvPr/>
          </p:nvSpPr>
          <p:spPr bwMode="auto">
            <a:xfrm>
              <a:off x="1625" y="3671"/>
              <a:ext cx="1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46" name="Line 17"/>
            <p:cNvSpPr>
              <a:spLocks noChangeAspect="1" noChangeShapeType="1"/>
            </p:cNvSpPr>
            <p:nvPr/>
          </p:nvSpPr>
          <p:spPr bwMode="auto">
            <a:xfrm>
              <a:off x="2027" y="2757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47" name="Line 18"/>
            <p:cNvSpPr>
              <a:spLocks noChangeAspect="1" noChangeShapeType="1"/>
            </p:cNvSpPr>
            <p:nvPr/>
          </p:nvSpPr>
          <p:spPr bwMode="auto">
            <a:xfrm>
              <a:off x="2434" y="2760"/>
              <a:ext cx="0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48" name="Line 19"/>
            <p:cNvSpPr>
              <a:spLocks noChangeAspect="1" noChangeShapeType="1"/>
            </p:cNvSpPr>
            <p:nvPr/>
          </p:nvSpPr>
          <p:spPr bwMode="auto">
            <a:xfrm>
              <a:off x="2018" y="2761"/>
              <a:ext cx="0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49" name="Line 20"/>
            <p:cNvSpPr>
              <a:spLocks noChangeAspect="1" noChangeShapeType="1"/>
            </p:cNvSpPr>
            <p:nvPr/>
          </p:nvSpPr>
          <p:spPr bwMode="auto">
            <a:xfrm>
              <a:off x="2019" y="2909"/>
              <a:ext cx="73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50" name="Line 21"/>
            <p:cNvSpPr>
              <a:spLocks noChangeAspect="1" noChangeShapeType="1"/>
            </p:cNvSpPr>
            <p:nvPr/>
          </p:nvSpPr>
          <p:spPr bwMode="auto">
            <a:xfrm flipH="1">
              <a:off x="2358" y="2912"/>
              <a:ext cx="73" cy="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51" name="Line 22"/>
            <p:cNvSpPr>
              <a:spLocks noChangeAspect="1" noChangeShapeType="1"/>
            </p:cNvSpPr>
            <p:nvPr/>
          </p:nvSpPr>
          <p:spPr bwMode="auto">
            <a:xfrm>
              <a:off x="2360" y="3304"/>
              <a:ext cx="0" cy="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52" name="Line 23"/>
            <p:cNvSpPr>
              <a:spLocks noChangeAspect="1" noChangeShapeType="1"/>
            </p:cNvSpPr>
            <p:nvPr/>
          </p:nvSpPr>
          <p:spPr bwMode="auto">
            <a:xfrm>
              <a:off x="2097" y="3580"/>
              <a:ext cx="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53" name="Line 24"/>
            <p:cNvSpPr>
              <a:spLocks noChangeAspect="1" noChangeShapeType="1"/>
            </p:cNvSpPr>
            <p:nvPr/>
          </p:nvSpPr>
          <p:spPr bwMode="auto">
            <a:xfrm>
              <a:off x="2309" y="3584"/>
              <a:ext cx="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54" name="Line 25"/>
            <p:cNvSpPr>
              <a:spLocks noChangeAspect="1" noChangeShapeType="1"/>
            </p:cNvSpPr>
            <p:nvPr/>
          </p:nvSpPr>
          <p:spPr bwMode="auto">
            <a:xfrm>
              <a:off x="2141" y="3578"/>
              <a:ext cx="0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55" name="Line 26"/>
            <p:cNvSpPr>
              <a:spLocks noChangeAspect="1" noChangeShapeType="1"/>
            </p:cNvSpPr>
            <p:nvPr/>
          </p:nvSpPr>
          <p:spPr bwMode="auto">
            <a:xfrm>
              <a:off x="2311" y="3587"/>
              <a:ext cx="0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56" name="Line 27"/>
            <p:cNvSpPr>
              <a:spLocks noChangeAspect="1" noChangeShapeType="1"/>
            </p:cNvSpPr>
            <p:nvPr/>
          </p:nvSpPr>
          <p:spPr bwMode="auto">
            <a:xfrm flipH="1">
              <a:off x="2128" y="3631"/>
              <a:ext cx="13" cy="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57" name="Line 28"/>
            <p:cNvSpPr>
              <a:spLocks noChangeAspect="1" noChangeShapeType="1"/>
            </p:cNvSpPr>
            <p:nvPr/>
          </p:nvSpPr>
          <p:spPr bwMode="auto">
            <a:xfrm>
              <a:off x="2311" y="3642"/>
              <a:ext cx="15" cy="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58" name="Line 29"/>
            <p:cNvSpPr>
              <a:spLocks noChangeAspect="1" noChangeShapeType="1"/>
            </p:cNvSpPr>
            <p:nvPr/>
          </p:nvSpPr>
          <p:spPr bwMode="auto">
            <a:xfrm>
              <a:off x="2129" y="3670"/>
              <a:ext cx="1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59" name="Line 30"/>
            <p:cNvSpPr>
              <a:spLocks noChangeAspect="1" noChangeShapeType="1"/>
            </p:cNvSpPr>
            <p:nvPr/>
          </p:nvSpPr>
          <p:spPr bwMode="auto">
            <a:xfrm>
              <a:off x="1861" y="3301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60" name="Line 31"/>
            <p:cNvSpPr>
              <a:spLocks noChangeAspect="1" noChangeShapeType="1"/>
            </p:cNvSpPr>
            <p:nvPr/>
          </p:nvSpPr>
          <p:spPr bwMode="auto">
            <a:xfrm>
              <a:off x="1860" y="3403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61" name="Line 32"/>
            <p:cNvSpPr>
              <a:spLocks noChangeAspect="1" noChangeShapeType="1"/>
            </p:cNvSpPr>
            <p:nvPr/>
          </p:nvSpPr>
          <p:spPr bwMode="auto">
            <a:xfrm>
              <a:off x="1852" y="3410"/>
              <a:ext cx="0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62" name="Line 33"/>
            <p:cNvSpPr>
              <a:spLocks noChangeAspect="1" noChangeShapeType="1"/>
            </p:cNvSpPr>
            <p:nvPr/>
          </p:nvSpPr>
          <p:spPr bwMode="auto">
            <a:xfrm>
              <a:off x="2095" y="3401"/>
              <a:ext cx="0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7172" name="Group 34"/>
          <p:cNvGrpSpPr>
            <a:grpSpLocks/>
          </p:cNvGrpSpPr>
          <p:nvPr/>
        </p:nvGrpSpPr>
        <p:grpSpPr bwMode="auto">
          <a:xfrm rot="4569203">
            <a:off x="3725070" y="4441032"/>
            <a:ext cx="592137" cy="533400"/>
            <a:chOff x="664" y="2699"/>
            <a:chExt cx="345" cy="346"/>
          </a:xfrm>
        </p:grpSpPr>
        <p:grpSp>
          <p:nvGrpSpPr>
            <p:cNvPr id="7201" name="Group 35"/>
            <p:cNvGrpSpPr>
              <a:grpSpLocks noChangeAspect="1"/>
            </p:cNvGrpSpPr>
            <p:nvPr/>
          </p:nvGrpSpPr>
          <p:grpSpPr bwMode="auto">
            <a:xfrm>
              <a:off x="666" y="2701"/>
              <a:ext cx="340" cy="340"/>
              <a:chOff x="1524" y="2760"/>
              <a:chExt cx="915" cy="915"/>
            </a:xfrm>
          </p:grpSpPr>
          <p:sp>
            <p:nvSpPr>
              <p:cNvPr id="7203" name="Line 36"/>
              <p:cNvSpPr>
                <a:spLocks noChangeAspect="1" noChangeShapeType="1"/>
              </p:cNvSpPr>
              <p:nvPr/>
            </p:nvSpPr>
            <p:spPr bwMode="auto">
              <a:xfrm>
                <a:off x="1511" y="2770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04" name="Line 37"/>
              <p:cNvSpPr>
                <a:spLocks noChangeAspect="1" noChangeShapeType="1"/>
              </p:cNvSpPr>
              <p:nvPr/>
            </p:nvSpPr>
            <p:spPr bwMode="auto">
              <a:xfrm>
                <a:off x="1922" y="2769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05" name="Line 38"/>
              <p:cNvSpPr>
                <a:spLocks noChangeAspect="1" noChangeShapeType="1"/>
              </p:cNvSpPr>
              <p:nvPr/>
            </p:nvSpPr>
            <p:spPr bwMode="auto">
              <a:xfrm>
                <a:off x="1507" y="2781"/>
                <a:ext cx="0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06" name="Line 39"/>
              <p:cNvSpPr>
                <a:spLocks noChangeAspect="1" noChangeShapeType="1"/>
              </p:cNvSpPr>
              <p:nvPr/>
            </p:nvSpPr>
            <p:spPr bwMode="auto">
              <a:xfrm>
                <a:off x="1507" y="2926"/>
                <a:ext cx="75" cy="3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07" name="Line 40"/>
              <p:cNvSpPr>
                <a:spLocks noChangeAspect="1" noChangeShapeType="1"/>
              </p:cNvSpPr>
              <p:nvPr/>
            </p:nvSpPr>
            <p:spPr bwMode="auto">
              <a:xfrm flipH="1">
                <a:off x="1845" y="2927"/>
                <a:ext cx="72" cy="3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08" name="Line 41"/>
              <p:cNvSpPr>
                <a:spLocks noChangeAspect="1" noChangeShapeType="1"/>
              </p:cNvSpPr>
              <p:nvPr/>
            </p:nvSpPr>
            <p:spPr bwMode="auto">
              <a:xfrm>
                <a:off x="1581" y="3305"/>
                <a:ext cx="0" cy="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09" name="Line 42"/>
              <p:cNvSpPr>
                <a:spLocks noChangeAspect="1" noChangeShapeType="1"/>
              </p:cNvSpPr>
              <p:nvPr/>
            </p:nvSpPr>
            <p:spPr bwMode="auto">
              <a:xfrm>
                <a:off x="1581" y="3585"/>
                <a:ext cx="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10" name="Line 43"/>
              <p:cNvSpPr>
                <a:spLocks noChangeAspect="1" noChangeShapeType="1"/>
              </p:cNvSpPr>
              <p:nvPr/>
            </p:nvSpPr>
            <p:spPr bwMode="auto">
              <a:xfrm>
                <a:off x="1800" y="3593"/>
                <a:ext cx="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11" name="Line 44"/>
              <p:cNvSpPr>
                <a:spLocks noChangeAspect="1" noChangeShapeType="1"/>
              </p:cNvSpPr>
              <p:nvPr/>
            </p:nvSpPr>
            <p:spPr bwMode="auto">
              <a:xfrm>
                <a:off x="1633" y="3587"/>
                <a:ext cx="0" cy="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12" name="Line 45"/>
              <p:cNvSpPr>
                <a:spLocks noChangeAspect="1" noChangeShapeType="1"/>
              </p:cNvSpPr>
              <p:nvPr/>
            </p:nvSpPr>
            <p:spPr bwMode="auto">
              <a:xfrm>
                <a:off x="1800" y="3596"/>
                <a:ext cx="0" cy="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13" name="Line 46"/>
              <p:cNvSpPr>
                <a:spLocks noChangeAspect="1" noChangeShapeType="1"/>
              </p:cNvSpPr>
              <p:nvPr/>
            </p:nvSpPr>
            <p:spPr bwMode="auto">
              <a:xfrm flipH="1">
                <a:off x="1618" y="3642"/>
                <a:ext cx="1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14" name="Line 47"/>
              <p:cNvSpPr>
                <a:spLocks noChangeAspect="1" noChangeShapeType="1"/>
              </p:cNvSpPr>
              <p:nvPr/>
            </p:nvSpPr>
            <p:spPr bwMode="auto">
              <a:xfrm>
                <a:off x="1800" y="3655"/>
                <a:ext cx="15" cy="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15" name="Line 48"/>
              <p:cNvSpPr>
                <a:spLocks noChangeAspect="1" noChangeShapeType="1"/>
              </p:cNvSpPr>
              <p:nvPr/>
            </p:nvSpPr>
            <p:spPr bwMode="auto">
              <a:xfrm>
                <a:off x="1614" y="3680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16" name="Line 49"/>
              <p:cNvSpPr>
                <a:spLocks noChangeAspect="1" noChangeShapeType="1"/>
              </p:cNvSpPr>
              <p:nvPr/>
            </p:nvSpPr>
            <p:spPr bwMode="auto">
              <a:xfrm>
                <a:off x="2009" y="2765"/>
                <a:ext cx="4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17" name="Line 50"/>
              <p:cNvSpPr>
                <a:spLocks noChangeAspect="1" noChangeShapeType="1"/>
              </p:cNvSpPr>
              <p:nvPr/>
            </p:nvSpPr>
            <p:spPr bwMode="auto">
              <a:xfrm>
                <a:off x="2425" y="2767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18" name="Line 51"/>
              <p:cNvSpPr>
                <a:spLocks noChangeAspect="1" noChangeShapeType="1"/>
              </p:cNvSpPr>
              <p:nvPr/>
            </p:nvSpPr>
            <p:spPr bwMode="auto">
              <a:xfrm>
                <a:off x="2009" y="2767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19" name="Line 52"/>
              <p:cNvSpPr>
                <a:spLocks noChangeAspect="1" noChangeShapeType="1"/>
              </p:cNvSpPr>
              <p:nvPr/>
            </p:nvSpPr>
            <p:spPr bwMode="auto">
              <a:xfrm>
                <a:off x="2007" y="2917"/>
                <a:ext cx="75" cy="3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20" name="Line 53"/>
              <p:cNvSpPr>
                <a:spLocks noChangeAspect="1" noChangeShapeType="1"/>
              </p:cNvSpPr>
              <p:nvPr/>
            </p:nvSpPr>
            <p:spPr bwMode="auto">
              <a:xfrm flipH="1">
                <a:off x="2353" y="2918"/>
                <a:ext cx="70" cy="3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21" name="Line 54"/>
              <p:cNvSpPr>
                <a:spLocks noChangeAspect="1" noChangeShapeType="1"/>
              </p:cNvSpPr>
              <p:nvPr/>
            </p:nvSpPr>
            <p:spPr bwMode="auto">
              <a:xfrm>
                <a:off x="2350" y="3316"/>
                <a:ext cx="0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22" name="Line 55"/>
              <p:cNvSpPr>
                <a:spLocks noChangeAspect="1" noChangeShapeType="1"/>
              </p:cNvSpPr>
              <p:nvPr/>
            </p:nvSpPr>
            <p:spPr bwMode="auto">
              <a:xfrm>
                <a:off x="2082" y="3582"/>
                <a:ext cx="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23" name="Line 56"/>
              <p:cNvSpPr>
                <a:spLocks noChangeAspect="1" noChangeShapeType="1"/>
              </p:cNvSpPr>
              <p:nvPr/>
            </p:nvSpPr>
            <p:spPr bwMode="auto">
              <a:xfrm>
                <a:off x="2303" y="3592"/>
                <a:ext cx="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24" name="Line 57"/>
              <p:cNvSpPr>
                <a:spLocks noChangeAspect="1" noChangeShapeType="1"/>
              </p:cNvSpPr>
              <p:nvPr/>
            </p:nvSpPr>
            <p:spPr bwMode="auto">
              <a:xfrm>
                <a:off x="2134" y="3582"/>
                <a:ext cx="0" cy="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25" name="Line 58"/>
              <p:cNvSpPr>
                <a:spLocks noChangeAspect="1" noChangeShapeType="1"/>
              </p:cNvSpPr>
              <p:nvPr/>
            </p:nvSpPr>
            <p:spPr bwMode="auto">
              <a:xfrm>
                <a:off x="2303" y="3594"/>
                <a:ext cx="0" cy="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26" name="Line 59"/>
              <p:cNvSpPr>
                <a:spLocks noChangeAspect="1" noChangeShapeType="1"/>
              </p:cNvSpPr>
              <p:nvPr/>
            </p:nvSpPr>
            <p:spPr bwMode="auto">
              <a:xfrm flipH="1">
                <a:off x="2121" y="3641"/>
                <a:ext cx="17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27" name="Line 60"/>
              <p:cNvSpPr>
                <a:spLocks noChangeAspect="1" noChangeShapeType="1"/>
              </p:cNvSpPr>
              <p:nvPr/>
            </p:nvSpPr>
            <p:spPr bwMode="auto">
              <a:xfrm>
                <a:off x="2304" y="3645"/>
                <a:ext cx="17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28" name="Line 61"/>
              <p:cNvSpPr>
                <a:spLocks noChangeAspect="1" noChangeShapeType="1"/>
              </p:cNvSpPr>
              <p:nvPr/>
            </p:nvSpPr>
            <p:spPr bwMode="auto">
              <a:xfrm>
                <a:off x="2119" y="3676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29" name="Line 62"/>
              <p:cNvSpPr>
                <a:spLocks noChangeAspect="1" noChangeShapeType="1"/>
              </p:cNvSpPr>
              <p:nvPr/>
            </p:nvSpPr>
            <p:spPr bwMode="auto">
              <a:xfrm>
                <a:off x="1851" y="3304"/>
                <a:ext cx="23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30" name="Line 63"/>
              <p:cNvSpPr>
                <a:spLocks noChangeAspect="1" noChangeShapeType="1"/>
              </p:cNvSpPr>
              <p:nvPr/>
            </p:nvSpPr>
            <p:spPr bwMode="auto">
              <a:xfrm>
                <a:off x="1846" y="3418"/>
                <a:ext cx="2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31" name="Line 64"/>
              <p:cNvSpPr>
                <a:spLocks noChangeAspect="1" noChangeShapeType="1"/>
              </p:cNvSpPr>
              <p:nvPr/>
            </p:nvSpPr>
            <p:spPr bwMode="auto">
              <a:xfrm>
                <a:off x="1843" y="3421"/>
                <a:ext cx="0" cy="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32" name="Line 65"/>
              <p:cNvSpPr>
                <a:spLocks noChangeAspect="1" noChangeShapeType="1"/>
              </p:cNvSpPr>
              <p:nvPr/>
            </p:nvSpPr>
            <p:spPr bwMode="auto">
              <a:xfrm>
                <a:off x="2086" y="3417"/>
                <a:ext cx="0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202" name="Freeform 66"/>
            <p:cNvSpPr>
              <a:spLocks/>
            </p:cNvSpPr>
            <p:nvPr/>
          </p:nvSpPr>
          <p:spPr bwMode="auto">
            <a:xfrm>
              <a:off x="664" y="2699"/>
              <a:ext cx="345" cy="346"/>
            </a:xfrm>
            <a:custGeom>
              <a:avLst/>
              <a:gdLst>
                <a:gd name="T0" fmla="*/ 5 w 345"/>
                <a:gd name="T1" fmla="*/ 3 h 346"/>
                <a:gd name="T2" fmla="*/ 157 w 345"/>
                <a:gd name="T3" fmla="*/ 7 h 346"/>
                <a:gd name="T4" fmla="*/ 152 w 345"/>
                <a:gd name="T5" fmla="*/ 73 h 346"/>
                <a:gd name="T6" fmla="*/ 146 w 345"/>
                <a:gd name="T7" fmla="*/ 87 h 346"/>
                <a:gd name="T8" fmla="*/ 134 w 345"/>
                <a:gd name="T9" fmla="*/ 151 h 346"/>
                <a:gd name="T10" fmla="*/ 128 w 345"/>
                <a:gd name="T11" fmla="*/ 180 h 346"/>
                <a:gd name="T12" fmla="*/ 124 w 345"/>
                <a:gd name="T13" fmla="*/ 207 h 346"/>
                <a:gd name="T14" fmla="*/ 215 w 345"/>
                <a:gd name="T15" fmla="*/ 204 h 346"/>
                <a:gd name="T16" fmla="*/ 206 w 345"/>
                <a:gd name="T17" fmla="*/ 159 h 346"/>
                <a:gd name="T18" fmla="*/ 200 w 345"/>
                <a:gd name="T19" fmla="*/ 126 h 346"/>
                <a:gd name="T20" fmla="*/ 194 w 345"/>
                <a:gd name="T21" fmla="*/ 100 h 346"/>
                <a:gd name="T22" fmla="*/ 190 w 345"/>
                <a:gd name="T23" fmla="*/ 66 h 346"/>
                <a:gd name="T24" fmla="*/ 191 w 345"/>
                <a:gd name="T25" fmla="*/ 6 h 346"/>
                <a:gd name="T26" fmla="*/ 227 w 345"/>
                <a:gd name="T27" fmla="*/ 6 h 346"/>
                <a:gd name="T28" fmla="*/ 304 w 345"/>
                <a:gd name="T29" fmla="*/ 7 h 346"/>
                <a:gd name="T30" fmla="*/ 340 w 345"/>
                <a:gd name="T31" fmla="*/ 31 h 346"/>
                <a:gd name="T32" fmla="*/ 335 w 345"/>
                <a:gd name="T33" fmla="*/ 76 h 346"/>
                <a:gd name="T34" fmla="*/ 329 w 345"/>
                <a:gd name="T35" fmla="*/ 102 h 346"/>
                <a:gd name="T36" fmla="*/ 320 w 345"/>
                <a:gd name="T37" fmla="*/ 150 h 346"/>
                <a:gd name="T38" fmla="*/ 314 w 345"/>
                <a:gd name="T39" fmla="*/ 180 h 346"/>
                <a:gd name="T40" fmla="*/ 308 w 345"/>
                <a:gd name="T41" fmla="*/ 307 h 346"/>
                <a:gd name="T42" fmla="*/ 296 w 345"/>
                <a:gd name="T43" fmla="*/ 309 h 346"/>
                <a:gd name="T44" fmla="*/ 295 w 345"/>
                <a:gd name="T45" fmla="*/ 340 h 346"/>
                <a:gd name="T46" fmla="*/ 293 w 345"/>
                <a:gd name="T47" fmla="*/ 342 h 346"/>
                <a:gd name="T48" fmla="*/ 233 w 345"/>
                <a:gd name="T49" fmla="*/ 337 h 346"/>
                <a:gd name="T50" fmla="*/ 224 w 345"/>
                <a:gd name="T51" fmla="*/ 301 h 346"/>
                <a:gd name="T52" fmla="*/ 217 w 345"/>
                <a:gd name="T53" fmla="*/ 267 h 346"/>
                <a:gd name="T54" fmla="*/ 193 w 345"/>
                <a:gd name="T55" fmla="*/ 241 h 346"/>
                <a:gd name="T56" fmla="*/ 124 w 345"/>
                <a:gd name="T57" fmla="*/ 244 h 346"/>
                <a:gd name="T58" fmla="*/ 122 w 345"/>
                <a:gd name="T59" fmla="*/ 279 h 346"/>
                <a:gd name="T60" fmla="*/ 124 w 345"/>
                <a:gd name="T61" fmla="*/ 307 h 346"/>
                <a:gd name="T62" fmla="*/ 106 w 345"/>
                <a:gd name="T63" fmla="*/ 312 h 346"/>
                <a:gd name="T64" fmla="*/ 110 w 345"/>
                <a:gd name="T65" fmla="*/ 336 h 346"/>
                <a:gd name="T66" fmla="*/ 95 w 345"/>
                <a:gd name="T67" fmla="*/ 345 h 346"/>
                <a:gd name="T68" fmla="*/ 46 w 345"/>
                <a:gd name="T69" fmla="*/ 339 h 346"/>
                <a:gd name="T70" fmla="*/ 40 w 345"/>
                <a:gd name="T71" fmla="*/ 306 h 346"/>
                <a:gd name="T72" fmla="*/ 29 w 345"/>
                <a:gd name="T73" fmla="*/ 286 h 346"/>
                <a:gd name="T74" fmla="*/ 34 w 345"/>
                <a:gd name="T75" fmla="*/ 213 h 346"/>
                <a:gd name="T76" fmla="*/ 23 w 345"/>
                <a:gd name="T77" fmla="*/ 168 h 346"/>
                <a:gd name="T78" fmla="*/ 17 w 345"/>
                <a:gd name="T79" fmla="*/ 135 h 346"/>
                <a:gd name="T80" fmla="*/ 14 w 345"/>
                <a:gd name="T81" fmla="*/ 121 h 346"/>
                <a:gd name="T82" fmla="*/ 11 w 345"/>
                <a:gd name="T83" fmla="*/ 106 h 346"/>
                <a:gd name="T84" fmla="*/ 5 w 345"/>
                <a:gd name="T85" fmla="*/ 76 h 346"/>
                <a:gd name="T86" fmla="*/ 1 w 345"/>
                <a:gd name="T87" fmla="*/ 49 h 346"/>
                <a:gd name="T88" fmla="*/ 5 w 345"/>
                <a:gd name="T89" fmla="*/ 3 h 3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45" h="346">
                  <a:moveTo>
                    <a:pt x="5" y="3"/>
                  </a:moveTo>
                  <a:cubicBezTo>
                    <a:pt x="56" y="4"/>
                    <a:pt x="106" y="6"/>
                    <a:pt x="157" y="7"/>
                  </a:cubicBezTo>
                  <a:cubicBezTo>
                    <a:pt x="157" y="13"/>
                    <a:pt x="161" y="55"/>
                    <a:pt x="152" y="73"/>
                  </a:cubicBezTo>
                  <a:cubicBezTo>
                    <a:pt x="151" y="79"/>
                    <a:pt x="148" y="82"/>
                    <a:pt x="146" y="87"/>
                  </a:cubicBezTo>
                  <a:cubicBezTo>
                    <a:pt x="143" y="107"/>
                    <a:pt x="144" y="132"/>
                    <a:pt x="134" y="151"/>
                  </a:cubicBezTo>
                  <a:cubicBezTo>
                    <a:pt x="132" y="161"/>
                    <a:pt x="130" y="170"/>
                    <a:pt x="128" y="180"/>
                  </a:cubicBezTo>
                  <a:cubicBezTo>
                    <a:pt x="127" y="190"/>
                    <a:pt x="125" y="197"/>
                    <a:pt x="124" y="207"/>
                  </a:cubicBezTo>
                  <a:cubicBezTo>
                    <a:pt x="154" y="212"/>
                    <a:pt x="185" y="204"/>
                    <a:pt x="215" y="204"/>
                  </a:cubicBezTo>
                  <a:cubicBezTo>
                    <a:pt x="214" y="189"/>
                    <a:pt x="213" y="173"/>
                    <a:pt x="206" y="159"/>
                  </a:cubicBezTo>
                  <a:cubicBezTo>
                    <a:pt x="204" y="148"/>
                    <a:pt x="205" y="136"/>
                    <a:pt x="200" y="126"/>
                  </a:cubicBezTo>
                  <a:cubicBezTo>
                    <a:pt x="198" y="117"/>
                    <a:pt x="197" y="109"/>
                    <a:pt x="194" y="100"/>
                  </a:cubicBezTo>
                  <a:cubicBezTo>
                    <a:pt x="193" y="88"/>
                    <a:pt x="191" y="78"/>
                    <a:pt x="190" y="66"/>
                  </a:cubicBezTo>
                  <a:cubicBezTo>
                    <a:pt x="190" y="46"/>
                    <a:pt x="185" y="25"/>
                    <a:pt x="191" y="6"/>
                  </a:cubicBezTo>
                  <a:cubicBezTo>
                    <a:pt x="193" y="0"/>
                    <a:pt x="223" y="6"/>
                    <a:pt x="227" y="6"/>
                  </a:cubicBezTo>
                  <a:cubicBezTo>
                    <a:pt x="253" y="7"/>
                    <a:pt x="278" y="7"/>
                    <a:pt x="304" y="7"/>
                  </a:cubicBezTo>
                  <a:cubicBezTo>
                    <a:pt x="337" y="2"/>
                    <a:pt x="337" y="0"/>
                    <a:pt x="340" y="31"/>
                  </a:cubicBezTo>
                  <a:cubicBezTo>
                    <a:pt x="341" y="59"/>
                    <a:pt x="345" y="57"/>
                    <a:pt x="335" y="76"/>
                  </a:cubicBezTo>
                  <a:cubicBezTo>
                    <a:pt x="333" y="85"/>
                    <a:pt x="331" y="93"/>
                    <a:pt x="329" y="102"/>
                  </a:cubicBezTo>
                  <a:cubicBezTo>
                    <a:pt x="328" y="119"/>
                    <a:pt x="328" y="135"/>
                    <a:pt x="320" y="150"/>
                  </a:cubicBezTo>
                  <a:cubicBezTo>
                    <a:pt x="318" y="160"/>
                    <a:pt x="318" y="171"/>
                    <a:pt x="314" y="180"/>
                  </a:cubicBezTo>
                  <a:cubicBezTo>
                    <a:pt x="308" y="220"/>
                    <a:pt x="319" y="268"/>
                    <a:pt x="308" y="307"/>
                  </a:cubicBezTo>
                  <a:cubicBezTo>
                    <a:pt x="307" y="311"/>
                    <a:pt x="300" y="308"/>
                    <a:pt x="296" y="309"/>
                  </a:cubicBezTo>
                  <a:cubicBezTo>
                    <a:pt x="294" y="321"/>
                    <a:pt x="293" y="327"/>
                    <a:pt x="295" y="340"/>
                  </a:cubicBezTo>
                  <a:cubicBezTo>
                    <a:pt x="297" y="329"/>
                    <a:pt x="300" y="338"/>
                    <a:pt x="293" y="342"/>
                  </a:cubicBezTo>
                  <a:cubicBezTo>
                    <a:pt x="276" y="333"/>
                    <a:pt x="245" y="337"/>
                    <a:pt x="233" y="337"/>
                  </a:cubicBezTo>
                  <a:cubicBezTo>
                    <a:pt x="237" y="321"/>
                    <a:pt x="245" y="305"/>
                    <a:pt x="224" y="301"/>
                  </a:cubicBezTo>
                  <a:cubicBezTo>
                    <a:pt x="209" y="309"/>
                    <a:pt x="219" y="278"/>
                    <a:pt x="217" y="267"/>
                  </a:cubicBezTo>
                  <a:cubicBezTo>
                    <a:pt x="216" y="253"/>
                    <a:pt x="218" y="223"/>
                    <a:pt x="193" y="241"/>
                  </a:cubicBezTo>
                  <a:cubicBezTo>
                    <a:pt x="161" y="240"/>
                    <a:pt x="156" y="243"/>
                    <a:pt x="124" y="244"/>
                  </a:cubicBezTo>
                  <a:cubicBezTo>
                    <a:pt x="126" y="256"/>
                    <a:pt x="126" y="268"/>
                    <a:pt x="122" y="279"/>
                  </a:cubicBezTo>
                  <a:cubicBezTo>
                    <a:pt x="123" y="284"/>
                    <a:pt x="127" y="301"/>
                    <a:pt x="124" y="307"/>
                  </a:cubicBezTo>
                  <a:cubicBezTo>
                    <a:pt x="123" y="309"/>
                    <a:pt x="109" y="311"/>
                    <a:pt x="106" y="312"/>
                  </a:cubicBezTo>
                  <a:cubicBezTo>
                    <a:pt x="109" y="333"/>
                    <a:pt x="108" y="325"/>
                    <a:pt x="110" y="336"/>
                  </a:cubicBezTo>
                  <a:cubicBezTo>
                    <a:pt x="108" y="346"/>
                    <a:pt x="103" y="342"/>
                    <a:pt x="95" y="345"/>
                  </a:cubicBezTo>
                  <a:cubicBezTo>
                    <a:pt x="79" y="343"/>
                    <a:pt x="62" y="341"/>
                    <a:pt x="46" y="339"/>
                  </a:cubicBezTo>
                  <a:cubicBezTo>
                    <a:pt x="48" y="327"/>
                    <a:pt x="57" y="308"/>
                    <a:pt x="40" y="306"/>
                  </a:cubicBezTo>
                  <a:cubicBezTo>
                    <a:pt x="29" y="301"/>
                    <a:pt x="31" y="301"/>
                    <a:pt x="29" y="286"/>
                  </a:cubicBezTo>
                  <a:cubicBezTo>
                    <a:pt x="30" y="262"/>
                    <a:pt x="23" y="235"/>
                    <a:pt x="34" y="213"/>
                  </a:cubicBezTo>
                  <a:cubicBezTo>
                    <a:pt x="26" y="200"/>
                    <a:pt x="30" y="182"/>
                    <a:pt x="23" y="168"/>
                  </a:cubicBezTo>
                  <a:cubicBezTo>
                    <a:pt x="21" y="157"/>
                    <a:pt x="19" y="146"/>
                    <a:pt x="17" y="135"/>
                  </a:cubicBezTo>
                  <a:cubicBezTo>
                    <a:pt x="16" y="130"/>
                    <a:pt x="14" y="121"/>
                    <a:pt x="14" y="121"/>
                  </a:cubicBezTo>
                  <a:cubicBezTo>
                    <a:pt x="13" y="109"/>
                    <a:pt x="14" y="114"/>
                    <a:pt x="11" y="106"/>
                  </a:cubicBezTo>
                  <a:cubicBezTo>
                    <a:pt x="9" y="96"/>
                    <a:pt x="9" y="85"/>
                    <a:pt x="5" y="76"/>
                  </a:cubicBezTo>
                  <a:cubicBezTo>
                    <a:pt x="3" y="65"/>
                    <a:pt x="2" y="62"/>
                    <a:pt x="1" y="49"/>
                  </a:cubicBezTo>
                  <a:cubicBezTo>
                    <a:pt x="2" y="39"/>
                    <a:pt x="0" y="10"/>
                    <a:pt x="5" y="3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7173" name="Text Box 72"/>
          <p:cNvSpPr txBox="1">
            <a:spLocks noChangeArrowheads="1"/>
          </p:cNvSpPr>
          <p:nvPr/>
        </p:nvSpPr>
        <p:spPr bwMode="auto">
          <a:xfrm>
            <a:off x="1973263" y="5307014"/>
            <a:ext cx="21018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/>
              <a:t>   </a:t>
            </a:r>
            <a:r>
              <a:rPr lang="en-GB" altLang="en-US" sz="2000" b="1"/>
              <a:t>Obs 2</a:t>
            </a:r>
          </a:p>
          <a:p>
            <a:pPr eaLnBrk="1" hangingPunct="1">
              <a:defRPr/>
            </a:pPr>
            <a:r>
              <a:rPr lang="en-GB" altLang="en-US" sz="1800"/>
              <a:t>=“trapping    </a:t>
            </a:r>
          </a:p>
          <a:p>
            <a:pPr eaLnBrk="1" hangingPunct="1">
              <a:defRPr/>
            </a:pPr>
            <a:r>
              <a:rPr lang="en-GB" altLang="en-US" sz="1800"/>
              <a:t>    occasion”</a:t>
            </a:r>
            <a:endParaRPr lang="en-US" altLang="en-US" sz="1800"/>
          </a:p>
        </p:txBody>
      </p:sp>
      <p:sp>
        <p:nvSpPr>
          <p:cNvPr id="7174" name="Text Box 73"/>
          <p:cNvSpPr txBox="1">
            <a:spLocks noChangeArrowheads="1"/>
          </p:cNvSpPr>
          <p:nvPr/>
        </p:nvSpPr>
        <p:spPr bwMode="auto">
          <a:xfrm>
            <a:off x="3316289" y="5295901"/>
            <a:ext cx="15001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b="1"/>
              <a:t>   </a:t>
            </a:r>
            <a:r>
              <a:rPr lang="en-GB" altLang="en-US" sz="2000" b="1"/>
              <a:t>Obs 1</a:t>
            </a:r>
          </a:p>
          <a:p>
            <a:pPr eaLnBrk="1" hangingPunct="1">
              <a:defRPr/>
            </a:pPr>
            <a:r>
              <a:rPr lang="en-GB" altLang="en-US" sz="1800"/>
              <a:t>=“trapping    </a:t>
            </a:r>
          </a:p>
          <a:p>
            <a:pPr eaLnBrk="1" hangingPunct="1">
              <a:defRPr/>
            </a:pPr>
            <a:r>
              <a:rPr lang="en-GB" altLang="en-US" sz="1800"/>
              <a:t>    occasion”</a:t>
            </a:r>
            <a:endParaRPr lang="en-US" altLang="en-US" sz="1800"/>
          </a:p>
        </p:txBody>
      </p:sp>
      <p:sp>
        <p:nvSpPr>
          <p:cNvPr id="7175" name="Line 74"/>
          <p:cNvSpPr>
            <a:spLocks noChangeShapeType="1"/>
          </p:cNvSpPr>
          <p:nvPr/>
        </p:nvSpPr>
        <p:spPr bwMode="auto">
          <a:xfrm flipV="1">
            <a:off x="2643189" y="4819650"/>
            <a:ext cx="473075" cy="52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76" name="Line 75"/>
          <p:cNvSpPr>
            <a:spLocks noChangeShapeType="1"/>
          </p:cNvSpPr>
          <p:nvPr/>
        </p:nvSpPr>
        <p:spPr bwMode="auto">
          <a:xfrm flipV="1">
            <a:off x="4022725" y="4819650"/>
            <a:ext cx="90488" cy="515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1600" name="Group 96"/>
          <p:cNvGrpSpPr>
            <a:grpSpLocks/>
          </p:cNvGrpSpPr>
          <p:nvPr/>
        </p:nvGrpSpPr>
        <p:grpSpPr bwMode="auto">
          <a:xfrm>
            <a:off x="4659313" y="1912938"/>
            <a:ext cx="2622550" cy="4894994"/>
            <a:chOff x="1481" y="1740"/>
            <a:chExt cx="1239" cy="4455"/>
          </a:xfrm>
        </p:grpSpPr>
        <p:grpSp>
          <p:nvGrpSpPr>
            <p:cNvPr id="7194" name="Group 67"/>
            <p:cNvGrpSpPr>
              <a:grpSpLocks noChangeAspect="1"/>
            </p:cNvGrpSpPr>
            <p:nvPr/>
          </p:nvGrpSpPr>
          <p:grpSpPr bwMode="auto">
            <a:xfrm>
              <a:off x="2018" y="4503"/>
              <a:ext cx="447" cy="907"/>
              <a:chOff x="1818" y="4597"/>
              <a:chExt cx="574" cy="917"/>
            </a:xfrm>
          </p:grpSpPr>
          <p:sp>
            <p:nvSpPr>
              <p:cNvPr id="7197" name="Oval 68"/>
              <p:cNvSpPr>
                <a:spLocks noChangeAspect="1" noChangeArrowheads="1"/>
              </p:cNvSpPr>
              <p:nvPr/>
            </p:nvSpPr>
            <p:spPr bwMode="auto">
              <a:xfrm>
                <a:off x="1995" y="4842"/>
                <a:ext cx="222" cy="672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198" name="Freeform 69"/>
              <p:cNvSpPr>
                <a:spLocks noChangeAspect="1"/>
              </p:cNvSpPr>
              <p:nvPr/>
            </p:nvSpPr>
            <p:spPr bwMode="auto">
              <a:xfrm>
                <a:off x="1918" y="4597"/>
                <a:ext cx="350" cy="320"/>
              </a:xfrm>
              <a:custGeom>
                <a:avLst/>
                <a:gdLst>
                  <a:gd name="T0" fmla="*/ 116 w 350"/>
                  <a:gd name="T1" fmla="*/ 320 h 320"/>
                  <a:gd name="T2" fmla="*/ 140 w 350"/>
                  <a:gd name="T3" fmla="*/ 239 h 320"/>
                  <a:gd name="T4" fmla="*/ 149 w 350"/>
                  <a:gd name="T5" fmla="*/ 209 h 320"/>
                  <a:gd name="T6" fmla="*/ 155 w 350"/>
                  <a:gd name="T7" fmla="*/ 191 h 320"/>
                  <a:gd name="T8" fmla="*/ 152 w 350"/>
                  <a:gd name="T9" fmla="*/ 125 h 320"/>
                  <a:gd name="T10" fmla="*/ 119 w 350"/>
                  <a:gd name="T11" fmla="*/ 113 h 320"/>
                  <a:gd name="T12" fmla="*/ 47 w 350"/>
                  <a:gd name="T13" fmla="*/ 98 h 320"/>
                  <a:gd name="T14" fmla="*/ 29 w 350"/>
                  <a:gd name="T15" fmla="*/ 86 h 320"/>
                  <a:gd name="T16" fmla="*/ 20 w 350"/>
                  <a:gd name="T17" fmla="*/ 80 h 320"/>
                  <a:gd name="T18" fmla="*/ 8 w 350"/>
                  <a:gd name="T19" fmla="*/ 53 h 320"/>
                  <a:gd name="T20" fmla="*/ 2 w 350"/>
                  <a:gd name="T21" fmla="*/ 35 h 320"/>
                  <a:gd name="T22" fmla="*/ 5 w 350"/>
                  <a:gd name="T23" fmla="*/ 2 h 320"/>
                  <a:gd name="T24" fmla="*/ 38 w 350"/>
                  <a:gd name="T25" fmla="*/ 8 h 320"/>
                  <a:gd name="T26" fmla="*/ 98 w 350"/>
                  <a:gd name="T27" fmla="*/ 11 h 320"/>
                  <a:gd name="T28" fmla="*/ 155 w 350"/>
                  <a:gd name="T29" fmla="*/ 20 h 320"/>
                  <a:gd name="T30" fmla="*/ 179 w 350"/>
                  <a:gd name="T31" fmla="*/ 38 h 320"/>
                  <a:gd name="T32" fmla="*/ 335 w 350"/>
                  <a:gd name="T33" fmla="*/ 14 h 320"/>
                  <a:gd name="T34" fmla="*/ 347 w 350"/>
                  <a:gd name="T35" fmla="*/ 35 h 320"/>
                  <a:gd name="T36" fmla="*/ 332 w 350"/>
                  <a:gd name="T37" fmla="*/ 92 h 320"/>
                  <a:gd name="T38" fmla="*/ 305 w 350"/>
                  <a:gd name="T39" fmla="*/ 107 h 320"/>
                  <a:gd name="T40" fmla="*/ 206 w 350"/>
                  <a:gd name="T41" fmla="*/ 128 h 320"/>
                  <a:gd name="T42" fmla="*/ 239 w 350"/>
                  <a:gd name="T43" fmla="*/ 281 h 320"/>
                  <a:gd name="T44" fmla="*/ 116 w 350"/>
                  <a:gd name="T45" fmla="*/ 320 h 32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50" h="320">
                    <a:moveTo>
                      <a:pt x="116" y="320"/>
                    </a:moveTo>
                    <a:cubicBezTo>
                      <a:pt x="123" y="293"/>
                      <a:pt x="134" y="267"/>
                      <a:pt x="140" y="239"/>
                    </a:cubicBezTo>
                    <a:cubicBezTo>
                      <a:pt x="143" y="225"/>
                      <a:pt x="144" y="224"/>
                      <a:pt x="149" y="209"/>
                    </a:cubicBezTo>
                    <a:cubicBezTo>
                      <a:pt x="151" y="203"/>
                      <a:pt x="155" y="191"/>
                      <a:pt x="155" y="191"/>
                    </a:cubicBezTo>
                    <a:cubicBezTo>
                      <a:pt x="154" y="169"/>
                      <a:pt x="156" y="147"/>
                      <a:pt x="152" y="125"/>
                    </a:cubicBezTo>
                    <a:cubicBezTo>
                      <a:pt x="150" y="113"/>
                      <a:pt x="131" y="115"/>
                      <a:pt x="119" y="113"/>
                    </a:cubicBezTo>
                    <a:cubicBezTo>
                      <a:pt x="94" y="109"/>
                      <a:pt x="71" y="104"/>
                      <a:pt x="47" y="98"/>
                    </a:cubicBezTo>
                    <a:cubicBezTo>
                      <a:pt x="41" y="94"/>
                      <a:pt x="35" y="90"/>
                      <a:pt x="29" y="86"/>
                    </a:cubicBezTo>
                    <a:cubicBezTo>
                      <a:pt x="26" y="84"/>
                      <a:pt x="20" y="80"/>
                      <a:pt x="20" y="80"/>
                    </a:cubicBezTo>
                    <a:cubicBezTo>
                      <a:pt x="10" y="66"/>
                      <a:pt x="15" y="74"/>
                      <a:pt x="8" y="53"/>
                    </a:cubicBezTo>
                    <a:cubicBezTo>
                      <a:pt x="6" y="47"/>
                      <a:pt x="2" y="35"/>
                      <a:pt x="2" y="35"/>
                    </a:cubicBezTo>
                    <a:cubicBezTo>
                      <a:pt x="3" y="24"/>
                      <a:pt x="1" y="12"/>
                      <a:pt x="5" y="2"/>
                    </a:cubicBezTo>
                    <a:cubicBezTo>
                      <a:pt x="6" y="0"/>
                      <a:pt x="0" y="5"/>
                      <a:pt x="38" y="8"/>
                    </a:cubicBezTo>
                    <a:cubicBezTo>
                      <a:pt x="58" y="9"/>
                      <a:pt x="78" y="10"/>
                      <a:pt x="98" y="11"/>
                    </a:cubicBezTo>
                    <a:cubicBezTo>
                      <a:pt x="118" y="13"/>
                      <a:pt x="135" y="18"/>
                      <a:pt x="155" y="20"/>
                    </a:cubicBezTo>
                    <a:cubicBezTo>
                      <a:pt x="167" y="24"/>
                      <a:pt x="172" y="28"/>
                      <a:pt x="179" y="38"/>
                    </a:cubicBezTo>
                    <a:cubicBezTo>
                      <a:pt x="269" y="8"/>
                      <a:pt x="165" y="19"/>
                      <a:pt x="335" y="14"/>
                    </a:cubicBezTo>
                    <a:cubicBezTo>
                      <a:pt x="350" y="9"/>
                      <a:pt x="347" y="7"/>
                      <a:pt x="347" y="35"/>
                    </a:cubicBezTo>
                    <a:cubicBezTo>
                      <a:pt x="347" y="55"/>
                      <a:pt x="338" y="74"/>
                      <a:pt x="332" y="92"/>
                    </a:cubicBezTo>
                    <a:cubicBezTo>
                      <a:pt x="329" y="102"/>
                      <a:pt x="312" y="105"/>
                      <a:pt x="305" y="107"/>
                    </a:cubicBezTo>
                    <a:cubicBezTo>
                      <a:pt x="271" y="118"/>
                      <a:pt x="242" y="122"/>
                      <a:pt x="206" y="128"/>
                    </a:cubicBezTo>
                    <a:cubicBezTo>
                      <a:pt x="189" y="180"/>
                      <a:pt x="210" y="237"/>
                      <a:pt x="239" y="281"/>
                    </a:cubicBezTo>
                    <a:cubicBezTo>
                      <a:pt x="196" y="295"/>
                      <a:pt x="143" y="279"/>
                      <a:pt x="116" y="320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199" name="Freeform 70"/>
              <p:cNvSpPr>
                <a:spLocks noChangeAspect="1"/>
              </p:cNvSpPr>
              <p:nvPr/>
            </p:nvSpPr>
            <p:spPr bwMode="auto">
              <a:xfrm>
                <a:off x="1818" y="5106"/>
                <a:ext cx="181" cy="177"/>
              </a:xfrm>
              <a:custGeom>
                <a:avLst/>
                <a:gdLst>
                  <a:gd name="T0" fmla="*/ 171 w 181"/>
                  <a:gd name="T1" fmla="*/ 72 h 177"/>
                  <a:gd name="T2" fmla="*/ 81 w 181"/>
                  <a:gd name="T3" fmla="*/ 51 h 177"/>
                  <a:gd name="T4" fmla="*/ 30 w 181"/>
                  <a:gd name="T5" fmla="*/ 18 h 177"/>
                  <a:gd name="T6" fmla="*/ 3 w 181"/>
                  <a:gd name="T7" fmla="*/ 9 h 177"/>
                  <a:gd name="T8" fmla="*/ 33 w 181"/>
                  <a:gd name="T9" fmla="*/ 78 h 177"/>
                  <a:gd name="T10" fmla="*/ 111 w 181"/>
                  <a:gd name="T11" fmla="*/ 135 h 177"/>
                  <a:gd name="T12" fmla="*/ 171 w 181"/>
                  <a:gd name="T13" fmla="*/ 168 h 177"/>
                  <a:gd name="T14" fmla="*/ 177 w 181"/>
                  <a:gd name="T15" fmla="*/ 177 h 177"/>
                  <a:gd name="T16" fmla="*/ 180 w 181"/>
                  <a:gd name="T17" fmla="*/ 168 h 177"/>
                  <a:gd name="T18" fmla="*/ 177 w 181"/>
                  <a:gd name="T19" fmla="*/ 126 h 177"/>
                  <a:gd name="T20" fmla="*/ 171 w 181"/>
                  <a:gd name="T21" fmla="*/ 72 h 17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1" h="177">
                    <a:moveTo>
                      <a:pt x="171" y="72"/>
                    </a:moveTo>
                    <a:cubicBezTo>
                      <a:pt x="134" y="69"/>
                      <a:pt x="113" y="62"/>
                      <a:pt x="81" y="51"/>
                    </a:cubicBezTo>
                    <a:cubicBezTo>
                      <a:pt x="70" y="35"/>
                      <a:pt x="48" y="24"/>
                      <a:pt x="30" y="18"/>
                    </a:cubicBezTo>
                    <a:cubicBezTo>
                      <a:pt x="19" y="7"/>
                      <a:pt x="17" y="0"/>
                      <a:pt x="3" y="9"/>
                    </a:cubicBezTo>
                    <a:cubicBezTo>
                      <a:pt x="7" y="57"/>
                      <a:pt x="0" y="56"/>
                      <a:pt x="33" y="78"/>
                    </a:cubicBezTo>
                    <a:cubicBezTo>
                      <a:pt x="43" y="94"/>
                      <a:pt x="93" y="129"/>
                      <a:pt x="111" y="135"/>
                    </a:cubicBezTo>
                    <a:cubicBezTo>
                      <a:pt x="124" y="155"/>
                      <a:pt x="152" y="155"/>
                      <a:pt x="171" y="168"/>
                    </a:cubicBezTo>
                    <a:cubicBezTo>
                      <a:pt x="173" y="171"/>
                      <a:pt x="173" y="177"/>
                      <a:pt x="177" y="177"/>
                    </a:cubicBezTo>
                    <a:cubicBezTo>
                      <a:pt x="180" y="177"/>
                      <a:pt x="180" y="171"/>
                      <a:pt x="180" y="168"/>
                    </a:cubicBezTo>
                    <a:cubicBezTo>
                      <a:pt x="180" y="154"/>
                      <a:pt x="178" y="140"/>
                      <a:pt x="177" y="126"/>
                    </a:cubicBezTo>
                    <a:cubicBezTo>
                      <a:pt x="174" y="75"/>
                      <a:pt x="181" y="92"/>
                      <a:pt x="171" y="72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00" name="Freeform 71"/>
              <p:cNvSpPr>
                <a:spLocks noChangeAspect="1"/>
              </p:cNvSpPr>
              <p:nvPr/>
            </p:nvSpPr>
            <p:spPr bwMode="auto">
              <a:xfrm flipH="1">
                <a:off x="2211" y="5100"/>
                <a:ext cx="181" cy="177"/>
              </a:xfrm>
              <a:custGeom>
                <a:avLst/>
                <a:gdLst>
                  <a:gd name="T0" fmla="*/ 171 w 181"/>
                  <a:gd name="T1" fmla="*/ 72 h 177"/>
                  <a:gd name="T2" fmla="*/ 81 w 181"/>
                  <a:gd name="T3" fmla="*/ 51 h 177"/>
                  <a:gd name="T4" fmla="*/ 30 w 181"/>
                  <a:gd name="T5" fmla="*/ 18 h 177"/>
                  <a:gd name="T6" fmla="*/ 3 w 181"/>
                  <a:gd name="T7" fmla="*/ 9 h 177"/>
                  <a:gd name="T8" fmla="*/ 33 w 181"/>
                  <a:gd name="T9" fmla="*/ 78 h 177"/>
                  <a:gd name="T10" fmla="*/ 111 w 181"/>
                  <a:gd name="T11" fmla="*/ 135 h 177"/>
                  <a:gd name="T12" fmla="*/ 171 w 181"/>
                  <a:gd name="T13" fmla="*/ 168 h 177"/>
                  <a:gd name="T14" fmla="*/ 177 w 181"/>
                  <a:gd name="T15" fmla="*/ 177 h 177"/>
                  <a:gd name="T16" fmla="*/ 180 w 181"/>
                  <a:gd name="T17" fmla="*/ 168 h 177"/>
                  <a:gd name="T18" fmla="*/ 177 w 181"/>
                  <a:gd name="T19" fmla="*/ 126 h 177"/>
                  <a:gd name="T20" fmla="*/ 171 w 181"/>
                  <a:gd name="T21" fmla="*/ 72 h 17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1" h="177">
                    <a:moveTo>
                      <a:pt x="171" y="72"/>
                    </a:moveTo>
                    <a:cubicBezTo>
                      <a:pt x="134" y="69"/>
                      <a:pt x="113" y="62"/>
                      <a:pt x="81" y="51"/>
                    </a:cubicBezTo>
                    <a:cubicBezTo>
                      <a:pt x="70" y="35"/>
                      <a:pt x="48" y="24"/>
                      <a:pt x="30" y="18"/>
                    </a:cubicBezTo>
                    <a:cubicBezTo>
                      <a:pt x="19" y="7"/>
                      <a:pt x="17" y="0"/>
                      <a:pt x="3" y="9"/>
                    </a:cubicBezTo>
                    <a:cubicBezTo>
                      <a:pt x="7" y="57"/>
                      <a:pt x="0" y="56"/>
                      <a:pt x="33" y="78"/>
                    </a:cubicBezTo>
                    <a:cubicBezTo>
                      <a:pt x="43" y="94"/>
                      <a:pt x="93" y="129"/>
                      <a:pt x="111" y="135"/>
                    </a:cubicBezTo>
                    <a:cubicBezTo>
                      <a:pt x="124" y="155"/>
                      <a:pt x="152" y="155"/>
                      <a:pt x="171" y="168"/>
                    </a:cubicBezTo>
                    <a:cubicBezTo>
                      <a:pt x="173" y="171"/>
                      <a:pt x="173" y="177"/>
                      <a:pt x="177" y="177"/>
                    </a:cubicBezTo>
                    <a:cubicBezTo>
                      <a:pt x="180" y="177"/>
                      <a:pt x="180" y="171"/>
                      <a:pt x="180" y="168"/>
                    </a:cubicBezTo>
                    <a:cubicBezTo>
                      <a:pt x="180" y="154"/>
                      <a:pt x="178" y="140"/>
                      <a:pt x="177" y="126"/>
                    </a:cubicBezTo>
                    <a:cubicBezTo>
                      <a:pt x="174" y="75"/>
                      <a:pt x="181" y="92"/>
                      <a:pt x="171" y="72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7195" name="Text Box 76"/>
            <p:cNvSpPr txBox="1">
              <a:spLocks noChangeArrowheads="1"/>
            </p:cNvSpPr>
            <p:nvPr/>
          </p:nvSpPr>
          <p:spPr bwMode="auto">
            <a:xfrm>
              <a:off x="1481" y="5579"/>
              <a:ext cx="1239" cy="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GB" altLang="en-US" sz="2000" b="1"/>
                <a:t>Passes unseen by 1</a:t>
              </a:r>
            </a:p>
            <a:p>
              <a:pPr eaLnBrk="1" hangingPunct="1">
                <a:defRPr/>
              </a:pPr>
              <a:r>
                <a:rPr lang="en-GB" altLang="en-US" sz="1800" b="1"/>
                <a:t>=“failure</a:t>
              </a:r>
              <a:r>
                <a:rPr lang="en-GB" altLang="en-US" sz="1800"/>
                <a:t>”</a:t>
              </a:r>
              <a:endParaRPr lang="en-US" altLang="en-US" sz="1800"/>
            </a:p>
          </p:txBody>
        </p:sp>
        <p:sp>
          <p:nvSpPr>
            <p:cNvPr id="7196" name="Line 77"/>
            <p:cNvSpPr>
              <a:spLocks noChangeShapeType="1"/>
            </p:cNvSpPr>
            <p:nvPr/>
          </p:nvSpPr>
          <p:spPr bwMode="auto">
            <a:xfrm flipV="1">
              <a:off x="2233" y="1740"/>
              <a:ext cx="0" cy="274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178" name="Text Box 78"/>
          <p:cNvSpPr txBox="1">
            <a:spLocks noChangeArrowheads="1"/>
          </p:cNvSpPr>
          <p:nvPr/>
        </p:nvSpPr>
        <p:spPr bwMode="auto">
          <a:xfrm>
            <a:off x="4362450" y="1198564"/>
            <a:ext cx="1557338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/>
              <a:t>Seen by 2</a:t>
            </a:r>
          </a:p>
          <a:p>
            <a:pPr eaLnBrk="1" hangingPunct="1">
              <a:defRPr/>
            </a:pPr>
            <a:r>
              <a:rPr lang="en-GB" altLang="en-US" sz="1800"/>
              <a:t>=“marked”</a:t>
            </a:r>
            <a:endParaRPr lang="en-US" altLang="en-US" sz="1800"/>
          </a:p>
        </p:txBody>
      </p:sp>
      <p:grpSp>
        <p:nvGrpSpPr>
          <p:cNvPr id="21583" name="Group 79"/>
          <p:cNvGrpSpPr>
            <a:grpSpLocks noChangeAspect="1"/>
          </p:cNvGrpSpPr>
          <p:nvPr/>
        </p:nvGrpSpPr>
        <p:grpSpPr bwMode="auto">
          <a:xfrm>
            <a:off x="7366000" y="3581400"/>
            <a:ext cx="946150" cy="996950"/>
            <a:chOff x="1818" y="4597"/>
            <a:chExt cx="574" cy="917"/>
          </a:xfrm>
        </p:grpSpPr>
        <p:sp>
          <p:nvSpPr>
            <p:cNvPr id="7190" name="Oval 80"/>
            <p:cNvSpPr>
              <a:spLocks noChangeAspect="1" noChangeArrowheads="1"/>
            </p:cNvSpPr>
            <p:nvPr/>
          </p:nvSpPr>
          <p:spPr bwMode="auto">
            <a:xfrm>
              <a:off x="1995" y="4842"/>
              <a:ext cx="222" cy="6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Arial" charset="0"/>
                <a:ea typeface="ＭＳ Ｐゴシック" charset="0"/>
              </a:endParaRPr>
            </a:p>
          </p:txBody>
        </p:sp>
        <p:sp>
          <p:nvSpPr>
            <p:cNvPr id="7191" name="Freeform 81"/>
            <p:cNvSpPr>
              <a:spLocks noChangeAspect="1"/>
            </p:cNvSpPr>
            <p:nvPr/>
          </p:nvSpPr>
          <p:spPr bwMode="auto">
            <a:xfrm>
              <a:off x="1918" y="4597"/>
              <a:ext cx="350" cy="320"/>
            </a:xfrm>
            <a:custGeom>
              <a:avLst/>
              <a:gdLst>
                <a:gd name="T0" fmla="*/ 116 w 350"/>
                <a:gd name="T1" fmla="*/ 320 h 320"/>
                <a:gd name="T2" fmla="*/ 140 w 350"/>
                <a:gd name="T3" fmla="*/ 239 h 320"/>
                <a:gd name="T4" fmla="*/ 149 w 350"/>
                <a:gd name="T5" fmla="*/ 209 h 320"/>
                <a:gd name="T6" fmla="*/ 155 w 350"/>
                <a:gd name="T7" fmla="*/ 191 h 320"/>
                <a:gd name="T8" fmla="*/ 152 w 350"/>
                <a:gd name="T9" fmla="*/ 125 h 320"/>
                <a:gd name="T10" fmla="*/ 119 w 350"/>
                <a:gd name="T11" fmla="*/ 113 h 320"/>
                <a:gd name="T12" fmla="*/ 47 w 350"/>
                <a:gd name="T13" fmla="*/ 98 h 320"/>
                <a:gd name="T14" fmla="*/ 29 w 350"/>
                <a:gd name="T15" fmla="*/ 86 h 320"/>
                <a:gd name="T16" fmla="*/ 20 w 350"/>
                <a:gd name="T17" fmla="*/ 80 h 320"/>
                <a:gd name="T18" fmla="*/ 8 w 350"/>
                <a:gd name="T19" fmla="*/ 53 h 320"/>
                <a:gd name="T20" fmla="*/ 2 w 350"/>
                <a:gd name="T21" fmla="*/ 35 h 320"/>
                <a:gd name="T22" fmla="*/ 5 w 350"/>
                <a:gd name="T23" fmla="*/ 2 h 320"/>
                <a:gd name="T24" fmla="*/ 38 w 350"/>
                <a:gd name="T25" fmla="*/ 8 h 320"/>
                <a:gd name="T26" fmla="*/ 98 w 350"/>
                <a:gd name="T27" fmla="*/ 11 h 320"/>
                <a:gd name="T28" fmla="*/ 155 w 350"/>
                <a:gd name="T29" fmla="*/ 20 h 320"/>
                <a:gd name="T30" fmla="*/ 179 w 350"/>
                <a:gd name="T31" fmla="*/ 38 h 320"/>
                <a:gd name="T32" fmla="*/ 335 w 350"/>
                <a:gd name="T33" fmla="*/ 14 h 320"/>
                <a:gd name="T34" fmla="*/ 347 w 350"/>
                <a:gd name="T35" fmla="*/ 35 h 320"/>
                <a:gd name="T36" fmla="*/ 332 w 350"/>
                <a:gd name="T37" fmla="*/ 92 h 320"/>
                <a:gd name="T38" fmla="*/ 305 w 350"/>
                <a:gd name="T39" fmla="*/ 107 h 320"/>
                <a:gd name="T40" fmla="*/ 206 w 350"/>
                <a:gd name="T41" fmla="*/ 128 h 320"/>
                <a:gd name="T42" fmla="*/ 239 w 350"/>
                <a:gd name="T43" fmla="*/ 281 h 320"/>
                <a:gd name="T44" fmla="*/ 116 w 350"/>
                <a:gd name="T45" fmla="*/ 320 h 32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50" h="320">
                  <a:moveTo>
                    <a:pt x="116" y="320"/>
                  </a:moveTo>
                  <a:cubicBezTo>
                    <a:pt x="123" y="293"/>
                    <a:pt x="134" y="267"/>
                    <a:pt x="140" y="239"/>
                  </a:cubicBezTo>
                  <a:cubicBezTo>
                    <a:pt x="143" y="225"/>
                    <a:pt x="144" y="224"/>
                    <a:pt x="149" y="209"/>
                  </a:cubicBezTo>
                  <a:cubicBezTo>
                    <a:pt x="151" y="203"/>
                    <a:pt x="155" y="191"/>
                    <a:pt x="155" y="191"/>
                  </a:cubicBezTo>
                  <a:cubicBezTo>
                    <a:pt x="154" y="169"/>
                    <a:pt x="156" y="147"/>
                    <a:pt x="152" y="125"/>
                  </a:cubicBezTo>
                  <a:cubicBezTo>
                    <a:pt x="150" y="113"/>
                    <a:pt x="131" y="115"/>
                    <a:pt x="119" y="113"/>
                  </a:cubicBezTo>
                  <a:cubicBezTo>
                    <a:pt x="94" y="109"/>
                    <a:pt x="71" y="104"/>
                    <a:pt x="47" y="98"/>
                  </a:cubicBezTo>
                  <a:cubicBezTo>
                    <a:pt x="41" y="94"/>
                    <a:pt x="35" y="90"/>
                    <a:pt x="29" y="86"/>
                  </a:cubicBezTo>
                  <a:cubicBezTo>
                    <a:pt x="26" y="84"/>
                    <a:pt x="20" y="80"/>
                    <a:pt x="20" y="80"/>
                  </a:cubicBezTo>
                  <a:cubicBezTo>
                    <a:pt x="10" y="66"/>
                    <a:pt x="15" y="74"/>
                    <a:pt x="8" y="53"/>
                  </a:cubicBezTo>
                  <a:cubicBezTo>
                    <a:pt x="6" y="47"/>
                    <a:pt x="2" y="35"/>
                    <a:pt x="2" y="35"/>
                  </a:cubicBezTo>
                  <a:cubicBezTo>
                    <a:pt x="3" y="24"/>
                    <a:pt x="1" y="12"/>
                    <a:pt x="5" y="2"/>
                  </a:cubicBezTo>
                  <a:cubicBezTo>
                    <a:pt x="6" y="0"/>
                    <a:pt x="0" y="5"/>
                    <a:pt x="38" y="8"/>
                  </a:cubicBezTo>
                  <a:cubicBezTo>
                    <a:pt x="58" y="9"/>
                    <a:pt x="78" y="10"/>
                    <a:pt x="98" y="11"/>
                  </a:cubicBezTo>
                  <a:cubicBezTo>
                    <a:pt x="118" y="13"/>
                    <a:pt x="135" y="18"/>
                    <a:pt x="155" y="20"/>
                  </a:cubicBezTo>
                  <a:cubicBezTo>
                    <a:pt x="167" y="24"/>
                    <a:pt x="172" y="28"/>
                    <a:pt x="179" y="38"/>
                  </a:cubicBezTo>
                  <a:cubicBezTo>
                    <a:pt x="269" y="8"/>
                    <a:pt x="165" y="19"/>
                    <a:pt x="335" y="14"/>
                  </a:cubicBezTo>
                  <a:cubicBezTo>
                    <a:pt x="350" y="9"/>
                    <a:pt x="347" y="7"/>
                    <a:pt x="347" y="35"/>
                  </a:cubicBezTo>
                  <a:cubicBezTo>
                    <a:pt x="347" y="55"/>
                    <a:pt x="338" y="74"/>
                    <a:pt x="332" y="92"/>
                  </a:cubicBezTo>
                  <a:cubicBezTo>
                    <a:pt x="329" y="102"/>
                    <a:pt x="312" y="105"/>
                    <a:pt x="305" y="107"/>
                  </a:cubicBezTo>
                  <a:cubicBezTo>
                    <a:pt x="271" y="118"/>
                    <a:pt x="242" y="122"/>
                    <a:pt x="206" y="128"/>
                  </a:cubicBezTo>
                  <a:cubicBezTo>
                    <a:pt x="189" y="180"/>
                    <a:pt x="210" y="237"/>
                    <a:pt x="239" y="281"/>
                  </a:cubicBezTo>
                  <a:cubicBezTo>
                    <a:pt x="196" y="295"/>
                    <a:pt x="143" y="279"/>
                    <a:pt x="116" y="320"/>
                  </a:cubicBezTo>
                  <a:close/>
                </a:path>
              </a:pathLst>
            </a:cu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92" name="Freeform 82"/>
            <p:cNvSpPr>
              <a:spLocks noChangeAspect="1"/>
            </p:cNvSpPr>
            <p:nvPr/>
          </p:nvSpPr>
          <p:spPr bwMode="auto">
            <a:xfrm>
              <a:off x="1818" y="5106"/>
              <a:ext cx="181" cy="177"/>
            </a:xfrm>
            <a:custGeom>
              <a:avLst/>
              <a:gdLst>
                <a:gd name="T0" fmla="*/ 171 w 181"/>
                <a:gd name="T1" fmla="*/ 72 h 177"/>
                <a:gd name="T2" fmla="*/ 81 w 181"/>
                <a:gd name="T3" fmla="*/ 51 h 177"/>
                <a:gd name="T4" fmla="*/ 30 w 181"/>
                <a:gd name="T5" fmla="*/ 18 h 177"/>
                <a:gd name="T6" fmla="*/ 3 w 181"/>
                <a:gd name="T7" fmla="*/ 9 h 177"/>
                <a:gd name="T8" fmla="*/ 33 w 181"/>
                <a:gd name="T9" fmla="*/ 78 h 177"/>
                <a:gd name="T10" fmla="*/ 111 w 181"/>
                <a:gd name="T11" fmla="*/ 135 h 177"/>
                <a:gd name="T12" fmla="*/ 171 w 181"/>
                <a:gd name="T13" fmla="*/ 168 h 177"/>
                <a:gd name="T14" fmla="*/ 177 w 181"/>
                <a:gd name="T15" fmla="*/ 177 h 177"/>
                <a:gd name="T16" fmla="*/ 180 w 181"/>
                <a:gd name="T17" fmla="*/ 168 h 177"/>
                <a:gd name="T18" fmla="*/ 177 w 181"/>
                <a:gd name="T19" fmla="*/ 126 h 177"/>
                <a:gd name="T20" fmla="*/ 171 w 181"/>
                <a:gd name="T21" fmla="*/ 72 h 17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1" h="177">
                  <a:moveTo>
                    <a:pt x="171" y="72"/>
                  </a:moveTo>
                  <a:cubicBezTo>
                    <a:pt x="134" y="69"/>
                    <a:pt x="113" y="62"/>
                    <a:pt x="81" y="51"/>
                  </a:cubicBezTo>
                  <a:cubicBezTo>
                    <a:pt x="70" y="35"/>
                    <a:pt x="48" y="24"/>
                    <a:pt x="30" y="18"/>
                  </a:cubicBezTo>
                  <a:cubicBezTo>
                    <a:pt x="19" y="7"/>
                    <a:pt x="17" y="0"/>
                    <a:pt x="3" y="9"/>
                  </a:cubicBezTo>
                  <a:cubicBezTo>
                    <a:pt x="7" y="57"/>
                    <a:pt x="0" y="56"/>
                    <a:pt x="33" y="78"/>
                  </a:cubicBezTo>
                  <a:cubicBezTo>
                    <a:pt x="43" y="94"/>
                    <a:pt x="93" y="129"/>
                    <a:pt x="111" y="135"/>
                  </a:cubicBezTo>
                  <a:cubicBezTo>
                    <a:pt x="124" y="155"/>
                    <a:pt x="152" y="155"/>
                    <a:pt x="171" y="168"/>
                  </a:cubicBezTo>
                  <a:cubicBezTo>
                    <a:pt x="173" y="171"/>
                    <a:pt x="173" y="177"/>
                    <a:pt x="177" y="177"/>
                  </a:cubicBezTo>
                  <a:cubicBezTo>
                    <a:pt x="180" y="177"/>
                    <a:pt x="180" y="171"/>
                    <a:pt x="180" y="168"/>
                  </a:cubicBezTo>
                  <a:cubicBezTo>
                    <a:pt x="180" y="154"/>
                    <a:pt x="178" y="140"/>
                    <a:pt x="177" y="126"/>
                  </a:cubicBezTo>
                  <a:cubicBezTo>
                    <a:pt x="174" y="75"/>
                    <a:pt x="181" y="92"/>
                    <a:pt x="171" y="72"/>
                  </a:cubicBezTo>
                  <a:close/>
                </a:path>
              </a:pathLst>
            </a:cu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93" name="Freeform 83"/>
            <p:cNvSpPr>
              <a:spLocks noChangeAspect="1"/>
            </p:cNvSpPr>
            <p:nvPr/>
          </p:nvSpPr>
          <p:spPr bwMode="auto">
            <a:xfrm flipH="1">
              <a:off x="2211" y="5100"/>
              <a:ext cx="181" cy="177"/>
            </a:xfrm>
            <a:custGeom>
              <a:avLst/>
              <a:gdLst>
                <a:gd name="T0" fmla="*/ 171 w 181"/>
                <a:gd name="T1" fmla="*/ 72 h 177"/>
                <a:gd name="T2" fmla="*/ 81 w 181"/>
                <a:gd name="T3" fmla="*/ 51 h 177"/>
                <a:gd name="T4" fmla="*/ 30 w 181"/>
                <a:gd name="T5" fmla="*/ 18 h 177"/>
                <a:gd name="T6" fmla="*/ 3 w 181"/>
                <a:gd name="T7" fmla="*/ 9 h 177"/>
                <a:gd name="T8" fmla="*/ 33 w 181"/>
                <a:gd name="T9" fmla="*/ 78 h 177"/>
                <a:gd name="T10" fmla="*/ 111 w 181"/>
                <a:gd name="T11" fmla="*/ 135 h 177"/>
                <a:gd name="T12" fmla="*/ 171 w 181"/>
                <a:gd name="T13" fmla="*/ 168 h 177"/>
                <a:gd name="T14" fmla="*/ 177 w 181"/>
                <a:gd name="T15" fmla="*/ 177 h 177"/>
                <a:gd name="T16" fmla="*/ 180 w 181"/>
                <a:gd name="T17" fmla="*/ 168 h 177"/>
                <a:gd name="T18" fmla="*/ 177 w 181"/>
                <a:gd name="T19" fmla="*/ 126 h 177"/>
                <a:gd name="T20" fmla="*/ 171 w 181"/>
                <a:gd name="T21" fmla="*/ 72 h 17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1" h="177">
                  <a:moveTo>
                    <a:pt x="171" y="72"/>
                  </a:moveTo>
                  <a:cubicBezTo>
                    <a:pt x="134" y="69"/>
                    <a:pt x="113" y="62"/>
                    <a:pt x="81" y="51"/>
                  </a:cubicBezTo>
                  <a:cubicBezTo>
                    <a:pt x="70" y="35"/>
                    <a:pt x="48" y="24"/>
                    <a:pt x="30" y="18"/>
                  </a:cubicBezTo>
                  <a:cubicBezTo>
                    <a:pt x="19" y="7"/>
                    <a:pt x="17" y="0"/>
                    <a:pt x="3" y="9"/>
                  </a:cubicBezTo>
                  <a:cubicBezTo>
                    <a:pt x="7" y="57"/>
                    <a:pt x="0" y="56"/>
                    <a:pt x="33" y="78"/>
                  </a:cubicBezTo>
                  <a:cubicBezTo>
                    <a:pt x="43" y="94"/>
                    <a:pt x="93" y="129"/>
                    <a:pt x="111" y="135"/>
                  </a:cubicBezTo>
                  <a:cubicBezTo>
                    <a:pt x="124" y="155"/>
                    <a:pt x="152" y="155"/>
                    <a:pt x="171" y="168"/>
                  </a:cubicBezTo>
                  <a:cubicBezTo>
                    <a:pt x="173" y="171"/>
                    <a:pt x="173" y="177"/>
                    <a:pt x="177" y="177"/>
                  </a:cubicBezTo>
                  <a:cubicBezTo>
                    <a:pt x="180" y="177"/>
                    <a:pt x="180" y="171"/>
                    <a:pt x="180" y="168"/>
                  </a:cubicBezTo>
                  <a:cubicBezTo>
                    <a:pt x="180" y="154"/>
                    <a:pt x="178" y="140"/>
                    <a:pt x="177" y="126"/>
                  </a:cubicBezTo>
                  <a:cubicBezTo>
                    <a:pt x="174" y="75"/>
                    <a:pt x="181" y="92"/>
                    <a:pt x="171" y="72"/>
                  </a:cubicBezTo>
                  <a:close/>
                </a:path>
              </a:pathLst>
            </a:cu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1590" name="Text Box 86"/>
          <p:cNvSpPr txBox="1">
            <a:spLocks noChangeArrowheads="1"/>
          </p:cNvSpPr>
          <p:nvPr/>
        </p:nvSpPr>
        <p:spPr bwMode="auto">
          <a:xfrm>
            <a:off x="8447089" y="1160464"/>
            <a:ext cx="155733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/>
              <a:t>Seen by 2</a:t>
            </a:r>
          </a:p>
          <a:p>
            <a:pPr eaLnBrk="1" hangingPunct="1">
              <a:defRPr/>
            </a:pPr>
            <a:r>
              <a:rPr lang="en-GB" altLang="en-US" sz="1800"/>
              <a:t>=“marked”</a:t>
            </a:r>
            <a:endParaRPr lang="en-US" altLang="en-US" sz="1800"/>
          </a:p>
        </p:txBody>
      </p:sp>
      <p:sp>
        <p:nvSpPr>
          <p:cNvPr id="21591" name="Line 87"/>
          <p:cNvSpPr>
            <a:spLocks noChangeShapeType="1"/>
          </p:cNvSpPr>
          <p:nvPr/>
        </p:nvSpPr>
        <p:spPr bwMode="auto">
          <a:xfrm>
            <a:off x="7818438" y="2170113"/>
            <a:ext cx="0" cy="1435100"/>
          </a:xfrm>
          <a:prstGeom prst="line">
            <a:avLst/>
          </a:prstGeom>
          <a:noFill/>
          <a:ln w="9525">
            <a:solidFill>
              <a:srgbClr val="00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1592" name="Line 88"/>
          <p:cNvSpPr>
            <a:spLocks noChangeShapeType="1"/>
          </p:cNvSpPr>
          <p:nvPr/>
        </p:nvSpPr>
        <p:spPr bwMode="auto">
          <a:xfrm flipV="1">
            <a:off x="4583114" y="4083050"/>
            <a:ext cx="2935287" cy="427038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1593" name="Text Box 89"/>
          <p:cNvSpPr txBox="1">
            <a:spLocks noChangeArrowheads="1"/>
          </p:cNvSpPr>
          <p:nvPr/>
        </p:nvSpPr>
        <p:spPr bwMode="auto">
          <a:xfrm>
            <a:off x="8377238" y="3567114"/>
            <a:ext cx="1606550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b="1"/>
              <a:t>Seen by 1</a:t>
            </a:r>
          </a:p>
          <a:p>
            <a:pPr eaLnBrk="1" hangingPunct="1">
              <a:defRPr/>
            </a:pPr>
            <a:r>
              <a:rPr lang="en-GB" altLang="en-US" sz="1800" b="1"/>
              <a:t>=“success</a:t>
            </a:r>
            <a:r>
              <a:rPr lang="en-GB" altLang="en-US" sz="1800"/>
              <a:t>”</a:t>
            </a:r>
            <a:endParaRPr lang="en-US" altLang="en-US" sz="1800"/>
          </a:p>
        </p:txBody>
      </p:sp>
      <p:grpSp>
        <p:nvGrpSpPr>
          <p:cNvPr id="21594" name="Group 90"/>
          <p:cNvGrpSpPr>
            <a:grpSpLocks noChangeAspect="1"/>
          </p:cNvGrpSpPr>
          <p:nvPr/>
        </p:nvGrpSpPr>
        <p:grpSpPr bwMode="auto">
          <a:xfrm>
            <a:off x="7340600" y="1127125"/>
            <a:ext cx="946150" cy="996950"/>
            <a:chOff x="1818" y="4597"/>
            <a:chExt cx="574" cy="917"/>
          </a:xfrm>
        </p:grpSpPr>
        <p:sp>
          <p:nvSpPr>
            <p:cNvPr id="7186" name="Oval 91"/>
            <p:cNvSpPr>
              <a:spLocks noChangeAspect="1" noChangeArrowheads="1"/>
            </p:cNvSpPr>
            <p:nvPr/>
          </p:nvSpPr>
          <p:spPr bwMode="auto">
            <a:xfrm>
              <a:off x="1995" y="4842"/>
              <a:ext cx="222" cy="6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Arial" charset="0"/>
                <a:ea typeface="ＭＳ Ｐゴシック" charset="0"/>
              </a:endParaRPr>
            </a:p>
          </p:txBody>
        </p:sp>
        <p:sp>
          <p:nvSpPr>
            <p:cNvPr id="7187" name="Freeform 92"/>
            <p:cNvSpPr>
              <a:spLocks noChangeAspect="1"/>
            </p:cNvSpPr>
            <p:nvPr/>
          </p:nvSpPr>
          <p:spPr bwMode="auto">
            <a:xfrm>
              <a:off x="1918" y="4597"/>
              <a:ext cx="350" cy="320"/>
            </a:xfrm>
            <a:custGeom>
              <a:avLst/>
              <a:gdLst>
                <a:gd name="T0" fmla="*/ 116 w 350"/>
                <a:gd name="T1" fmla="*/ 320 h 320"/>
                <a:gd name="T2" fmla="*/ 140 w 350"/>
                <a:gd name="T3" fmla="*/ 239 h 320"/>
                <a:gd name="T4" fmla="*/ 149 w 350"/>
                <a:gd name="T5" fmla="*/ 209 h 320"/>
                <a:gd name="T6" fmla="*/ 155 w 350"/>
                <a:gd name="T7" fmla="*/ 191 h 320"/>
                <a:gd name="T8" fmla="*/ 152 w 350"/>
                <a:gd name="T9" fmla="*/ 125 h 320"/>
                <a:gd name="T10" fmla="*/ 119 w 350"/>
                <a:gd name="T11" fmla="*/ 113 h 320"/>
                <a:gd name="T12" fmla="*/ 47 w 350"/>
                <a:gd name="T13" fmla="*/ 98 h 320"/>
                <a:gd name="T14" fmla="*/ 29 w 350"/>
                <a:gd name="T15" fmla="*/ 86 h 320"/>
                <a:gd name="T16" fmla="*/ 20 w 350"/>
                <a:gd name="T17" fmla="*/ 80 h 320"/>
                <a:gd name="T18" fmla="*/ 8 w 350"/>
                <a:gd name="T19" fmla="*/ 53 h 320"/>
                <a:gd name="T20" fmla="*/ 2 w 350"/>
                <a:gd name="T21" fmla="*/ 35 h 320"/>
                <a:gd name="T22" fmla="*/ 5 w 350"/>
                <a:gd name="T23" fmla="*/ 2 h 320"/>
                <a:gd name="T24" fmla="*/ 38 w 350"/>
                <a:gd name="T25" fmla="*/ 8 h 320"/>
                <a:gd name="T26" fmla="*/ 98 w 350"/>
                <a:gd name="T27" fmla="*/ 11 h 320"/>
                <a:gd name="T28" fmla="*/ 155 w 350"/>
                <a:gd name="T29" fmla="*/ 20 h 320"/>
                <a:gd name="T30" fmla="*/ 179 w 350"/>
                <a:gd name="T31" fmla="*/ 38 h 320"/>
                <a:gd name="T32" fmla="*/ 335 w 350"/>
                <a:gd name="T33" fmla="*/ 14 h 320"/>
                <a:gd name="T34" fmla="*/ 347 w 350"/>
                <a:gd name="T35" fmla="*/ 35 h 320"/>
                <a:gd name="T36" fmla="*/ 332 w 350"/>
                <a:gd name="T37" fmla="*/ 92 h 320"/>
                <a:gd name="T38" fmla="*/ 305 w 350"/>
                <a:gd name="T39" fmla="*/ 107 h 320"/>
                <a:gd name="T40" fmla="*/ 206 w 350"/>
                <a:gd name="T41" fmla="*/ 128 h 320"/>
                <a:gd name="T42" fmla="*/ 239 w 350"/>
                <a:gd name="T43" fmla="*/ 281 h 320"/>
                <a:gd name="T44" fmla="*/ 116 w 350"/>
                <a:gd name="T45" fmla="*/ 320 h 32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50" h="320">
                  <a:moveTo>
                    <a:pt x="116" y="320"/>
                  </a:moveTo>
                  <a:cubicBezTo>
                    <a:pt x="123" y="293"/>
                    <a:pt x="134" y="267"/>
                    <a:pt x="140" y="239"/>
                  </a:cubicBezTo>
                  <a:cubicBezTo>
                    <a:pt x="143" y="225"/>
                    <a:pt x="144" y="224"/>
                    <a:pt x="149" y="209"/>
                  </a:cubicBezTo>
                  <a:cubicBezTo>
                    <a:pt x="151" y="203"/>
                    <a:pt x="155" y="191"/>
                    <a:pt x="155" y="191"/>
                  </a:cubicBezTo>
                  <a:cubicBezTo>
                    <a:pt x="154" y="169"/>
                    <a:pt x="156" y="147"/>
                    <a:pt x="152" y="125"/>
                  </a:cubicBezTo>
                  <a:cubicBezTo>
                    <a:pt x="150" y="113"/>
                    <a:pt x="131" y="115"/>
                    <a:pt x="119" y="113"/>
                  </a:cubicBezTo>
                  <a:cubicBezTo>
                    <a:pt x="94" y="109"/>
                    <a:pt x="71" y="104"/>
                    <a:pt x="47" y="98"/>
                  </a:cubicBezTo>
                  <a:cubicBezTo>
                    <a:pt x="41" y="94"/>
                    <a:pt x="35" y="90"/>
                    <a:pt x="29" y="86"/>
                  </a:cubicBezTo>
                  <a:cubicBezTo>
                    <a:pt x="26" y="84"/>
                    <a:pt x="20" y="80"/>
                    <a:pt x="20" y="80"/>
                  </a:cubicBezTo>
                  <a:cubicBezTo>
                    <a:pt x="10" y="66"/>
                    <a:pt x="15" y="74"/>
                    <a:pt x="8" y="53"/>
                  </a:cubicBezTo>
                  <a:cubicBezTo>
                    <a:pt x="6" y="47"/>
                    <a:pt x="2" y="35"/>
                    <a:pt x="2" y="35"/>
                  </a:cubicBezTo>
                  <a:cubicBezTo>
                    <a:pt x="3" y="24"/>
                    <a:pt x="1" y="12"/>
                    <a:pt x="5" y="2"/>
                  </a:cubicBezTo>
                  <a:cubicBezTo>
                    <a:pt x="6" y="0"/>
                    <a:pt x="0" y="5"/>
                    <a:pt x="38" y="8"/>
                  </a:cubicBezTo>
                  <a:cubicBezTo>
                    <a:pt x="58" y="9"/>
                    <a:pt x="78" y="10"/>
                    <a:pt x="98" y="11"/>
                  </a:cubicBezTo>
                  <a:cubicBezTo>
                    <a:pt x="118" y="13"/>
                    <a:pt x="135" y="18"/>
                    <a:pt x="155" y="20"/>
                  </a:cubicBezTo>
                  <a:cubicBezTo>
                    <a:pt x="167" y="24"/>
                    <a:pt x="172" y="28"/>
                    <a:pt x="179" y="38"/>
                  </a:cubicBezTo>
                  <a:cubicBezTo>
                    <a:pt x="269" y="8"/>
                    <a:pt x="165" y="19"/>
                    <a:pt x="335" y="14"/>
                  </a:cubicBezTo>
                  <a:cubicBezTo>
                    <a:pt x="350" y="9"/>
                    <a:pt x="347" y="7"/>
                    <a:pt x="347" y="35"/>
                  </a:cubicBezTo>
                  <a:cubicBezTo>
                    <a:pt x="347" y="55"/>
                    <a:pt x="338" y="74"/>
                    <a:pt x="332" y="92"/>
                  </a:cubicBezTo>
                  <a:cubicBezTo>
                    <a:pt x="329" y="102"/>
                    <a:pt x="312" y="105"/>
                    <a:pt x="305" y="107"/>
                  </a:cubicBezTo>
                  <a:cubicBezTo>
                    <a:pt x="271" y="118"/>
                    <a:pt x="242" y="122"/>
                    <a:pt x="206" y="128"/>
                  </a:cubicBezTo>
                  <a:cubicBezTo>
                    <a:pt x="189" y="180"/>
                    <a:pt x="210" y="237"/>
                    <a:pt x="239" y="281"/>
                  </a:cubicBezTo>
                  <a:cubicBezTo>
                    <a:pt x="196" y="295"/>
                    <a:pt x="143" y="279"/>
                    <a:pt x="116" y="320"/>
                  </a:cubicBezTo>
                  <a:close/>
                </a:path>
              </a:pathLst>
            </a:cu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88" name="Freeform 93"/>
            <p:cNvSpPr>
              <a:spLocks noChangeAspect="1"/>
            </p:cNvSpPr>
            <p:nvPr/>
          </p:nvSpPr>
          <p:spPr bwMode="auto">
            <a:xfrm>
              <a:off x="1818" y="5106"/>
              <a:ext cx="181" cy="177"/>
            </a:xfrm>
            <a:custGeom>
              <a:avLst/>
              <a:gdLst>
                <a:gd name="T0" fmla="*/ 171 w 181"/>
                <a:gd name="T1" fmla="*/ 72 h 177"/>
                <a:gd name="T2" fmla="*/ 81 w 181"/>
                <a:gd name="T3" fmla="*/ 51 h 177"/>
                <a:gd name="T4" fmla="*/ 30 w 181"/>
                <a:gd name="T5" fmla="*/ 18 h 177"/>
                <a:gd name="T6" fmla="*/ 3 w 181"/>
                <a:gd name="T7" fmla="*/ 9 h 177"/>
                <a:gd name="T8" fmla="*/ 33 w 181"/>
                <a:gd name="T9" fmla="*/ 78 h 177"/>
                <a:gd name="T10" fmla="*/ 111 w 181"/>
                <a:gd name="T11" fmla="*/ 135 h 177"/>
                <a:gd name="T12" fmla="*/ 171 w 181"/>
                <a:gd name="T13" fmla="*/ 168 h 177"/>
                <a:gd name="T14" fmla="*/ 177 w 181"/>
                <a:gd name="T15" fmla="*/ 177 h 177"/>
                <a:gd name="T16" fmla="*/ 180 w 181"/>
                <a:gd name="T17" fmla="*/ 168 h 177"/>
                <a:gd name="T18" fmla="*/ 177 w 181"/>
                <a:gd name="T19" fmla="*/ 126 h 177"/>
                <a:gd name="T20" fmla="*/ 171 w 181"/>
                <a:gd name="T21" fmla="*/ 72 h 17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1" h="177">
                  <a:moveTo>
                    <a:pt x="171" y="72"/>
                  </a:moveTo>
                  <a:cubicBezTo>
                    <a:pt x="134" y="69"/>
                    <a:pt x="113" y="62"/>
                    <a:pt x="81" y="51"/>
                  </a:cubicBezTo>
                  <a:cubicBezTo>
                    <a:pt x="70" y="35"/>
                    <a:pt x="48" y="24"/>
                    <a:pt x="30" y="18"/>
                  </a:cubicBezTo>
                  <a:cubicBezTo>
                    <a:pt x="19" y="7"/>
                    <a:pt x="17" y="0"/>
                    <a:pt x="3" y="9"/>
                  </a:cubicBezTo>
                  <a:cubicBezTo>
                    <a:pt x="7" y="57"/>
                    <a:pt x="0" y="56"/>
                    <a:pt x="33" y="78"/>
                  </a:cubicBezTo>
                  <a:cubicBezTo>
                    <a:pt x="43" y="94"/>
                    <a:pt x="93" y="129"/>
                    <a:pt x="111" y="135"/>
                  </a:cubicBezTo>
                  <a:cubicBezTo>
                    <a:pt x="124" y="155"/>
                    <a:pt x="152" y="155"/>
                    <a:pt x="171" y="168"/>
                  </a:cubicBezTo>
                  <a:cubicBezTo>
                    <a:pt x="173" y="171"/>
                    <a:pt x="173" y="177"/>
                    <a:pt x="177" y="177"/>
                  </a:cubicBezTo>
                  <a:cubicBezTo>
                    <a:pt x="180" y="177"/>
                    <a:pt x="180" y="171"/>
                    <a:pt x="180" y="168"/>
                  </a:cubicBezTo>
                  <a:cubicBezTo>
                    <a:pt x="180" y="154"/>
                    <a:pt x="178" y="140"/>
                    <a:pt x="177" y="126"/>
                  </a:cubicBezTo>
                  <a:cubicBezTo>
                    <a:pt x="174" y="75"/>
                    <a:pt x="181" y="92"/>
                    <a:pt x="171" y="72"/>
                  </a:cubicBezTo>
                  <a:close/>
                </a:path>
              </a:pathLst>
            </a:cu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89" name="Freeform 94"/>
            <p:cNvSpPr>
              <a:spLocks noChangeAspect="1"/>
            </p:cNvSpPr>
            <p:nvPr/>
          </p:nvSpPr>
          <p:spPr bwMode="auto">
            <a:xfrm flipH="1">
              <a:off x="2211" y="5100"/>
              <a:ext cx="181" cy="177"/>
            </a:xfrm>
            <a:custGeom>
              <a:avLst/>
              <a:gdLst>
                <a:gd name="T0" fmla="*/ 171 w 181"/>
                <a:gd name="T1" fmla="*/ 72 h 177"/>
                <a:gd name="T2" fmla="*/ 81 w 181"/>
                <a:gd name="T3" fmla="*/ 51 h 177"/>
                <a:gd name="T4" fmla="*/ 30 w 181"/>
                <a:gd name="T5" fmla="*/ 18 h 177"/>
                <a:gd name="T6" fmla="*/ 3 w 181"/>
                <a:gd name="T7" fmla="*/ 9 h 177"/>
                <a:gd name="T8" fmla="*/ 33 w 181"/>
                <a:gd name="T9" fmla="*/ 78 h 177"/>
                <a:gd name="T10" fmla="*/ 111 w 181"/>
                <a:gd name="T11" fmla="*/ 135 h 177"/>
                <a:gd name="T12" fmla="*/ 171 w 181"/>
                <a:gd name="T13" fmla="*/ 168 h 177"/>
                <a:gd name="T14" fmla="*/ 177 w 181"/>
                <a:gd name="T15" fmla="*/ 177 h 177"/>
                <a:gd name="T16" fmla="*/ 180 w 181"/>
                <a:gd name="T17" fmla="*/ 168 h 177"/>
                <a:gd name="T18" fmla="*/ 177 w 181"/>
                <a:gd name="T19" fmla="*/ 126 h 177"/>
                <a:gd name="T20" fmla="*/ 171 w 181"/>
                <a:gd name="T21" fmla="*/ 72 h 17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1" h="177">
                  <a:moveTo>
                    <a:pt x="171" y="72"/>
                  </a:moveTo>
                  <a:cubicBezTo>
                    <a:pt x="134" y="69"/>
                    <a:pt x="113" y="62"/>
                    <a:pt x="81" y="51"/>
                  </a:cubicBezTo>
                  <a:cubicBezTo>
                    <a:pt x="70" y="35"/>
                    <a:pt x="48" y="24"/>
                    <a:pt x="30" y="18"/>
                  </a:cubicBezTo>
                  <a:cubicBezTo>
                    <a:pt x="19" y="7"/>
                    <a:pt x="17" y="0"/>
                    <a:pt x="3" y="9"/>
                  </a:cubicBezTo>
                  <a:cubicBezTo>
                    <a:pt x="7" y="57"/>
                    <a:pt x="0" y="56"/>
                    <a:pt x="33" y="78"/>
                  </a:cubicBezTo>
                  <a:cubicBezTo>
                    <a:pt x="43" y="94"/>
                    <a:pt x="93" y="129"/>
                    <a:pt x="111" y="135"/>
                  </a:cubicBezTo>
                  <a:cubicBezTo>
                    <a:pt x="124" y="155"/>
                    <a:pt x="152" y="155"/>
                    <a:pt x="171" y="168"/>
                  </a:cubicBezTo>
                  <a:cubicBezTo>
                    <a:pt x="173" y="171"/>
                    <a:pt x="173" y="177"/>
                    <a:pt x="177" y="177"/>
                  </a:cubicBezTo>
                  <a:cubicBezTo>
                    <a:pt x="180" y="177"/>
                    <a:pt x="180" y="171"/>
                    <a:pt x="180" y="168"/>
                  </a:cubicBezTo>
                  <a:cubicBezTo>
                    <a:pt x="180" y="154"/>
                    <a:pt x="178" y="140"/>
                    <a:pt x="177" y="126"/>
                  </a:cubicBezTo>
                  <a:cubicBezTo>
                    <a:pt x="174" y="75"/>
                    <a:pt x="181" y="92"/>
                    <a:pt x="171" y="72"/>
                  </a:cubicBezTo>
                  <a:close/>
                </a:path>
              </a:pathLst>
            </a:cu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1599" name="Line 95"/>
          <p:cNvSpPr>
            <a:spLocks noChangeShapeType="1"/>
          </p:cNvSpPr>
          <p:nvPr/>
        </p:nvSpPr>
        <p:spPr bwMode="auto">
          <a:xfrm flipV="1">
            <a:off x="3589338" y="1925639"/>
            <a:ext cx="3930650" cy="2401887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1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21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90" grpId="0" autoUpdateAnimBg="0"/>
      <p:bldP spid="2159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476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sz="3600">
                <a:cs typeface="+mj-cs"/>
              </a:rPr>
              <a:t>Visual Mark-Recapture</a:t>
            </a:r>
            <a:endParaRPr lang="en-US" sz="3600">
              <a:cs typeface="+mj-cs"/>
            </a:endParaRPr>
          </a:p>
        </p:txBody>
      </p:sp>
      <p:grpSp>
        <p:nvGrpSpPr>
          <p:cNvPr id="8195" name="Group 67"/>
          <p:cNvGrpSpPr>
            <a:grpSpLocks noChangeAspect="1"/>
          </p:cNvGrpSpPr>
          <p:nvPr/>
        </p:nvGrpSpPr>
        <p:grpSpPr bwMode="auto">
          <a:xfrm>
            <a:off x="4700588" y="1822450"/>
            <a:ext cx="711200" cy="749300"/>
            <a:chOff x="1818" y="4597"/>
            <a:chExt cx="574" cy="917"/>
          </a:xfrm>
        </p:grpSpPr>
        <p:sp>
          <p:nvSpPr>
            <p:cNvPr id="8208" name="Oval 68"/>
            <p:cNvSpPr>
              <a:spLocks noChangeAspect="1" noChangeArrowheads="1"/>
            </p:cNvSpPr>
            <p:nvPr/>
          </p:nvSpPr>
          <p:spPr bwMode="auto">
            <a:xfrm>
              <a:off x="1995" y="4842"/>
              <a:ext cx="222" cy="67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Arial" charset="0"/>
                <a:ea typeface="ＭＳ Ｐゴシック" charset="0"/>
              </a:endParaRPr>
            </a:p>
          </p:txBody>
        </p:sp>
        <p:sp>
          <p:nvSpPr>
            <p:cNvPr id="8209" name="Freeform 69"/>
            <p:cNvSpPr>
              <a:spLocks noChangeAspect="1"/>
            </p:cNvSpPr>
            <p:nvPr/>
          </p:nvSpPr>
          <p:spPr bwMode="auto">
            <a:xfrm>
              <a:off x="1918" y="4597"/>
              <a:ext cx="350" cy="320"/>
            </a:xfrm>
            <a:custGeom>
              <a:avLst/>
              <a:gdLst>
                <a:gd name="T0" fmla="*/ 116 w 350"/>
                <a:gd name="T1" fmla="*/ 320 h 320"/>
                <a:gd name="T2" fmla="*/ 140 w 350"/>
                <a:gd name="T3" fmla="*/ 239 h 320"/>
                <a:gd name="T4" fmla="*/ 149 w 350"/>
                <a:gd name="T5" fmla="*/ 209 h 320"/>
                <a:gd name="T6" fmla="*/ 155 w 350"/>
                <a:gd name="T7" fmla="*/ 191 h 320"/>
                <a:gd name="T8" fmla="*/ 152 w 350"/>
                <a:gd name="T9" fmla="*/ 125 h 320"/>
                <a:gd name="T10" fmla="*/ 119 w 350"/>
                <a:gd name="T11" fmla="*/ 113 h 320"/>
                <a:gd name="T12" fmla="*/ 47 w 350"/>
                <a:gd name="T13" fmla="*/ 98 h 320"/>
                <a:gd name="T14" fmla="*/ 29 w 350"/>
                <a:gd name="T15" fmla="*/ 86 h 320"/>
                <a:gd name="T16" fmla="*/ 20 w 350"/>
                <a:gd name="T17" fmla="*/ 80 h 320"/>
                <a:gd name="T18" fmla="*/ 8 w 350"/>
                <a:gd name="T19" fmla="*/ 53 h 320"/>
                <a:gd name="T20" fmla="*/ 2 w 350"/>
                <a:gd name="T21" fmla="*/ 35 h 320"/>
                <a:gd name="T22" fmla="*/ 5 w 350"/>
                <a:gd name="T23" fmla="*/ 2 h 320"/>
                <a:gd name="T24" fmla="*/ 38 w 350"/>
                <a:gd name="T25" fmla="*/ 8 h 320"/>
                <a:gd name="T26" fmla="*/ 98 w 350"/>
                <a:gd name="T27" fmla="*/ 11 h 320"/>
                <a:gd name="T28" fmla="*/ 155 w 350"/>
                <a:gd name="T29" fmla="*/ 20 h 320"/>
                <a:gd name="T30" fmla="*/ 179 w 350"/>
                <a:gd name="T31" fmla="*/ 38 h 320"/>
                <a:gd name="T32" fmla="*/ 335 w 350"/>
                <a:gd name="T33" fmla="*/ 14 h 320"/>
                <a:gd name="T34" fmla="*/ 347 w 350"/>
                <a:gd name="T35" fmla="*/ 35 h 320"/>
                <a:gd name="T36" fmla="*/ 332 w 350"/>
                <a:gd name="T37" fmla="*/ 92 h 320"/>
                <a:gd name="T38" fmla="*/ 305 w 350"/>
                <a:gd name="T39" fmla="*/ 107 h 320"/>
                <a:gd name="T40" fmla="*/ 206 w 350"/>
                <a:gd name="T41" fmla="*/ 128 h 320"/>
                <a:gd name="T42" fmla="*/ 239 w 350"/>
                <a:gd name="T43" fmla="*/ 281 h 320"/>
                <a:gd name="T44" fmla="*/ 116 w 350"/>
                <a:gd name="T45" fmla="*/ 320 h 32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50" h="320">
                  <a:moveTo>
                    <a:pt x="116" y="320"/>
                  </a:moveTo>
                  <a:cubicBezTo>
                    <a:pt x="123" y="293"/>
                    <a:pt x="134" y="267"/>
                    <a:pt x="140" y="239"/>
                  </a:cubicBezTo>
                  <a:cubicBezTo>
                    <a:pt x="143" y="225"/>
                    <a:pt x="144" y="224"/>
                    <a:pt x="149" y="209"/>
                  </a:cubicBezTo>
                  <a:cubicBezTo>
                    <a:pt x="151" y="203"/>
                    <a:pt x="155" y="191"/>
                    <a:pt x="155" y="191"/>
                  </a:cubicBezTo>
                  <a:cubicBezTo>
                    <a:pt x="154" y="169"/>
                    <a:pt x="156" y="147"/>
                    <a:pt x="152" y="125"/>
                  </a:cubicBezTo>
                  <a:cubicBezTo>
                    <a:pt x="150" y="113"/>
                    <a:pt x="131" y="115"/>
                    <a:pt x="119" y="113"/>
                  </a:cubicBezTo>
                  <a:cubicBezTo>
                    <a:pt x="94" y="109"/>
                    <a:pt x="71" y="104"/>
                    <a:pt x="47" y="98"/>
                  </a:cubicBezTo>
                  <a:cubicBezTo>
                    <a:pt x="41" y="94"/>
                    <a:pt x="35" y="90"/>
                    <a:pt x="29" y="86"/>
                  </a:cubicBezTo>
                  <a:cubicBezTo>
                    <a:pt x="26" y="84"/>
                    <a:pt x="20" y="80"/>
                    <a:pt x="20" y="80"/>
                  </a:cubicBezTo>
                  <a:cubicBezTo>
                    <a:pt x="10" y="66"/>
                    <a:pt x="15" y="74"/>
                    <a:pt x="8" y="53"/>
                  </a:cubicBezTo>
                  <a:cubicBezTo>
                    <a:pt x="6" y="47"/>
                    <a:pt x="2" y="35"/>
                    <a:pt x="2" y="35"/>
                  </a:cubicBezTo>
                  <a:cubicBezTo>
                    <a:pt x="3" y="24"/>
                    <a:pt x="1" y="12"/>
                    <a:pt x="5" y="2"/>
                  </a:cubicBezTo>
                  <a:cubicBezTo>
                    <a:pt x="6" y="0"/>
                    <a:pt x="0" y="5"/>
                    <a:pt x="38" y="8"/>
                  </a:cubicBezTo>
                  <a:cubicBezTo>
                    <a:pt x="58" y="9"/>
                    <a:pt x="78" y="10"/>
                    <a:pt x="98" y="11"/>
                  </a:cubicBezTo>
                  <a:cubicBezTo>
                    <a:pt x="118" y="13"/>
                    <a:pt x="135" y="18"/>
                    <a:pt x="155" y="20"/>
                  </a:cubicBezTo>
                  <a:cubicBezTo>
                    <a:pt x="167" y="24"/>
                    <a:pt x="172" y="28"/>
                    <a:pt x="179" y="38"/>
                  </a:cubicBezTo>
                  <a:cubicBezTo>
                    <a:pt x="269" y="8"/>
                    <a:pt x="165" y="19"/>
                    <a:pt x="335" y="14"/>
                  </a:cubicBezTo>
                  <a:cubicBezTo>
                    <a:pt x="350" y="9"/>
                    <a:pt x="347" y="7"/>
                    <a:pt x="347" y="35"/>
                  </a:cubicBezTo>
                  <a:cubicBezTo>
                    <a:pt x="347" y="55"/>
                    <a:pt x="338" y="74"/>
                    <a:pt x="332" y="92"/>
                  </a:cubicBezTo>
                  <a:cubicBezTo>
                    <a:pt x="329" y="102"/>
                    <a:pt x="312" y="105"/>
                    <a:pt x="305" y="107"/>
                  </a:cubicBezTo>
                  <a:cubicBezTo>
                    <a:pt x="271" y="118"/>
                    <a:pt x="242" y="122"/>
                    <a:pt x="206" y="128"/>
                  </a:cubicBezTo>
                  <a:cubicBezTo>
                    <a:pt x="189" y="180"/>
                    <a:pt x="210" y="237"/>
                    <a:pt x="239" y="281"/>
                  </a:cubicBezTo>
                  <a:cubicBezTo>
                    <a:pt x="196" y="295"/>
                    <a:pt x="143" y="279"/>
                    <a:pt x="116" y="320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10" name="Freeform 70"/>
            <p:cNvSpPr>
              <a:spLocks noChangeAspect="1"/>
            </p:cNvSpPr>
            <p:nvPr/>
          </p:nvSpPr>
          <p:spPr bwMode="auto">
            <a:xfrm>
              <a:off x="1818" y="5106"/>
              <a:ext cx="181" cy="177"/>
            </a:xfrm>
            <a:custGeom>
              <a:avLst/>
              <a:gdLst>
                <a:gd name="T0" fmla="*/ 171 w 181"/>
                <a:gd name="T1" fmla="*/ 72 h 177"/>
                <a:gd name="T2" fmla="*/ 81 w 181"/>
                <a:gd name="T3" fmla="*/ 51 h 177"/>
                <a:gd name="T4" fmla="*/ 30 w 181"/>
                <a:gd name="T5" fmla="*/ 18 h 177"/>
                <a:gd name="T6" fmla="*/ 3 w 181"/>
                <a:gd name="T7" fmla="*/ 9 h 177"/>
                <a:gd name="T8" fmla="*/ 33 w 181"/>
                <a:gd name="T9" fmla="*/ 78 h 177"/>
                <a:gd name="T10" fmla="*/ 111 w 181"/>
                <a:gd name="T11" fmla="*/ 135 h 177"/>
                <a:gd name="T12" fmla="*/ 171 w 181"/>
                <a:gd name="T13" fmla="*/ 168 h 177"/>
                <a:gd name="T14" fmla="*/ 177 w 181"/>
                <a:gd name="T15" fmla="*/ 177 h 177"/>
                <a:gd name="T16" fmla="*/ 180 w 181"/>
                <a:gd name="T17" fmla="*/ 168 h 177"/>
                <a:gd name="T18" fmla="*/ 177 w 181"/>
                <a:gd name="T19" fmla="*/ 126 h 177"/>
                <a:gd name="T20" fmla="*/ 171 w 181"/>
                <a:gd name="T21" fmla="*/ 72 h 17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1" h="177">
                  <a:moveTo>
                    <a:pt x="171" y="72"/>
                  </a:moveTo>
                  <a:cubicBezTo>
                    <a:pt x="134" y="69"/>
                    <a:pt x="113" y="62"/>
                    <a:pt x="81" y="51"/>
                  </a:cubicBezTo>
                  <a:cubicBezTo>
                    <a:pt x="70" y="35"/>
                    <a:pt x="48" y="24"/>
                    <a:pt x="30" y="18"/>
                  </a:cubicBezTo>
                  <a:cubicBezTo>
                    <a:pt x="19" y="7"/>
                    <a:pt x="17" y="0"/>
                    <a:pt x="3" y="9"/>
                  </a:cubicBezTo>
                  <a:cubicBezTo>
                    <a:pt x="7" y="57"/>
                    <a:pt x="0" y="56"/>
                    <a:pt x="33" y="78"/>
                  </a:cubicBezTo>
                  <a:cubicBezTo>
                    <a:pt x="43" y="94"/>
                    <a:pt x="93" y="129"/>
                    <a:pt x="111" y="135"/>
                  </a:cubicBezTo>
                  <a:cubicBezTo>
                    <a:pt x="124" y="155"/>
                    <a:pt x="152" y="155"/>
                    <a:pt x="171" y="168"/>
                  </a:cubicBezTo>
                  <a:cubicBezTo>
                    <a:pt x="173" y="171"/>
                    <a:pt x="173" y="177"/>
                    <a:pt x="177" y="177"/>
                  </a:cubicBezTo>
                  <a:cubicBezTo>
                    <a:pt x="180" y="177"/>
                    <a:pt x="180" y="171"/>
                    <a:pt x="180" y="168"/>
                  </a:cubicBezTo>
                  <a:cubicBezTo>
                    <a:pt x="180" y="154"/>
                    <a:pt x="178" y="140"/>
                    <a:pt x="177" y="126"/>
                  </a:cubicBezTo>
                  <a:cubicBezTo>
                    <a:pt x="174" y="75"/>
                    <a:pt x="181" y="92"/>
                    <a:pt x="171" y="72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11" name="Freeform 71"/>
            <p:cNvSpPr>
              <a:spLocks noChangeAspect="1"/>
            </p:cNvSpPr>
            <p:nvPr/>
          </p:nvSpPr>
          <p:spPr bwMode="auto">
            <a:xfrm flipH="1">
              <a:off x="2211" y="5100"/>
              <a:ext cx="181" cy="177"/>
            </a:xfrm>
            <a:custGeom>
              <a:avLst/>
              <a:gdLst>
                <a:gd name="T0" fmla="*/ 171 w 181"/>
                <a:gd name="T1" fmla="*/ 72 h 177"/>
                <a:gd name="T2" fmla="*/ 81 w 181"/>
                <a:gd name="T3" fmla="*/ 51 h 177"/>
                <a:gd name="T4" fmla="*/ 30 w 181"/>
                <a:gd name="T5" fmla="*/ 18 h 177"/>
                <a:gd name="T6" fmla="*/ 3 w 181"/>
                <a:gd name="T7" fmla="*/ 9 h 177"/>
                <a:gd name="T8" fmla="*/ 33 w 181"/>
                <a:gd name="T9" fmla="*/ 78 h 177"/>
                <a:gd name="T10" fmla="*/ 111 w 181"/>
                <a:gd name="T11" fmla="*/ 135 h 177"/>
                <a:gd name="T12" fmla="*/ 171 w 181"/>
                <a:gd name="T13" fmla="*/ 168 h 177"/>
                <a:gd name="T14" fmla="*/ 177 w 181"/>
                <a:gd name="T15" fmla="*/ 177 h 177"/>
                <a:gd name="T16" fmla="*/ 180 w 181"/>
                <a:gd name="T17" fmla="*/ 168 h 177"/>
                <a:gd name="T18" fmla="*/ 177 w 181"/>
                <a:gd name="T19" fmla="*/ 126 h 177"/>
                <a:gd name="T20" fmla="*/ 171 w 181"/>
                <a:gd name="T21" fmla="*/ 72 h 17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1" h="177">
                  <a:moveTo>
                    <a:pt x="171" y="72"/>
                  </a:moveTo>
                  <a:cubicBezTo>
                    <a:pt x="134" y="69"/>
                    <a:pt x="113" y="62"/>
                    <a:pt x="81" y="51"/>
                  </a:cubicBezTo>
                  <a:cubicBezTo>
                    <a:pt x="70" y="35"/>
                    <a:pt x="48" y="24"/>
                    <a:pt x="30" y="18"/>
                  </a:cubicBezTo>
                  <a:cubicBezTo>
                    <a:pt x="19" y="7"/>
                    <a:pt x="17" y="0"/>
                    <a:pt x="3" y="9"/>
                  </a:cubicBezTo>
                  <a:cubicBezTo>
                    <a:pt x="7" y="57"/>
                    <a:pt x="0" y="56"/>
                    <a:pt x="33" y="78"/>
                  </a:cubicBezTo>
                  <a:cubicBezTo>
                    <a:pt x="43" y="94"/>
                    <a:pt x="93" y="129"/>
                    <a:pt x="111" y="135"/>
                  </a:cubicBezTo>
                  <a:cubicBezTo>
                    <a:pt x="124" y="155"/>
                    <a:pt x="152" y="155"/>
                    <a:pt x="171" y="168"/>
                  </a:cubicBezTo>
                  <a:cubicBezTo>
                    <a:pt x="173" y="171"/>
                    <a:pt x="173" y="177"/>
                    <a:pt x="177" y="177"/>
                  </a:cubicBezTo>
                  <a:cubicBezTo>
                    <a:pt x="180" y="177"/>
                    <a:pt x="180" y="171"/>
                    <a:pt x="180" y="168"/>
                  </a:cubicBezTo>
                  <a:cubicBezTo>
                    <a:pt x="180" y="154"/>
                    <a:pt x="178" y="140"/>
                    <a:pt x="177" y="126"/>
                  </a:cubicBezTo>
                  <a:cubicBezTo>
                    <a:pt x="174" y="75"/>
                    <a:pt x="181" y="92"/>
                    <a:pt x="171" y="72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196" name="Text Box 76"/>
          <p:cNvSpPr txBox="1">
            <a:spLocks noChangeArrowheads="1"/>
          </p:cNvSpPr>
          <p:nvPr/>
        </p:nvSpPr>
        <p:spPr bwMode="auto">
          <a:xfrm>
            <a:off x="3990975" y="2570163"/>
            <a:ext cx="2598738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2000" b="1">
                <a:solidFill>
                  <a:schemeClr val="hlink"/>
                </a:solidFill>
              </a:rPr>
              <a:t>Passes unseen by 1</a:t>
            </a:r>
          </a:p>
          <a:p>
            <a:pPr eaLnBrk="1" hangingPunct="1">
              <a:defRPr/>
            </a:pPr>
            <a:r>
              <a:rPr lang="en-GB" altLang="en-US" sz="1800" b="1">
                <a:solidFill>
                  <a:schemeClr val="hlink"/>
                </a:solidFill>
              </a:rPr>
              <a:t>=“failure</a:t>
            </a:r>
            <a:r>
              <a:rPr lang="en-GB" altLang="en-US" sz="1800"/>
              <a:t>”</a:t>
            </a:r>
            <a:endParaRPr lang="en-US" altLang="en-US" sz="1800"/>
          </a:p>
        </p:txBody>
      </p:sp>
      <p:sp>
        <p:nvSpPr>
          <p:cNvPr id="8197" name="Text Box 78"/>
          <p:cNvSpPr txBox="1">
            <a:spLocks noChangeArrowheads="1"/>
          </p:cNvSpPr>
          <p:nvPr/>
        </p:nvSpPr>
        <p:spPr bwMode="auto">
          <a:xfrm>
            <a:off x="4375150" y="1173163"/>
            <a:ext cx="1327150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2000"/>
              <a:t>Seen by 2</a:t>
            </a:r>
          </a:p>
          <a:p>
            <a:pPr eaLnBrk="1" hangingPunct="1">
              <a:defRPr/>
            </a:pPr>
            <a:r>
              <a:rPr lang="en-GB" altLang="en-US" sz="1800"/>
              <a:t>=“marked”</a:t>
            </a:r>
            <a:endParaRPr lang="en-US" altLang="en-US" sz="1800"/>
          </a:p>
        </p:txBody>
      </p:sp>
      <p:grpSp>
        <p:nvGrpSpPr>
          <p:cNvPr id="8198" name="Group 79"/>
          <p:cNvGrpSpPr>
            <a:grpSpLocks noChangeAspect="1"/>
          </p:cNvGrpSpPr>
          <p:nvPr/>
        </p:nvGrpSpPr>
        <p:grpSpPr bwMode="auto">
          <a:xfrm>
            <a:off x="7243763" y="1798638"/>
            <a:ext cx="711200" cy="749300"/>
            <a:chOff x="1818" y="4597"/>
            <a:chExt cx="574" cy="917"/>
          </a:xfrm>
        </p:grpSpPr>
        <p:sp>
          <p:nvSpPr>
            <p:cNvPr id="8204" name="Oval 80"/>
            <p:cNvSpPr>
              <a:spLocks noChangeAspect="1" noChangeArrowheads="1"/>
            </p:cNvSpPr>
            <p:nvPr/>
          </p:nvSpPr>
          <p:spPr bwMode="auto">
            <a:xfrm>
              <a:off x="1995" y="4842"/>
              <a:ext cx="222" cy="6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Arial" charset="0"/>
                <a:ea typeface="ＭＳ Ｐゴシック" charset="0"/>
              </a:endParaRPr>
            </a:p>
          </p:txBody>
        </p:sp>
        <p:sp>
          <p:nvSpPr>
            <p:cNvPr id="8205" name="Freeform 81"/>
            <p:cNvSpPr>
              <a:spLocks noChangeAspect="1"/>
            </p:cNvSpPr>
            <p:nvPr/>
          </p:nvSpPr>
          <p:spPr bwMode="auto">
            <a:xfrm>
              <a:off x="1918" y="4597"/>
              <a:ext cx="350" cy="320"/>
            </a:xfrm>
            <a:custGeom>
              <a:avLst/>
              <a:gdLst>
                <a:gd name="T0" fmla="*/ 116 w 350"/>
                <a:gd name="T1" fmla="*/ 320 h 320"/>
                <a:gd name="T2" fmla="*/ 140 w 350"/>
                <a:gd name="T3" fmla="*/ 239 h 320"/>
                <a:gd name="T4" fmla="*/ 149 w 350"/>
                <a:gd name="T5" fmla="*/ 209 h 320"/>
                <a:gd name="T6" fmla="*/ 155 w 350"/>
                <a:gd name="T7" fmla="*/ 191 h 320"/>
                <a:gd name="T8" fmla="*/ 152 w 350"/>
                <a:gd name="T9" fmla="*/ 125 h 320"/>
                <a:gd name="T10" fmla="*/ 119 w 350"/>
                <a:gd name="T11" fmla="*/ 113 h 320"/>
                <a:gd name="T12" fmla="*/ 47 w 350"/>
                <a:gd name="T13" fmla="*/ 98 h 320"/>
                <a:gd name="T14" fmla="*/ 29 w 350"/>
                <a:gd name="T15" fmla="*/ 86 h 320"/>
                <a:gd name="T16" fmla="*/ 20 w 350"/>
                <a:gd name="T17" fmla="*/ 80 h 320"/>
                <a:gd name="T18" fmla="*/ 8 w 350"/>
                <a:gd name="T19" fmla="*/ 53 h 320"/>
                <a:gd name="T20" fmla="*/ 2 w 350"/>
                <a:gd name="T21" fmla="*/ 35 h 320"/>
                <a:gd name="T22" fmla="*/ 5 w 350"/>
                <a:gd name="T23" fmla="*/ 2 h 320"/>
                <a:gd name="T24" fmla="*/ 38 w 350"/>
                <a:gd name="T25" fmla="*/ 8 h 320"/>
                <a:gd name="T26" fmla="*/ 98 w 350"/>
                <a:gd name="T27" fmla="*/ 11 h 320"/>
                <a:gd name="T28" fmla="*/ 155 w 350"/>
                <a:gd name="T29" fmla="*/ 20 h 320"/>
                <a:gd name="T30" fmla="*/ 179 w 350"/>
                <a:gd name="T31" fmla="*/ 38 h 320"/>
                <a:gd name="T32" fmla="*/ 335 w 350"/>
                <a:gd name="T33" fmla="*/ 14 h 320"/>
                <a:gd name="T34" fmla="*/ 347 w 350"/>
                <a:gd name="T35" fmla="*/ 35 h 320"/>
                <a:gd name="T36" fmla="*/ 332 w 350"/>
                <a:gd name="T37" fmla="*/ 92 h 320"/>
                <a:gd name="T38" fmla="*/ 305 w 350"/>
                <a:gd name="T39" fmla="*/ 107 h 320"/>
                <a:gd name="T40" fmla="*/ 206 w 350"/>
                <a:gd name="T41" fmla="*/ 128 h 320"/>
                <a:gd name="T42" fmla="*/ 239 w 350"/>
                <a:gd name="T43" fmla="*/ 281 h 320"/>
                <a:gd name="T44" fmla="*/ 116 w 350"/>
                <a:gd name="T45" fmla="*/ 320 h 32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50" h="320">
                  <a:moveTo>
                    <a:pt x="116" y="320"/>
                  </a:moveTo>
                  <a:cubicBezTo>
                    <a:pt x="123" y="293"/>
                    <a:pt x="134" y="267"/>
                    <a:pt x="140" y="239"/>
                  </a:cubicBezTo>
                  <a:cubicBezTo>
                    <a:pt x="143" y="225"/>
                    <a:pt x="144" y="224"/>
                    <a:pt x="149" y="209"/>
                  </a:cubicBezTo>
                  <a:cubicBezTo>
                    <a:pt x="151" y="203"/>
                    <a:pt x="155" y="191"/>
                    <a:pt x="155" y="191"/>
                  </a:cubicBezTo>
                  <a:cubicBezTo>
                    <a:pt x="154" y="169"/>
                    <a:pt x="156" y="147"/>
                    <a:pt x="152" y="125"/>
                  </a:cubicBezTo>
                  <a:cubicBezTo>
                    <a:pt x="150" y="113"/>
                    <a:pt x="131" y="115"/>
                    <a:pt x="119" y="113"/>
                  </a:cubicBezTo>
                  <a:cubicBezTo>
                    <a:pt x="94" y="109"/>
                    <a:pt x="71" y="104"/>
                    <a:pt x="47" y="98"/>
                  </a:cubicBezTo>
                  <a:cubicBezTo>
                    <a:pt x="41" y="94"/>
                    <a:pt x="35" y="90"/>
                    <a:pt x="29" y="86"/>
                  </a:cubicBezTo>
                  <a:cubicBezTo>
                    <a:pt x="26" y="84"/>
                    <a:pt x="20" y="80"/>
                    <a:pt x="20" y="80"/>
                  </a:cubicBezTo>
                  <a:cubicBezTo>
                    <a:pt x="10" y="66"/>
                    <a:pt x="15" y="74"/>
                    <a:pt x="8" y="53"/>
                  </a:cubicBezTo>
                  <a:cubicBezTo>
                    <a:pt x="6" y="47"/>
                    <a:pt x="2" y="35"/>
                    <a:pt x="2" y="35"/>
                  </a:cubicBezTo>
                  <a:cubicBezTo>
                    <a:pt x="3" y="24"/>
                    <a:pt x="1" y="12"/>
                    <a:pt x="5" y="2"/>
                  </a:cubicBezTo>
                  <a:cubicBezTo>
                    <a:pt x="6" y="0"/>
                    <a:pt x="0" y="5"/>
                    <a:pt x="38" y="8"/>
                  </a:cubicBezTo>
                  <a:cubicBezTo>
                    <a:pt x="58" y="9"/>
                    <a:pt x="78" y="10"/>
                    <a:pt x="98" y="11"/>
                  </a:cubicBezTo>
                  <a:cubicBezTo>
                    <a:pt x="118" y="13"/>
                    <a:pt x="135" y="18"/>
                    <a:pt x="155" y="20"/>
                  </a:cubicBezTo>
                  <a:cubicBezTo>
                    <a:pt x="167" y="24"/>
                    <a:pt x="172" y="28"/>
                    <a:pt x="179" y="38"/>
                  </a:cubicBezTo>
                  <a:cubicBezTo>
                    <a:pt x="269" y="8"/>
                    <a:pt x="165" y="19"/>
                    <a:pt x="335" y="14"/>
                  </a:cubicBezTo>
                  <a:cubicBezTo>
                    <a:pt x="350" y="9"/>
                    <a:pt x="347" y="7"/>
                    <a:pt x="347" y="35"/>
                  </a:cubicBezTo>
                  <a:cubicBezTo>
                    <a:pt x="347" y="55"/>
                    <a:pt x="338" y="74"/>
                    <a:pt x="332" y="92"/>
                  </a:cubicBezTo>
                  <a:cubicBezTo>
                    <a:pt x="329" y="102"/>
                    <a:pt x="312" y="105"/>
                    <a:pt x="305" y="107"/>
                  </a:cubicBezTo>
                  <a:cubicBezTo>
                    <a:pt x="271" y="118"/>
                    <a:pt x="242" y="122"/>
                    <a:pt x="206" y="128"/>
                  </a:cubicBezTo>
                  <a:cubicBezTo>
                    <a:pt x="189" y="180"/>
                    <a:pt x="210" y="237"/>
                    <a:pt x="239" y="281"/>
                  </a:cubicBezTo>
                  <a:cubicBezTo>
                    <a:pt x="196" y="295"/>
                    <a:pt x="143" y="279"/>
                    <a:pt x="116" y="320"/>
                  </a:cubicBezTo>
                  <a:close/>
                </a:path>
              </a:pathLst>
            </a:cu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06" name="Freeform 82"/>
            <p:cNvSpPr>
              <a:spLocks noChangeAspect="1"/>
            </p:cNvSpPr>
            <p:nvPr/>
          </p:nvSpPr>
          <p:spPr bwMode="auto">
            <a:xfrm>
              <a:off x="1818" y="5106"/>
              <a:ext cx="181" cy="177"/>
            </a:xfrm>
            <a:custGeom>
              <a:avLst/>
              <a:gdLst>
                <a:gd name="T0" fmla="*/ 171 w 181"/>
                <a:gd name="T1" fmla="*/ 72 h 177"/>
                <a:gd name="T2" fmla="*/ 81 w 181"/>
                <a:gd name="T3" fmla="*/ 51 h 177"/>
                <a:gd name="T4" fmla="*/ 30 w 181"/>
                <a:gd name="T5" fmla="*/ 18 h 177"/>
                <a:gd name="T6" fmla="*/ 3 w 181"/>
                <a:gd name="T7" fmla="*/ 9 h 177"/>
                <a:gd name="T8" fmla="*/ 33 w 181"/>
                <a:gd name="T9" fmla="*/ 78 h 177"/>
                <a:gd name="T10" fmla="*/ 111 w 181"/>
                <a:gd name="T11" fmla="*/ 135 h 177"/>
                <a:gd name="T12" fmla="*/ 171 w 181"/>
                <a:gd name="T13" fmla="*/ 168 h 177"/>
                <a:gd name="T14" fmla="*/ 177 w 181"/>
                <a:gd name="T15" fmla="*/ 177 h 177"/>
                <a:gd name="T16" fmla="*/ 180 w 181"/>
                <a:gd name="T17" fmla="*/ 168 h 177"/>
                <a:gd name="T18" fmla="*/ 177 w 181"/>
                <a:gd name="T19" fmla="*/ 126 h 177"/>
                <a:gd name="T20" fmla="*/ 171 w 181"/>
                <a:gd name="T21" fmla="*/ 72 h 17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1" h="177">
                  <a:moveTo>
                    <a:pt x="171" y="72"/>
                  </a:moveTo>
                  <a:cubicBezTo>
                    <a:pt x="134" y="69"/>
                    <a:pt x="113" y="62"/>
                    <a:pt x="81" y="51"/>
                  </a:cubicBezTo>
                  <a:cubicBezTo>
                    <a:pt x="70" y="35"/>
                    <a:pt x="48" y="24"/>
                    <a:pt x="30" y="18"/>
                  </a:cubicBezTo>
                  <a:cubicBezTo>
                    <a:pt x="19" y="7"/>
                    <a:pt x="17" y="0"/>
                    <a:pt x="3" y="9"/>
                  </a:cubicBezTo>
                  <a:cubicBezTo>
                    <a:pt x="7" y="57"/>
                    <a:pt x="0" y="56"/>
                    <a:pt x="33" y="78"/>
                  </a:cubicBezTo>
                  <a:cubicBezTo>
                    <a:pt x="43" y="94"/>
                    <a:pt x="93" y="129"/>
                    <a:pt x="111" y="135"/>
                  </a:cubicBezTo>
                  <a:cubicBezTo>
                    <a:pt x="124" y="155"/>
                    <a:pt x="152" y="155"/>
                    <a:pt x="171" y="168"/>
                  </a:cubicBezTo>
                  <a:cubicBezTo>
                    <a:pt x="173" y="171"/>
                    <a:pt x="173" y="177"/>
                    <a:pt x="177" y="177"/>
                  </a:cubicBezTo>
                  <a:cubicBezTo>
                    <a:pt x="180" y="177"/>
                    <a:pt x="180" y="171"/>
                    <a:pt x="180" y="168"/>
                  </a:cubicBezTo>
                  <a:cubicBezTo>
                    <a:pt x="180" y="154"/>
                    <a:pt x="178" y="140"/>
                    <a:pt x="177" y="126"/>
                  </a:cubicBezTo>
                  <a:cubicBezTo>
                    <a:pt x="174" y="75"/>
                    <a:pt x="181" y="92"/>
                    <a:pt x="171" y="72"/>
                  </a:cubicBezTo>
                  <a:close/>
                </a:path>
              </a:pathLst>
            </a:cu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07" name="Freeform 83"/>
            <p:cNvSpPr>
              <a:spLocks noChangeAspect="1"/>
            </p:cNvSpPr>
            <p:nvPr/>
          </p:nvSpPr>
          <p:spPr bwMode="auto">
            <a:xfrm flipH="1">
              <a:off x="2211" y="5100"/>
              <a:ext cx="181" cy="177"/>
            </a:xfrm>
            <a:custGeom>
              <a:avLst/>
              <a:gdLst>
                <a:gd name="T0" fmla="*/ 171 w 181"/>
                <a:gd name="T1" fmla="*/ 72 h 177"/>
                <a:gd name="T2" fmla="*/ 81 w 181"/>
                <a:gd name="T3" fmla="*/ 51 h 177"/>
                <a:gd name="T4" fmla="*/ 30 w 181"/>
                <a:gd name="T5" fmla="*/ 18 h 177"/>
                <a:gd name="T6" fmla="*/ 3 w 181"/>
                <a:gd name="T7" fmla="*/ 9 h 177"/>
                <a:gd name="T8" fmla="*/ 33 w 181"/>
                <a:gd name="T9" fmla="*/ 78 h 177"/>
                <a:gd name="T10" fmla="*/ 111 w 181"/>
                <a:gd name="T11" fmla="*/ 135 h 177"/>
                <a:gd name="T12" fmla="*/ 171 w 181"/>
                <a:gd name="T13" fmla="*/ 168 h 177"/>
                <a:gd name="T14" fmla="*/ 177 w 181"/>
                <a:gd name="T15" fmla="*/ 177 h 177"/>
                <a:gd name="T16" fmla="*/ 180 w 181"/>
                <a:gd name="T17" fmla="*/ 168 h 177"/>
                <a:gd name="T18" fmla="*/ 177 w 181"/>
                <a:gd name="T19" fmla="*/ 126 h 177"/>
                <a:gd name="T20" fmla="*/ 171 w 181"/>
                <a:gd name="T21" fmla="*/ 72 h 17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1" h="177">
                  <a:moveTo>
                    <a:pt x="171" y="72"/>
                  </a:moveTo>
                  <a:cubicBezTo>
                    <a:pt x="134" y="69"/>
                    <a:pt x="113" y="62"/>
                    <a:pt x="81" y="51"/>
                  </a:cubicBezTo>
                  <a:cubicBezTo>
                    <a:pt x="70" y="35"/>
                    <a:pt x="48" y="24"/>
                    <a:pt x="30" y="18"/>
                  </a:cubicBezTo>
                  <a:cubicBezTo>
                    <a:pt x="19" y="7"/>
                    <a:pt x="17" y="0"/>
                    <a:pt x="3" y="9"/>
                  </a:cubicBezTo>
                  <a:cubicBezTo>
                    <a:pt x="7" y="57"/>
                    <a:pt x="0" y="56"/>
                    <a:pt x="33" y="78"/>
                  </a:cubicBezTo>
                  <a:cubicBezTo>
                    <a:pt x="43" y="94"/>
                    <a:pt x="93" y="129"/>
                    <a:pt x="111" y="135"/>
                  </a:cubicBezTo>
                  <a:cubicBezTo>
                    <a:pt x="124" y="155"/>
                    <a:pt x="152" y="155"/>
                    <a:pt x="171" y="168"/>
                  </a:cubicBezTo>
                  <a:cubicBezTo>
                    <a:pt x="173" y="171"/>
                    <a:pt x="173" y="177"/>
                    <a:pt x="177" y="177"/>
                  </a:cubicBezTo>
                  <a:cubicBezTo>
                    <a:pt x="180" y="177"/>
                    <a:pt x="180" y="171"/>
                    <a:pt x="180" y="168"/>
                  </a:cubicBezTo>
                  <a:cubicBezTo>
                    <a:pt x="180" y="154"/>
                    <a:pt x="178" y="140"/>
                    <a:pt x="177" y="126"/>
                  </a:cubicBezTo>
                  <a:cubicBezTo>
                    <a:pt x="174" y="75"/>
                    <a:pt x="181" y="92"/>
                    <a:pt x="171" y="72"/>
                  </a:cubicBezTo>
                  <a:close/>
                </a:path>
              </a:pathLst>
            </a:cu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199" name="Text Box 84"/>
          <p:cNvSpPr txBox="1">
            <a:spLocks noChangeArrowheads="1"/>
          </p:cNvSpPr>
          <p:nvPr/>
        </p:nvSpPr>
        <p:spPr bwMode="auto">
          <a:xfrm>
            <a:off x="6942138" y="1173163"/>
            <a:ext cx="1327150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2000"/>
              <a:t>Seen by 2</a:t>
            </a:r>
          </a:p>
          <a:p>
            <a:pPr eaLnBrk="1" hangingPunct="1">
              <a:defRPr/>
            </a:pPr>
            <a:r>
              <a:rPr lang="en-GB" altLang="en-US" sz="1800"/>
              <a:t>=“marked”</a:t>
            </a:r>
            <a:endParaRPr lang="en-US" altLang="en-US" sz="1800"/>
          </a:p>
        </p:txBody>
      </p:sp>
      <p:sp>
        <p:nvSpPr>
          <p:cNvPr id="8200" name="Text Box 87"/>
          <p:cNvSpPr txBox="1">
            <a:spLocks noChangeArrowheads="1"/>
          </p:cNvSpPr>
          <p:nvPr/>
        </p:nvSpPr>
        <p:spPr bwMode="auto">
          <a:xfrm>
            <a:off x="7010400" y="2595563"/>
            <a:ext cx="1409700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2000" b="1">
                <a:solidFill>
                  <a:srgbClr val="0033CC"/>
                </a:solidFill>
              </a:rPr>
              <a:t>Seen by 1</a:t>
            </a:r>
          </a:p>
          <a:p>
            <a:pPr eaLnBrk="1" hangingPunct="1">
              <a:defRPr/>
            </a:pPr>
            <a:r>
              <a:rPr lang="en-GB" altLang="en-US" sz="1800" b="1">
                <a:solidFill>
                  <a:srgbClr val="0033CC"/>
                </a:solidFill>
              </a:rPr>
              <a:t>=“success</a:t>
            </a:r>
            <a:r>
              <a:rPr lang="en-GB" altLang="en-US" sz="1800">
                <a:solidFill>
                  <a:srgbClr val="0033CC"/>
                </a:solidFill>
              </a:rPr>
              <a:t>”</a:t>
            </a:r>
            <a:endParaRPr lang="en-US" altLang="en-US" sz="1800">
              <a:solidFill>
                <a:srgbClr val="0033CC"/>
              </a:solidFill>
            </a:endParaRPr>
          </a:p>
        </p:txBody>
      </p:sp>
      <p:sp>
        <p:nvSpPr>
          <p:cNvPr id="8201" name="Text Box 88"/>
          <p:cNvSpPr txBox="1">
            <a:spLocks noChangeArrowheads="1"/>
          </p:cNvSpPr>
          <p:nvPr/>
        </p:nvSpPr>
        <p:spPr bwMode="auto">
          <a:xfrm>
            <a:off x="2147889" y="3214688"/>
            <a:ext cx="7088187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Tx/>
              <a:buChar char="•"/>
              <a:defRPr/>
            </a:pPr>
            <a:r>
              <a:rPr lang="en-GB" altLang="en-US"/>
              <a:t> 	</a:t>
            </a:r>
            <a:r>
              <a:rPr lang="en-GB" altLang="en-US" sz="2000"/>
              <a:t>We know 2 animals passed </a:t>
            </a:r>
          </a:p>
          <a:p>
            <a:pPr eaLnBrk="1" hangingPunct="1">
              <a:defRPr/>
            </a:pPr>
            <a:r>
              <a:rPr lang="en-GB" altLang="en-US" sz="2000"/>
              <a:t>  	(because Obs 2 saw them)</a:t>
            </a:r>
          </a:p>
          <a:p>
            <a:pPr eaLnBrk="1" hangingPunct="1">
              <a:buFontTx/>
              <a:buChar char="•"/>
              <a:defRPr/>
            </a:pPr>
            <a:endParaRPr lang="en-GB" altLang="en-US" sz="2000"/>
          </a:p>
          <a:p>
            <a:pPr eaLnBrk="1" hangingPunct="1">
              <a:buFontTx/>
              <a:buChar char="•"/>
              <a:defRPr/>
            </a:pPr>
            <a:r>
              <a:rPr lang="en-GB" altLang="en-US" sz="2000"/>
              <a:t> 	Of these, Obs 1 saw 1</a:t>
            </a:r>
          </a:p>
          <a:p>
            <a:pPr eaLnBrk="1" hangingPunct="1">
              <a:buFontTx/>
              <a:buChar char="•"/>
              <a:defRPr/>
            </a:pPr>
            <a:endParaRPr lang="en-GB" altLang="en-US" sz="2000"/>
          </a:p>
          <a:p>
            <a:pPr eaLnBrk="1" hangingPunct="1">
              <a:buFontTx/>
              <a:buChar char="•"/>
              <a:defRPr/>
            </a:pPr>
            <a:r>
              <a:rPr lang="en-GB" altLang="en-US" sz="2000"/>
              <a:t> 	So </a:t>
            </a:r>
            <a:r>
              <a:rPr lang="en-GB" altLang="en-US" sz="2000" b="1"/>
              <a:t>estimate:</a:t>
            </a:r>
          </a:p>
          <a:p>
            <a:pPr eaLnBrk="1" hangingPunct="1">
              <a:defRPr/>
            </a:pPr>
            <a:r>
              <a:rPr lang="en-GB" altLang="en-US" sz="2000"/>
              <a:t>	Pr(Obs 1 sees) =                     =   </a:t>
            </a:r>
            <a:r>
              <a:rPr lang="en-GB" altLang="en-US" sz="2000" u="sng"/>
              <a:t>number “duplicates”</a:t>
            </a:r>
          </a:p>
          <a:p>
            <a:pPr eaLnBrk="1" hangingPunct="1">
              <a:defRPr/>
            </a:pPr>
            <a:r>
              <a:rPr lang="en-GB" altLang="en-US" sz="2000"/>
              <a:t>                                                                    number seen by 2</a:t>
            </a:r>
            <a:endParaRPr lang="en-US" altLang="en-US" sz="2000"/>
          </a:p>
          <a:p>
            <a:pPr eaLnBrk="1" hangingPunct="1">
              <a:defRPr/>
            </a:pPr>
            <a:endParaRPr lang="en-US" altLang="en-US" sz="2000"/>
          </a:p>
        </p:txBody>
      </p:sp>
      <p:graphicFrame>
        <p:nvGraphicFramePr>
          <p:cNvPr id="8202" name="Object 89"/>
          <p:cNvGraphicFramePr>
            <a:graphicFrameLocks noChangeAspect="1"/>
          </p:cNvGraphicFramePr>
          <p:nvPr/>
        </p:nvGraphicFramePr>
        <p:xfrm>
          <a:off x="5334000" y="5116514"/>
          <a:ext cx="9652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3" imgW="1397000" imgH="647700" progId="Equation.3">
                  <p:embed/>
                </p:oleObj>
              </mc:Choice>
              <mc:Fallback>
                <p:oleObj name="Equation" r:id="rId3" imgW="1397000" imgH="647700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116514"/>
                        <a:ext cx="9652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Text Box 90"/>
          <p:cNvSpPr txBox="1">
            <a:spLocks noChangeArrowheads="1"/>
          </p:cNvSpPr>
          <p:nvPr/>
        </p:nvSpPr>
        <p:spPr bwMode="auto">
          <a:xfrm>
            <a:off x="2268539" y="6180138"/>
            <a:ext cx="65119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800" dirty="0"/>
              <a:t>Note: In this section, we use </a:t>
            </a:r>
            <a:r>
              <a:rPr lang="en-GB" sz="2000" i="1" dirty="0"/>
              <a:t>p</a:t>
            </a:r>
            <a:r>
              <a:rPr lang="en-GB" sz="1800" dirty="0"/>
              <a:t>, not </a:t>
            </a:r>
            <a:r>
              <a:rPr lang="en-GB" sz="2000" i="1" dirty="0"/>
              <a:t>g</a:t>
            </a:r>
            <a:r>
              <a:rPr lang="en-GB" sz="2000" dirty="0"/>
              <a:t> </a:t>
            </a:r>
            <a:r>
              <a:rPr lang="en-GB" sz="1800" dirty="0"/>
              <a:t>for the detection function</a:t>
            </a:r>
            <a:endParaRPr lang="en-US" sz="18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52663" y="1"/>
            <a:ext cx="7772400" cy="796925"/>
          </a:xfrm>
        </p:spPr>
        <p:txBody>
          <a:bodyPr/>
          <a:lstStyle/>
          <a:p>
            <a:pPr eaLnBrk="1" hangingPunct="1">
              <a:defRPr/>
            </a:pPr>
            <a:r>
              <a:rPr lang="en-GB" sz="3200">
                <a:solidFill>
                  <a:schemeClr val="bg2"/>
                </a:solidFill>
                <a:cs typeface="+mj-cs"/>
              </a:rPr>
              <a:t>Class Exercise</a:t>
            </a:r>
            <a:endParaRPr lang="en-US" sz="3200">
              <a:solidFill>
                <a:schemeClr val="bg2"/>
              </a:solidFill>
              <a:cs typeface="+mj-cs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3559175" y="4089400"/>
            <a:ext cx="1976438" cy="1587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  <a:ea typeface="ＭＳ Ｐゴシック" charset="0"/>
            </a:endParaRP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3568700" y="1165225"/>
            <a:ext cx="1976438" cy="1587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  <a:ea typeface="ＭＳ Ｐゴシック" charset="0"/>
            </a:endParaRP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4595813" y="673100"/>
            <a:ext cx="908050" cy="369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  <a:ea typeface="ＭＳ Ｐゴシック" charset="0"/>
            </a:endParaRPr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6462713" y="4038600"/>
            <a:ext cx="2089150" cy="1638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  <a:ea typeface="ＭＳ Ｐゴシック" charset="0"/>
            </a:endParaRP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6502401" y="4772025"/>
            <a:ext cx="19081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6477000" y="4656139"/>
            <a:ext cx="2006600" cy="212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  <a:ea typeface="ＭＳ Ｐゴシック" charset="0"/>
            </a:endParaRPr>
          </a:p>
        </p:txBody>
      </p:sp>
      <p:pic>
        <p:nvPicPr>
          <p:cNvPr id="9225" name="Picture 1" descr="FIpes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606425"/>
            <a:ext cx="6400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6" name="TextBox 2"/>
          <p:cNvSpPr txBox="1">
            <a:spLocks noChangeArrowheads="1"/>
          </p:cNvSpPr>
          <p:nvPr/>
        </p:nvSpPr>
        <p:spPr bwMode="auto">
          <a:xfrm>
            <a:off x="1646238" y="4160839"/>
            <a:ext cx="9021762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Obs 2 detections</a:t>
            </a:r>
            <a:r>
              <a:rPr lang="en-US" altLang="en-US" sz="2000"/>
              <a:t>:					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/>
              <a:t>100s</a:t>
            </a:r>
            <a:r>
              <a:rPr lang="en-US" altLang="en-US" sz="1800"/>
              <a:t>: </a:t>
            </a:r>
            <a:r>
              <a:rPr lang="en-US" altLang="en-US" sz="1600"/>
              <a:t>101,102,103,104,105,106,107,108,111,112,114,115,116,118,134    15     11/15  13      17.7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/>
              <a:t>200s</a:t>
            </a:r>
            <a:r>
              <a:rPr lang="en-US" altLang="en-US" sz="1800"/>
              <a:t>: </a:t>
            </a:r>
            <a:r>
              <a:rPr lang="en-US" altLang="en-US" sz="1600"/>
              <a:t>201,202,204,205,206,207,211,214,215,218 			    10      4/10     7      17.5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/>
              <a:t>300s</a:t>
            </a:r>
            <a:r>
              <a:rPr lang="en-US" altLang="en-US" sz="1800"/>
              <a:t>: </a:t>
            </a:r>
            <a:r>
              <a:rPr lang="en-US" altLang="en-US" sz="1600"/>
              <a:t>301,303,304,305,307,313,314 				      7      3/7       3        7.0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/>
              <a:t>400s</a:t>
            </a:r>
            <a:r>
              <a:rPr lang="en-US" altLang="en-US" sz="1800"/>
              <a:t>: </a:t>
            </a:r>
            <a:r>
              <a:rPr lang="en-US" altLang="en-US" sz="1600"/>
              <a:t>402,404,407,416,417,418 				      6      2/6       2        6.0</a:t>
            </a:r>
          </a:p>
        </p:txBody>
      </p:sp>
      <p:graphicFrame>
        <p:nvGraphicFramePr>
          <p:cNvPr id="9227" name="Object 4"/>
          <p:cNvGraphicFramePr>
            <a:graphicFrameLocks noChangeAspect="1"/>
          </p:cNvGraphicFramePr>
          <p:nvPr/>
        </p:nvGraphicFramePr>
        <p:xfrm>
          <a:off x="8872538" y="4160839"/>
          <a:ext cx="3794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4" name="Equation" r:id="rId4" imgW="139700" imgH="203200" progId="Equation.3">
                  <p:embed/>
                </p:oleObj>
              </mc:Choice>
              <mc:Fallback>
                <p:oleObj name="Equation" r:id="rId4" imgW="1397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2538" y="4160839"/>
                        <a:ext cx="37941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3"/>
          <p:cNvGraphicFramePr>
            <a:graphicFrameLocks noChangeAspect="1"/>
          </p:cNvGraphicFramePr>
          <p:nvPr/>
        </p:nvGraphicFramePr>
        <p:xfrm>
          <a:off x="9993314" y="4089401"/>
          <a:ext cx="5873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5" name="Equation" r:id="rId6" imgW="215900" imgH="254000" progId="Equation.3">
                  <p:embed/>
                </p:oleObj>
              </mc:Choice>
              <mc:Fallback>
                <p:oleObj name="Equation" r:id="rId6" imgW="215900" imgH="254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3314" y="4089401"/>
                        <a:ext cx="5873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4"/>
          <p:cNvGraphicFramePr>
            <a:graphicFrameLocks noChangeAspect="1"/>
          </p:cNvGraphicFramePr>
          <p:nvPr/>
        </p:nvGraphicFramePr>
        <p:xfrm>
          <a:off x="8145464" y="6149976"/>
          <a:ext cx="151923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6" name="Equation" r:id="rId8" imgW="558800" imgH="254000" progId="Equation.3">
                  <p:embed/>
                </p:oleObj>
              </mc:Choice>
              <mc:Fallback>
                <p:oleObj name="Equation" r:id="rId8" imgW="558800" imgH="254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5464" y="6149976"/>
                        <a:ext cx="1519237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359025" y="4545014"/>
            <a:ext cx="5041900" cy="1049337"/>
            <a:chOff x="834244" y="4545021"/>
            <a:chExt cx="5042819" cy="1048952"/>
          </a:xfrm>
        </p:grpSpPr>
        <p:sp>
          <p:nvSpPr>
            <p:cNvPr id="6" name="Rounded Rectangle 5"/>
            <p:cNvSpPr>
              <a:spLocks noChangeArrowheads="1"/>
            </p:cNvSpPr>
            <p:nvPr/>
          </p:nvSpPr>
          <p:spPr bwMode="auto">
            <a:xfrm>
              <a:off x="834244" y="4545021"/>
              <a:ext cx="2340402" cy="23645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Rounded Rectangle 16"/>
            <p:cNvSpPr>
              <a:spLocks noChangeArrowheads="1"/>
            </p:cNvSpPr>
            <p:nvPr/>
          </p:nvSpPr>
          <p:spPr bwMode="auto">
            <a:xfrm>
              <a:off x="3576357" y="4548195"/>
              <a:ext cx="744673" cy="22058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Rounded Rectangle 17"/>
            <p:cNvSpPr>
              <a:spLocks noChangeArrowheads="1"/>
            </p:cNvSpPr>
            <p:nvPr/>
          </p:nvSpPr>
          <p:spPr bwMode="auto">
            <a:xfrm>
              <a:off x="4749733" y="4564064"/>
              <a:ext cx="1127330" cy="217407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Rounded Rectangle 18"/>
            <p:cNvSpPr>
              <a:spLocks noChangeArrowheads="1"/>
            </p:cNvSpPr>
            <p:nvPr/>
          </p:nvSpPr>
          <p:spPr bwMode="auto">
            <a:xfrm>
              <a:off x="1188322" y="4837014"/>
              <a:ext cx="404886" cy="20629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Rounded Rectangle 19"/>
            <p:cNvSpPr>
              <a:spLocks noChangeArrowheads="1"/>
            </p:cNvSpPr>
            <p:nvPr/>
          </p:nvSpPr>
          <p:spPr bwMode="auto">
            <a:xfrm>
              <a:off x="2001270" y="4852883"/>
              <a:ext cx="404886" cy="20629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Rounded Rectangle 20"/>
            <p:cNvSpPr>
              <a:spLocks noChangeArrowheads="1"/>
            </p:cNvSpPr>
            <p:nvPr/>
          </p:nvSpPr>
          <p:spPr bwMode="auto">
            <a:xfrm>
              <a:off x="2747531" y="4840188"/>
              <a:ext cx="404886" cy="20629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Rounded Rectangle 21"/>
            <p:cNvSpPr>
              <a:spLocks noChangeArrowheads="1"/>
            </p:cNvSpPr>
            <p:nvPr/>
          </p:nvSpPr>
          <p:spPr bwMode="auto">
            <a:xfrm>
              <a:off x="3557303" y="4852883"/>
              <a:ext cx="404886" cy="20629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Rounded Rectangle 22"/>
            <p:cNvSpPr>
              <a:spLocks noChangeArrowheads="1"/>
            </p:cNvSpPr>
            <p:nvPr/>
          </p:nvSpPr>
          <p:spPr bwMode="auto">
            <a:xfrm>
              <a:off x="1615436" y="5102029"/>
              <a:ext cx="1149559" cy="22693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Rounded Rectangle 23"/>
            <p:cNvSpPr>
              <a:spLocks noChangeArrowheads="1"/>
            </p:cNvSpPr>
            <p:nvPr/>
          </p:nvSpPr>
          <p:spPr bwMode="auto">
            <a:xfrm>
              <a:off x="1618612" y="5354349"/>
              <a:ext cx="360429" cy="21106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ounded Rectangle 24"/>
            <p:cNvSpPr>
              <a:spLocks noChangeArrowheads="1"/>
            </p:cNvSpPr>
            <p:nvPr/>
          </p:nvSpPr>
          <p:spPr bwMode="auto">
            <a:xfrm>
              <a:off x="2406155" y="5381326"/>
              <a:ext cx="360429" cy="212647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aphicFrame>
        <p:nvGraphicFramePr>
          <p:cNvPr id="9231" name="Object 25"/>
          <p:cNvGraphicFramePr>
            <a:graphicFrameLocks noChangeAspect="1"/>
          </p:cNvGraphicFramePr>
          <p:nvPr/>
        </p:nvGraphicFramePr>
        <p:xfrm>
          <a:off x="8301038" y="4152900"/>
          <a:ext cx="4826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7" name="Equation" r:id="rId10" imgW="177800" imgH="203200" progId="Equation.3">
                  <p:embed/>
                </p:oleObj>
              </mc:Choice>
              <mc:Fallback>
                <p:oleObj name="Equation" r:id="rId10" imgW="177800" imgH="203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1038" y="4152900"/>
                        <a:ext cx="4826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26"/>
          <p:cNvGraphicFramePr>
            <a:graphicFrameLocks noChangeAspect="1"/>
          </p:cNvGraphicFramePr>
          <p:nvPr/>
        </p:nvGraphicFramePr>
        <p:xfrm>
          <a:off x="9471025" y="4143375"/>
          <a:ext cx="4143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8" name="Equation" r:id="rId12" imgW="152400" imgH="203200" progId="Equation.3">
                  <p:embed/>
                </p:oleObj>
              </mc:Choice>
              <mc:Fallback>
                <p:oleObj name="Equation" r:id="rId12" imgW="152400" imgH="203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1025" y="4143375"/>
                        <a:ext cx="41433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TextBox 6"/>
          <p:cNvSpPr txBox="1">
            <a:spLocks noChangeArrowheads="1"/>
          </p:cNvSpPr>
          <p:nvPr/>
        </p:nvSpPr>
        <p:spPr bwMode="auto">
          <a:xfrm>
            <a:off x="9845676" y="6176964"/>
            <a:ext cx="82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48.2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845550" y="4594226"/>
            <a:ext cx="547688" cy="110807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9371014" y="4597401"/>
            <a:ext cx="547687" cy="110807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9921875" y="4587876"/>
            <a:ext cx="547688" cy="110807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9853614" y="6135688"/>
            <a:ext cx="725487" cy="56356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238" name="TextBox 9"/>
          <p:cNvSpPr txBox="1">
            <a:spLocks noChangeArrowheads="1"/>
          </p:cNvSpPr>
          <p:nvPr/>
        </p:nvSpPr>
        <p:spPr bwMode="auto">
          <a:xfrm>
            <a:off x="8334376" y="5727700"/>
            <a:ext cx="449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38</a:t>
            </a:r>
          </a:p>
        </p:txBody>
      </p:sp>
      <p:sp>
        <p:nvSpPr>
          <p:cNvPr id="9239" name="TextBox 34"/>
          <p:cNvSpPr txBox="1">
            <a:spLocks noChangeArrowheads="1"/>
          </p:cNvSpPr>
          <p:nvPr/>
        </p:nvSpPr>
        <p:spPr bwMode="auto">
          <a:xfrm>
            <a:off x="9432926" y="5730875"/>
            <a:ext cx="449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25</a:t>
            </a:r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2254250" y="5978526"/>
          <a:ext cx="334803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9" name="Equation" r:id="rId14" imgW="1765300" imgH="431800" progId="Equation.3">
                  <p:embed/>
                </p:oleObj>
              </mc:Choice>
              <mc:Fallback>
                <p:oleObj name="Equation" r:id="rId14" imgW="1765300" imgH="4318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5978526"/>
                        <a:ext cx="3348038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/>
        </p:nvGraphicFramePr>
        <p:xfrm>
          <a:off x="6448426" y="5772151"/>
          <a:ext cx="11842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0" name="Equation" r:id="rId16" imgW="609600" imgH="228600" progId="Equation.3">
                  <p:embed/>
                </p:oleObj>
              </mc:Choice>
              <mc:Fallback>
                <p:oleObj name="Equation" r:id="rId16" imgW="609600" imgH="228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8426" y="5772151"/>
                        <a:ext cx="1184275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1" name="Group 9220"/>
          <p:cNvGrpSpPr>
            <a:grpSpLocks/>
          </p:cNvGrpSpPr>
          <p:nvPr/>
        </p:nvGrpSpPr>
        <p:grpSpPr bwMode="auto">
          <a:xfrm>
            <a:off x="6921501" y="1900239"/>
            <a:ext cx="1920875" cy="727075"/>
            <a:chOff x="5397500" y="1900369"/>
            <a:chExt cx="1920392" cy="727026"/>
          </a:xfrm>
        </p:grpSpPr>
        <p:cxnSp>
          <p:nvCxnSpPr>
            <p:cNvPr id="48" name="Straight Connector 47"/>
            <p:cNvCxnSpPr>
              <a:cxnSpLocks noChangeShapeType="1"/>
            </p:cNvCxnSpPr>
            <p:nvPr/>
          </p:nvCxnSpPr>
          <p:spPr bwMode="auto">
            <a:xfrm flipH="1" flipV="1">
              <a:off x="6352935" y="2465481"/>
              <a:ext cx="3174" cy="5555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Connector 11"/>
            <p:cNvCxnSpPr>
              <a:cxnSpLocks noChangeShapeType="1"/>
            </p:cNvCxnSpPr>
            <p:nvPr/>
          </p:nvCxnSpPr>
          <p:spPr bwMode="auto">
            <a:xfrm flipV="1">
              <a:off x="5397500" y="1911480"/>
              <a:ext cx="47930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Straight Connector 39"/>
            <p:cNvCxnSpPr>
              <a:cxnSpLocks noChangeShapeType="1"/>
            </p:cNvCxnSpPr>
            <p:nvPr/>
          </p:nvCxnSpPr>
          <p:spPr bwMode="auto">
            <a:xfrm>
              <a:off x="5870456" y="2527389"/>
              <a:ext cx="49835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Straight Connector 40"/>
            <p:cNvCxnSpPr>
              <a:cxnSpLocks noChangeShapeType="1"/>
            </p:cNvCxnSpPr>
            <p:nvPr/>
          </p:nvCxnSpPr>
          <p:spPr bwMode="auto">
            <a:xfrm>
              <a:off x="6343412" y="2459131"/>
              <a:ext cx="49835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Straight Connector 41"/>
            <p:cNvCxnSpPr>
              <a:cxnSpLocks noChangeShapeType="1"/>
            </p:cNvCxnSpPr>
            <p:nvPr/>
          </p:nvCxnSpPr>
          <p:spPr bwMode="auto">
            <a:xfrm>
              <a:off x="6819542" y="2624220"/>
              <a:ext cx="49835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Straight Connector 42"/>
            <p:cNvCxnSpPr>
              <a:cxnSpLocks noChangeShapeType="1"/>
            </p:cNvCxnSpPr>
            <p:nvPr/>
          </p:nvCxnSpPr>
          <p:spPr bwMode="auto">
            <a:xfrm flipV="1">
              <a:off x="6830653" y="2465481"/>
              <a:ext cx="0" cy="1619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49"/>
            <p:cNvCxnSpPr>
              <a:cxnSpLocks noChangeShapeType="1"/>
            </p:cNvCxnSpPr>
            <p:nvPr/>
          </p:nvCxnSpPr>
          <p:spPr bwMode="auto">
            <a:xfrm flipH="1" flipV="1">
              <a:off x="5870456" y="1900369"/>
              <a:ext cx="3174" cy="63336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5" name="Freeform 54"/>
          <p:cNvSpPr/>
          <p:nvPr/>
        </p:nvSpPr>
        <p:spPr>
          <a:xfrm>
            <a:off x="6897688" y="1830389"/>
            <a:ext cx="1935162" cy="809625"/>
          </a:xfrm>
          <a:custGeom>
            <a:avLst/>
            <a:gdLst>
              <a:gd name="connsiteX0" fmla="*/ 0 w 2558472"/>
              <a:gd name="connsiteY0" fmla="*/ 0 h 574083"/>
              <a:gd name="connsiteX1" fmla="*/ 424872 w 2558472"/>
              <a:gd name="connsiteY1" fmla="*/ 46182 h 574083"/>
              <a:gd name="connsiteX2" fmla="*/ 942109 w 2558472"/>
              <a:gd name="connsiteY2" fmla="*/ 267855 h 574083"/>
              <a:gd name="connsiteX3" fmla="*/ 1330036 w 2558472"/>
              <a:gd name="connsiteY3" fmla="*/ 452582 h 574083"/>
              <a:gd name="connsiteX4" fmla="*/ 1801091 w 2558472"/>
              <a:gd name="connsiteY4" fmla="*/ 563418 h 574083"/>
              <a:gd name="connsiteX5" fmla="*/ 2558472 w 2558472"/>
              <a:gd name="connsiteY5" fmla="*/ 563418 h 57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8472" h="574083">
                <a:moveTo>
                  <a:pt x="0" y="0"/>
                </a:moveTo>
                <a:cubicBezTo>
                  <a:pt x="133927" y="770"/>
                  <a:pt x="267854" y="1540"/>
                  <a:pt x="424872" y="46182"/>
                </a:cubicBezTo>
                <a:cubicBezTo>
                  <a:pt x="581890" y="90825"/>
                  <a:pt x="791248" y="200122"/>
                  <a:pt x="942109" y="267855"/>
                </a:cubicBezTo>
                <a:cubicBezTo>
                  <a:pt x="1092970" y="335588"/>
                  <a:pt x="1186872" y="403322"/>
                  <a:pt x="1330036" y="452582"/>
                </a:cubicBezTo>
                <a:cubicBezTo>
                  <a:pt x="1473200" y="501842"/>
                  <a:pt x="1596352" y="544945"/>
                  <a:pt x="1801091" y="563418"/>
                </a:cubicBezTo>
                <a:cubicBezTo>
                  <a:pt x="2005830" y="581891"/>
                  <a:pt x="2282151" y="572654"/>
                  <a:pt x="2558472" y="563418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1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3568700" y="1165225"/>
            <a:ext cx="1976438" cy="1587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  <a:ea typeface="ＭＳ Ｐゴシック" charset="0"/>
            </a:endParaRP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4595813" y="673100"/>
            <a:ext cx="908050" cy="369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  <a:ea typeface="ＭＳ Ｐゴシック" charset="0"/>
            </a:endParaRPr>
          </a:p>
        </p:txBody>
      </p:sp>
      <p:pic>
        <p:nvPicPr>
          <p:cNvPr id="10244" name="Picture 1" descr="FIpes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606425"/>
            <a:ext cx="6400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Freeform 54"/>
          <p:cNvSpPr/>
          <p:nvPr/>
        </p:nvSpPr>
        <p:spPr>
          <a:xfrm>
            <a:off x="6897688" y="1830389"/>
            <a:ext cx="1935162" cy="809625"/>
          </a:xfrm>
          <a:custGeom>
            <a:avLst/>
            <a:gdLst>
              <a:gd name="connsiteX0" fmla="*/ 0 w 2558472"/>
              <a:gd name="connsiteY0" fmla="*/ 0 h 574083"/>
              <a:gd name="connsiteX1" fmla="*/ 424872 w 2558472"/>
              <a:gd name="connsiteY1" fmla="*/ 46182 h 574083"/>
              <a:gd name="connsiteX2" fmla="*/ 942109 w 2558472"/>
              <a:gd name="connsiteY2" fmla="*/ 267855 h 574083"/>
              <a:gd name="connsiteX3" fmla="*/ 1330036 w 2558472"/>
              <a:gd name="connsiteY3" fmla="*/ 452582 h 574083"/>
              <a:gd name="connsiteX4" fmla="*/ 1801091 w 2558472"/>
              <a:gd name="connsiteY4" fmla="*/ 563418 h 574083"/>
              <a:gd name="connsiteX5" fmla="*/ 2558472 w 2558472"/>
              <a:gd name="connsiteY5" fmla="*/ 563418 h 57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8472" h="574083">
                <a:moveTo>
                  <a:pt x="0" y="0"/>
                </a:moveTo>
                <a:cubicBezTo>
                  <a:pt x="133927" y="770"/>
                  <a:pt x="267854" y="1540"/>
                  <a:pt x="424872" y="46182"/>
                </a:cubicBezTo>
                <a:cubicBezTo>
                  <a:pt x="581890" y="90825"/>
                  <a:pt x="791248" y="200122"/>
                  <a:pt x="942109" y="267855"/>
                </a:cubicBezTo>
                <a:cubicBezTo>
                  <a:pt x="1092970" y="335588"/>
                  <a:pt x="1186872" y="403322"/>
                  <a:pt x="1330036" y="452582"/>
                </a:cubicBezTo>
                <a:cubicBezTo>
                  <a:pt x="1473200" y="501842"/>
                  <a:pt x="1596352" y="544945"/>
                  <a:pt x="1801091" y="563418"/>
                </a:cubicBezTo>
                <a:cubicBezTo>
                  <a:pt x="2005830" y="581891"/>
                  <a:pt x="2282151" y="572654"/>
                  <a:pt x="2558472" y="563418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246" name="TextBox 3"/>
          <p:cNvSpPr txBox="1">
            <a:spLocks noChangeArrowheads="1"/>
          </p:cNvSpPr>
          <p:nvPr/>
        </p:nvSpPr>
        <p:spPr bwMode="auto">
          <a:xfrm>
            <a:off x="2943225" y="4668838"/>
            <a:ext cx="60531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Fit smooth curve using Logistic Regression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(instead of grouping into distance intervals)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1128</Words>
  <Application>Microsoft Macintosh PowerPoint</Application>
  <PresentationFormat>Widescreen</PresentationFormat>
  <Paragraphs>216</Paragraphs>
  <Slides>28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Cambria Math</vt:lpstr>
      <vt:lpstr>ＭＳ Ｐゴシック</vt:lpstr>
      <vt:lpstr>Symbol</vt:lpstr>
      <vt:lpstr>Times New Roman</vt:lpstr>
      <vt:lpstr>Arial</vt:lpstr>
      <vt:lpstr>Default Design</vt:lpstr>
      <vt:lpstr>Equation</vt:lpstr>
      <vt:lpstr>Photo Editor Photo</vt:lpstr>
      <vt:lpstr>Estimation with incomplete detection at distance zero</vt:lpstr>
      <vt:lpstr>Conventional Distance sampling estimates are biased if g(0)&lt;1: </vt:lpstr>
      <vt:lpstr>PowerPoint Presentation</vt:lpstr>
      <vt:lpstr>PowerPoint Presentation</vt:lpstr>
      <vt:lpstr>Visual Mark-Recapture</vt:lpstr>
      <vt:lpstr>Visual Mark-Recapture</vt:lpstr>
      <vt:lpstr>Visual Mark-Recapture</vt:lpstr>
      <vt:lpstr>Class Exercise</vt:lpstr>
      <vt:lpstr>PowerPoint Presentation</vt:lpstr>
      <vt:lpstr>Duplicate Identification</vt:lpstr>
      <vt:lpstr>Duplicate Identification</vt:lpstr>
      <vt:lpstr>Probabilistic Duplicate Identification</vt:lpstr>
      <vt:lpstr>Probabilistic Duplicate Identification</vt:lpstr>
      <vt:lpstr>Design to deal with availability bias</vt:lpstr>
      <vt:lpstr>Problem? </vt:lpstr>
      <vt:lpstr>Full Independence (FI) Model:</vt:lpstr>
      <vt:lpstr>Point Independence (PI) Model:</vt:lpstr>
      <vt:lpstr>Point vs Full Independence</vt:lpstr>
      <vt:lpstr>Example: Pack-Ice Seals </vt:lpstr>
      <vt:lpstr>Sources of Heterogeneity</vt:lpstr>
      <vt:lpstr>Sources of Heterogeneity</vt:lpstr>
      <vt:lpstr>PowerPoint Presentation</vt:lpstr>
      <vt:lpstr>Configuration:  Trial-Observer</vt:lpstr>
      <vt:lpstr>Configuration:  Independent Observer</vt:lpstr>
      <vt:lpstr>Abundance Estimation</vt:lpstr>
      <vt:lpstr>Double-Platform Analysis Types</vt:lpstr>
      <vt:lpstr>Related Models not covered:</vt:lpstr>
      <vt:lpstr>Critical Assumptions of Mark Recapture Line Transect</vt:lpstr>
    </vt:vector>
  </TitlesOfParts>
  <Company>RUWPA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David Borchers</dc:creator>
  <cp:lastModifiedBy>David Borchers</cp:lastModifiedBy>
  <cp:revision>118</cp:revision>
  <dcterms:created xsi:type="dcterms:W3CDTF">2003-07-30T12:29:07Z</dcterms:created>
  <dcterms:modified xsi:type="dcterms:W3CDTF">2016-08-05T07:46:17Z</dcterms:modified>
</cp:coreProperties>
</file>