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2475" cy="102330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33"/>
    <a:srgbClr val="FFCCCC"/>
    <a:srgbClr val="CCFFCC"/>
    <a:srgbClr val="FFFF99"/>
    <a:srgbClr val="FFFF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76479" autoAdjust="0"/>
  </p:normalViewPr>
  <p:slideViewPr>
    <p:cSldViewPr>
      <p:cViewPr varScale="1">
        <p:scale>
          <a:sx n="100" d="100"/>
          <a:sy n="100" d="100"/>
        </p:scale>
        <p:origin x="68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394" y="-11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5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363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524" y="1"/>
            <a:ext cx="3076363" cy="51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1"/>
            <a:ext cx="5682615" cy="46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755"/>
            <a:ext cx="3076363" cy="51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524" y="9718755"/>
            <a:ext cx="3076363" cy="51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2C572180-1421-4C72-8B08-40D8FA987F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477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9900" cy="38369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774DB-928B-47F4-AA28-807B3DA53E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137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8A9C7-957A-4D95-B42A-01CC147A68C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402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33376"/>
            <a:ext cx="2590800" cy="5762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5" y="333376"/>
            <a:ext cx="7571316" cy="5762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D3B42-92B7-41F5-978D-24B5B6B44A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161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369D-C1CA-4D8F-8740-16B7B181861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137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69BB2-4CAB-4C41-8790-97B1224D5C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44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00214"/>
            <a:ext cx="508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4"/>
            <a:ext cx="508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86C79-0DDD-4197-BD09-0534E2669DF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B2726-4615-4E17-8B0E-C74260ADA5F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09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97A3D-635D-4C39-9410-780467F28B5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426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52912-B898-4189-BCF8-DEA0AB88482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156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9D5FA-6D15-4E31-A27B-EABC37357ED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100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68091-DE1B-49A7-A872-73AE3C588F3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8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33337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00214"/>
            <a:ext cx="10363200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9B489D-BBC0-47A4-9377-36BF7944A8E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504" y="260350"/>
            <a:ext cx="8568952" cy="2027238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Mark-recapture distance sampling (MRDS) in Distance 7.1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27350" y="2708276"/>
            <a:ext cx="6192838" cy="367347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GB" altLang="en-US" dirty="0"/>
              <a:t>Setting up Distance for MRDS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dirty="0"/>
              <a:t>Setting up a Distance project for MRDS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dirty="0"/>
              <a:t>Data requirements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dirty="0"/>
              <a:t>MRDS analyses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3"/>
            <a:ext cx="4464050" cy="1143000"/>
          </a:xfrm>
        </p:spPr>
        <p:txBody>
          <a:bodyPr/>
          <a:lstStyle/>
          <a:p>
            <a:pPr eaLnBrk="1" hangingPunct="1"/>
            <a:r>
              <a:rPr lang="en-GB" altLang="en-US"/>
              <a:t>Results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3" y="1125538"/>
            <a:ext cx="6348586" cy="4391694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Produces </a:t>
            </a:r>
          </a:p>
          <a:p>
            <a:pPr lvl="1" eaLnBrk="1" hangingPunct="1"/>
            <a:r>
              <a:rPr lang="en-GB" altLang="en-US" sz="1800" dirty="0"/>
              <a:t>diagnostics (</a:t>
            </a:r>
            <a:r>
              <a:rPr lang="en-GB" altLang="en-US" sz="1800" dirty="0" err="1"/>
              <a:t>qq</a:t>
            </a:r>
            <a:r>
              <a:rPr lang="en-GB" altLang="en-US" sz="1800" dirty="0"/>
              <a:t> plots, detection function plots, goodness-of-fit tests) </a:t>
            </a:r>
          </a:p>
          <a:p>
            <a:pPr lvl="1" eaLnBrk="1" hangingPunct="1"/>
            <a:r>
              <a:rPr lang="en-GB" altLang="en-US" sz="1800" dirty="0"/>
              <a:t>parameter estimates, and estimated density and abundance</a:t>
            </a:r>
          </a:p>
          <a:p>
            <a:pPr eaLnBrk="1" hangingPunct="1"/>
            <a:r>
              <a:rPr lang="en-GB" altLang="en-US" sz="2000" dirty="0"/>
              <a:t>Can customize plots (in Preferences)</a:t>
            </a:r>
          </a:p>
          <a:p>
            <a:pPr eaLnBrk="1" hangingPunct="1"/>
            <a:r>
              <a:rPr lang="en-GB" altLang="en-US" sz="2000" dirty="0"/>
              <a:t>Plots stored as graphics files in a folder “R” within project data folder</a:t>
            </a:r>
          </a:p>
          <a:p>
            <a:pPr eaLnBrk="1" hangingPunct="1"/>
            <a:r>
              <a:rPr lang="en-GB" altLang="en-US" sz="2000" dirty="0"/>
              <a:t>Results optionally stored in an .</a:t>
            </a:r>
            <a:r>
              <a:rPr lang="en-GB" altLang="en-US" sz="2000" dirty="0" err="1"/>
              <a:t>Rdata</a:t>
            </a:r>
            <a:r>
              <a:rPr lang="en-GB" altLang="en-US" sz="2000" dirty="0"/>
              <a:t> file in the “R” folder, so if you know R software you can access them (Preferences)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115888"/>
            <a:ext cx="373221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4" y="3482975"/>
            <a:ext cx="371633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438" b="14322"/>
          <a:stretch/>
        </p:blipFill>
        <p:spPr>
          <a:xfrm>
            <a:off x="4223792" y="1821433"/>
            <a:ext cx="4260648" cy="239965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-14288"/>
            <a:ext cx="7772400" cy="1143001"/>
          </a:xfrm>
        </p:spPr>
        <p:txBody>
          <a:bodyPr/>
          <a:lstStyle/>
          <a:p>
            <a:pPr eaLnBrk="1" hangingPunct="1"/>
            <a:r>
              <a:rPr lang="en-GB" altLang="en-US"/>
              <a:t>Setting up Distance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504" y="993775"/>
            <a:ext cx="8856984" cy="1441450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You need a copy of R installed on your computer </a:t>
            </a:r>
            <a:r>
              <a:rPr lang="en-GB" altLang="en-US" sz="2000" dirty="0">
                <a:solidFill>
                  <a:srgbClr val="0000FF"/>
                </a:solidFill>
              </a:rPr>
              <a:t>http://www.r-project.org/</a:t>
            </a:r>
          </a:p>
          <a:p>
            <a:pPr eaLnBrk="1" hangingPunct="1"/>
            <a:r>
              <a:rPr lang="en-GB" altLang="en-US" sz="2000" dirty="0"/>
              <a:t>Currently, the required version is R 3.4.1</a:t>
            </a:r>
          </a:p>
          <a:p>
            <a:pPr lvl="1" eaLnBrk="1" hangingPunct="1"/>
            <a:r>
              <a:rPr lang="en-GB" altLang="en-US" sz="1800" dirty="0"/>
              <a:t>Check: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631504" y="4293096"/>
            <a:ext cx="957706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dirty="0"/>
              <a:t>Distance automatically installs </a:t>
            </a:r>
            <a:r>
              <a:rPr lang="en-GB" altLang="en-US" sz="2000" dirty="0" err="1"/>
              <a:t>mrds</a:t>
            </a:r>
            <a:r>
              <a:rPr lang="en-GB" altLang="en-US" sz="2000" dirty="0"/>
              <a:t> R library when you run an MRDS analysis</a:t>
            </a:r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3215680" y="1988840"/>
            <a:ext cx="1296144" cy="64807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4558474" y="2407638"/>
            <a:ext cx="3960812" cy="50323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Project setup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09800" y="1340769"/>
            <a:ext cx="7772400" cy="865187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Choose “Double observer” in New project Setup Wizard</a:t>
            </a:r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1917031"/>
            <a:ext cx="50196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3381376"/>
            <a:ext cx="249872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430588"/>
            <a:ext cx="42672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-100013"/>
            <a:ext cx="7772400" cy="1143001"/>
          </a:xfrm>
        </p:spPr>
        <p:txBody>
          <a:bodyPr/>
          <a:lstStyle/>
          <a:p>
            <a:pPr eaLnBrk="1" hangingPunct="1"/>
            <a:r>
              <a:rPr lang="en-GB" altLang="en-US"/>
              <a:t>Project setup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62025"/>
            <a:ext cx="7772400" cy="433388"/>
          </a:xfrm>
        </p:spPr>
        <p:txBody>
          <a:bodyPr/>
          <a:lstStyle/>
          <a:p>
            <a:pPr eaLnBrk="1" hangingPunct="1"/>
            <a:r>
              <a:rPr lang="en-GB" altLang="en-US" sz="2000"/>
              <a:t>This causes 3 extra fields to be added to the Observation layer</a:t>
            </a:r>
          </a:p>
        </p:txBody>
      </p:sp>
      <p:pic>
        <p:nvPicPr>
          <p:cNvPr id="5126" name="Picture 4" descr="scree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754188"/>
            <a:ext cx="38004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5"/>
          <p:cNvSpPr>
            <a:spLocks noChangeShapeType="1"/>
          </p:cNvSpPr>
          <p:nvPr/>
        </p:nvSpPr>
        <p:spPr bwMode="auto">
          <a:xfrm>
            <a:off x="4656138" y="1395414"/>
            <a:ext cx="2159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>
            <a:off x="4656139" y="1395414"/>
            <a:ext cx="71913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>
            <a:off x="4656139" y="1395414"/>
            <a:ext cx="13684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2135188" y="2997200"/>
            <a:ext cx="7772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/>
              <a:t>And their roles defined in the default Survey object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5016500" y="3357563"/>
            <a:ext cx="172720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5016500" y="3357564"/>
            <a:ext cx="172720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5016500" y="3357563"/>
            <a:ext cx="172720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Right Arrow 1"/>
          <p:cNvSpPr/>
          <p:nvPr/>
        </p:nvSpPr>
        <p:spPr>
          <a:xfrm>
            <a:off x="4943475" y="5229226"/>
            <a:ext cx="1423988" cy="14446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1" y="3959226"/>
            <a:ext cx="576897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719137"/>
          </a:xfrm>
        </p:spPr>
        <p:txBody>
          <a:bodyPr/>
          <a:lstStyle/>
          <a:p>
            <a:pPr eaLnBrk="1" hangingPunct="1"/>
            <a:r>
              <a:rPr lang="en-GB" altLang="en-US"/>
              <a:t>Data requirements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052513"/>
            <a:ext cx="9069189" cy="2881312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Observation data must have:</a:t>
            </a:r>
          </a:p>
          <a:p>
            <a:pPr lvl="1" eaLnBrk="1" hangingPunct="1"/>
            <a:r>
              <a:rPr lang="en-GB" altLang="en-US" sz="1800" dirty="0"/>
              <a:t>2 rows per object – one for Observer 1 and one for Observer 2</a:t>
            </a:r>
          </a:p>
          <a:p>
            <a:pPr lvl="1" eaLnBrk="1" hangingPunct="1"/>
            <a:r>
              <a:rPr lang="en-GB" altLang="en-US" sz="1800" dirty="0"/>
              <a:t>Fields for:</a:t>
            </a:r>
          </a:p>
          <a:p>
            <a:pPr lvl="2" eaLnBrk="1" hangingPunct="1"/>
            <a:r>
              <a:rPr lang="en-GB" altLang="en-US" sz="1800" dirty="0"/>
              <a:t>object ID</a:t>
            </a:r>
          </a:p>
          <a:p>
            <a:pPr lvl="2" eaLnBrk="1" hangingPunct="1"/>
            <a:r>
              <a:rPr lang="en-GB" altLang="en-US" sz="1800" dirty="0"/>
              <a:t>observer (1 or 2)</a:t>
            </a:r>
          </a:p>
          <a:p>
            <a:pPr lvl="2" eaLnBrk="1" hangingPunct="1"/>
            <a:r>
              <a:rPr lang="en-GB" altLang="en-US" sz="1800" dirty="0"/>
              <a:t>detected (1=yes, 0=no)</a:t>
            </a:r>
          </a:p>
          <a:p>
            <a:pPr eaLnBrk="1" hangingPunct="1"/>
            <a:r>
              <a:rPr lang="en-GB" altLang="en-US" sz="2000" dirty="0"/>
              <a:t>Additional covariate data can go in fields at the appropriate level</a:t>
            </a:r>
          </a:p>
          <a:p>
            <a:pPr eaLnBrk="1" hangingPunct="1"/>
            <a:r>
              <a:rPr lang="en-GB" altLang="en-US" sz="2000" dirty="0"/>
              <a:t>Example: (golf tee project)</a:t>
            </a:r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6959600" y="3933826"/>
            <a:ext cx="0" cy="7905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7353300" y="3921126"/>
            <a:ext cx="0" cy="7905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Line 10"/>
          <p:cNvSpPr>
            <a:spLocks noChangeShapeType="1"/>
          </p:cNvSpPr>
          <p:nvPr/>
        </p:nvSpPr>
        <p:spPr bwMode="auto">
          <a:xfrm>
            <a:off x="6672263" y="3933826"/>
            <a:ext cx="0" cy="7905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5951538" y="3644900"/>
            <a:ext cx="2449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solidFill>
                  <a:schemeClr val="accent2"/>
                </a:solidFill>
              </a:rPr>
              <a:t>the 3 new required fields</a:t>
            </a:r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auto">
          <a:xfrm flipH="1">
            <a:off x="7680326" y="4221164"/>
            <a:ext cx="1008063" cy="50323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4" name="Line 14"/>
          <p:cNvSpPr>
            <a:spLocks noChangeShapeType="1"/>
          </p:cNvSpPr>
          <p:nvPr/>
        </p:nvSpPr>
        <p:spPr bwMode="auto">
          <a:xfrm flipH="1">
            <a:off x="8040688" y="4365626"/>
            <a:ext cx="647700" cy="35877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8686800" y="4005264"/>
            <a:ext cx="1981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solidFill>
                  <a:srgbClr val="990033"/>
                </a:solidFill>
              </a:rPr>
              <a:t>observation-level covariates – fields created during data import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MRDS analyses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47" y="897753"/>
            <a:ext cx="8237530" cy="647700"/>
          </a:xfrm>
        </p:spPr>
        <p:txBody>
          <a:bodyPr/>
          <a:lstStyle/>
          <a:p>
            <a:pPr eaLnBrk="1" hangingPunct="1"/>
            <a:r>
              <a:rPr lang="en-GB" altLang="en-US" dirty="0"/>
              <a:t>Select MRDS engine in Model Definition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9336" y="1484313"/>
            <a:ext cx="6243364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/>
              <a:t>Estimate tab</a:t>
            </a:r>
          </a:p>
          <a:p>
            <a:pPr lvl="1" eaLnBrk="1" hangingPunct="1"/>
            <a:r>
              <a:rPr lang="en-GB" altLang="en-US" sz="1800" dirty="0"/>
              <a:t>Stratification options as for CDS/MCDS engines – but no post-stratification for now</a:t>
            </a:r>
          </a:p>
          <a:p>
            <a:pPr lvl="1" eaLnBrk="1" hangingPunct="1"/>
            <a:r>
              <a:rPr lang="en-GB" altLang="en-US" sz="1800" dirty="0"/>
              <a:t>Quantities to estimate</a:t>
            </a:r>
          </a:p>
          <a:p>
            <a:pPr lvl="2" eaLnBrk="1" hangingPunct="1"/>
            <a:r>
              <a:rPr lang="en-GB" altLang="en-US" sz="1800" dirty="0"/>
              <a:t>Can choose not to estimate density (saves time during model selection)</a:t>
            </a:r>
          </a:p>
          <a:p>
            <a:pPr lvl="2" eaLnBrk="1" hangingPunct="1"/>
            <a:r>
              <a:rPr lang="en-GB" altLang="en-US" sz="1800" dirty="0"/>
              <a:t>Can choose to estimate a detection function, or to use a fitted function from a previous analysis.</a:t>
            </a:r>
          </a:p>
          <a:p>
            <a:pPr lvl="3" eaLnBrk="1" hangingPunct="1"/>
            <a:r>
              <a:rPr lang="en-GB" altLang="en-US" sz="1800" dirty="0"/>
              <a:t>Useful to apply a detection function estimated with all data to a subset of the data</a:t>
            </a:r>
          </a:p>
          <a:p>
            <a:pPr lvl="3" eaLnBrk="1" hangingPunct="1"/>
            <a:r>
              <a:rPr lang="en-GB" altLang="en-US" sz="1800" dirty="0"/>
              <a:t>See manual for details.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545453"/>
            <a:ext cx="4116388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333376"/>
            <a:ext cx="7772400" cy="574675"/>
          </a:xfrm>
        </p:spPr>
        <p:txBody>
          <a:bodyPr/>
          <a:lstStyle/>
          <a:p>
            <a:pPr eaLnBrk="1" hangingPunct="1"/>
            <a:r>
              <a:rPr lang="en-GB" altLang="en-US" sz="3200"/>
              <a:t>Detection function tab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196976"/>
            <a:ext cx="6120681" cy="5400675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5 methods at present</a:t>
            </a:r>
          </a:p>
          <a:p>
            <a:pPr lvl="1" eaLnBrk="1" hangingPunct="1"/>
            <a:r>
              <a:rPr lang="en-GB" altLang="en-US" sz="1800" dirty="0"/>
              <a:t>ds – CDS and MCDS (but no adjustment terms)</a:t>
            </a:r>
          </a:p>
          <a:p>
            <a:pPr lvl="1" eaLnBrk="1" hangingPunct="1"/>
            <a:r>
              <a:rPr lang="en-GB" altLang="en-US" sz="1800" dirty="0"/>
              <a:t>IO (independent observer) – both point and full independence</a:t>
            </a:r>
          </a:p>
          <a:p>
            <a:pPr lvl="1" eaLnBrk="1" hangingPunct="1"/>
            <a:r>
              <a:rPr lang="en-GB" altLang="en-US" sz="1800" dirty="0"/>
              <a:t>Trial – both point and full independence</a:t>
            </a:r>
          </a:p>
          <a:p>
            <a:pPr eaLnBrk="1" hangingPunct="1"/>
            <a:r>
              <a:rPr lang="en-GB" altLang="en-US" sz="2000" dirty="0"/>
              <a:t>Choice of method determines </a:t>
            </a:r>
            <a:br>
              <a:rPr lang="en-GB" altLang="en-US" sz="2000" dirty="0"/>
            </a:br>
            <a:r>
              <a:rPr lang="en-GB" altLang="en-US" sz="2000" dirty="0"/>
              <a:t>which model you need</a:t>
            </a:r>
          </a:p>
          <a:p>
            <a:pPr lvl="1" eaLnBrk="1" hangingPunct="1"/>
            <a:r>
              <a:rPr lang="en-GB" altLang="en-US" sz="1800" dirty="0"/>
              <a:t>DS model = distance sampling model.</a:t>
            </a:r>
          </a:p>
          <a:p>
            <a:pPr lvl="2" eaLnBrk="1" hangingPunct="1"/>
            <a:r>
              <a:rPr lang="en-GB" altLang="en-US" sz="1800" dirty="0"/>
              <a:t>half-normal or hazard rate, optionally with covariates in the scale parameter</a:t>
            </a:r>
          </a:p>
          <a:p>
            <a:pPr lvl="1" eaLnBrk="1" hangingPunct="1"/>
            <a:r>
              <a:rPr lang="en-GB" altLang="en-US" sz="1800" dirty="0"/>
              <a:t>MR model = mark recapture model</a:t>
            </a:r>
          </a:p>
          <a:p>
            <a:pPr lvl="2" eaLnBrk="1" hangingPunct="1"/>
            <a:r>
              <a:rPr lang="en-GB" altLang="en-US" sz="1800" dirty="0"/>
              <a:t>GLM with logit link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1341439"/>
            <a:ext cx="400367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00"/>
          <a:stretch>
            <a:fillRect/>
          </a:stretch>
        </p:blipFill>
        <p:spPr bwMode="auto">
          <a:xfrm>
            <a:off x="1631950" y="3645024"/>
            <a:ext cx="446405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981076"/>
            <a:ext cx="4213225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Model formulae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341439"/>
            <a:ext cx="5760640" cy="3455987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Type in variable names joined by “+” (main effect), “:” (interaction), “*” (main effect + interaction)</a:t>
            </a:r>
          </a:p>
          <a:p>
            <a:pPr eaLnBrk="1" hangingPunct="1"/>
            <a:r>
              <a:rPr lang="en-GB" altLang="en-US" sz="1800" dirty="0"/>
              <a:t>Note that some fields get renamed:</a:t>
            </a:r>
          </a:p>
          <a:p>
            <a:pPr lvl="1" eaLnBrk="1" hangingPunct="1"/>
            <a:r>
              <a:rPr lang="en-GB" altLang="en-US" sz="1600" dirty="0"/>
              <a:t>distance, size, object, observer, detected</a:t>
            </a:r>
          </a:p>
          <a:p>
            <a:pPr lvl="1" eaLnBrk="1" hangingPunct="1"/>
            <a:r>
              <a:rPr lang="en-GB" altLang="en-US" sz="1600" dirty="0"/>
              <a:t>fields from layers above the observation layer</a:t>
            </a:r>
          </a:p>
          <a:p>
            <a:pPr eaLnBrk="1" hangingPunct="1"/>
            <a:r>
              <a:rPr lang="en-GB" altLang="en-US" sz="1800" dirty="0"/>
              <a:t>Tip – look in Analysis Details log to see new names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5880100" y="1844675"/>
            <a:ext cx="64770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 flipH="1">
            <a:off x="3791745" y="3175447"/>
            <a:ext cx="570" cy="398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081089"/>
            <a:ext cx="45529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Factors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844676"/>
            <a:ext cx="5400724" cy="1944365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Need to specify which variables in the formulae are factors</a:t>
            </a:r>
          </a:p>
          <a:p>
            <a:pPr lvl="1" eaLnBrk="1" hangingPunct="1"/>
            <a:r>
              <a:rPr lang="en-GB" altLang="en-US" sz="1800" dirty="0"/>
              <a:t>Tip: type in all possible factors in the first Model Definition and this will be used as the basis of all subsequent definitions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303912" y="2348881"/>
            <a:ext cx="934963" cy="648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</TotalTime>
  <Words>461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Default Design</vt:lpstr>
      <vt:lpstr>Mark-recapture distance sampling (MRDS) in Distance 7.1</vt:lpstr>
      <vt:lpstr>Setting up Distance</vt:lpstr>
      <vt:lpstr>Project setup</vt:lpstr>
      <vt:lpstr>Project setup</vt:lpstr>
      <vt:lpstr>Data requirements</vt:lpstr>
      <vt:lpstr>MRDS analyses</vt:lpstr>
      <vt:lpstr>Detection function tab</vt:lpstr>
      <vt:lpstr>Model formulae</vt:lpstr>
      <vt:lpstr>Factors</vt:lpstr>
      <vt:lpstr>Results</vt:lpstr>
    </vt:vector>
  </TitlesOfParts>
  <Company>CREEM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Precision</dc:title>
  <dc:creator>CREEM</dc:creator>
  <cp:lastModifiedBy>Len Thomas</cp:lastModifiedBy>
  <cp:revision>115</cp:revision>
  <cp:lastPrinted>2014-08-12T13:38:43Z</cp:lastPrinted>
  <dcterms:created xsi:type="dcterms:W3CDTF">2004-04-08T16:39:06Z</dcterms:created>
  <dcterms:modified xsi:type="dcterms:W3CDTF">2017-07-28T09:05:54Z</dcterms:modified>
</cp:coreProperties>
</file>