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7" r:id="rId2"/>
    <p:sldId id="256"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BC6AD-E10D-4C2C-971D-A022332FE50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7F21EC06-2FD8-4551-B12D-7BBDACE9F81C}">
      <dgm:prSet custT="1"/>
      <dgm:spPr/>
      <dgm:t>
        <a:bodyPr/>
        <a:lstStyle/>
        <a:p>
          <a:pPr rtl="0"/>
          <a:r>
            <a:rPr lang="sv-SE" sz="1600" dirty="0" smtClean="0"/>
            <a:t>City använder @ManyToOne vilket betyder att många städer kan tillhöra ett och samma land.</a:t>
          </a:r>
          <a:endParaRPr lang="sv-SE" sz="1600" dirty="0"/>
        </a:p>
      </dgm:t>
    </dgm:pt>
    <dgm:pt modelId="{7093DD2D-DA5B-4181-8D4B-44FCF7E15C34}" type="parTrans" cxnId="{39430813-F992-4794-86D3-07F07338FDDB}">
      <dgm:prSet/>
      <dgm:spPr/>
      <dgm:t>
        <a:bodyPr/>
        <a:lstStyle/>
        <a:p>
          <a:endParaRPr lang="en-US"/>
        </a:p>
      </dgm:t>
    </dgm:pt>
    <dgm:pt modelId="{EFFEF3E6-D3DE-4428-BCD1-4E54ED7DEAF5}" type="sibTrans" cxnId="{39430813-F992-4794-86D3-07F07338FDDB}">
      <dgm:prSet/>
      <dgm:spPr/>
      <dgm:t>
        <a:bodyPr/>
        <a:lstStyle/>
        <a:p>
          <a:endParaRPr lang="en-US"/>
        </a:p>
      </dgm:t>
    </dgm:pt>
    <dgm:pt modelId="{288040CE-2E12-4174-8078-5CBF1A758BCC}" type="pres">
      <dgm:prSet presAssocID="{80ABC6AD-E10D-4C2C-971D-A022332FE504}" presName="Name0" presStyleCnt="0">
        <dgm:presLayoutVars>
          <dgm:dir/>
          <dgm:resizeHandles val="exact"/>
        </dgm:presLayoutVars>
      </dgm:prSet>
      <dgm:spPr/>
      <dgm:t>
        <a:bodyPr/>
        <a:lstStyle/>
        <a:p>
          <a:endParaRPr lang="en-US"/>
        </a:p>
      </dgm:t>
    </dgm:pt>
    <dgm:pt modelId="{28ABE072-AFD1-435D-88C9-95ED36D259BF}" type="pres">
      <dgm:prSet presAssocID="{7F21EC06-2FD8-4551-B12D-7BBDACE9F81C}" presName="node" presStyleLbl="node1" presStyleIdx="0" presStyleCnt="1" custLinFactNeighborX="62" custLinFactNeighborY="0">
        <dgm:presLayoutVars>
          <dgm:bulletEnabled val="1"/>
        </dgm:presLayoutVars>
      </dgm:prSet>
      <dgm:spPr/>
      <dgm:t>
        <a:bodyPr/>
        <a:lstStyle/>
        <a:p>
          <a:endParaRPr lang="en-US"/>
        </a:p>
      </dgm:t>
    </dgm:pt>
  </dgm:ptLst>
  <dgm:cxnLst>
    <dgm:cxn modelId="{849A69B9-05FC-41EE-A1D8-041A5B27CA60}" type="presOf" srcId="{80ABC6AD-E10D-4C2C-971D-A022332FE504}" destId="{288040CE-2E12-4174-8078-5CBF1A758BCC}" srcOrd="0" destOrd="0" presId="urn:microsoft.com/office/officeart/2005/8/layout/process1"/>
    <dgm:cxn modelId="{39430813-F992-4794-86D3-07F07338FDDB}" srcId="{80ABC6AD-E10D-4C2C-971D-A022332FE504}" destId="{7F21EC06-2FD8-4551-B12D-7BBDACE9F81C}" srcOrd="0" destOrd="0" parTransId="{7093DD2D-DA5B-4181-8D4B-44FCF7E15C34}" sibTransId="{EFFEF3E6-D3DE-4428-BCD1-4E54ED7DEAF5}"/>
    <dgm:cxn modelId="{36135DBF-79E7-4EA4-9F98-3D25BDD59634}" type="presOf" srcId="{7F21EC06-2FD8-4551-B12D-7BBDACE9F81C}" destId="{28ABE072-AFD1-435D-88C9-95ED36D259BF}" srcOrd="0" destOrd="0" presId="urn:microsoft.com/office/officeart/2005/8/layout/process1"/>
    <dgm:cxn modelId="{71B02005-C454-49A3-89FD-DB275D6F8E7B}" type="presParOf" srcId="{288040CE-2E12-4174-8078-5CBF1A758BCC}" destId="{28ABE072-AFD1-435D-88C9-95ED36D259BF}"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0C0CC9-5185-4795-8A64-5626DB2817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F6C439-6E40-449D-BDF0-58F6B6F9DFC9}">
      <dgm:prSet custT="1"/>
      <dgm:spPr/>
      <dgm:t>
        <a:bodyPr/>
        <a:lstStyle/>
        <a:p>
          <a:pPr rtl="0"/>
          <a:r>
            <a:rPr lang="sv-SE" sz="1600" dirty="0" smtClean="0"/>
            <a:t>Country har en lista av städer, vilket är möjligt genom användningen av @OneToMany</a:t>
          </a:r>
          <a:endParaRPr lang="sv-SE" sz="1600" dirty="0"/>
        </a:p>
      </dgm:t>
    </dgm:pt>
    <dgm:pt modelId="{97F12986-3630-4C12-9F19-0B2B83CB9D87}" type="parTrans" cxnId="{3FAE2CB2-732C-47E1-A0E3-FF3CF67E070D}">
      <dgm:prSet/>
      <dgm:spPr/>
      <dgm:t>
        <a:bodyPr/>
        <a:lstStyle/>
        <a:p>
          <a:endParaRPr lang="en-US"/>
        </a:p>
      </dgm:t>
    </dgm:pt>
    <dgm:pt modelId="{A45AEFA8-11D1-4C4B-A69F-9B53AE2C2713}" type="sibTrans" cxnId="{3FAE2CB2-732C-47E1-A0E3-FF3CF67E070D}">
      <dgm:prSet/>
      <dgm:spPr/>
      <dgm:t>
        <a:bodyPr/>
        <a:lstStyle/>
        <a:p>
          <a:endParaRPr lang="en-US"/>
        </a:p>
      </dgm:t>
    </dgm:pt>
    <dgm:pt modelId="{06DBE95B-E471-4A70-A374-DCCBCFD45B50}" type="pres">
      <dgm:prSet presAssocID="{BE0C0CC9-5185-4795-8A64-5626DB2817CC}" presName="linear" presStyleCnt="0">
        <dgm:presLayoutVars>
          <dgm:animLvl val="lvl"/>
          <dgm:resizeHandles val="exact"/>
        </dgm:presLayoutVars>
      </dgm:prSet>
      <dgm:spPr/>
      <dgm:t>
        <a:bodyPr/>
        <a:lstStyle/>
        <a:p>
          <a:endParaRPr lang="en-US"/>
        </a:p>
      </dgm:t>
    </dgm:pt>
    <dgm:pt modelId="{66725895-910F-4B39-BDDE-A6FA21418531}" type="pres">
      <dgm:prSet presAssocID="{9DF6C439-6E40-449D-BDF0-58F6B6F9DFC9}" presName="parentText" presStyleLbl="node1" presStyleIdx="0" presStyleCnt="1">
        <dgm:presLayoutVars>
          <dgm:chMax val="0"/>
          <dgm:bulletEnabled val="1"/>
        </dgm:presLayoutVars>
      </dgm:prSet>
      <dgm:spPr/>
      <dgm:t>
        <a:bodyPr/>
        <a:lstStyle/>
        <a:p>
          <a:endParaRPr lang="en-US"/>
        </a:p>
      </dgm:t>
    </dgm:pt>
  </dgm:ptLst>
  <dgm:cxnLst>
    <dgm:cxn modelId="{60783528-59D6-4A14-B8E8-882A05B6F541}" type="presOf" srcId="{BE0C0CC9-5185-4795-8A64-5626DB2817CC}" destId="{06DBE95B-E471-4A70-A374-DCCBCFD45B50}" srcOrd="0" destOrd="0" presId="urn:microsoft.com/office/officeart/2005/8/layout/vList2"/>
    <dgm:cxn modelId="{3FAE2CB2-732C-47E1-A0E3-FF3CF67E070D}" srcId="{BE0C0CC9-5185-4795-8A64-5626DB2817CC}" destId="{9DF6C439-6E40-449D-BDF0-58F6B6F9DFC9}" srcOrd="0" destOrd="0" parTransId="{97F12986-3630-4C12-9F19-0B2B83CB9D87}" sibTransId="{A45AEFA8-11D1-4C4B-A69F-9B53AE2C2713}"/>
    <dgm:cxn modelId="{2CD3AF80-2972-4A78-A21F-319DCB331531}" type="presOf" srcId="{9DF6C439-6E40-449D-BDF0-58F6B6F9DFC9}" destId="{66725895-910F-4B39-BDDE-A6FA21418531}" srcOrd="0" destOrd="0" presId="urn:microsoft.com/office/officeart/2005/8/layout/vList2"/>
    <dgm:cxn modelId="{7218E142-9AEE-418A-85BB-2052976086B1}" type="presParOf" srcId="{06DBE95B-E471-4A70-A374-DCCBCFD45B50}" destId="{66725895-910F-4B39-BDDE-A6FA21418531}"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BE072-AFD1-435D-88C9-95ED36D259BF}">
      <dsp:nvSpPr>
        <dsp:cNvPr id="0" name=""/>
        <dsp:cNvSpPr/>
      </dsp:nvSpPr>
      <dsp:spPr>
        <a:xfrm>
          <a:off x="7786" y="0"/>
          <a:ext cx="4872625" cy="5821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sv-SE" sz="1600" kern="1200" dirty="0" smtClean="0"/>
            <a:t>City använder @ManyToOne vilket betyder att många städer kan tillhöra ett och samma land.</a:t>
          </a:r>
          <a:endParaRPr lang="sv-SE" sz="1600" kern="1200" dirty="0"/>
        </a:p>
      </dsp:txBody>
      <dsp:txXfrm>
        <a:off x="24836" y="17050"/>
        <a:ext cx="4838525" cy="548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25895-910F-4B39-BDDE-A6FA21418531}">
      <dsp:nvSpPr>
        <dsp:cNvPr id="0" name=""/>
        <dsp:cNvSpPr/>
      </dsp:nvSpPr>
      <dsp:spPr>
        <a:xfrm>
          <a:off x="0" y="104"/>
          <a:ext cx="5129902" cy="5819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sv-SE" sz="1600" kern="1200" dirty="0" smtClean="0"/>
            <a:t>Country har en lista av städer, vilket är möjligt genom användningen av @OneToMany</a:t>
          </a:r>
          <a:endParaRPr lang="sv-SE" sz="1600" kern="1200" dirty="0"/>
        </a:p>
      </dsp:txBody>
      <dsp:txXfrm>
        <a:off x="28407" y="28511"/>
        <a:ext cx="5073088" cy="5251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7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9C3F3B32-22EC-45CF-A1A4-38E2030834BC}" type="datetimeFigureOut">
              <a:rPr lang="sv-SE" smtClean="0"/>
              <a:t>2024-01-25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22241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171645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9605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281503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417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155061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2453455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7210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409927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F3B32-22EC-45CF-A1A4-38E2030834BC}" type="datetimeFigureOut">
              <a:rPr lang="sv-SE" smtClean="0"/>
              <a:t>2024-01-25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105069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3F3B32-22EC-45CF-A1A4-38E2030834BC}" type="datetimeFigureOut">
              <a:rPr lang="sv-SE" smtClean="0"/>
              <a:t>2024-01-25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14739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3F3B32-22EC-45CF-A1A4-38E2030834BC}" type="datetimeFigureOut">
              <a:rPr lang="sv-SE" smtClean="0"/>
              <a:t>2024-01-25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5074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F3B32-22EC-45CF-A1A4-38E2030834BC}" type="datetimeFigureOut">
              <a:rPr lang="sv-SE" smtClean="0"/>
              <a:t>2024-01-25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98818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3B32-22EC-45CF-A1A4-38E2030834BC}" type="datetimeFigureOut">
              <a:rPr lang="sv-SE" smtClean="0"/>
              <a:t>2024-01-25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365115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F3B32-22EC-45CF-A1A4-38E2030834BC}" type="datetimeFigureOut">
              <a:rPr lang="sv-SE" smtClean="0"/>
              <a:t>2024-01-25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74876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F3B32-22EC-45CF-A1A4-38E2030834BC}" type="datetimeFigureOut">
              <a:rPr lang="sv-SE" smtClean="0"/>
              <a:t>2024-01-25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4EFDE5C0-A10D-479A-B42C-5C04C7997738}" type="slidenum">
              <a:rPr lang="sv-SE" smtClean="0"/>
              <a:t>‹#›</a:t>
            </a:fld>
            <a:endParaRPr lang="sv-SE"/>
          </a:p>
        </p:txBody>
      </p:sp>
    </p:spTree>
    <p:extLst>
      <p:ext uri="{BB962C8B-B14F-4D97-AF65-F5344CB8AC3E}">
        <p14:creationId xmlns:p14="http://schemas.microsoft.com/office/powerpoint/2010/main" val="400305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C3F3B32-22EC-45CF-A1A4-38E2030834BC}" type="datetimeFigureOut">
              <a:rPr lang="sv-SE" smtClean="0"/>
              <a:t>2024-01-25</a:t>
            </a:fld>
            <a:endParaRPr lang="sv-S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sv-S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FDE5C0-A10D-479A-B42C-5C04C7997738}" type="slidenum">
              <a:rPr lang="sv-SE" smtClean="0"/>
              <a:t>‹#›</a:t>
            </a:fld>
            <a:endParaRPr lang="sv-SE"/>
          </a:p>
        </p:txBody>
      </p:sp>
    </p:spTree>
    <p:extLst>
      <p:ext uri="{BB962C8B-B14F-4D97-AF65-F5344CB8AC3E}">
        <p14:creationId xmlns:p14="http://schemas.microsoft.com/office/powerpoint/2010/main" val="393329284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665" y="-67734"/>
            <a:ext cx="8534400" cy="1507067"/>
          </a:xfrm>
        </p:spPr>
        <p:txBody>
          <a:bodyPr/>
          <a:lstStyle/>
          <a:p>
            <a:r>
              <a:rPr lang="sv-SE" dirty="0" smtClean="0"/>
              <a:t>Inledning</a:t>
            </a:r>
            <a:endParaRPr lang="sv-SE" dirty="0"/>
          </a:p>
        </p:txBody>
      </p:sp>
      <p:sp>
        <p:nvSpPr>
          <p:cNvPr id="3" name="Content Placeholder 2"/>
          <p:cNvSpPr>
            <a:spLocks noGrp="1"/>
          </p:cNvSpPr>
          <p:nvPr>
            <p:ph idx="1"/>
          </p:nvPr>
        </p:nvSpPr>
        <p:spPr/>
        <p:txBody>
          <a:bodyPr/>
          <a:lstStyle/>
          <a:p>
            <a:pPr lvl="1"/>
            <a:r>
              <a:rPr lang="sv-SE" dirty="0" smtClean="0"/>
              <a:t>Jag heter Arin, och </a:t>
            </a:r>
            <a:r>
              <a:rPr lang="sv-SE" dirty="0"/>
              <a:t>jag kommer att presentera mitt projekt </a:t>
            </a:r>
            <a:r>
              <a:rPr lang="sv-SE" dirty="0" smtClean="0"/>
              <a:t>spring-weather-api</a:t>
            </a:r>
            <a:endParaRPr lang="sv-SE" dirty="0"/>
          </a:p>
          <a:p>
            <a:pPr lvl="1"/>
            <a:r>
              <a:rPr lang="sv-SE" dirty="0"/>
              <a:t>Syftet med detta projekt har varit att skapa en </a:t>
            </a:r>
            <a:r>
              <a:rPr lang="sv-SE" dirty="0" smtClean="0"/>
              <a:t>användarvänlig </a:t>
            </a:r>
            <a:r>
              <a:rPr lang="sv-SE" dirty="0"/>
              <a:t>plattform för att hantera information om städer och länder. Under denna presentation kommer jag att dela med mig av projektets struktur, tekniska aspekter, och de lärdomar jag har fått under arbetets </a:t>
            </a:r>
            <a:r>
              <a:rPr lang="sv-SE" dirty="0" smtClean="0"/>
              <a:t>gång.</a:t>
            </a:r>
            <a:endParaRPr lang="sv-SE" dirty="0"/>
          </a:p>
        </p:txBody>
      </p:sp>
    </p:spTree>
    <p:extLst>
      <p:ext uri="{BB962C8B-B14F-4D97-AF65-F5344CB8AC3E}">
        <p14:creationId xmlns:p14="http://schemas.microsoft.com/office/powerpoint/2010/main" val="186502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1771" y="68366"/>
            <a:ext cx="3928217" cy="655988"/>
          </a:xfrm>
        </p:spPr>
        <p:txBody>
          <a:bodyPr>
            <a:normAutofit/>
          </a:bodyPr>
          <a:lstStyle/>
          <a:p>
            <a:r>
              <a:rPr lang="sv-SE" sz="2000" b="1" dirty="0" smtClean="0"/>
              <a:t>IntelliJ Uml Class diagram</a:t>
            </a:r>
            <a:endParaRPr lang="sv-SE" sz="2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317" y="875250"/>
            <a:ext cx="11671123" cy="5982750"/>
          </a:xfrm>
          <a:prstGeom prst="rect">
            <a:avLst/>
          </a:prstGeom>
        </p:spPr>
      </p:pic>
    </p:spTree>
    <p:extLst>
      <p:ext uri="{BB962C8B-B14F-4D97-AF65-F5344CB8AC3E}">
        <p14:creationId xmlns:p14="http://schemas.microsoft.com/office/powerpoint/2010/main" val="347988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43949"/>
            <a:ext cx="10515600" cy="327171"/>
          </a:xfrm>
        </p:spPr>
        <p:txBody>
          <a:bodyPr>
            <a:normAutofit fontScale="90000"/>
          </a:bodyPr>
          <a:lstStyle/>
          <a:p>
            <a:r>
              <a:rPr lang="sv-SE" b="1" dirty="0"/>
              <a:t>Teknisk stack:</a:t>
            </a:r>
            <a:endParaRPr lang="sv-SE" dirty="0"/>
          </a:p>
        </p:txBody>
      </p:sp>
      <p:sp>
        <p:nvSpPr>
          <p:cNvPr id="8" name="Text Placeholder 7"/>
          <p:cNvSpPr>
            <a:spLocks noGrp="1"/>
          </p:cNvSpPr>
          <p:nvPr>
            <p:ph type="body" idx="1"/>
          </p:nvPr>
        </p:nvSpPr>
        <p:spPr>
          <a:xfrm>
            <a:off x="839788" y="243281"/>
            <a:ext cx="5157787" cy="1182847"/>
          </a:xfrm>
        </p:spPr>
        <p:txBody>
          <a:bodyPr>
            <a:normAutofit/>
          </a:bodyPr>
          <a:lstStyle/>
          <a:p>
            <a:r>
              <a:rPr lang="sv-SE" sz="2000" dirty="0" smtClean="0"/>
              <a:t>Backend:</a:t>
            </a:r>
            <a:endParaRPr lang="sv-SE" sz="20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35361155"/>
              </p:ext>
            </p:extLst>
          </p:nvPr>
        </p:nvGraphicFramePr>
        <p:xfrm>
          <a:off x="839788" y="1627464"/>
          <a:ext cx="5157008" cy="2238428"/>
        </p:xfrm>
        <a:graphic>
          <a:graphicData uri="http://schemas.openxmlformats.org/drawingml/2006/table">
            <a:tbl>
              <a:tblPr firstRow="1" bandRow="1">
                <a:tableStyleId>{5C22544A-7EE6-4342-B048-85BDC9FD1C3A}</a:tableStyleId>
              </a:tblPr>
              <a:tblGrid>
                <a:gridCol w="1349739">
                  <a:extLst>
                    <a:ext uri="{9D8B030D-6E8A-4147-A177-3AD203B41FA5}">
                      <a16:colId xmlns:a16="http://schemas.microsoft.com/office/drawing/2014/main" val="1856798601"/>
                    </a:ext>
                  </a:extLst>
                </a:gridCol>
                <a:gridCol w="3807269">
                  <a:extLst>
                    <a:ext uri="{9D8B030D-6E8A-4147-A177-3AD203B41FA5}">
                      <a16:colId xmlns:a16="http://schemas.microsoft.com/office/drawing/2014/main" val="189388998"/>
                    </a:ext>
                  </a:extLst>
                </a:gridCol>
              </a:tblGrid>
              <a:tr h="453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100" b="1" i="0" kern="1200" dirty="0" smtClean="0">
                          <a:solidFill>
                            <a:schemeClr val="dk1"/>
                          </a:solidFill>
                          <a:effectLst/>
                          <a:latin typeface="+mn-lt"/>
                          <a:ea typeface="+mn-ea"/>
                          <a:cs typeface="+mn-cs"/>
                        </a:rPr>
                        <a:t>Spring Boot:</a:t>
                      </a:r>
                      <a:r>
                        <a:rPr lang="sv-SE" sz="1100" b="0" i="0" kern="1200" dirty="0" smtClean="0">
                          <a:solidFill>
                            <a:schemeClr val="dk1"/>
                          </a:solidFill>
                          <a:effectLst/>
                          <a:latin typeface="+mn-lt"/>
                          <a:ea typeface="+mn-ea"/>
                          <a:cs typeface="+mn-cs"/>
                        </a:rPr>
                        <a:t> </a:t>
                      </a:r>
                      <a:endParaRPr lang="sv-SE" sz="1100" dirty="0" smtClean="0"/>
                    </a:p>
                  </a:txBody>
                  <a:tcPr marL="112109" marR="112109"/>
                </a:tc>
                <a:tc>
                  <a:txBody>
                    <a:bodyPr/>
                    <a:lstStyle/>
                    <a:p>
                      <a:r>
                        <a:rPr lang="sv-SE" sz="1100" b="0" i="0" kern="1200" dirty="0" smtClean="0">
                          <a:solidFill>
                            <a:schemeClr val="dk1"/>
                          </a:solidFill>
                          <a:effectLst/>
                          <a:latin typeface="+mn-lt"/>
                          <a:ea typeface="+mn-ea"/>
                          <a:cs typeface="+mn-cs"/>
                        </a:rPr>
                        <a:t>huvudramverk för att skapa och konfigurera Spring-baserade projekt</a:t>
                      </a:r>
                      <a:endParaRPr lang="sv-SE" sz="1100" dirty="0"/>
                    </a:p>
                  </a:txBody>
                  <a:tcPr marL="112109" marR="112109"/>
                </a:tc>
                <a:extLst>
                  <a:ext uri="{0D108BD9-81ED-4DB2-BD59-A6C34878D82A}">
                    <a16:rowId xmlns:a16="http://schemas.microsoft.com/office/drawing/2014/main" val="3589391676"/>
                  </a:ext>
                </a:extLst>
              </a:tr>
              <a:tr h="631138">
                <a:tc>
                  <a:txBody>
                    <a:bodyPr/>
                    <a:lstStyle/>
                    <a:p>
                      <a:r>
                        <a:rPr lang="sv-SE" sz="1100" b="1" i="0" kern="1200" dirty="0" smtClean="0">
                          <a:solidFill>
                            <a:schemeClr val="dk1"/>
                          </a:solidFill>
                          <a:effectLst/>
                          <a:latin typeface="+mn-lt"/>
                          <a:ea typeface="+mn-ea"/>
                          <a:cs typeface="+mn-cs"/>
                        </a:rPr>
                        <a:t>Spring Data JPA:</a:t>
                      </a:r>
                      <a:endParaRPr lang="sv-SE" sz="1100" dirty="0"/>
                    </a:p>
                  </a:txBody>
                  <a:tcPr marL="112109" marR="112109"/>
                </a:tc>
                <a:tc>
                  <a:txBody>
                    <a:bodyPr/>
                    <a:lstStyle/>
                    <a:p>
                      <a:r>
                        <a:rPr lang="sv-SE" sz="1100" b="0" i="0" kern="1200" dirty="0" smtClean="0">
                          <a:solidFill>
                            <a:schemeClr val="dk1"/>
                          </a:solidFill>
                          <a:effectLst/>
                          <a:latin typeface="+mn-lt"/>
                          <a:ea typeface="+mn-ea"/>
                          <a:cs typeface="+mn-cs"/>
                        </a:rPr>
                        <a:t>Ger stöd för att hantera och interagera med databaser genom Java Persistence API</a:t>
                      </a:r>
                      <a:endParaRPr lang="sv-SE" sz="1100" dirty="0"/>
                    </a:p>
                  </a:txBody>
                  <a:tcPr marL="112109" marR="112109"/>
                </a:tc>
                <a:extLst>
                  <a:ext uri="{0D108BD9-81ED-4DB2-BD59-A6C34878D82A}">
                    <a16:rowId xmlns:a16="http://schemas.microsoft.com/office/drawing/2014/main" val="2127971124"/>
                  </a:ext>
                </a:extLst>
              </a:tr>
              <a:tr h="467701">
                <a:tc>
                  <a:txBody>
                    <a:bodyPr/>
                    <a:lstStyle/>
                    <a:p>
                      <a:r>
                        <a:rPr lang="sv-SE" sz="1100" b="1" i="0" kern="1200" dirty="0" smtClean="0">
                          <a:solidFill>
                            <a:schemeClr val="dk1"/>
                          </a:solidFill>
                          <a:effectLst/>
                          <a:latin typeface="+mn-lt"/>
                          <a:ea typeface="+mn-ea"/>
                          <a:cs typeface="+mn-cs"/>
                        </a:rPr>
                        <a:t>H2 Database:</a:t>
                      </a:r>
                      <a:endParaRPr lang="sv-SE" sz="1100" dirty="0"/>
                    </a:p>
                  </a:txBody>
                  <a:tcPr marL="112109" marR="1121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100" b="0" i="0" kern="1200" dirty="0" smtClean="0">
                          <a:solidFill>
                            <a:schemeClr val="dk1"/>
                          </a:solidFill>
                          <a:effectLst/>
                          <a:latin typeface="+mn-lt"/>
                          <a:ea typeface="+mn-ea"/>
                          <a:cs typeface="+mn-cs"/>
                        </a:rPr>
                        <a:t>in-memory databas som används för testning och utveckling</a:t>
                      </a:r>
                      <a:endParaRPr lang="sv-SE" sz="1100" dirty="0" smtClean="0"/>
                    </a:p>
                    <a:p>
                      <a:endParaRPr lang="sv-SE" dirty="0"/>
                    </a:p>
                  </a:txBody>
                  <a:tcPr marL="112109" marR="112109"/>
                </a:tc>
                <a:extLst>
                  <a:ext uri="{0D108BD9-81ED-4DB2-BD59-A6C34878D82A}">
                    <a16:rowId xmlns:a16="http://schemas.microsoft.com/office/drawing/2014/main" val="1413191894"/>
                  </a:ext>
                </a:extLst>
              </a:tr>
              <a:tr h="453125">
                <a:tc>
                  <a:txBody>
                    <a:bodyPr/>
                    <a:lstStyle/>
                    <a:p>
                      <a:r>
                        <a:rPr lang="sv-SE" sz="1100" b="1" i="0" kern="1200" dirty="0" smtClean="0">
                          <a:solidFill>
                            <a:schemeClr val="dk1"/>
                          </a:solidFill>
                          <a:effectLst/>
                          <a:latin typeface="+mn-lt"/>
                          <a:ea typeface="+mn-ea"/>
                          <a:cs typeface="+mn-cs"/>
                        </a:rPr>
                        <a:t>MySQL Connector:</a:t>
                      </a:r>
                      <a:endParaRPr lang="sv-SE" sz="1100" dirty="0"/>
                    </a:p>
                  </a:txBody>
                  <a:tcPr marL="112109" marR="112109"/>
                </a:tc>
                <a:tc>
                  <a:txBody>
                    <a:bodyPr/>
                    <a:lstStyle/>
                    <a:p>
                      <a:r>
                        <a:rPr lang="sv-SE" sz="1100" b="0" i="0" kern="1200" dirty="0" smtClean="0">
                          <a:solidFill>
                            <a:schemeClr val="dk1"/>
                          </a:solidFill>
                          <a:effectLst/>
                          <a:latin typeface="+mn-lt"/>
                          <a:ea typeface="+mn-ea"/>
                          <a:cs typeface="+mn-cs"/>
                        </a:rPr>
                        <a:t>JDBC-drivrutinen för att ansluta</a:t>
                      </a:r>
                      <a:r>
                        <a:rPr lang="sv-SE" sz="1100" b="0" i="0" kern="1200" baseline="0" dirty="0" smtClean="0">
                          <a:solidFill>
                            <a:schemeClr val="dk1"/>
                          </a:solidFill>
                          <a:effectLst/>
                          <a:latin typeface="+mn-lt"/>
                          <a:ea typeface="+mn-ea"/>
                          <a:cs typeface="+mn-cs"/>
                        </a:rPr>
                        <a:t> </a:t>
                      </a:r>
                      <a:r>
                        <a:rPr lang="sv-SE" sz="1100" b="0" i="0" kern="1200" dirty="0" smtClean="0">
                          <a:solidFill>
                            <a:schemeClr val="dk1"/>
                          </a:solidFill>
                          <a:effectLst/>
                          <a:latin typeface="+mn-lt"/>
                          <a:ea typeface="+mn-ea"/>
                          <a:cs typeface="+mn-cs"/>
                        </a:rPr>
                        <a:t>till MySQL-databaser</a:t>
                      </a:r>
                      <a:endParaRPr lang="sv-SE" sz="1100" dirty="0"/>
                    </a:p>
                  </a:txBody>
                  <a:tcPr marL="112109" marR="112109"/>
                </a:tc>
                <a:extLst>
                  <a:ext uri="{0D108BD9-81ED-4DB2-BD59-A6C34878D82A}">
                    <a16:rowId xmlns:a16="http://schemas.microsoft.com/office/drawing/2014/main" val="702808020"/>
                  </a:ext>
                </a:extLst>
              </a:tr>
            </a:tbl>
          </a:graphicData>
        </a:graphic>
      </p:graphicFrame>
      <p:sp>
        <p:nvSpPr>
          <p:cNvPr id="9" name="Text Placeholder 8"/>
          <p:cNvSpPr>
            <a:spLocks noGrp="1"/>
          </p:cNvSpPr>
          <p:nvPr>
            <p:ph type="body" sz="quarter" idx="3"/>
          </p:nvPr>
        </p:nvSpPr>
        <p:spPr>
          <a:xfrm>
            <a:off x="6172200" y="1115736"/>
            <a:ext cx="5183188" cy="419449"/>
          </a:xfrm>
        </p:spPr>
        <p:txBody>
          <a:bodyPr>
            <a:normAutofit/>
          </a:bodyPr>
          <a:lstStyle/>
          <a:p>
            <a:r>
              <a:rPr lang="sv-SE" sz="2000" dirty="0"/>
              <a:t>Verktyg </a:t>
            </a:r>
            <a:r>
              <a:rPr lang="sv-SE" sz="2000" dirty="0" smtClean="0"/>
              <a:t>:</a:t>
            </a:r>
            <a:endParaRPr lang="sv-SE" sz="2000" dirty="0"/>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val="4088061761"/>
              </p:ext>
            </p:extLst>
          </p:nvPr>
        </p:nvGraphicFramePr>
        <p:xfrm>
          <a:off x="6172200" y="1627465"/>
          <a:ext cx="5547220" cy="2909523"/>
        </p:xfrm>
        <a:graphic>
          <a:graphicData uri="http://schemas.openxmlformats.org/drawingml/2006/table">
            <a:tbl>
              <a:tblPr firstRow="1" bandRow="1">
                <a:tableStyleId>{5C22544A-7EE6-4342-B048-85BDC9FD1C3A}</a:tableStyleId>
              </a:tblPr>
              <a:tblGrid>
                <a:gridCol w="1663117">
                  <a:extLst>
                    <a:ext uri="{9D8B030D-6E8A-4147-A177-3AD203B41FA5}">
                      <a16:colId xmlns:a16="http://schemas.microsoft.com/office/drawing/2014/main" val="1006107613"/>
                    </a:ext>
                  </a:extLst>
                </a:gridCol>
                <a:gridCol w="3884103">
                  <a:extLst>
                    <a:ext uri="{9D8B030D-6E8A-4147-A177-3AD203B41FA5}">
                      <a16:colId xmlns:a16="http://schemas.microsoft.com/office/drawing/2014/main" val="995648802"/>
                    </a:ext>
                  </a:extLst>
                </a:gridCol>
              </a:tblGrid>
              <a:tr h="454908">
                <a:tc>
                  <a:txBody>
                    <a:bodyPr/>
                    <a:lstStyle/>
                    <a:p>
                      <a:r>
                        <a:rPr lang="sv-SE" sz="1100" b="1" i="0" kern="1200" dirty="0" smtClean="0">
                          <a:solidFill>
                            <a:schemeClr val="dk1"/>
                          </a:solidFill>
                          <a:effectLst/>
                          <a:latin typeface="+mn-lt"/>
                          <a:ea typeface="+mn-ea"/>
                          <a:cs typeface="+mn-cs"/>
                        </a:rPr>
                        <a:t>Maven:</a:t>
                      </a:r>
                      <a:r>
                        <a:rPr lang="sv-SE" sz="1100" b="0" i="0" kern="1200" dirty="0" smtClean="0">
                          <a:solidFill>
                            <a:schemeClr val="dk1"/>
                          </a:solidFill>
                          <a:effectLst/>
                          <a:latin typeface="+mn-lt"/>
                          <a:ea typeface="+mn-ea"/>
                          <a:cs typeface="+mn-cs"/>
                        </a:rPr>
                        <a:t> </a:t>
                      </a:r>
                      <a:endParaRPr lang="sv-SE" sz="1100" dirty="0"/>
                    </a:p>
                  </a:txBody>
                  <a:tcPr/>
                </a:tc>
                <a:tc>
                  <a:txBody>
                    <a:bodyPr/>
                    <a:lstStyle/>
                    <a:p>
                      <a:r>
                        <a:rPr lang="sv-SE" sz="900" b="0" i="0" kern="1200" dirty="0" smtClean="0">
                          <a:solidFill>
                            <a:schemeClr val="dk1"/>
                          </a:solidFill>
                          <a:effectLst/>
                          <a:latin typeface="+mn-lt"/>
                          <a:ea typeface="+mn-ea"/>
                          <a:cs typeface="+mn-cs"/>
                        </a:rPr>
                        <a:t>Används för att hantera projektberoende, bygga och paketera projektet</a:t>
                      </a:r>
                      <a:endParaRPr lang="sv-SE" sz="900" dirty="0"/>
                    </a:p>
                  </a:txBody>
                  <a:tcPr/>
                </a:tc>
                <a:extLst>
                  <a:ext uri="{0D108BD9-81ED-4DB2-BD59-A6C34878D82A}">
                    <a16:rowId xmlns:a16="http://schemas.microsoft.com/office/drawing/2014/main" val="117700249"/>
                  </a:ext>
                </a:extLst>
              </a:tr>
              <a:tr h="351911">
                <a:tc>
                  <a:txBody>
                    <a:bodyPr/>
                    <a:lstStyle/>
                    <a:p>
                      <a:r>
                        <a:rPr lang="sv-SE" sz="1100" b="1" i="0" kern="1200" dirty="0" smtClean="0">
                          <a:solidFill>
                            <a:schemeClr val="dk1"/>
                          </a:solidFill>
                          <a:effectLst/>
                          <a:latin typeface="+mn-lt"/>
                          <a:ea typeface="+mn-ea"/>
                          <a:cs typeface="+mn-cs"/>
                        </a:rPr>
                        <a:t>Spring Boot DevTools:</a:t>
                      </a:r>
                      <a:r>
                        <a:rPr lang="sv-SE" sz="1100" b="0" i="0" kern="1200" dirty="0" smtClean="0">
                          <a:solidFill>
                            <a:schemeClr val="dk1"/>
                          </a:solidFill>
                          <a:effectLst/>
                          <a:latin typeface="+mn-lt"/>
                          <a:ea typeface="+mn-ea"/>
                          <a:cs typeface="+mn-cs"/>
                        </a:rPr>
                        <a:t> </a:t>
                      </a:r>
                      <a:endParaRPr lang="sv-SE" sz="1100" dirty="0"/>
                    </a:p>
                  </a:txBody>
                  <a:tcPr/>
                </a:tc>
                <a:tc>
                  <a:txBody>
                    <a:bodyPr/>
                    <a:lstStyle/>
                    <a:p>
                      <a:r>
                        <a:rPr lang="sv-SE" sz="900" b="0" i="0" kern="1200" dirty="0" smtClean="0">
                          <a:solidFill>
                            <a:schemeClr val="dk1"/>
                          </a:solidFill>
                          <a:effectLst/>
                          <a:latin typeface="+mn-lt"/>
                          <a:ea typeface="+mn-ea"/>
                          <a:cs typeface="+mn-cs"/>
                        </a:rPr>
                        <a:t>Ger extra funktioner och andra utvecklingsrelaterade verktyg.</a:t>
                      </a:r>
                      <a:endParaRPr lang="sv-SE" sz="900" dirty="0"/>
                    </a:p>
                  </a:txBody>
                  <a:tcPr/>
                </a:tc>
                <a:extLst>
                  <a:ext uri="{0D108BD9-81ED-4DB2-BD59-A6C34878D82A}">
                    <a16:rowId xmlns:a16="http://schemas.microsoft.com/office/drawing/2014/main" val="3339853223"/>
                  </a:ext>
                </a:extLst>
              </a:tr>
              <a:tr h="386244">
                <a:tc>
                  <a:txBody>
                    <a:bodyPr/>
                    <a:lstStyle/>
                    <a:p>
                      <a:r>
                        <a:rPr lang="sv-SE" sz="1100" b="1" i="0" kern="1200" dirty="0" smtClean="0">
                          <a:solidFill>
                            <a:schemeClr val="dk1"/>
                          </a:solidFill>
                          <a:effectLst/>
                          <a:latin typeface="+mn-lt"/>
                          <a:ea typeface="+mn-ea"/>
                          <a:cs typeface="+mn-cs"/>
                        </a:rPr>
                        <a:t>Spring Boot Test:</a:t>
                      </a:r>
                      <a:endParaRPr lang="sv-SE" sz="1100" dirty="0"/>
                    </a:p>
                  </a:txBody>
                  <a:tcPr/>
                </a:tc>
                <a:tc>
                  <a:txBody>
                    <a:bodyPr/>
                    <a:lstStyle/>
                    <a:p>
                      <a:r>
                        <a:rPr lang="sv-SE" sz="900" b="0" i="0" kern="1200" dirty="0" smtClean="0">
                          <a:solidFill>
                            <a:schemeClr val="dk1"/>
                          </a:solidFill>
                          <a:effectLst/>
                          <a:latin typeface="+mn-lt"/>
                          <a:ea typeface="+mn-ea"/>
                          <a:cs typeface="+mn-cs"/>
                        </a:rPr>
                        <a:t>Ramverk för enhetstestning i Spring Boot</a:t>
                      </a:r>
                      <a:endParaRPr lang="sv-SE" sz="900" dirty="0"/>
                    </a:p>
                  </a:txBody>
                  <a:tcPr/>
                </a:tc>
                <a:extLst>
                  <a:ext uri="{0D108BD9-81ED-4DB2-BD59-A6C34878D82A}">
                    <a16:rowId xmlns:a16="http://schemas.microsoft.com/office/drawing/2014/main" val="2575327722"/>
                  </a:ext>
                </a:extLst>
              </a:tr>
              <a:tr h="446325">
                <a:tc>
                  <a:txBody>
                    <a:bodyPr/>
                    <a:lstStyle/>
                    <a:p>
                      <a:r>
                        <a:rPr lang="sv-SE" sz="1100" b="1" i="0" kern="1200" dirty="0" smtClean="0">
                          <a:solidFill>
                            <a:schemeClr val="dk1"/>
                          </a:solidFill>
                          <a:effectLst/>
                          <a:latin typeface="+mn-lt"/>
                          <a:ea typeface="+mn-ea"/>
                          <a:cs typeface="+mn-cs"/>
                        </a:rPr>
                        <a:t>Spring REST Docs:</a:t>
                      </a:r>
                      <a:endParaRPr lang="sv-SE" sz="1100" dirty="0"/>
                    </a:p>
                  </a:txBody>
                  <a:tcPr/>
                </a:tc>
                <a:tc>
                  <a:txBody>
                    <a:bodyPr/>
                    <a:lstStyle/>
                    <a:p>
                      <a:r>
                        <a:rPr lang="sv-SE" sz="900" b="0" i="0" kern="1200" dirty="0" smtClean="0">
                          <a:solidFill>
                            <a:schemeClr val="dk1"/>
                          </a:solidFill>
                          <a:effectLst/>
                          <a:latin typeface="+mn-lt"/>
                          <a:ea typeface="+mn-ea"/>
                          <a:cs typeface="+mn-cs"/>
                        </a:rPr>
                        <a:t>Verktyg för att generera dokumentation för REST API i Spring</a:t>
                      </a:r>
                      <a:endParaRPr lang="sv-SE" sz="900" dirty="0"/>
                    </a:p>
                  </a:txBody>
                  <a:tcPr/>
                </a:tc>
                <a:extLst>
                  <a:ext uri="{0D108BD9-81ED-4DB2-BD59-A6C34878D82A}">
                    <a16:rowId xmlns:a16="http://schemas.microsoft.com/office/drawing/2014/main" val="898339533"/>
                  </a:ext>
                </a:extLst>
              </a:tr>
              <a:tr h="343327">
                <a:tc>
                  <a:txBody>
                    <a:bodyPr/>
                    <a:lstStyle/>
                    <a:p>
                      <a:r>
                        <a:rPr lang="sv-SE" sz="1100" b="1" i="0" kern="1200" dirty="0" smtClean="0">
                          <a:solidFill>
                            <a:schemeClr val="dk1"/>
                          </a:solidFill>
                          <a:effectLst/>
                          <a:latin typeface="+mn-lt"/>
                          <a:ea typeface="+mn-ea"/>
                          <a:cs typeface="+mn-cs"/>
                        </a:rPr>
                        <a:t>Docker:</a:t>
                      </a:r>
                      <a:endParaRPr lang="sv-SE" sz="1100" dirty="0"/>
                    </a:p>
                  </a:txBody>
                  <a:tcPr/>
                </a:tc>
                <a:tc>
                  <a:txBody>
                    <a:bodyPr/>
                    <a:lstStyle/>
                    <a:p>
                      <a:r>
                        <a:rPr lang="sv-SE" sz="900" b="0" i="0" kern="1200" dirty="0" smtClean="0">
                          <a:solidFill>
                            <a:schemeClr val="dk1"/>
                          </a:solidFill>
                          <a:effectLst/>
                          <a:latin typeface="+mn-lt"/>
                          <a:ea typeface="+mn-ea"/>
                          <a:cs typeface="+mn-cs"/>
                        </a:rPr>
                        <a:t>Används för att skapa och köra applikationer i containrar</a:t>
                      </a:r>
                      <a:endParaRPr lang="sv-SE" sz="900" dirty="0"/>
                    </a:p>
                  </a:txBody>
                  <a:tcPr/>
                </a:tc>
                <a:extLst>
                  <a:ext uri="{0D108BD9-81ED-4DB2-BD59-A6C34878D82A}">
                    <a16:rowId xmlns:a16="http://schemas.microsoft.com/office/drawing/2014/main" val="1100822799"/>
                  </a:ext>
                </a:extLst>
              </a:tr>
              <a:tr h="475259">
                <a:tc>
                  <a:txBody>
                    <a:bodyPr/>
                    <a:lstStyle/>
                    <a:p>
                      <a:r>
                        <a:rPr lang="sv-SE" sz="1100" b="1" i="0" kern="1200" dirty="0" smtClean="0">
                          <a:solidFill>
                            <a:schemeClr val="dk1"/>
                          </a:solidFill>
                          <a:effectLst/>
                          <a:latin typeface="+mn-lt"/>
                          <a:ea typeface="+mn-ea"/>
                          <a:cs typeface="+mn-cs"/>
                        </a:rPr>
                        <a:t>Cucumber:</a:t>
                      </a:r>
                      <a:r>
                        <a:rPr lang="sv-SE" sz="1100" b="0" i="0" kern="1200" dirty="0" smtClean="0">
                          <a:solidFill>
                            <a:schemeClr val="dk1"/>
                          </a:solidFill>
                          <a:effectLst/>
                          <a:latin typeface="+mn-lt"/>
                          <a:ea typeface="+mn-ea"/>
                          <a:cs typeface="+mn-cs"/>
                        </a:rPr>
                        <a:t> </a:t>
                      </a:r>
                      <a:endParaRPr lang="sv-SE" sz="1100" dirty="0"/>
                    </a:p>
                  </a:txBody>
                  <a:tcPr/>
                </a:tc>
                <a:tc>
                  <a:txBody>
                    <a:bodyPr/>
                    <a:lstStyle/>
                    <a:p>
                      <a:r>
                        <a:rPr lang="sv-SE" sz="900" b="0" i="0" kern="1200" dirty="0" smtClean="0">
                          <a:solidFill>
                            <a:schemeClr val="dk1"/>
                          </a:solidFill>
                          <a:effectLst/>
                          <a:latin typeface="+mn-lt"/>
                          <a:ea typeface="+mn-ea"/>
                          <a:cs typeface="+mn-cs"/>
                        </a:rPr>
                        <a:t>Beteendetestningsramverk</a:t>
                      </a:r>
                      <a:endParaRPr lang="sv-SE" sz="900" dirty="0"/>
                    </a:p>
                  </a:txBody>
                  <a:tcPr/>
                </a:tc>
                <a:extLst>
                  <a:ext uri="{0D108BD9-81ED-4DB2-BD59-A6C34878D82A}">
                    <a16:rowId xmlns:a16="http://schemas.microsoft.com/office/drawing/2014/main" val="3608373741"/>
                  </a:ext>
                </a:extLst>
              </a:tr>
              <a:tr h="451549">
                <a:tc>
                  <a:txBody>
                    <a:bodyPr/>
                    <a:lstStyle/>
                    <a:p>
                      <a:r>
                        <a:rPr lang="sv-SE" sz="1100" b="1" i="0" kern="1200" dirty="0" smtClean="0">
                          <a:solidFill>
                            <a:schemeClr val="dk1"/>
                          </a:solidFill>
                          <a:effectLst/>
                          <a:latin typeface="+mn-lt"/>
                          <a:ea typeface="+mn-ea"/>
                          <a:cs typeface="+mn-cs"/>
                        </a:rPr>
                        <a:t>GitHub Workflows:</a:t>
                      </a:r>
                      <a:r>
                        <a:rPr lang="sv-SE" sz="1100" b="0" i="0" kern="1200" dirty="0" smtClean="0">
                          <a:solidFill>
                            <a:schemeClr val="dk1"/>
                          </a:solidFill>
                          <a:effectLst/>
                          <a:latin typeface="+mn-lt"/>
                          <a:ea typeface="+mn-ea"/>
                          <a:cs typeface="+mn-cs"/>
                        </a:rPr>
                        <a:t> </a:t>
                      </a:r>
                      <a:endParaRPr lang="sv-SE" sz="1100" dirty="0"/>
                    </a:p>
                  </a:txBody>
                  <a:tcPr/>
                </a:tc>
                <a:tc>
                  <a:txBody>
                    <a:bodyPr/>
                    <a:lstStyle/>
                    <a:p>
                      <a:r>
                        <a:rPr lang="sv-SE" sz="900" b="0" i="0" kern="1200" dirty="0" smtClean="0">
                          <a:solidFill>
                            <a:schemeClr val="dk1"/>
                          </a:solidFill>
                          <a:effectLst/>
                          <a:latin typeface="+mn-lt"/>
                          <a:ea typeface="+mn-ea"/>
                          <a:cs typeface="+mn-cs"/>
                        </a:rPr>
                        <a:t>Används för att automatisera byggprocesser, testning och distribution direkt från din GitHub-repository</a:t>
                      </a:r>
                      <a:endParaRPr lang="sv-SE" sz="900" dirty="0"/>
                    </a:p>
                  </a:txBody>
                  <a:tcPr/>
                </a:tc>
                <a:extLst>
                  <a:ext uri="{0D108BD9-81ED-4DB2-BD59-A6C34878D82A}">
                    <a16:rowId xmlns:a16="http://schemas.microsoft.com/office/drawing/2014/main" val="1895394363"/>
                  </a:ext>
                </a:extLst>
              </a:tr>
            </a:tbl>
          </a:graphicData>
        </a:graphic>
      </p:graphicFrame>
    </p:spTree>
    <p:extLst>
      <p:ext uri="{BB962C8B-B14F-4D97-AF65-F5344CB8AC3E}">
        <p14:creationId xmlns:p14="http://schemas.microsoft.com/office/powerpoint/2010/main" val="216629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648" y="-110463"/>
            <a:ext cx="8534400" cy="1507067"/>
          </a:xfrm>
        </p:spPr>
        <p:txBody>
          <a:bodyPr/>
          <a:lstStyle/>
          <a:p>
            <a:r>
              <a:rPr lang="sv-SE" dirty="0" smtClean="0"/>
              <a:t>Api-response</a:t>
            </a:r>
            <a:endParaRPr lang="sv-SE" dirty="0"/>
          </a:p>
        </p:txBody>
      </p:sp>
      <p:sp>
        <p:nvSpPr>
          <p:cNvPr id="3" name="Text Placeholder 2"/>
          <p:cNvSpPr>
            <a:spLocks noGrp="1"/>
          </p:cNvSpPr>
          <p:nvPr>
            <p:ph type="body" idx="1"/>
          </p:nvPr>
        </p:nvSpPr>
        <p:spPr>
          <a:xfrm>
            <a:off x="3369226" y="1580180"/>
            <a:ext cx="4741650" cy="576262"/>
          </a:xfrm>
        </p:spPr>
        <p:txBody>
          <a:bodyPr>
            <a:noAutofit/>
          </a:bodyPr>
          <a:lstStyle/>
          <a:p>
            <a:r>
              <a:rPr lang="sv-SE" sz="1600" b="0" dirty="0"/>
              <a:t>API Response ger användaren </a:t>
            </a:r>
            <a:r>
              <a:rPr lang="sv-SE" sz="1600" b="0" dirty="0" smtClean="0"/>
              <a:t>feedback. </a:t>
            </a:r>
            <a:r>
              <a:rPr lang="sv-SE" sz="1600" b="0" dirty="0"/>
              <a:t>Genom att analysera </a:t>
            </a:r>
            <a:r>
              <a:rPr lang="sv-SE" sz="1600" b="0" dirty="0" smtClean="0"/>
              <a:t>’’errorMessage’’ kan användaren få mer specifik information om det uppstod några fel.</a:t>
            </a:r>
            <a:endParaRPr lang="sv-SE" sz="16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53848" y="2554419"/>
            <a:ext cx="4299977" cy="3030538"/>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369226" y="2554419"/>
            <a:ext cx="3524251" cy="3030538"/>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2554419"/>
            <a:ext cx="2918851" cy="3030538"/>
          </a:xfrm>
          <a:prstGeom prst="rect">
            <a:avLst/>
          </a:prstGeom>
        </p:spPr>
      </p:pic>
    </p:spTree>
    <p:extLst>
      <p:ext uri="{BB962C8B-B14F-4D97-AF65-F5344CB8AC3E}">
        <p14:creationId xmlns:p14="http://schemas.microsoft.com/office/powerpoint/2010/main" val="406802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507" y="142952"/>
            <a:ext cx="5091229" cy="666721"/>
          </a:xfrm>
        </p:spPr>
        <p:txBody>
          <a:bodyPr>
            <a:noAutofit/>
          </a:bodyPr>
          <a:lstStyle/>
          <a:p>
            <a:r>
              <a:rPr lang="sv-SE" sz="3200" dirty="0"/>
              <a:t>Kopplingen mellan Städer och Länder</a:t>
            </a:r>
          </a:p>
        </p:txBody>
      </p:sp>
      <p:pic>
        <p:nvPicPr>
          <p:cNvPr id="7" name="Content Placeholder 6"/>
          <p:cNvPicPr>
            <a:picLocks noGrp="1" noChangeAspect="1"/>
          </p:cNvPicPr>
          <p:nvPr>
            <p:ph sz="half" idx="2"/>
          </p:nvPr>
        </p:nvPicPr>
        <p:blipFill>
          <a:blip r:embed="rId2"/>
          <a:stretch>
            <a:fillRect/>
          </a:stretch>
        </p:blipFill>
        <p:spPr>
          <a:xfrm>
            <a:off x="796253" y="2102223"/>
            <a:ext cx="4229690" cy="3030537"/>
          </a:xfrm>
          <a:prstGeom prst="rect">
            <a:avLst/>
          </a:prstGeo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6391" y="2102223"/>
            <a:ext cx="4148235" cy="3030537"/>
          </a:xfrm>
        </p:spPr>
      </p:pic>
      <p:graphicFrame>
        <p:nvGraphicFramePr>
          <p:cNvPr id="20" name="Diagram 19"/>
          <p:cNvGraphicFramePr/>
          <p:nvPr>
            <p:extLst>
              <p:ext uri="{D42A27DB-BD31-4B8C-83A1-F6EECF244321}">
                <p14:modId xmlns:p14="http://schemas.microsoft.com/office/powerpoint/2010/main" val="3401324734"/>
              </p:ext>
            </p:extLst>
          </p:nvPr>
        </p:nvGraphicFramePr>
        <p:xfrm>
          <a:off x="470020" y="1102408"/>
          <a:ext cx="4882156" cy="58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4" name="Diagram 23"/>
          <p:cNvGraphicFramePr/>
          <p:nvPr>
            <p:extLst>
              <p:ext uri="{D42A27DB-BD31-4B8C-83A1-F6EECF244321}">
                <p14:modId xmlns:p14="http://schemas.microsoft.com/office/powerpoint/2010/main" val="536748497"/>
              </p:ext>
            </p:extLst>
          </p:nvPr>
        </p:nvGraphicFramePr>
        <p:xfrm>
          <a:off x="5977122" y="1102408"/>
          <a:ext cx="5129902" cy="5821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4342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6805" y="418042"/>
            <a:ext cx="4649787" cy="852487"/>
          </a:xfrm>
        </p:spPr>
        <p:txBody>
          <a:bodyPr/>
          <a:lstStyle/>
          <a:p>
            <a:r>
              <a:rPr lang="sv-SE" b="1" dirty="0" smtClean="0">
                <a:latin typeface="Söhne"/>
              </a:rPr>
              <a:t>Lärdomar</a:t>
            </a:r>
            <a:endParaRPr lang="sv-SE" b="1" dirty="0">
              <a:latin typeface="Söhne"/>
            </a:endParaRPr>
          </a:p>
          <a:p>
            <a:endParaRPr lang="sv-SE" dirty="0"/>
          </a:p>
        </p:txBody>
      </p:sp>
      <p:sp>
        <p:nvSpPr>
          <p:cNvPr id="4" name="Content Placeholder 3"/>
          <p:cNvSpPr>
            <a:spLocks noGrp="1"/>
          </p:cNvSpPr>
          <p:nvPr>
            <p:ph sz="half" idx="2"/>
          </p:nvPr>
        </p:nvSpPr>
        <p:spPr>
          <a:xfrm>
            <a:off x="2284410" y="1451503"/>
            <a:ext cx="7373939" cy="4330171"/>
          </a:xfrm>
        </p:spPr>
        <p:txBody>
          <a:bodyPr>
            <a:normAutofit fontScale="70000" lnSpcReduction="20000"/>
          </a:bodyPr>
          <a:lstStyle/>
          <a:p>
            <a:r>
              <a:rPr lang="sv-SE" dirty="0" smtClean="0"/>
              <a:t>Under </a:t>
            </a:r>
            <a:r>
              <a:rPr lang="sv-SE" dirty="0"/>
              <a:t>projektets gång har jag förbättrat min helhetssyn </a:t>
            </a:r>
            <a:r>
              <a:rPr lang="sv-SE" dirty="0" smtClean="0"/>
              <a:t>med </a:t>
            </a:r>
            <a:r>
              <a:rPr lang="sv-SE" dirty="0"/>
              <a:t>applikationens olika delar. Jag känner mig </a:t>
            </a:r>
            <a:r>
              <a:rPr lang="sv-SE" dirty="0" smtClean="0"/>
              <a:t>mer </a:t>
            </a:r>
            <a:r>
              <a:rPr lang="sv-SE" dirty="0"/>
              <a:t>bekant med att arbeta med databaser och </a:t>
            </a:r>
            <a:r>
              <a:rPr lang="sv-SE" dirty="0" smtClean="0"/>
              <a:t>förmågan </a:t>
            </a:r>
            <a:r>
              <a:rPr lang="sv-SE" dirty="0"/>
              <a:t>att strukturera </a:t>
            </a:r>
            <a:r>
              <a:rPr lang="sv-SE" dirty="0" smtClean="0"/>
              <a:t>för </a:t>
            </a:r>
            <a:r>
              <a:rPr lang="sv-SE" dirty="0"/>
              <a:t>större projekt. </a:t>
            </a:r>
            <a:r>
              <a:rPr lang="sv-SE" dirty="0" smtClean="0"/>
              <a:t>Detta </a:t>
            </a:r>
            <a:r>
              <a:rPr lang="sv-SE" dirty="0"/>
              <a:t>har ökat </a:t>
            </a:r>
            <a:r>
              <a:rPr lang="sv-SE" dirty="0" smtClean="0"/>
              <a:t>mina kunskaper för </a:t>
            </a:r>
            <a:r>
              <a:rPr lang="sv-SE" dirty="0"/>
              <a:t>att </a:t>
            </a:r>
            <a:r>
              <a:rPr lang="sv-SE" dirty="0" smtClean="0"/>
              <a:t>hantera koden på </a:t>
            </a:r>
            <a:r>
              <a:rPr lang="sv-SE" dirty="0"/>
              <a:t>ett mer organiserat sätt</a:t>
            </a:r>
            <a:r>
              <a:rPr lang="sv-SE" dirty="0" smtClean="0"/>
              <a:t>. Jag påbörjade detta projekt några veckor innan vi gick igenom controllers/services. Under lektionerna vi gick igenom såg jag förbättringar jag kunde göra.  </a:t>
            </a:r>
            <a:r>
              <a:rPr lang="sv-SE" dirty="0"/>
              <a:t>En viktig insikt som detta projekt har förstärkt är vikten av Single Responsibility </a:t>
            </a:r>
            <a:r>
              <a:rPr lang="sv-SE" dirty="0" smtClean="0"/>
              <a:t>Principle. </a:t>
            </a:r>
          </a:p>
          <a:p>
            <a:r>
              <a:rPr lang="sv-SE" dirty="0" smtClean="0"/>
              <a:t>Det jag tycker var svårast med projektet:</a:t>
            </a:r>
          </a:p>
          <a:p>
            <a:r>
              <a:rPr lang="sv-SE" dirty="0" smtClean="0"/>
              <a:t>UML : Pilarnas riktning, IntelliJ och youtube riktar pilarna åt motsatt håll jämfört med det vi har ritat enligt min uppfattning.</a:t>
            </a:r>
          </a:p>
          <a:p>
            <a:r>
              <a:rPr lang="sv-SE" dirty="0" smtClean="0"/>
              <a:t>Cucumber : Lyckades inte få det att funka med databasen.</a:t>
            </a:r>
          </a:p>
          <a:p>
            <a:r>
              <a:rPr lang="sv-SE" dirty="0" smtClean="0"/>
              <a:t>Docker : Jag missförstod först hur Docker skulle köras och försökte köra Docker och MySql anslutna till samma nätverk med Docker Compose.</a:t>
            </a:r>
          </a:p>
          <a:p>
            <a:r>
              <a:rPr lang="sv-SE" dirty="0" smtClean="0"/>
              <a:t>Felkoder var lite svårare att förstå och ibland kunde det lösa sig med ett tillägg i pom filen, ändringar i application.properties eller ändringar i källkoden. Men det var en utmaning att avgöra vart man ska göra ändringarna så ibland fick jag prova jag mig fram. </a:t>
            </a:r>
          </a:p>
          <a:p>
            <a:r>
              <a:rPr lang="sv-SE" dirty="0" smtClean="0"/>
              <a:t>Tester : Fick en del null värden ibland och fick göra ändringar i källkoden. Krånglade speciellt med min Api Response klass då jag inte använde den på rätt sätt i början. </a:t>
            </a:r>
            <a:endParaRPr lang="sv-SE" dirty="0"/>
          </a:p>
        </p:txBody>
      </p:sp>
    </p:spTree>
    <p:extLst>
      <p:ext uri="{BB962C8B-B14F-4D97-AF65-F5344CB8AC3E}">
        <p14:creationId xmlns:p14="http://schemas.microsoft.com/office/powerpoint/2010/main" val="6073097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501</TotalTime>
  <Words>489</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Söhne</vt:lpstr>
      <vt:lpstr>Wingdings 3</vt:lpstr>
      <vt:lpstr>Slice</vt:lpstr>
      <vt:lpstr>Inledning</vt:lpstr>
      <vt:lpstr>IntelliJ Uml Class diagram</vt:lpstr>
      <vt:lpstr>Teknisk stack:</vt:lpstr>
      <vt:lpstr>Api-response</vt:lpstr>
      <vt:lpstr>Kopplingen mellan Städer och Länder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Inledning</dc:title>
  <dc:creator>Arin Sarafraz</dc:creator>
  <cp:lastModifiedBy>Arin Sarafraz</cp:lastModifiedBy>
  <cp:revision>19</cp:revision>
  <dcterms:created xsi:type="dcterms:W3CDTF">2024-01-22T15:33:49Z</dcterms:created>
  <dcterms:modified xsi:type="dcterms:W3CDTF">2024-01-25T00:15:19Z</dcterms:modified>
</cp:coreProperties>
</file>