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8" r:id="rId6"/>
    <p:sldId id="259" r:id="rId7"/>
    <p:sldId id="260" r:id="rId8"/>
    <p:sldId id="262" r:id="rId9"/>
    <p:sldId id="261" r:id="rId10"/>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E6AA-10A6-EA5C-A689-E69BEA04E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8E267A58-EA5F-A695-6599-67EAAED07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8B33A33A-D1F7-0092-8CCC-7F5A6B0318FE}"/>
              </a:ext>
            </a:extLst>
          </p:cNvPr>
          <p:cNvSpPr>
            <a:spLocks noGrp="1"/>
          </p:cNvSpPr>
          <p:nvPr>
            <p:ph type="dt" sz="half" idx="10"/>
          </p:nvPr>
        </p:nvSpPr>
        <p:spPr/>
        <p:txBody>
          <a:bodyPr/>
          <a:lstStyle/>
          <a:p>
            <a:fld id="{9184DA70-C731-4C70-880D-CCD4705E623C}" type="datetime1">
              <a:rPr lang="en-US" smtClean="0"/>
              <a:t>2/1/2024</a:t>
            </a:fld>
            <a:endParaRPr lang="en-US" dirty="0"/>
          </a:p>
        </p:txBody>
      </p:sp>
      <p:sp>
        <p:nvSpPr>
          <p:cNvPr id="5" name="Footer Placeholder 4">
            <a:extLst>
              <a:ext uri="{FF2B5EF4-FFF2-40B4-BE49-F238E27FC236}">
                <a16:creationId xmlns:a16="http://schemas.microsoft.com/office/drawing/2014/main" id="{71AE0D1A-8F2E-B1F6-FAC5-1F89DC0CC3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2625EF-62A9-5F71-F5C9-8CCAA283F1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266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A4C4-C1ED-8808-6419-0D36F4EACA09}"/>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13BDECDE-604D-9BC1-DBDE-A410675F3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1B74855B-2339-78C3-D8C6-EC634182F2FB}"/>
              </a:ext>
            </a:extLst>
          </p:cNvPr>
          <p:cNvSpPr>
            <a:spLocks noGrp="1"/>
          </p:cNvSpPr>
          <p:nvPr>
            <p:ph type="dt" sz="half" idx="10"/>
          </p:nvPr>
        </p:nvSpPr>
        <p:spPr/>
        <p:txBody>
          <a:bodyPr/>
          <a:lstStyle/>
          <a:p>
            <a:fld id="{B612A279-0833-481D-8C56-F67FD0AC6C50}" type="datetime1">
              <a:rPr lang="en-US" smtClean="0"/>
              <a:t>2/1/2024</a:t>
            </a:fld>
            <a:endParaRPr lang="en-US" dirty="0"/>
          </a:p>
        </p:txBody>
      </p:sp>
      <p:sp>
        <p:nvSpPr>
          <p:cNvPr id="5" name="Footer Placeholder 4">
            <a:extLst>
              <a:ext uri="{FF2B5EF4-FFF2-40B4-BE49-F238E27FC236}">
                <a16:creationId xmlns:a16="http://schemas.microsoft.com/office/drawing/2014/main" id="{3D2A69F4-1A1F-B3F7-6A6B-7C1E3C9FD0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5B4F72-56CF-D399-C099-1B1E7FE02C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5683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4CA2C-7E63-1801-FFBD-8CE837B213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EA7B74C2-7A46-FEC4-510C-DAE1322B8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B0CF07FF-1F9B-0B85-8C8E-4A98B2B355DD}"/>
              </a:ext>
            </a:extLst>
          </p:cNvPr>
          <p:cNvSpPr>
            <a:spLocks noGrp="1"/>
          </p:cNvSpPr>
          <p:nvPr>
            <p:ph type="dt" sz="half" idx="10"/>
          </p:nvPr>
        </p:nvSpPr>
        <p:spPr/>
        <p:txBody>
          <a:bodyPr/>
          <a:lstStyle/>
          <a:p>
            <a:fld id="{6587DA83-5663-4C9C-B9AA-0B40A3DAFF81}" type="datetime1">
              <a:rPr lang="en-US" smtClean="0"/>
              <a:t>2/1/2024</a:t>
            </a:fld>
            <a:endParaRPr lang="en-US" dirty="0"/>
          </a:p>
        </p:txBody>
      </p:sp>
      <p:sp>
        <p:nvSpPr>
          <p:cNvPr id="5" name="Footer Placeholder 4">
            <a:extLst>
              <a:ext uri="{FF2B5EF4-FFF2-40B4-BE49-F238E27FC236}">
                <a16:creationId xmlns:a16="http://schemas.microsoft.com/office/drawing/2014/main" id="{F6FB2BE5-C50D-BCB1-0B0D-47762E893D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77D875-C749-75A1-7144-8D2AFD6E7B9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066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29FB-20DF-1106-DD46-E127F634B921}"/>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6E0458A9-2C82-CBAE-98B4-23E6C0EF9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E71DF90E-7BE1-74BB-3072-0256D5653FCE}"/>
              </a:ext>
            </a:extLst>
          </p:cNvPr>
          <p:cNvSpPr>
            <a:spLocks noGrp="1"/>
          </p:cNvSpPr>
          <p:nvPr>
            <p:ph type="dt" sz="half" idx="10"/>
          </p:nvPr>
        </p:nvSpPr>
        <p:spPr/>
        <p:txBody>
          <a:bodyPr/>
          <a:lstStyle/>
          <a:p>
            <a:fld id="{4BE1D723-8F53-4F53-90B0-1982A396982E}" type="datetime1">
              <a:rPr lang="en-US" smtClean="0"/>
              <a:t>2/1/2024</a:t>
            </a:fld>
            <a:endParaRPr lang="en-US" dirty="0"/>
          </a:p>
        </p:txBody>
      </p:sp>
      <p:sp>
        <p:nvSpPr>
          <p:cNvPr id="5" name="Footer Placeholder 4">
            <a:extLst>
              <a:ext uri="{FF2B5EF4-FFF2-40B4-BE49-F238E27FC236}">
                <a16:creationId xmlns:a16="http://schemas.microsoft.com/office/drawing/2014/main" id="{F6E65E7F-DB2F-13B9-FEDF-95D7667B1C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E8EF85-C538-65B5-094F-2D36A3757D1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88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41AC-52B7-5AB7-B303-D7045B4D0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773B05A3-0A1B-9FA3-7C41-DA02DFAFF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1ED36-DE3D-12CC-DEFF-90711297E7AA}"/>
              </a:ext>
            </a:extLst>
          </p:cNvPr>
          <p:cNvSpPr>
            <a:spLocks noGrp="1"/>
          </p:cNvSpPr>
          <p:nvPr>
            <p:ph type="dt" sz="half" idx="10"/>
          </p:nvPr>
        </p:nvSpPr>
        <p:spPr/>
        <p:txBody>
          <a:bodyPr/>
          <a:lstStyle/>
          <a:p>
            <a:fld id="{97669AF7-7BEB-44E4-9852-375E34362B5B}" type="datetime1">
              <a:rPr lang="en-US" smtClean="0"/>
              <a:t>2/1/2024</a:t>
            </a:fld>
            <a:endParaRPr lang="en-US" dirty="0"/>
          </a:p>
        </p:txBody>
      </p:sp>
      <p:sp>
        <p:nvSpPr>
          <p:cNvPr id="5" name="Footer Placeholder 4">
            <a:extLst>
              <a:ext uri="{FF2B5EF4-FFF2-40B4-BE49-F238E27FC236}">
                <a16:creationId xmlns:a16="http://schemas.microsoft.com/office/drawing/2014/main" id="{6FF2B1D4-FD3D-D0C8-2A8A-EEF1E2EB35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0FD4CB-F356-E2EA-D013-A0666A35943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78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72F1-A267-5F49-BD64-6125BE5D44D4}"/>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B1AC2FB4-F870-8C4F-C268-4BDD38DA6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EF4EC702-0268-0446-DEE3-F5B9BF262C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44194BCE-9298-4312-527C-861649B15A43}"/>
              </a:ext>
            </a:extLst>
          </p:cNvPr>
          <p:cNvSpPr>
            <a:spLocks noGrp="1"/>
          </p:cNvSpPr>
          <p:nvPr>
            <p:ph type="dt" sz="half" idx="10"/>
          </p:nvPr>
        </p:nvSpPr>
        <p:spPr/>
        <p:txBody>
          <a:bodyPr/>
          <a:lstStyle/>
          <a:p>
            <a:fld id="{BAAAC38D-0552-4C82-B593-E6124DFADBE2}" type="datetime1">
              <a:rPr lang="en-US" smtClean="0"/>
              <a:t>2/1/2024</a:t>
            </a:fld>
            <a:endParaRPr lang="en-US" dirty="0"/>
          </a:p>
        </p:txBody>
      </p:sp>
      <p:sp>
        <p:nvSpPr>
          <p:cNvPr id="6" name="Footer Placeholder 5">
            <a:extLst>
              <a:ext uri="{FF2B5EF4-FFF2-40B4-BE49-F238E27FC236}">
                <a16:creationId xmlns:a16="http://schemas.microsoft.com/office/drawing/2014/main" id="{4E095915-FA8A-FAFE-23FF-00AD8040DA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0C5E1-B20C-3B67-4E65-38B4BCC6B0C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317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F4A-C838-50EA-1243-7BF6BA75B173}"/>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55E251A0-0CCE-2235-F427-AB20E7BC7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F8D84A-1B0B-3D38-CA37-857A88314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5B8D6AE6-E028-6CDD-5390-345DD4548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99FBD-190D-20F5-302E-491AD0A73D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4C66D193-21B1-0A0B-FB4A-5501348E8855}"/>
              </a:ext>
            </a:extLst>
          </p:cNvPr>
          <p:cNvSpPr>
            <a:spLocks noGrp="1"/>
          </p:cNvSpPr>
          <p:nvPr>
            <p:ph type="dt" sz="half" idx="10"/>
          </p:nvPr>
        </p:nvSpPr>
        <p:spPr/>
        <p:txBody>
          <a:bodyPr/>
          <a:lstStyle/>
          <a:p>
            <a:fld id="{D9DF0F1C-5577-4ACB-BB62-DF8F3C494C7E}" type="datetime1">
              <a:rPr lang="en-US" smtClean="0"/>
              <a:t>2/1/2024</a:t>
            </a:fld>
            <a:endParaRPr lang="en-US" dirty="0"/>
          </a:p>
        </p:txBody>
      </p:sp>
      <p:sp>
        <p:nvSpPr>
          <p:cNvPr id="8" name="Footer Placeholder 7">
            <a:extLst>
              <a:ext uri="{FF2B5EF4-FFF2-40B4-BE49-F238E27FC236}">
                <a16:creationId xmlns:a16="http://schemas.microsoft.com/office/drawing/2014/main" id="{BAA0D43A-A136-B456-D972-B1D7E769972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C29F62-39BA-D8CA-7037-282CC5B0FEB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056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A5D-9C61-4509-D9AA-E033153B0F7F}"/>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74002965-88F7-F43B-89D8-1F2EE660F497}"/>
              </a:ext>
            </a:extLst>
          </p:cNvPr>
          <p:cNvSpPr>
            <a:spLocks noGrp="1"/>
          </p:cNvSpPr>
          <p:nvPr>
            <p:ph type="dt" sz="half" idx="10"/>
          </p:nvPr>
        </p:nvSpPr>
        <p:spPr/>
        <p:txBody>
          <a:bodyPr/>
          <a:lstStyle/>
          <a:p>
            <a:fld id="{1775B394-D9F9-4F0C-B15D-605F45CB9E9F}" type="datetime1">
              <a:rPr lang="en-US" smtClean="0"/>
              <a:t>2/1/2024</a:t>
            </a:fld>
            <a:endParaRPr lang="en-US" dirty="0"/>
          </a:p>
        </p:txBody>
      </p:sp>
      <p:sp>
        <p:nvSpPr>
          <p:cNvPr id="4" name="Footer Placeholder 3">
            <a:extLst>
              <a:ext uri="{FF2B5EF4-FFF2-40B4-BE49-F238E27FC236}">
                <a16:creationId xmlns:a16="http://schemas.microsoft.com/office/drawing/2014/main" id="{D399BEAB-4506-BB20-DA4B-A5159EFA4E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79AD8E6-0AFF-27D8-2809-9A27B5B7832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818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4AA71-F85B-9E9B-6663-1D9196BB282F}"/>
              </a:ext>
            </a:extLst>
          </p:cNvPr>
          <p:cNvSpPr>
            <a:spLocks noGrp="1"/>
          </p:cNvSpPr>
          <p:nvPr>
            <p:ph type="dt" sz="half" idx="10"/>
          </p:nvPr>
        </p:nvSpPr>
        <p:spPr/>
        <p:txBody>
          <a:bodyPr/>
          <a:lstStyle/>
          <a:p>
            <a:fld id="{39667345-2558-425A-8533-9BFDBCE15005}" type="datetime1">
              <a:rPr lang="en-US" smtClean="0"/>
              <a:t>2/1/2024</a:t>
            </a:fld>
            <a:endParaRPr lang="en-US" dirty="0"/>
          </a:p>
        </p:txBody>
      </p:sp>
      <p:sp>
        <p:nvSpPr>
          <p:cNvPr id="3" name="Footer Placeholder 2">
            <a:extLst>
              <a:ext uri="{FF2B5EF4-FFF2-40B4-BE49-F238E27FC236}">
                <a16:creationId xmlns:a16="http://schemas.microsoft.com/office/drawing/2014/main" id="{D8A08B9D-FC7E-D1DE-FAC7-56F4B409777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C82B78-8F20-C970-54D9-76DE0758EFA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622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3EF5-9CAA-E170-2194-FC02668C4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683925B1-9BF8-A983-E821-933485321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11935197-E4EC-1C48-B6AF-203A4953C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34DB9-B62B-CBE6-B86C-BCCA7ACD43C8}"/>
              </a:ext>
            </a:extLst>
          </p:cNvPr>
          <p:cNvSpPr>
            <a:spLocks noGrp="1"/>
          </p:cNvSpPr>
          <p:nvPr>
            <p:ph type="dt" sz="half" idx="10"/>
          </p:nvPr>
        </p:nvSpPr>
        <p:spPr/>
        <p:txBody>
          <a:bodyPr/>
          <a:lstStyle/>
          <a:p>
            <a:fld id="{92BEA474-078D-4E9B-9B14-09A87B19DC46}" type="datetime1">
              <a:rPr lang="en-US" smtClean="0"/>
              <a:t>2/1/2024</a:t>
            </a:fld>
            <a:endParaRPr lang="en-US" dirty="0"/>
          </a:p>
        </p:txBody>
      </p:sp>
      <p:sp>
        <p:nvSpPr>
          <p:cNvPr id="6" name="Footer Placeholder 5">
            <a:extLst>
              <a:ext uri="{FF2B5EF4-FFF2-40B4-BE49-F238E27FC236}">
                <a16:creationId xmlns:a16="http://schemas.microsoft.com/office/drawing/2014/main" id="{5B92ADD6-9631-8D82-A436-A260694D56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2A7604-6942-BB74-28CB-BBD898236D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976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828D-2CD4-61EC-FAE4-6A9BD729C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CB084747-3925-2F43-D740-2E88CC774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FA0FB227-DB7C-7651-E984-B9FB38527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B8E5C-D6EA-372E-0DCE-50E383C313DE}"/>
              </a:ext>
            </a:extLst>
          </p:cNvPr>
          <p:cNvSpPr>
            <a:spLocks noGrp="1"/>
          </p:cNvSpPr>
          <p:nvPr>
            <p:ph type="dt" sz="half" idx="10"/>
          </p:nvPr>
        </p:nvSpPr>
        <p:spPr/>
        <p:txBody>
          <a:bodyPr/>
          <a:lstStyle/>
          <a:p>
            <a:fld id="{4907D986-8816-4272-A432-0437A28A9828}" type="datetime1">
              <a:rPr lang="en-US" smtClean="0"/>
              <a:t>2/1/2024</a:t>
            </a:fld>
            <a:endParaRPr lang="en-US" dirty="0"/>
          </a:p>
        </p:txBody>
      </p:sp>
      <p:sp>
        <p:nvSpPr>
          <p:cNvPr id="6" name="Footer Placeholder 5">
            <a:extLst>
              <a:ext uri="{FF2B5EF4-FFF2-40B4-BE49-F238E27FC236}">
                <a16:creationId xmlns:a16="http://schemas.microsoft.com/office/drawing/2014/main" id="{628549B8-91BC-1DBD-AFC6-2D045690420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EB2244D-F3CE-258C-9317-01BF0C925D5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202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CB68A-2B55-77FE-B01C-D9C95958C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3741297C-7756-486D-230B-FE15567650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AE1E540D-536A-CCB5-D201-21E89DDF7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2/1/2024</a:t>
            </a:fld>
            <a:endParaRPr lang="en-US" dirty="0"/>
          </a:p>
        </p:txBody>
      </p:sp>
      <p:sp>
        <p:nvSpPr>
          <p:cNvPr id="5" name="Footer Placeholder 4">
            <a:extLst>
              <a:ext uri="{FF2B5EF4-FFF2-40B4-BE49-F238E27FC236}">
                <a16:creationId xmlns:a16="http://schemas.microsoft.com/office/drawing/2014/main" id="{7CE9C389-B429-8984-F673-76A7F2FB4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CC649D9-865D-419D-F87F-BE68ACC25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224013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Distansakademin/spring-weather-api-amrita123saba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432041" y="550519"/>
            <a:ext cx="7567125" cy="3774594"/>
          </a:xfrm>
        </p:spPr>
        <p:txBody>
          <a:bodyPr>
            <a:normAutofit fontScale="90000"/>
          </a:bodyPr>
          <a:lstStyle/>
          <a:p>
            <a:r>
              <a:rPr lang="en-GB" sz="8000" dirty="0"/>
              <a:t>Spring Boot Project for  </a:t>
            </a:r>
            <a:br>
              <a:rPr lang="en-GB" sz="8000" dirty="0"/>
            </a:br>
            <a:r>
              <a:rPr lang="en-GB" sz="8000" dirty="0"/>
              <a:t>Weather Application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080929" y="5285983"/>
            <a:ext cx="6269347" cy="1021498"/>
          </a:xfrm>
        </p:spPr>
        <p:txBody>
          <a:bodyPr>
            <a:normAutofit/>
          </a:bodyPr>
          <a:lstStyle/>
          <a:p>
            <a:r>
              <a:rPr lang="en-US" dirty="0">
                <a:solidFill>
                  <a:schemeClr val="tx1">
                    <a:lumMod val="85000"/>
                    <a:lumOff val="15000"/>
                  </a:schemeClr>
                </a:solidFill>
              </a:rPr>
              <a:t>Amrita Sabat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200" y="1825625"/>
            <a:ext cx="10515600" cy="4351338"/>
          </a:xfrm>
        </p:spPr>
        <p:txBody>
          <a:bodyPr lIns="108000">
            <a:normAutofit fontScale="70000" lnSpcReduction="20000"/>
          </a:bodyPr>
          <a:lstStyle/>
          <a:p>
            <a:pPr marL="0" indent="0">
              <a:buNone/>
            </a:pPr>
            <a:r>
              <a:rPr lang="en-GB" dirty="0">
                <a:solidFill>
                  <a:schemeClr val="tx1">
                    <a:lumMod val="95000"/>
                    <a:lumOff val="5000"/>
                  </a:schemeClr>
                </a:solidFill>
              </a:rPr>
              <a:t>Weather application project is a Java Spring Boot project with MySQL as the database. This project has divided into following sub tasks.</a:t>
            </a:r>
          </a:p>
          <a:p>
            <a:pPr marL="0" indent="0">
              <a:spcAft>
                <a:spcPts val="600"/>
              </a:spcAft>
              <a:buNone/>
            </a:pPr>
            <a:endParaRPr lang="en-GB" dirty="0">
              <a:solidFill>
                <a:schemeClr val="tx1">
                  <a:lumMod val="95000"/>
                  <a:lumOff val="5000"/>
                </a:schemeClr>
              </a:solidFill>
            </a:endParaRPr>
          </a:p>
          <a:p>
            <a:pPr lvl="1">
              <a:spcAft>
                <a:spcPts val="600"/>
              </a:spcAft>
              <a:buSzPct val="107000"/>
              <a:buFont typeface="Wingdings" panose="05000000000000000000" pitchFamily="2" charset="2"/>
              <a:buChar char="ü"/>
            </a:pPr>
            <a:r>
              <a:rPr lang="en-GB" dirty="0">
                <a:solidFill>
                  <a:schemeClr val="tx1">
                    <a:lumMod val="95000"/>
                    <a:lumOff val="5000"/>
                  </a:schemeClr>
                </a:solidFill>
              </a:rPr>
              <a:t> Weather application Development</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MySQL database</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Git and GitHub Repo</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Containerized the Application using Docker</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BDD using Cucumber</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Junit Test</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CI With GitHub Action</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UML Diagram</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a:t>
            </a:r>
            <a:r>
              <a:rPr lang="en-GB" dirty="0" err="1">
                <a:solidFill>
                  <a:schemeClr val="tx1">
                    <a:lumMod val="95000"/>
                    <a:lumOff val="5000"/>
                  </a:schemeClr>
                </a:solidFill>
              </a:rPr>
              <a:t>RESTFull</a:t>
            </a:r>
            <a:r>
              <a:rPr lang="en-GB" dirty="0">
                <a:solidFill>
                  <a:schemeClr val="tx1">
                    <a:lumMod val="95000"/>
                    <a:lumOff val="5000"/>
                  </a:schemeClr>
                </a:solidFill>
              </a:rPr>
              <a:t> API</a:t>
            </a:r>
          </a:p>
          <a:p>
            <a:pPr lvl="1">
              <a:spcAft>
                <a:spcPts val="600"/>
              </a:spcAft>
              <a:buSzPct val="107000"/>
              <a:buFont typeface="Wingdings" panose="05000000000000000000" pitchFamily="2" charset="2"/>
              <a:buChar char="ü"/>
            </a:pPr>
            <a:r>
              <a:rPr lang="en-GB" dirty="0">
                <a:solidFill>
                  <a:schemeClr val="tx1">
                    <a:lumMod val="95000"/>
                    <a:lumOff val="5000"/>
                  </a:schemeClr>
                </a:solidFill>
              </a:rPr>
              <a:t> ReadMe File </a:t>
            </a:r>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2F9C2C44-C332-511F-1BF5-3F7D6C98B8B2}"/>
              </a:ext>
            </a:extLst>
          </p:cNvPr>
          <p:cNvSpPr>
            <a:spLocks noGrp="1"/>
          </p:cNvSpPr>
          <p:nvPr>
            <p:ph type="title"/>
          </p:nvPr>
        </p:nvSpPr>
        <p:spPr/>
        <p:txBody>
          <a:bodyPr/>
          <a:lstStyle/>
          <a:p>
            <a:r>
              <a:rPr lang="en-GB" dirty="0"/>
              <a:t>Overview </a:t>
            </a:r>
            <a:endParaRPr lang="en-SE"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117-F248-7487-7FEE-401AD389CA1B}"/>
              </a:ext>
            </a:extLst>
          </p:cNvPr>
          <p:cNvSpPr>
            <a:spLocks noGrp="1"/>
          </p:cNvSpPr>
          <p:nvPr>
            <p:ph type="title"/>
          </p:nvPr>
        </p:nvSpPr>
        <p:spPr>
          <a:xfrm>
            <a:off x="838200" y="161925"/>
            <a:ext cx="10515600" cy="1325563"/>
          </a:xfrm>
        </p:spPr>
        <p:txBody>
          <a:bodyPr>
            <a:normAutofit fontScale="90000"/>
          </a:bodyPr>
          <a:lstStyle/>
          <a:p>
            <a:pPr marL="0" indent="0">
              <a:spcAft>
                <a:spcPts val="600"/>
              </a:spcAft>
            </a:pPr>
            <a:br>
              <a:rPr lang="en-GB" dirty="0">
                <a:solidFill>
                  <a:schemeClr val="tx1">
                    <a:lumMod val="95000"/>
                    <a:lumOff val="5000"/>
                  </a:schemeClr>
                </a:solidFill>
              </a:rPr>
            </a:br>
            <a:r>
              <a:rPr lang="en-GB" dirty="0">
                <a:solidFill>
                  <a:schemeClr val="tx1">
                    <a:lumMod val="95000"/>
                    <a:lumOff val="5000"/>
                  </a:schemeClr>
                </a:solidFill>
              </a:rPr>
              <a:t> Weather application Development</a:t>
            </a:r>
            <a:br>
              <a:rPr lang="en-GB" dirty="0">
                <a:solidFill>
                  <a:schemeClr val="tx1">
                    <a:lumMod val="95000"/>
                    <a:lumOff val="5000"/>
                  </a:schemeClr>
                </a:solidFill>
              </a:rPr>
            </a:br>
            <a:br>
              <a:rPr lang="en-GB" dirty="0">
                <a:solidFill>
                  <a:schemeClr val="tx1">
                    <a:lumMod val="95000"/>
                    <a:lumOff val="5000"/>
                  </a:schemeClr>
                </a:solidFill>
              </a:rPr>
            </a:br>
            <a:endParaRPr lang="en-SE" dirty="0"/>
          </a:p>
        </p:txBody>
      </p:sp>
      <p:sp>
        <p:nvSpPr>
          <p:cNvPr id="3" name="Content Placeholder 2">
            <a:extLst>
              <a:ext uri="{FF2B5EF4-FFF2-40B4-BE49-F238E27FC236}">
                <a16:creationId xmlns:a16="http://schemas.microsoft.com/office/drawing/2014/main" id="{A8076CC3-A731-1C39-5A5C-645774320005}"/>
              </a:ext>
            </a:extLst>
          </p:cNvPr>
          <p:cNvSpPr>
            <a:spLocks noGrp="1"/>
          </p:cNvSpPr>
          <p:nvPr>
            <p:ph idx="1"/>
          </p:nvPr>
        </p:nvSpPr>
        <p:spPr>
          <a:xfrm>
            <a:off x="838200" y="1104900"/>
            <a:ext cx="10515600" cy="5591175"/>
          </a:xfrm>
        </p:spPr>
        <p:txBody>
          <a:bodyPr>
            <a:normAutofit fontScale="70000" lnSpcReduction="20000"/>
          </a:bodyPr>
          <a:lstStyle/>
          <a:p>
            <a:pPr>
              <a:lnSpc>
                <a:spcPct val="120000"/>
              </a:lnSpc>
            </a:pPr>
            <a:r>
              <a:rPr lang="en-GB" b="1" dirty="0" err="1"/>
              <a:t>WeatherInfo</a:t>
            </a:r>
            <a:r>
              <a:rPr lang="en-GB" b="1" dirty="0"/>
              <a:t> Entity Class - </a:t>
            </a:r>
            <a:r>
              <a:rPr lang="en-GB" dirty="0"/>
              <a:t>Represents weather information with properties such as city, country, temperature, and weather Condition.</a:t>
            </a:r>
          </a:p>
          <a:p>
            <a:pPr lvl="1">
              <a:lnSpc>
                <a:spcPct val="120000"/>
              </a:lnSpc>
            </a:pPr>
            <a:r>
              <a:rPr lang="en-GB" dirty="0"/>
              <a:t>Annotated with JPA annotations for entity mapping (@Entity, @Table, @Id, @GeneratedValue).</a:t>
            </a:r>
          </a:p>
          <a:p>
            <a:pPr lvl="1">
              <a:lnSpc>
                <a:spcPct val="120000"/>
              </a:lnSpc>
            </a:pPr>
            <a:r>
              <a:rPr lang="en-GB" dirty="0"/>
              <a:t>Includes constructors, getter and setter methods, and a </a:t>
            </a:r>
            <a:r>
              <a:rPr lang="en-GB" dirty="0" err="1"/>
              <a:t>toString</a:t>
            </a:r>
            <a:r>
              <a:rPr lang="en-GB" dirty="0"/>
              <a:t> method </a:t>
            </a:r>
          </a:p>
          <a:p>
            <a:pPr>
              <a:lnSpc>
                <a:spcPct val="120000"/>
              </a:lnSpc>
            </a:pPr>
            <a:r>
              <a:rPr lang="en-GB" b="1" dirty="0"/>
              <a:t>Repository</a:t>
            </a:r>
            <a:r>
              <a:rPr lang="en-GB" dirty="0"/>
              <a:t> - </a:t>
            </a:r>
            <a:r>
              <a:rPr lang="en-GB" dirty="0" err="1"/>
              <a:t>WeatherInfoRepository</a:t>
            </a:r>
            <a:r>
              <a:rPr lang="en-GB" dirty="0"/>
              <a:t>: Extends </a:t>
            </a:r>
            <a:r>
              <a:rPr lang="en-GB" dirty="0" err="1"/>
              <a:t>JpaRepository</a:t>
            </a:r>
            <a:r>
              <a:rPr lang="en-GB" dirty="0"/>
              <a:t> for CRUD operations on the </a:t>
            </a:r>
            <a:r>
              <a:rPr lang="en-GB" dirty="0" err="1"/>
              <a:t>WeatherInfo</a:t>
            </a:r>
            <a:r>
              <a:rPr lang="en-GB" dirty="0"/>
              <a:t> entity.</a:t>
            </a:r>
          </a:p>
          <a:p>
            <a:pPr>
              <a:lnSpc>
                <a:spcPct val="120000"/>
              </a:lnSpc>
            </a:pPr>
            <a:r>
              <a:rPr lang="en-GB" b="1" dirty="0"/>
              <a:t>Service</a:t>
            </a:r>
            <a:r>
              <a:rPr lang="en-GB" dirty="0"/>
              <a:t> - </a:t>
            </a:r>
            <a:r>
              <a:rPr lang="en-GB" dirty="0" err="1"/>
              <a:t>WeatherService</a:t>
            </a:r>
            <a:r>
              <a:rPr lang="en-GB" dirty="0"/>
              <a:t>: Contains methods for getting a welcome message, retrieving weather information, and adding sample data for different countries.</a:t>
            </a:r>
          </a:p>
          <a:p>
            <a:pPr lvl="1">
              <a:lnSpc>
                <a:spcPct val="120000"/>
              </a:lnSpc>
            </a:pPr>
            <a:r>
              <a:rPr lang="en-GB" dirty="0"/>
              <a:t>Utilizes the </a:t>
            </a:r>
            <a:r>
              <a:rPr lang="en-GB" dirty="0" err="1"/>
              <a:t>WeatherInfoRepository</a:t>
            </a:r>
            <a:r>
              <a:rPr lang="en-GB" dirty="0"/>
              <a:t> for database operations.</a:t>
            </a:r>
          </a:p>
          <a:p>
            <a:pPr>
              <a:lnSpc>
                <a:spcPct val="120000"/>
              </a:lnSpc>
            </a:pPr>
            <a:r>
              <a:rPr lang="en-GB" b="1" dirty="0"/>
              <a:t>Application</a:t>
            </a:r>
            <a:r>
              <a:rPr lang="en-GB" dirty="0"/>
              <a:t> - </a:t>
            </a:r>
            <a:r>
              <a:rPr lang="en-GB" dirty="0" err="1"/>
              <a:t>WeatherApplication</a:t>
            </a:r>
            <a:r>
              <a:rPr lang="en-GB" dirty="0"/>
              <a:t>: The main class annotated with @SpringBootApplication.</a:t>
            </a:r>
          </a:p>
          <a:p>
            <a:pPr lvl="1">
              <a:lnSpc>
                <a:spcPct val="120000"/>
              </a:lnSpc>
            </a:pPr>
            <a:r>
              <a:rPr lang="en-GB" dirty="0"/>
              <a:t>Implements </a:t>
            </a:r>
            <a:r>
              <a:rPr lang="en-GB" dirty="0" err="1"/>
              <a:t>CommandLineRunner</a:t>
            </a:r>
            <a:r>
              <a:rPr lang="en-GB" dirty="0"/>
              <a:t> to run the </a:t>
            </a:r>
            <a:r>
              <a:rPr lang="en-GB" dirty="0" err="1"/>
              <a:t>addDataForCountry</a:t>
            </a:r>
            <a:r>
              <a:rPr lang="en-GB" dirty="0"/>
              <a:t> method upon application startup.</a:t>
            </a:r>
          </a:p>
          <a:p>
            <a:pPr lvl="1">
              <a:lnSpc>
                <a:spcPct val="120000"/>
              </a:lnSpc>
            </a:pPr>
            <a:r>
              <a:rPr lang="en-GB" dirty="0"/>
              <a:t>Sets up the initial data using the </a:t>
            </a:r>
            <a:r>
              <a:rPr lang="en-GB" dirty="0" err="1"/>
              <a:t>WeatherService</a:t>
            </a:r>
            <a:r>
              <a:rPr lang="en-GB" dirty="0"/>
              <a:t>.</a:t>
            </a:r>
          </a:p>
          <a:p>
            <a:pPr>
              <a:lnSpc>
                <a:spcPct val="120000"/>
              </a:lnSpc>
            </a:pPr>
            <a:r>
              <a:rPr lang="en-GB" b="1" dirty="0"/>
              <a:t>Controller</a:t>
            </a:r>
            <a:r>
              <a:rPr lang="en-GB" dirty="0"/>
              <a:t> - </a:t>
            </a:r>
            <a:r>
              <a:rPr lang="en-GB" dirty="0" err="1"/>
              <a:t>WeatherController</a:t>
            </a:r>
            <a:r>
              <a:rPr lang="en-GB" dirty="0"/>
              <a:t>:</a:t>
            </a:r>
          </a:p>
          <a:p>
            <a:pPr lvl="1">
              <a:lnSpc>
                <a:spcPct val="120000"/>
              </a:lnSpc>
            </a:pPr>
            <a:r>
              <a:rPr lang="en-GB" dirty="0"/>
              <a:t>Annotated with @RestController and @RequestMapping("/api").</a:t>
            </a:r>
          </a:p>
          <a:p>
            <a:pPr lvl="1">
              <a:lnSpc>
                <a:spcPct val="120000"/>
              </a:lnSpc>
            </a:pPr>
            <a:r>
              <a:rPr lang="en-GB" dirty="0"/>
              <a:t>Provides API endpoints for retrieving weather information and related operations.</a:t>
            </a:r>
          </a:p>
          <a:p>
            <a:pPr lvl="1"/>
            <a:endParaRPr lang="en-GB" dirty="0"/>
          </a:p>
        </p:txBody>
      </p:sp>
    </p:spTree>
    <p:extLst>
      <p:ext uri="{BB962C8B-B14F-4D97-AF65-F5344CB8AC3E}">
        <p14:creationId xmlns:p14="http://schemas.microsoft.com/office/powerpoint/2010/main" val="320539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BC5820-6060-C11A-2985-E457BF09808A}"/>
              </a:ext>
            </a:extLst>
          </p:cNvPr>
          <p:cNvSpPr txBox="1">
            <a:spLocks/>
          </p:cNvSpPr>
          <p:nvPr/>
        </p:nvSpPr>
        <p:spPr>
          <a:xfrm>
            <a:off x="685800" y="3522663"/>
            <a:ext cx="10515600" cy="615950"/>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dirty="0">
                <a:solidFill>
                  <a:schemeClr val="tx1">
                    <a:lumMod val="95000"/>
                    <a:lumOff val="5000"/>
                  </a:schemeClr>
                </a:solidFill>
              </a:rPr>
            </a:br>
            <a:endParaRPr lang="en-SE" dirty="0"/>
          </a:p>
        </p:txBody>
      </p:sp>
      <p:sp>
        <p:nvSpPr>
          <p:cNvPr id="5" name="Content Placeholder 2">
            <a:extLst>
              <a:ext uri="{FF2B5EF4-FFF2-40B4-BE49-F238E27FC236}">
                <a16:creationId xmlns:a16="http://schemas.microsoft.com/office/drawing/2014/main" id="{A27C2F99-31F1-42CD-C288-7BA1860A6C0F}"/>
              </a:ext>
            </a:extLst>
          </p:cNvPr>
          <p:cNvSpPr txBox="1">
            <a:spLocks/>
          </p:cNvSpPr>
          <p:nvPr/>
        </p:nvSpPr>
        <p:spPr>
          <a:xfrm>
            <a:off x="323850" y="339724"/>
            <a:ext cx="10515600" cy="613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chemeClr val="tx1">
                    <a:lumMod val="95000"/>
                    <a:lumOff val="5000"/>
                  </a:schemeClr>
                </a:solidFill>
              </a:rPr>
              <a:t>MySQL database</a:t>
            </a:r>
            <a:endParaRPr lang="en-GB" b="1" dirty="0"/>
          </a:p>
          <a:p>
            <a:pPr lvl="1"/>
            <a:r>
              <a:rPr lang="en-GB" dirty="0"/>
              <a:t>Specifies MySQL database configuration, including URL, username, and password.</a:t>
            </a:r>
          </a:p>
          <a:p>
            <a:pPr lvl="1"/>
            <a:r>
              <a:rPr lang="en-GB" dirty="0"/>
              <a:t>Configures Hibernate properties such as dialect, format, and show-</a:t>
            </a:r>
            <a:r>
              <a:rPr lang="en-GB" dirty="0" err="1"/>
              <a:t>sql</a:t>
            </a:r>
            <a:r>
              <a:rPr lang="en-GB" dirty="0"/>
              <a:t>.</a:t>
            </a:r>
          </a:p>
          <a:p>
            <a:pPr lvl="1"/>
            <a:r>
              <a:rPr lang="en-GB" dirty="0"/>
              <a:t>Configures </a:t>
            </a:r>
            <a:r>
              <a:rPr lang="en-GB" dirty="0" err="1"/>
              <a:t>HikariCP</a:t>
            </a:r>
            <a:r>
              <a:rPr lang="en-GB" dirty="0"/>
              <a:t> connection pool properties.</a:t>
            </a:r>
          </a:p>
          <a:p>
            <a:pPr lvl="1"/>
            <a:endParaRPr lang="en-GB" dirty="0"/>
          </a:p>
          <a:p>
            <a:r>
              <a:rPr lang="en-GB" b="1" dirty="0">
                <a:solidFill>
                  <a:schemeClr val="tx1">
                    <a:lumMod val="95000"/>
                    <a:lumOff val="5000"/>
                  </a:schemeClr>
                </a:solidFill>
              </a:rPr>
              <a:t>Git and GitHub Repo</a:t>
            </a:r>
          </a:p>
          <a:p>
            <a:pPr lvl="1"/>
            <a:r>
              <a:rPr lang="en-GB" dirty="0" err="1">
                <a:hlinkClick r:id="rId2"/>
              </a:rPr>
              <a:t>Distansakademin</a:t>
            </a:r>
            <a:r>
              <a:rPr lang="en-GB" dirty="0">
                <a:hlinkClick r:id="rId2"/>
              </a:rPr>
              <a:t>/spring-weather-api-amrita123sabat: spring-weather-api-amrita123sabat created by GitHub Classroom</a:t>
            </a:r>
            <a:endParaRPr lang="en-GB" dirty="0"/>
          </a:p>
          <a:p>
            <a:pPr lvl="1"/>
            <a:endParaRPr lang="en-GB" b="1" dirty="0">
              <a:solidFill>
                <a:schemeClr val="tx1">
                  <a:lumMod val="95000"/>
                  <a:lumOff val="5000"/>
                </a:schemeClr>
              </a:solidFill>
            </a:endParaRPr>
          </a:p>
          <a:p>
            <a:pPr>
              <a:lnSpc>
                <a:spcPct val="120000"/>
              </a:lnSpc>
            </a:pPr>
            <a:r>
              <a:rPr lang="en-GB" b="1" dirty="0">
                <a:solidFill>
                  <a:schemeClr val="tx1">
                    <a:lumMod val="95000"/>
                    <a:lumOff val="5000"/>
                  </a:schemeClr>
                </a:solidFill>
              </a:rPr>
              <a:t>Containerized the Application using Docker</a:t>
            </a:r>
          </a:p>
          <a:p>
            <a:pPr lvl="1">
              <a:lnSpc>
                <a:spcPct val="120000"/>
              </a:lnSpc>
            </a:pPr>
            <a:r>
              <a:rPr lang="en-GB" dirty="0">
                <a:solidFill>
                  <a:schemeClr val="tx1">
                    <a:lumMod val="95000"/>
                    <a:lumOff val="5000"/>
                  </a:schemeClr>
                </a:solidFill>
              </a:rPr>
              <a:t>The  Application containerized using Docker </a:t>
            </a:r>
          </a:p>
          <a:p>
            <a:pPr lvl="1">
              <a:lnSpc>
                <a:spcPct val="120000"/>
              </a:lnSpc>
            </a:pPr>
            <a:r>
              <a:rPr lang="en-GB" dirty="0">
                <a:solidFill>
                  <a:schemeClr val="tx1">
                    <a:lumMod val="95000"/>
                    <a:lumOff val="5000"/>
                  </a:schemeClr>
                </a:solidFill>
              </a:rPr>
              <a:t>The </a:t>
            </a:r>
            <a:r>
              <a:rPr lang="en-GB" dirty="0" err="1">
                <a:solidFill>
                  <a:schemeClr val="tx1">
                    <a:lumMod val="95000"/>
                    <a:lumOff val="5000"/>
                  </a:schemeClr>
                </a:solidFill>
              </a:rPr>
              <a:t>Dockerfile</a:t>
            </a:r>
            <a:r>
              <a:rPr lang="en-GB" dirty="0">
                <a:solidFill>
                  <a:schemeClr val="tx1">
                    <a:lumMod val="95000"/>
                    <a:lumOff val="5000"/>
                  </a:schemeClr>
                </a:solidFill>
              </a:rPr>
              <a:t> contains instructions to build a Docker image for your Spring Boot application.</a:t>
            </a:r>
          </a:p>
          <a:p>
            <a:pPr lvl="1">
              <a:lnSpc>
                <a:spcPct val="120000"/>
              </a:lnSpc>
            </a:pPr>
            <a:r>
              <a:rPr lang="en-GB" dirty="0">
                <a:solidFill>
                  <a:schemeClr val="tx1">
                    <a:lumMod val="95000"/>
                    <a:lumOff val="5000"/>
                  </a:schemeClr>
                </a:solidFill>
              </a:rPr>
              <a:t>It specifies the base image, sets the working directory, copies the application JAR file into the image, exposes a port, and defines the command to run the application.</a:t>
            </a:r>
          </a:p>
          <a:p>
            <a:pPr lvl="1">
              <a:lnSpc>
                <a:spcPct val="120000"/>
              </a:lnSpc>
            </a:pPr>
            <a:r>
              <a:rPr lang="en-GB" dirty="0">
                <a:solidFill>
                  <a:schemeClr val="tx1">
                    <a:lumMod val="95000"/>
                    <a:lumOff val="5000"/>
                  </a:schemeClr>
                </a:solidFill>
              </a:rPr>
              <a:t>The docker-</a:t>
            </a:r>
            <a:r>
              <a:rPr lang="en-GB" dirty="0" err="1">
                <a:solidFill>
                  <a:schemeClr val="tx1">
                    <a:lumMod val="95000"/>
                    <a:lumOff val="5000"/>
                  </a:schemeClr>
                </a:solidFill>
              </a:rPr>
              <a:t>compose.yml</a:t>
            </a:r>
            <a:r>
              <a:rPr lang="en-GB" dirty="0">
                <a:solidFill>
                  <a:schemeClr val="tx1">
                    <a:lumMod val="95000"/>
                    <a:lumOff val="5000"/>
                  </a:schemeClr>
                </a:solidFill>
              </a:rPr>
              <a:t> file defines a set of services for your multi-container application. </a:t>
            </a:r>
            <a:endParaRPr lang="en-GB" b="1" dirty="0">
              <a:solidFill>
                <a:schemeClr val="tx1">
                  <a:lumMod val="95000"/>
                  <a:lumOff val="5000"/>
                </a:schemeClr>
              </a:solidFill>
            </a:endParaRPr>
          </a:p>
          <a:p>
            <a:pPr lvl="1"/>
            <a:endParaRPr lang="en-SE" dirty="0"/>
          </a:p>
        </p:txBody>
      </p:sp>
    </p:spTree>
    <p:extLst>
      <p:ext uri="{BB962C8B-B14F-4D97-AF65-F5344CB8AC3E}">
        <p14:creationId xmlns:p14="http://schemas.microsoft.com/office/powerpoint/2010/main" val="272046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BC5820-6060-C11A-2985-E457BF09808A}"/>
              </a:ext>
            </a:extLst>
          </p:cNvPr>
          <p:cNvSpPr txBox="1">
            <a:spLocks/>
          </p:cNvSpPr>
          <p:nvPr/>
        </p:nvSpPr>
        <p:spPr>
          <a:xfrm>
            <a:off x="685800" y="3522663"/>
            <a:ext cx="10515600" cy="615950"/>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dirty="0">
                <a:solidFill>
                  <a:schemeClr val="tx1">
                    <a:lumMod val="95000"/>
                    <a:lumOff val="5000"/>
                  </a:schemeClr>
                </a:solidFill>
              </a:rPr>
            </a:br>
            <a:endParaRPr lang="en-SE" dirty="0"/>
          </a:p>
        </p:txBody>
      </p:sp>
      <p:sp>
        <p:nvSpPr>
          <p:cNvPr id="5" name="Content Placeholder 2">
            <a:extLst>
              <a:ext uri="{FF2B5EF4-FFF2-40B4-BE49-F238E27FC236}">
                <a16:creationId xmlns:a16="http://schemas.microsoft.com/office/drawing/2014/main" id="{A27C2F99-31F1-42CD-C288-7BA1860A6C0F}"/>
              </a:ext>
            </a:extLst>
          </p:cNvPr>
          <p:cNvSpPr txBox="1">
            <a:spLocks/>
          </p:cNvSpPr>
          <p:nvPr/>
        </p:nvSpPr>
        <p:spPr>
          <a:xfrm>
            <a:off x="323850" y="339724"/>
            <a:ext cx="10515600" cy="613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spcAft>
                <a:spcPts val="600"/>
              </a:spcAft>
              <a:buSzPct val="107000"/>
            </a:pPr>
            <a:r>
              <a:rPr lang="en-GB" sz="2800" b="1" dirty="0">
                <a:solidFill>
                  <a:schemeClr val="tx1">
                    <a:lumMod val="95000"/>
                    <a:lumOff val="5000"/>
                  </a:schemeClr>
                </a:solidFill>
              </a:rPr>
              <a:t>BDD using Cucumber</a:t>
            </a:r>
          </a:p>
          <a:p>
            <a:pPr lvl="1"/>
            <a:r>
              <a:rPr lang="en-GB" dirty="0"/>
              <a:t>Cucumber test framework has been used for BDD testing.</a:t>
            </a:r>
          </a:p>
          <a:p>
            <a:pPr lvl="1"/>
            <a:r>
              <a:rPr lang="en-GB" b="1" dirty="0"/>
              <a:t>Feature File </a:t>
            </a:r>
            <a:r>
              <a:rPr lang="en-GB" dirty="0"/>
              <a:t>: </a:t>
            </a:r>
            <a:r>
              <a:rPr lang="en-GB" b="0" i="0" dirty="0">
                <a:solidFill>
                  <a:srgbClr val="374151"/>
                </a:solidFill>
                <a:effectLst/>
                <a:latin typeface="Söhne"/>
              </a:rPr>
              <a:t>scenarios in Gherkin syntax</a:t>
            </a:r>
            <a:endParaRPr lang="en-GB" dirty="0"/>
          </a:p>
          <a:p>
            <a:pPr lvl="1"/>
            <a:r>
              <a:rPr lang="en-GB" b="1" i="0" dirty="0">
                <a:effectLst/>
                <a:latin typeface="Söhne"/>
              </a:rPr>
              <a:t>Step Definitions : </a:t>
            </a:r>
            <a:r>
              <a:rPr lang="en-GB" b="0" i="0" dirty="0">
                <a:solidFill>
                  <a:srgbClr val="374151"/>
                </a:solidFill>
                <a:effectLst/>
                <a:latin typeface="Söhne"/>
              </a:rPr>
              <a:t>Write the step definitions corresponding to the steps in feature file</a:t>
            </a:r>
          </a:p>
          <a:p>
            <a:pPr lvl="1"/>
            <a:r>
              <a:rPr lang="en-GB" b="1" i="0" dirty="0">
                <a:effectLst/>
                <a:latin typeface="Söhne"/>
              </a:rPr>
              <a:t>Cucumber Runner: </a:t>
            </a:r>
            <a:r>
              <a:rPr lang="en-GB" b="0" i="0" dirty="0">
                <a:solidFill>
                  <a:srgbClr val="374151"/>
                </a:solidFill>
                <a:effectLst/>
                <a:latin typeface="Söhne"/>
              </a:rPr>
              <a:t>Creates </a:t>
            </a:r>
            <a:r>
              <a:rPr lang="en-GB" dirty="0">
                <a:solidFill>
                  <a:srgbClr val="374151"/>
                </a:solidFill>
                <a:latin typeface="Söhne"/>
              </a:rPr>
              <a:t>the</a:t>
            </a:r>
            <a:r>
              <a:rPr lang="en-GB" b="0" i="0" dirty="0">
                <a:solidFill>
                  <a:srgbClr val="374151"/>
                </a:solidFill>
                <a:effectLst/>
                <a:latin typeface="Söhne"/>
              </a:rPr>
              <a:t> Test runner class to run the feature files</a:t>
            </a:r>
          </a:p>
          <a:p>
            <a:pPr marL="457200" lvl="1" indent="0">
              <a:buNone/>
            </a:pPr>
            <a:endParaRPr lang="en-GB" dirty="0"/>
          </a:p>
          <a:p>
            <a:pPr marL="228600" lvl="1">
              <a:spcBef>
                <a:spcPts val="1000"/>
              </a:spcBef>
              <a:spcAft>
                <a:spcPts val="600"/>
              </a:spcAft>
              <a:buSzPct val="107000"/>
            </a:pPr>
            <a:r>
              <a:rPr lang="en-GB" sz="2800" b="1" dirty="0">
                <a:solidFill>
                  <a:schemeClr val="tx1">
                    <a:lumMod val="95000"/>
                    <a:lumOff val="5000"/>
                  </a:schemeClr>
                </a:solidFill>
              </a:rPr>
              <a:t>TDD with Junit Test</a:t>
            </a:r>
          </a:p>
          <a:p>
            <a:pPr lvl="1"/>
            <a:r>
              <a:rPr lang="en-GB" dirty="0"/>
              <a:t>Unit tests are written using Junit Test.</a:t>
            </a:r>
            <a:r>
              <a:rPr lang="en-GB" b="0" i="0" dirty="0">
                <a:solidFill>
                  <a:srgbClr val="374151"/>
                </a:solidFill>
                <a:effectLst/>
                <a:latin typeface="Söhne"/>
              </a:rPr>
              <a:t>  JUnit is used for writing and running unit tests, while Mockito is a mocking framework that helps with the creation of mock objects for testing. "Red-Green-Refactor" is a process in  TDD that encapsulates the iterative cycle of writing tests, watching them fail (red), writing the minimum code to make them pass (green), and then refactoring to improve the code while keeping the tests passing.</a:t>
            </a:r>
            <a:endParaRPr lang="en-GB" dirty="0"/>
          </a:p>
          <a:p>
            <a:pPr lvl="1"/>
            <a:endParaRPr lang="en-GB" b="1" dirty="0">
              <a:solidFill>
                <a:schemeClr val="tx1">
                  <a:lumMod val="95000"/>
                  <a:lumOff val="5000"/>
                </a:schemeClr>
              </a:solidFill>
            </a:endParaRPr>
          </a:p>
          <a:p>
            <a:pPr marL="228600" lvl="1">
              <a:spcBef>
                <a:spcPts val="1000"/>
              </a:spcBef>
              <a:spcAft>
                <a:spcPts val="600"/>
              </a:spcAft>
              <a:buSzPct val="107000"/>
            </a:pPr>
            <a:r>
              <a:rPr lang="en-GB" sz="2800" b="1" dirty="0">
                <a:solidFill>
                  <a:schemeClr val="tx1">
                    <a:lumMod val="95000"/>
                    <a:lumOff val="5000"/>
                  </a:schemeClr>
                </a:solidFill>
              </a:rPr>
              <a:t>CI With GitHub Action</a:t>
            </a:r>
          </a:p>
          <a:p>
            <a:pPr lvl="1"/>
            <a:r>
              <a:rPr lang="en-GB" b="0" i="0" dirty="0">
                <a:solidFill>
                  <a:srgbClr val="374151"/>
                </a:solidFill>
                <a:effectLst/>
                <a:latin typeface="Söhne"/>
              </a:rPr>
              <a:t>GitHub Actions workflow file is set up to perform continuous integration (CI) for a Java project using Maven, JUnit for unit testing, and BDD (</a:t>
            </a:r>
            <a:r>
              <a:rPr lang="en-GB" b="0" i="0" dirty="0" err="1">
                <a:solidFill>
                  <a:srgbClr val="374151"/>
                </a:solidFill>
                <a:effectLst/>
                <a:latin typeface="Söhne"/>
              </a:rPr>
              <a:t>Behavior</a:t>
            </a:r>
            <a:r>
              <a:rPr lang="en-GB" b="0" i="0" dirty="0">
                <a:solidFill>
                  <a:srgbClr val="374151"/>
                </a:solidFill>
                <a:effectLst/>
                <a:latin typeface="Söhne"/>
              </a:rPr>
              <a:t>-Driven Development) tests.</a:t>
            </a:r>
          </a:p>
          <a:p>
            <a:pPr lvl="1"/>
            <a:r>
              <a:rPr lang="en-GB" b="0" i="0" dirty="0">
                <a:solidFill>
                  <a:srgbClr val="374151"/>
                </a:solidFill>
                <a:effectLst/>
                <a:latin typeface="Söhne"/>
              </a:rPr>
              <a:t>Additionally, it includes a step to build and push a Docker image to </a:t>
            </a:r>
            <a:r>
              <a:rPr lang="en-GB" b="0" i="0" dirty="0" err="1">
                <a:solidFill>
                  <a:srgbClr val="374151"/>
                </a:solidFill>
                <a:effectLst/>
                <a:latin typeface="Söhne"/>
              </a:rPr>
              <a:t>DockerHub</a:t>
            </a:r>
            <a:r>
              <a:rPr lang="en-GB" b="1" dirty="0">
                <a:solidFill>
                  <a:schemeClr val="tx1">
                    <a:lumMod val="95000"/>
                    <a:lumOff val="5000"/>
                  </a:schemeClr>
                </a:solidFill>
              </a:rPr>
              <a:t>.</a:t>
            </a:r>
          </a:p>
          <a:p>
            <a:pPr lvl="1"/>
            <a:endParaRPr lang="en-GB" b="1" dirty="0">
              <a:solidFill>
                <a:schemeClr val="tx1">
                  <a:lumMod val="95000"/>
                  <a:lumOff val="5000"/>
                </a:schemeClr>
              </a:solidFill>
            </a:endParaRPr>
          </a:p>
          <a:p>
            <a:pPr lvl="1"/>
            <a:endParaRPr lang="en-SE" dirty="0"/>
          </a:p>
        </p:txBody>
      </p:sp>
    </p:spTree>
    <p:extLst>
      <p:ext uri="{BB962C8B-B14F-4D97-AF65-F5344CB8AC3E}">
        <p14:creationId xmlns:p14="http://schemas.microsoft.com/office/powerpoint/2010/main" val="371254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BC5820-6060-C11A-2985-E457BF09808A}"/>
              </a:ext>
            </a:extLst>
          </p:cNvPr>
          <p:cNvSpPr txBox="1">
            <a:spLocks/>
          </p:cNvSpPr>
          <p:nvPr/>
        </p:nvSpPr>
        <p:spPr>
          <a:xfrm>
            <a:off x="685800" y="3522663"/>
            <a:ext cx="10515600" cy="615950"/>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dirty="0">
                <a:solidFill>
                  <a:schemeClr val="tx1">
                    <a:lumMod val="95000"/>
                    <a:lumOff val="5000"/>
                  </a:schemeClr>
                </a:solidFill>
              </a:rPr>
            </a:br>
            <a:endParaRPr lang="en-SE" dirty="0"/>
          </a:p>
        </p:txBody>
      </p:sp>
      <p:sp>
        <p:nvSpPr>
          <p:cNvPr id="5" name="Content Placeholder 2">
            <a:extLst>
              <a:ext uri="{FF2B5EF4-FFF2-40B4-BE49-F238E27FC236}">
                <a16:creationId xmlns:a16="http://schemas.microsoft.com/office/drawing/2014/main" id="{A27C2F99-31F1-42CD-C288-7BA1860A6C0F}"/>
              </a:ext>
            </a:extLst>
          </p:cNvPr>
          <p:cNvSpPr txBox="1">
            <a:spLocks/>
          </p:cNvSpPr>
          <p:nvPr/>
        </p:nvSpPr>
        <p:spPr>
          <a:xfrm>
            <a:off x="323850" y="339724"/>
            <a:ext cx="10515600" cy="6137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spcAft>
                <a:spcPts val="600"/>
              </a:spcAft>
              <a:buSzPct val="107000"/>
            </a:pPr>
            <a:r>
              <a:rPr lang="en-GB" sz="2800" b="1" dirty="0">
                <a:solidFill>
                  <a:schemeClr val="tx1">
                    <a:lumMod val="95000"/>
                    <a:lumOff val="5000"/>
                  </a:schemeClr>
                </a:solidFill>
              </a:rPr>
              <a:t>UML Diagram</a:t>
            </a:r>
          </a:p>
          <a:p>
            <a:pPr lvl="1"/>
            <a:r>
              <a:rPr lang="en-GB" dirty="0"/>
              <a:t>UML diagram has been done </a:t>
            </a:r>
            <a:r>
              <a:rPr lang="en-GB"/>
              <a:t>using draw.io.</a:t>
            </a:r>
            <a:endParaRPr lang="en-GB" dirty="0"/>
          </a:p>
          <a:p>
            <a:pPr lvl="1"/>
            <a:endParaRPr lang="en-GB" dirty="0"/>
          </a:p>
          <a:p>
            <a:pPr marL="228600" lvl="1">
              <a:spcBef>
                <a:spcPts val="1000"/>
              </a:spcBef>
              <a:spcAft>
                <a:spcPts val="600"/>
              </a:spcAft>
              <a:buSzPct val="107000"/>
            </a:pPr>
            <a:r>
              <a:rPr lang="en-GB" sz="2800" b="1" dirty="0">
                <a:solidFill>
                  <a:schemeClr val="tx1">
                    <a:lumMod val="95000"/>
                    <a:lumOff val="5000"/>
                  </a:schemeClr>
                </a:solidFill>
              </a:rPr>
              <a:t>Rest Api</a:t>
            </a:r>
          </a:p>
          <a:p>
            <a:pPr lvl="1"/>
            <a:r>
              <a:rPr lang="en-GB" dirty="0">
                <a:solidFill>
                  <a:schemeClr val="tx1">
                    <a:lumMod val="95000"/>
                    <a:lumOff val="5000"/>
                  </a:schemeClr>
                </a:solidFill>
              </a:rPr>
              <a:t>http://localhost:8080/weatherinformation</a:t>
            </a:r>
          </a:p>
          <a:p>
            <a:pPr lvl="1"/>
            <a:endParaRPr lang="en-GB" dirty="0">
              <a:solidFill>
                <a:schemeClr val="tx1">
                  <a:lumMod val="95000"/>
                  <a:lumOff val="5000"/>
                </a:schemeClr>
              </a:solidFill>
            </a:endParaRPr>
          </a:p>
          <a:p>
            <a:pPr lvl="1"/>
            <a:r>
              <a:rPr lang="en-GB" dirty="0">
                <a:solidFill>
                  <a:schemeClr val="tx1">
                    <a:lumMod val="95000"/>
                    <a:lumOff val="5000"/>
                  </a:schemeClr>
                </a:solidFill>
              </a:rPr>
              <a:t>http://localhost:8080/cities-and-countries</a:t>
            </a:r>
          </a:p>
          <a:p>
            <a:pPr lvl="1"/>
            <a:r>
              <a:rPr lang="en-GB" dirty="0">
                <a:solidFill>
                  <a:schemeClr val="tx1">
                    <a:lumMod val="95000"/>
                    <a:lumOff val="5000"/>
                  </a:schemeClr>
                </a:solidFill>
              </a:rPr>
              <a:t>http://localhost:8080</a:t>
            </a:r>
          </a:p>
          <a:p>
            <a:pPr lvl="1"/>
            <a:r>
              <a:rPr lang="en-GB" dirty="0">
                <a:solidFill>
                  <a:schemeClr val="tx1">
                    <a:lumMod val="95000"/>
                    <a:lumOff val="5000"/>
                  </a:schemeClr>
                </a:solidFill>
              </a:rPr>
              <a:t>http://localhost:8080/weather/1</a:t>
            </a:r>
          </a:p>
          <a:p>
            <a:pPr marL="228600" lvl="1">
              <a:spcBef>
                <a:spcPts val="1000"/>
              </a:spcBef>
              <a:spcAft>
                <a:spcPts val="600"/>
              </a:spcAft>
              <a:buSzPct val="107000"/>
            </a:pPr>
            <a:r>
              <a:rPr lang="en-GB" sz="2800" b="1" dirty="0">
                <a:solidFill>
                  <a:schemeClr val="tx1">
                    <a:lumMod val="95000"/>
                    <a:lumOff val="5000"/>
                  </a:schemeClr>
                </a:solidFill>
              </a:rPr>
              <a:t>ReadMe</a:t>
            </a:r>
          </a:p>
          <a:p>
            <a:pPr lvl="1"/>
            <a:r>
              <a:rPr lang="en-GB" b="0" i="0" dirty="0">
                <a:solidFill>
                  <a:srgbClr val="374151"/>
                </a:solidFill>
                <a:effectLst/>
                <a:latin typeface="Söhne"/>
              </a:rPr>
              <a:t>README file has been </a:t>
            </a:r>
            <a:r>
              <a:rPr lang="en-GB" dirty="0">
                <a:solidFill>
                  <a:srgbClr val="374151"/>
                </a:solidFill>
                <a:latin typeface="Söhne"/>
              </a:rPr>
              <a:t>provided with </a:t>
            </a:r>
            <a:r>
              <a:rPr lang="en-GB" b="0" i="0" dirty="0">
                <a:solidFill>
                  <a:srgbClr val="374151"/>
                </a:solidFill>
                <a:effectLst/>
                <a:latin typeface="Söhne"/>
              </a:rPr>
              <a:t>software project details, Modul details, Test procedure details,  information on how to use</a:t>
            </a:r>
            <a:r>
              <a:rPr lang="en-GB" dirty="0">
                <a:solidFill>
                  <a:srgbClr val="374151"/>
                </a:solidFill>
                <a:latin typeface="Söhne"/>
              </a:rPr>
              <a:t> and</a:t>
            </a:r>
            <a:r>
              <a:rPr lang="en-GB" b="0" i="0" dirty="0">
                <a:solidFill>
                  <a:srgbClr val="374151"/>
                </a:solidFill>
                <a:effectLst/>
                <a:latin typeface="Söhne"/>
              </a:rPr>
              <a:t> install the project.</a:t>
            </a:r>
            <a:endParaRPr lang="en-GB" b="1" dirty="0">
              <a:solidFill>
                <a:schemeClr val="tx1">
                  <a:lumMod val="95000"/>
                  <a:lumOff val="5000"/>
                </a:schemeClr>
              </a:solidFill>
            </a:endParaRPr>
          </a:p>
          <a:p>
            <a:pPr lvl="1"/>
            <a:endParaRPr lang="en-SE" dirty="0"/>
          </a:p>
        </p:txBody>
      </p:sp>
    </p:spTree>
    <p:extLst>
      <p:ext uri="{BB962C8B-B14F-4D97-AF65-F5344CB8AC3E}">
        <p14:creationId xmlns:p14="http://schemas.microsoft.com/office/powerpoint/2010/main" val="136487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896</TotalTime>
  <Words>613</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Söhne</vt:lpstr>
      <vt:lpstr>Wingdings</vt:lpstr>
      <vt:lpstr>Office Theme</vt:lpstr>
      <vt:lpstr>Spring Boot Project for   Weather Application</vt:lpstr>
      <vt:lpstr>Overview </vt:lpstr>
      <vt:lpstr>  Weather application Development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Project for   Weather Application</dc:title>
  <dc:creator>Amrita Sabat</dc:creator>
  <cp:lastModifiedBy>Amrita Sabat</cp:lastModifiedBy>
  <cp:revision>2</cp:revision>
  <dcterms:created xsi:type="dcterms:W3CDTF">2024-01-30T21:21:18Z</dcterms:created>
  <dcterms:modified xsi:type="dcterms:W3CDTF">2024-02-01T21:42:12Z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