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6e13a7a1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6e13a7a1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6e13a7a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6e13a7a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6e13a7a1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6e13a7a1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6e13a7a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6e13a7a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6e13a7a1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6e13a7a1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6e13a7a1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6e13a7a1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6e13a7a1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6e13a7a1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6e13a7a1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6e13a7a1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6e13a7a1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6e13a7a1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Milestone Project 3</a:t>
            </a:r>
            <a:endParaRPr/>
          </a:p>
        </p:txBody>
      </p:sp>
      <p:sp>
        <p:nvSpPr>
          <p:cNvPr id="64" name="Google Shape;64;p13"/>
          <p:cNvSpPr txBox="1"/>
          <p:nvPr>
            <p:ph idx="1" type="subTitle"/>
          </p:nvPr>
        </p:nvSpPr>
        <p:spPr>
          <a:xfrm>
            <a:off x="19089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300"/>
              <a:t>PREDICTING HEART DISEASE </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17" name="Google Shape;117;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went well? What was difficult? How would you improve the project going forward?</a:t>
            </a:r>
            <a:endParaRPr/>
          </a:p>
          <a:p>
            <a:pPr indent="0" lvl="0" marL="0" rtl="0" algn="l">
              <a:spcBef>
                <a:spcPts val="1200"/>
              </a:spcBef>
              <a:spcAft>
                <a:spcPts val="0"/>
              </a:spcAft>
              <a:buNone/>
            </a:pPr>
            <a:r>
              <a:rPr lang="en"/>
              <a:t>The data </a:t>
            </a:r>
            <a:r>
              <a:rPr lang="en"/>
              <a:t>wrangling</a:t>
            </a:r>
            <a:r>
              <a:rPr lang="en"/>
              <a:t> took a lot of time</a:t>
            </a:r>
            <a:endParaRPr/>
          </a:p>
          <a:p>
            <a:pPr indent="0" lvl="0" marL="0" rtl="0" algn="l">
              <a:spcBef>
                <a:spcPts val="1200"/>
              </a:spcBef>
              <a:spcAft>
                <a:spcPts val="0"/>
              </a:spcAft>
              <a:buNone/>
            </a:pPr>
            <a:r>
              <a:rPr lang="en"/>
              <a:t>I would have love to use other model like KNN, Adaboost.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70" name="Google Shape;70;p14"/>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300"/>
              <a:t>Key Takeaways</a:t>
            </a:r>
            <a:endParaRPr sz="1900"/>
          </a:p>
          <a:p>
            <a:pPr indent="0" lvl="0" marL="0" rtl="0" algn="l">
              <a:lnSpc>
                <a:spcPct val="95000"/>
              </a:lnSpc>
              <a:spcBef>
                <a:spcPts val="1200"/>
              </a:spcBef>
              <a:spcAft>
                <a:spcPts val="0"/>
              </a:spcAft>
              <a:buNone/>
            </a:pPr>
            <a:r>
              <a:rPr lang="en" sz="1300"/>
              <a:t>Research Question</a:t>
            </a:r>
            <a:endParaRPr sz="1300"/>
          </a:p>
          <a:p>
            <a:pPr indent="0" lvl="0" marL="0" rtl="0" algn="l">
              <a:lnSpc>
                <a:spcPct val="95000"/>
              </a:lnSpc>
              <a:spcBef>
                <a:spcPts val="1200"/>
              </a:spcBef>
              <a:spcAft>
                <a:spcPts val="0"/>
              </a:spcAft>
              <a:buNone/>
            </a:pPr>
            <a:r>
              <a:rPr lang="en" sz="1300"/>
              <a:t>Data </a:t>
            </a:r>
            <a:endParaRPr sz="1300"/>
          </a:p>
          <a:p>
            <a:pPr indent="0" lvl="0" marL="0" rtl="0" algn="l">
              <a:lnSpc>
                <a:spcPct val="95000"/>
              </a:lnSpc>
              <a:spcBef>
                <a:spcPts val="1200"/>
              </a:spcBef>
              <a:spcAft>
                <a:spcPts val="0"/>
              </a:spcAft>
              <a:buNone/>
            </a:pPr>
            <a:r>
              <a:rPr lang="en" sz="1300"/>
              <a:t>EDA</a:t>
            </a:r>
            <a:endParaRPr sz="1300"/>
          </a:p>
          <a:p>
            <a:pPr indent="0" lvl="0" marL="0" rtl="0" algn="l">
              <a:lnSpc>
                <a:spcPct val="95000"/>
              </a:lnSpc>
              <a:spcBef>
                <a:spcPts val="1200"/>
              </a:spcBef>
              <a:spcAft>
                <a:spcPts val="0"/>
              </a:spcAft>
              <a:buNone/>
            </a:pPr>
            <a:r>
              <a:rPr lang="en" sz="1300"/>
              <a:t>Modeling</a:t>
            </a:r>
            <a:endParaRPr sz="1300"/>
          </a:p>
          <a:p>
            <a:pPr indent="0" lvl="0" marL="0" rtl="0" algn="l">
              <a:lnSpc>
                <a:spcPct val="95000"/>
              </a:lnSpc>
              <a:spcBef>
                <a:spcPts val="1200"/>
              </a:spcBef>
              <a:spcAft>
                <a:spcPts val="0"/>
              </a:spcAft>
              <a:buNone/>
            </a:pPr>
            <a:r>
              <a:rPr lang="en" sz="1300"/>
              <a:t>Evaluation</a:t>
            </a:r>
            <a:endParaRPr sz="1300"/>
          </a:p>
          <a:p>
            <a:pPr indent="0" lvl="0" marL="0" rtl="0" algn="l">
              <a:lnSpc>
                <a:spcPct val="95000"/>
              </a:lnSpc>
              <a:spcBef>
                <a:spcPts val="1200"/>
              </a:spcBef>
              <a:spcAft>
                <a:spcPts val="0"/>
              </a:spcAft>
              <a:buNone/>
            </a:pPr>
            <a:r>
              <a:rPr lang="en" sz="1300"/>
              <a:t>Results</a:t>
            </a:r>
            <a:endParaRPr sz="1300"/>
          </a:p>
          <a:p>
            <a:pPr indent="0" lvl="0" marL="0" rtl="0" algn="l">
              <a:lnSpc>
                <a:spcPct val="95000"/>
              </a:lnSpc>
              <a:spcBef>
                <a:spcPts val="1200"/>
              </a:spcBef>
              <a:spcAft>
                <a:spcPts val="1200"/>
              </a:spcAft>
              <a:buNone/>
            </a:pPr>
            <a:r>
              <a:rPr lang="en" sz="1300"/>
              <a:t>Conclusion</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Key Takeaways</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457200" rtl="0" algn="ctr">
              <a:spcBef>
                <a:spcPts val="1200"/>
              </a:spcBef>
              <a:spcAft>
                <a:spcPts val="0"/>
              </a:spcAft>
              <a:buNone/>
            </a:pPr>
            <a:r>
              <a:rPr lang="en"/>
              <a:t>EARLY DETECTION AND MANAGEMENT OF HEART DISEASE USING A MACHINE LEARNING MODEL WILL BE OF GREAT HELP</a:t>
            </a:r>
            <a:endParaRPr/>
          </a:p>
          <a:p>
            <a:pPr indent="0" lvl="0" marL="0" rtl="0" algn="ctr">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43125" y="705100"/>
            <a:ext cx="8367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520"/>
              <a:t>PREDICTING HEART DISEASE USING CLINICAL VARIABLES</a:t>
            </a:r>
            <a:endParaRPr b="1" sz="35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a:t>
            </a:r>
            <a:endParaRPr/>
          </a:p>
        </p:txBody>
      </p:sp>
      <p:sp>
        <p:nvSpPr>
          <p:cNvPr id="87" name="Google Shape;87;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latin typeface="Roboto"/>
                <a:ea typeface="Roboto"/>
                <a:cs typeface="Roboto"/>
                <a:sym typeface="Roboto"/>
              </a:rPr>
              <a:t>T</a:t>
            </a:r>
            <a:r>
              <a:rPr lang="en">
                <a:latin typeface="Roboto"/>
                <a:ea typeface="Roboto"/>
                <a:cs typeface="Roboto"/>
                <a:sym typeface="Roboto"/>
              </a:rPr>
              <a:t>he Heart Disease Prediction dataset provides vital insight in the relationship between risk factors and cardiac health. it has 270 case studies of individuals classified as either having or not having heart disease. Each patient is identified by 14 diffe</a:t>
            </a:r>
            <a:r>
              <a:rPr lang="en"/>
              <a:t>rent Features</a:t>
            </a:r>
            <a:endParaRPr/>
          </a:p>
          <a:p>
            <a:pPr indent="-342900" lvl="0" marL="457200" rtl="0" algn="l">
              <a:spcBef>
                <a:spcPts val="0"/>
              </a:spcBef>
              <a:spcAft>
                <a:spcPts val="0"/>
              </a:spcAft>
              <a:buSzPts val="1800"/>
              <a:buChar char="●"/>
            </a:pPr>
            <a:r>
              <a:rPr lang="en"/>
              <a:t>Data got from Kaggle</a:t>
            </a:r>
            <a:endParaRPr/>
          </a:p>
          <a:p>
            <a:pPr indent="-342900" lvl="0" marL="457200" rtl="0" algn="l">
              <a:spcBef>
                <a:spcPts val="0"/>
              </a:spcBef>
              <a:spcAft>
                <a:spcPts val="0"/>
              </a:spcAft>
              <a:buSzPts val="1800"/>
              <a:buChar char="●"/>
            </a:pPr>
            <a:r>
              <a:rPr lang="en"/>
              <a:t>The dataset was created by combining </a:t>
            </a:r>
            <a:r>
              <a:rPr lang="en"/>
              <a:t>different</a:t>
            </a:r>
            <a:r>
              <a:rPr lang="en"/>
              <a:t> datasets already available independently but not combined before, it is an open source.</a:t>
            </a:r>
            <a:endParaRPr/>
          </a:p>
          <a:p>
            <a:pPr indent="-342900" lvl="0" marL="457200" rtl="0" algn="l">
              <a:spcBef>
                <a:spcPts val="0"/>
              </a:spcBef>
              <a:spcAft>
                <a:spcPts val="0"/>
              </a:spcAft>
              <a:buSzPts val="1800"/>
              <a:buChar char="●"/>
            </a:pPr>
            <a:r>
              <a:rPr lang="en"/>
              <a:t>Credit</a:t>
            </a:r>
            <a:r>
              <a:rPr lang="en"/>
              <a:t> to Hungarian, Switzerland,Long Beach and Stalog (Heart)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EDA</a:t>
            </a:r>
            <a:endParaRPr/>
          </a:p>
        </p:txBody>
      </p:sp>
      <p:sp>
        <p:nvSpPr>
          <p:cNvPr id="93" name="Google Shape;93;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Target is a categorical variable so we will use the classification method logistic regression</a:t>
            </a:r>
            <a:endParaRPr/>
          </a:p>
          <a:p>
            <a:pPr indent="-342900" lvl="0" marL="457200" rtl="0" algn="l">
              <a:spcBef>
                <a:spcPts val="0"/>
              </a:spcBef>
              <a:spcAft>
                <a:spcPts val="0"/>
              </a:spcAft>
              <a:buSzPts val="1800"/>
              <a:buChar char="●"/>
            </a:pPr>
            <a:r>
              <a:rPr lang="en"/>
              <a:t>Logistic regression requires a two-category target, so we need to re-code the outcome into two categories</a:t>
            </a:r>
            <a:endParaRPr/>
          </a:p>
          <a:p>
            <a:pPr indent="-342900" lvl="0" marL="457200" rtl="0" algn="l">
              <a:spcBef>
                <a:spcPts val="0"/>
              </a:spcBef>
              <a:spcAft>
                <a:spcPts val="0"/>
              </a:spcAft>
              <a:buSzPts val="1800"/>
              <a:buChar char="●"/>
            </a:pPr>
            <a:r>
              <a:rPr lang="en"/>
              <a:t>There were no missing values but the data needed a lot of wrangling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Modeling</a:t>
            </a:r>
            <a:endParaRPr/>
          </a:p>
        </p:txBody>
      </p:sp>
      <p:sp>
        <p:nvSpPr>
          <p:cNvPr id="99" name="Google Shape;99;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target is a categorical variable, so i need to use a classification model.</a:t>
            </a:r>
            <a:endParaRPr/>
          </a:p>
          <a:p>
            <a:pPr indent="0" lvl="0" marL="0" rtl="0" algn="ctr">
              <a:spcBef>
                <a:spcPts val="1200"/>
              </a:spcBef>
              <a:spcAft>
                <a:spcPts val="1200"/>
              </a:spcAft>
              <a:buNone/>
            </a:pPr>
            <a:r>
              <a:rPr lang="en"/>
              <a:t>I started by using a Logistic regression model, then used a Random forest and Decision Tree classifier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Evaluation Metric</a:t>
            </a:r>
            <a:endParaRPr/>
          </a:p>
        </p:txBody>
      </p:sp>
      <p:sp>
        <p:nvSpPr>
          <p:cNvPr id="105" name="Google Shape;105;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28612" lvl="0" marL="457200" rtl="0" algn="l">
              <a:lnSpc>
                <a:spcPct val="95000"/>
              </a:lnSpc>
              <a:spcBef>
                <a:spcPts val="0"/>
              </a:spcBef>
              <a:spcAft>
                <a:spcPts val="0"/>
              </a:spcAft>
              <a:buSzPts val="1575"/>
              <a:buChar char="●"/>
            </a:pPr>
            <a:r>
              <a:rPr lang="en" sz="1575"/>
              <a:t>The Accuracy of Logistic Regression is 86%</a:t>
            </a:r>
            <a:endParaRPr sz="1575"/>
          </a:p>
          <a:p>
            <a:pPr indent="0" lvl="0" marL="457200" rtl="0" algn="l">
              <a:lnSpc>
                <a:spcPct val="95000"/>
              </a:lnSpc>
              <a:spcBef>
                <a:spcPts val="1200"/>
              </a:spcBef>
              <a:spcAft>
                <a:spcPts val="0"/>
              </a:spcAft>
              <a:buNone/>
            </a:pPr>
            <a:r>
              <a:t/>
            </a:r>
            <a:endParaRPr sz="1575"/>
          </a:p>
          <a:p>
            <a:pPr indent="-328612" lvl="0" marL="457200" rtl="0" algn="l">
              <a:lnSpc>
                <a:spcPct val="95000"/>
              </a:lnSpc>
              <a:spcBef>
                <a:spcPts val="1200"/>
              </a:spcBef>
              <a:spcAft>
                <a:spcPts val="0"/>
              </a:spcAft>
              <a:buSzPts val="1575"/>
              <a:buChar char="●"/>
            </a:pPr>
            <a:r>
              <a:rPr lang="en" sz="1575"/>
              <a:t>The Accuracy of Random Forest is 72%</a:t>
            </a:r>
            <a:endParaRPr sz="1575"/>
          </a:p>
          <a:p>
            <a:pPr indent="0" lvl="0" marL="457200" rtl="0" algn="l">
              <a:lnSpc>
                <a:spcPct val="95000"/>
              </a:lnSpc>
              <a:spcBef>
                <a:spcPts val="1200"/>
              </a:spcBef>
              <a:spcAft>
                <a:spcPts val="0"/>
              </a:spcAft>
              <a:buNone/>
            </a:pPr>
            <a:r>
              <a:t/>
            </a:r>
            <a:endParaRPr sz="1575"/>
          </a:p>
          <a:p>
            <a:pPr indent="-328612" lvl="0" marL="457200" rtl="0" algn="l">
              <a:lnSpc>
                <a:spcPct val="95000"/>
              </a:lnSpc>
              <a:spcBef>
                <a:spcPts val="1200"/>
              </a:spcBef>
              <a:spcAft>
                <a:spcPts val="0"/>
              </a:spcAft>
              <a:buSzPts val="1575"/>
              <a:buChar char="●"/>
            </a:pPr>
            <a:r>
              <a:rPr lang="en" sz="1575"/>
              <a:t>The Accuracy of Decision Tree Classifier is 69%</a:t>
            </a:r>
            <a:endParaRPr sz="1575"/>
          </a:p>
          <a:p>
            <a:pPr indent="0" lvl="0" marL="1371600" rtl="0" algn="l">
              <a:lnSpc>
                <a:spcPct val="95000"/>
              </a:lnSpc>
              <a:spcBef>
                <a:spcPts val="1200"/>
              </a:spcBef>
              <a:spcAft>
                <a:spcPts val="0"/>
              </a:spcAft>
              <a:buNone/>
            </a:pPr>
            <a:r>
              <a:t/>
            </a:r>
            <a:endParaRPr sz="1575"/>
          </a:p>
          <a:p>
            <a:pPr indent="0" lvl="0" marL="457200" rtl="0" algn="l">
              <a:lnSpc>
                <a:spcPct val="95000"/>
              </a:lnSpc>
              <a:spcBef>
                <a:spcPts val="1200"/>
              </a:spcBef>
              <a:spcAft>
                <a:spcPts val="0"/>
              </a:spcAft>
              <a:buNone/>
            </a:pPr>
            <a:r>
              <a:t/>
            </a:r>
            <a:endParaRPr sz="1825"/>
          </a:p>
          <a:p>
            <a:pPr indent="0" lvl="0" marL="457200" rtl="0" algn="l">
              <a:lnSpc>
                <a:spcPct val="95000"/>
              </a:lnSpc>
              <a:spcBef>
                <a:spcPts val="1200"/>
              </a:spcBef>
              <a:spcAft>
                <a:spcPts val="0"/>
              </a:spcAft>
              <a:buNone/>
            </a:pPr>
            <a:r>
              <a:t/>
            </a:r>
            <a:endParaRPr sz="1825"/>
          </a:p>
          <a:p>
            <a:pPr indent="0" lvl="0" marL="457200" rtl="0" algn="l">
              <a:lnSpc>
                <a:spcPct val="95000"/>
              </a:lnSpc>
              <a:spcBef>
                <a:spcPts val="1200"/>
              </a:spcBef>
              <a:spcAft>
                <a:spcPts val="0"/>
              </a:spcAft>
              <a:buNone/>
            </a:pPr>
            <a:r>
              <a:t/>
            </a:r>
            <a:endParaRPr sz="1825"/>
          </a:p>
          <a:p>
            <a:pPr indent="0" lvl="0" marL="457200" rtl="0" algn="l">
              <a:lnSpc>
                <a:spcPct val="95000"/>
              </a:lnSpc>
              <a:spcBef>
                <a:spcPts val="1200"/>
              </a:spcBef>
              <a:spcAft>
                <a:spcPts val="1200"/>
              </a:spcAft>
              <a:buNone/>
            </a:pPr>
            <a:r>
              <a:t/>
            </a:r>
            <a:endParaRPr sz="182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11" name="Google Shape;111;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Logistic Regression performed  better than other models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The Heat map shows the correlation of the features with the target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