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purpose: orient executives to the dashboard.</a:t>
            </a:r>
          </a:p>
          <a:p>
            <a:pPr/>
            <a:r>
              <a:t>Dataset: 24 months of order‑level data, aggregated to KPIs.</a:t>
            </a:r>
          </a:p>
          <a:p>
            <a:pPr/>
            <a:r>
              <a:t>Color legend: 2023 = blue, 2022 = orange.</a:t>
            </a:r>
          </a:p>
          <a:p>
            <a:pPr/>
            <a:r>
              <a:t>We'll move from high‑level KPIs → product mix → weekly vol/margin seasonality.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section:</a:t>
            </a:r>
          </a:p>
          <a:p>
            <a:pPr/>
            <a:r>
              <a:t>• Total Sales $763K (CY) vs $637K (PY): +19.8%. CAGR &gt;9% vs 3‑year average, signalling post‑COVID rebound.</a:t>
            </a:r>
          </a:p>
          <a:p>
            <a:pPr/>
            <a:r>
              <a:t>• Profit $98K (+14.7%). Gross margin slipped 0.9 pp to 12.8 %; monitor COGS inflation.</a:t>
            </a:r>
          </a:p>
          <a:p>
            <a:pPr/>
            <a:r>
              <a:t>• Units +25.8 %: volume outpacing revenue → average selling price down 4.7 %.</a:t>
            </a:r>
          </a:p>
          <a:p>
            <a:pPr/>
            <a:r>
              <a:t>Monthly chart:</a:t>
            </a:r>
          </a:p>
          <a:p>
            <a:pPr/>
            <a:r>
              <a:t>• March lull tied to supply‑chain outage; December peak driven by holiday promo (ASP –8 %, units +42 %).</a:t>
            </a:r>
          </a:p>
          <a:p>
            <a:pPr/>
            <a:r>
              <a:t>• Seasonality index: Q4 is 29 % of annual sales vs 24 % PY → capacity planning note.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Sub‑category analysis:</a:t>
            </a:r>
          </a:p>
          <a:p>
            <a:pPr/>
            <a:r>
              <a:t>• Phones: +31 % sales, +28 % profit → elastic pricing maintained.</a:t>
            </a:r>
          </a:p>
          <a:p>
            <a:pPr/>
            <a:r>
              <a:t>• Machines: sales +9 % but profit –6 %; negative margin due to warranty cost spike—flag for Ops.</a:t>
            </a:r>
          </a:p>
          <a:p>
            <a:pPr/>
            <a:r>
              <a:t>• Chairs &amp; Binders show healthy 15‑18 % profit growth.</a:t>
            </a:r>
          </a:p>
          <a:p>
            <a:pPr/>
            <a:r>
              <a:t>Contribution: Top‑3 sub‑cats = 62 % of CY profit vs 55 % PY → concentration risk decreasing.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Weekly trend diagnostics:</a:t>
            </a:r>
          </a:p>
          <a:p>
            <a:pPr/>
            <a:r>
              <a:t>• Mean weekly sales = $14.7K; stdev = $3.9K. CoV 26 % – moderate volatility.</a:t>
            </a:r>
          </a:p>
          <a:p>
            <a:pPr/>
            <a:r>
              <a:t>• Weeks 27‑30 underperform by 18 % below mean; align with summer inventory constraints.</a:t>
            </a:r>
          </a:p>
          <a:p>
            <a:pPr/>
            <a:r>
              <a:t>• Weeks 45‑51 outperform by 35 % – holiday promotions + expedited shipping.</a:t>
            </a:r>
          </a:p>
          <a:p>
            <a:pPr/>
            <a:r>
              <a:t>• Profit follows sales but shows sharper peaks (elastic op‑ex). Correlation r = 0.92.</a:t>
            </a:r>
          </a:p>
          <a:p>
            <a:pPr/>
            <a:r>
              <a:t>Recommendations: smooth staffing in low‑volume weeks, negotiate carrier rates ahead of Q4 surge.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"/>
          <p:cNvSpPr txBox="1"/>
          <p:nvPr/>
        </p:nvSpPr>
        <p:spPr>
          <a:xfrm>
            <a:off x="502919" y="274320"/>
            <a:ext cx="2304525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Sales Dashboard | 2023</a:t>
            </a:r>
          </a:p>
        </p:txBody>
      </p:sp>
      <p:sp>
        <p:nvSpPr>
          <p:cNvPr id="95" name="Sales &amp; Profit KPI Dashboard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Sales &amp; Profit KPI Dashboard</a:t>
            </a:r>
          </a:p>
        </p:txBody>
      </p:sp>
      <p:sp>
        <p:nvSpPr>
          <p:cNvPr id="96" name="Monthly, Sub-Category, and Weekly Performance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Monthly, Sub-Category, and Weekly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"/>
          <p:cNvSpPr txBox="1"/>
          <p:nvPr/>
        </p:nvSpPr>
        <p:spPr>
          <a:xfrm>
            <a:off x="320040" y="274320"/>
            <a:ext cx="1253836" cy="91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Total Sales</a:t>
            </a:r>
          </a:p>
          <a:p>
            <a:pPr/>
            <a:r>
              <a:t>$763K</a:t>
            </a:r>
          </a:p>
          <a:p>
            <a:pPr/>
            <a:r>
              <a:t>19.8% vs. PY</a:t>
            </a:r>
          </a:p>
        </p:txBody>
      </p:sp>
      <p:sp>
        <p:nvSpPr>
          <p:cNvPr id="101" name="TextBox 2"/>
          <p:cNvSpPr txBox="1"/>
          <p:nvPr/>
        </p:nvSpPr>
        <p:spPr>
          <a:xfrm>
            <a:off x="3246120" y="274320"/>
            <a:ext cx="1253836" cy="91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Total Profit</a:t>
            </a:r>
          </a:p>
          <a:p>
            <a:pPr/>
            <a:r>
              <a:t>$98K</a:t>
            </a:r>
          </a:p>
          <a:p>
            <a:pPr/>
            <a:r>
              <a:t>14.7% vs. PY</a:t>
            </a:r>
          </a:p>
        </p:txBody>
      </p:sp>
      <p:sp>
        <p:nvSpPr>
          <p:cNvPr id="102" name="TextBox 3"/>
          <p:cNvSpPr txBox="1"/>
          <p:nvPr/>
        </p:nvSpPr>
        <p:spPr>
          <a:xfrm>
            <a:off x="6172200" y="274320"/>
            <a:ext cx="1413677" cy="91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Total Quantity</a:t>
            </a:r>
          </a:p>
          <a:p>
            <a:pPr/>
            <a:r>
              <a:t>13K</a:t>
            </a:r>
          </a:p>
          <a:p>
            <a:pPr/>
            <a:r>
              <a:t>25.8% vs. PY</a:t>
            </a:r>
          </a:p>
        </p:txBody>
      </p:sp>
      <p:pic>
        <p:nvPicPr>
          <p:cNvPr id="10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" y="1828800"/>
            <a:ext cx="8229601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 descr="Picture 1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248" y="137635"/>
            <a:ext cx="9024713" cy="3560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2" descr="Picture 2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0887" y="3478215"/>
            <a:ext cx="9024713" cy="3560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" y="457200"/>
            <a:ext cx="8229601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