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3" r:id="rId27"/>
    <p:sldId id="284" r:id="rId28"/>
    <p:sldId id="288" r:id="rId29"/>
    <p:sldId id="287" r:id="rId30"/>
    <p:sldId id="289" r:id="rId31"/>
    <p:sldId id="286" r:id="rId32"/>
    <p:sldId id="290" r:id="rId33"/>
    <p:sldId id="281" r:id="rId34"/>
    <p:sldId id="293" r:id="rId35"/>
    <p:sldId id="294" r:id="rId36"/>
    <p:sldId id="291" r:id="rId37"/>
    <p:sldId id="292" r:id="rId38"/>
    <p:sldId id="295" r:id="rId39"/>
    <p:sldId id="300" r:id="rId40"/>
    <p:sldId id="296" r:id="rId41"/>
    <p:sldId id="297" r:id="rId42"/>
    <p:sldId id="298" r:id="rId43"/>
    <p:sldId id="299" r:id="rId44"/>
    <p:sldId id="301" r:id="rId45"/>
    <p:sldId id="302" r:id="rId46"/>
    <p:sldId id="304" r:id="rId47"/>
    <p:sldId id="303" r:id="rId48"/>
    <p:sldId id="305" r:id="rId49"/>
    <p:sldId id="308" r:id="rId50"/>
    <p:sldId id="311" r:id="rId51"/>
    <p:sldId id="310" r:id="rId52"/>
    <p:sldId id="312" r:id="rId53"/>
    <p:sldId id="306" r:id="rId54"/>
    <p:sldId id="307" r:id="rId55"/>
    <p:sldId id="313" r:id="rId56"/>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oah Robin" initials="NR" lastIdx="2" clrIdx="0">
    <p:extLst>
      <p:ext uri="{19B8F6BF-5375-455C-9EA6-DF929625EA0E}">
        <p15:presenceInfo xmlns:p15="http://schemas.microsoft.com/office/powerpoint/2012/main" userId="dd8cc7e5699734a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varScale="1">
        <p:scale>
          <a:sx n="94" d="100"/>
          <a:sy n="94" d="100"/>
        </p:scale>
        <p:origin x="446" y="8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ommentAuthors" Target="commentAuthors.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10-02T13:21:45.664" idx="1">
    <p:pos x="10" y="10"/>
    <p:text>Un réseau galactique est un réseau avec lequel on peut accepter un autre réseau sans changer son fonctionnement</p:text>
    <p:extLst>
      <p:ext uri="{C676402C-5697-4E1C-873F-D02D1690AC5C}">
        <p15:threadingInfo xmlns:p15="http://schemas.microsoft.com/office/powerpoint/2012/main"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7-10-02T14:34:17.149" idx="2">
    <p:pos x="10" y="10"/>
    <p:text>Les hippies faite l'amour pas la guerre, ils avaient les moyens de réaliser cela. Les visions sur les hippies sont faussés.</p:text>
    <p:extLst>
      <p:ext uri="{C676402C-5697-4E1C-873F-D02D1690AC5C}">
        <p15:threadingInfo xmlns:p15="http://schemas.microsoft.com/office/powerpoint/2012/main" timeZoneBias="-12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8" name="Titr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fr-FR" smtClean="0"/>
              <a:t>Modifiez le style du titre</a:t>
            </a:r>
            <a:endParaRPr kumimoji="0" lang="en-US"/>
          </a:p>
        </p:txBody>
      </p:sp>
      <p:sp>
        <p:nvSpPr>
          <p:cNvPr id="9" name="Sous-titr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Modifiez le style des sous-titres du masque</a:t>
            </a:r>
            <a:endParaRPr kumimoji="0" lang="en-US"/>
          </a:p>
        </p:txBody>
      </p:sp>
      <p:sp>
        <p:nvSpPr>
          <p:cNvPr id="28" name="Espace réservé de la date 27"/>
          <p:cNvSpPr>
            <a:spLocks noGrp="1"/>
          </p:cNvSpPr>
          <p:nvPr>
            <p:ph type="dt" sz="half" idx="10"/>
          </p:nvPr>
        </p:nvSpPr>
        <p:spPr>
          <a:xfrm>
            <a:off x="6400800" y="6355080"/>
            <a:ext cx="2286000" cy="365760"/>
          </a:xfrm>
        </p:spPr>
        <p:txBody>
          <a:bodyPr/>
          <a:lstStyle>
            <a:lvl1pPr>
              <a:defRPr sz="1400"/>
            </a:lvl1pPr>
          </a:lstStyle>
          <a:p>
            <a:fld id="{FEE8F2A2-5A73-4306-8D0F-3B7350303FC1}" type="datetimeFigureOut">
              <a:rPr lang="fr-FR" smtClean="0"/>
              <a:t>02/10/2017</a:t>
            </a:fld>
            <a:endParaRPr lang="fr-FR"/>
          </a:p>
        </p:txBody>
      </p:sp>
      <p:sp>
        <p:nvSpPr>
          <p:cNvPr id="17" name="Espace réservé du pied de page 16"/>
          <p:cNvSpPr>
            <a:spLocks noGrp="1"/>
          </p:cNvSpPr>
          <p:nvPr>
            <p:ph type="ftr" sz="quarter" idx="11"/>
          </p:nvPr>
        </p:nvSpPr>
        <p:spPr>
          <a:xfrm>
            <a:off x="2898648" y="6355080"/>
            <a:ext cx="3474720" cy="365760"/>
          </a:xfrm>
        </p:spPr>
        <p:txBody>
          <a:bodyPr/>
          <a:lstStyle/>
          <a:p>
            <a:endParaRPr lang="fr-FR"/>
          </a:p>
        </p:txBody>
      </p:sp>
      <p:sp>
        <p:nvSpPr>
          <p:cNvPr id="29" name="Espace réservé du numéro de diapositive 28"/>
          <p:cNvSpPr>
            <a:spLocks noGrp="1"/>
          </p:cNvSpPr>
          <p:nvPr>
            <p:ph type="sldNum" sz="quarter" idx="12"/>
          </p:nvPr>
        </p:nvSpPr>
        <p:spPr>
          <a:xfrm>
            <a:off x="1216152" y="6355080"/>
            <a:ext cx="1219200" cy="365760"/>
          </a:xfrm>
        </p:spPr>
        <p:txBody>
          <a:bodyPr/>
          <a:lstStyle/>
          <a:p>
            <a:fld id="{733559CE-E757-4A6F-892B-8882A8B5EF21}" type="slidenum">
              <a:rPr lang="fr-FR" smtClean="0"/>
              <a:t>‹N°›</a:t>
            </a:fld>
            <a:endParaRPr lang="fr-FR"/>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FEE8F2A2-5A73-4306-8D0F-3B7350303FC1}" type="datetimeFigureOut">
              <a:rPr lang="fr-FR" smtClean="0"/>
              <a:t>02/10/2017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33559CE-E757-4A6F-892B-8882A8B5EF21}"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FEE8F2A2-5A73-4306-8D0F-3B7350303FC1}" type="datetimeFigureOut">
              <a:rPr lang="fr-FR" smtClean="0"/>
              <a:t>02/10/2017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33559CE-E757-4A6F-892B-8882A8B5EF21}" type="slidenum">
              <a:rPr lang="fr-FR" smtClean="0"/>
              <a:t>‹N°›</a:t>
            </a:fld>
            <a:endParaRPr lang="fr-FR"/>
          </a:p>
        </p:txBody>
      </p:sp>
      <p:sp>
        <p:nvSpPr>
          <p:cNvPr id="7" name="Connecteur droit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Triangle isocè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Connecteur droit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4" name="Espace réservé de la date 3"/>
          <p:cNvSpPr>
            <a:spLocks noGrp="1"/>
          </p:cNvSpPr>
          <p:nvPr>
            <p:ph type="dt" sz="half" idx="10"/>
          </p:nvPr>
        </p:nvSpPr>
        <p:spPr/>
        <p:txBody>
          <a:bodyPr/>
          <a:lstStyle/>
          <a:p>
            <a:fld id="{FEE8F2A2-5A73-4306-8D0F-3B7350303FC1}" type="datetimeFigureOut">
              <a:rPr lang="fr-FR" smtClean="0"/>
              <a:t>02/10/2017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33559CE-E757-4A6F-892B-8882A8B5EF21}" type="slidenum">
              <a:rPr lang="fr-FR" smtClean="0"/>
              <a:t>‹N°›</a:t>
            </a:fld>
            <a:endParaRPr lang="fr-FR"/>
          </a:p>
        </p:txBody>
      </p:sp>
      <p:sp>
        <p:nvSpPr>
          <p:cNvPr id="8" name="Espace réservé du contenu 7"/>
          <p:cNvSpPr>
            <a:spLocks noGrp="1"/>
          </p:cNvSpPr>
          <p:nvPr>
            <p:ph sz="quarter" idx="1"/>
          </p:nvPr>
        </p:nvSpPr>
        <p:spPr>
          <a:xfrm>
            <a:off x="457200" y="1219200"/>
            <a:ext cx="8229600" cy="4937760"/>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fr-FR" smtClean="0"/>
              <a:t>Modifiez le style du titre</a:t>
            </a:r>
            <a:endParaRPr kumimoji="0" lang="en-US"/>
          </a:p>
        </p:txBody>
      </p:sp>
      <p:sp>
        <p:nvSpPr>
          <p:cNvPr id="3" name="Espace réservé du texte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Modifiez les styles du texte du masque</a:t>
            </a:r>
          </a:p>
        </p:txBody>
      </p:sp>
      <p:sp>
        <p:nvSpPr>
          <p:cNvPr id="4" name="Espace réservé de la date 3"/>
          <p:cNvSpPr>
            <a:spLocks noGrp="1"/>
          </p:cNvSpPr>
          <p:nvPr>
            <p:ph type="dt" sz="half" idx="10"/>
          </p:nvPr>
        </p:nvSpPr>
        <p:spPr>
          <a:xfrm>
            <a:off x="6400800" y="6355080"/>
            <a:ext cx="2286000" cy="365760"/>
          </a:xfrm>
        </p:spPr>
        <p:txBody>
          <a:bodyPr/>
          <a:lstStyle/>
          <a:p>
            <a:fld id="{FEE8F2A2-5A73-4306-8D0F-3B7350303FC1}" type="datetimeFigureOut">
              <a:rPr lang="fr-FR" smtClean="0"/>
              <a:t>02/10/2017</a:t>
            </a:fld>
            <a:endParaRPr lang="fr-FR"/>
          </a:p>
        </p:txBody>
      </p:sp>
      <p:sp>
        <p:nvSpPr>
          <p:cNvPr id="5" name="Espace réservé du pied de page 4"/>
          <p:cNvSpPr>
            <a:spLocks noGrp="1"/>
          </p:cNvSpPr>
          <p:nvPr>
            <p:ph type="ftr" sz="quarter" idx="11"/>
          </p:nvPr>
        </p:nvSpPr>
        <p:spPr>
          <a:xfrm>
            <a:off x="2898648" y="6355080"/>
            <a:ext cx="3474720" cy="365760"/>
          </a:xfrm>
        </p:spPr>
        <p:txBody>
          <a:bodyPr/>
          <a:lstStyle/>
          <a:p>
            <a:endParaRPr lang="fr-FR"/>
          </a:p>
        </p:txBody>
      </p:sp>
      <p:sp>
        <p:nvSpPr>
          <p:cNvPr id="6" name="Espace réservé du numéro de diapositive 5"/>
          <p:cNvSpPr>
            <a:spLocks noGrp="1"/>
          </p:cNvSpPr>
          <p:nvPr>
            <p:ph type="sldNum" sz="quarter" idx="12"/>
          </p:nvPr>
        </p:nvSpPr>
        <p:spPr>
          <a:xfrm>
            <a:off x="1069848" y="6355080"/>
            <a:ext cx="1520952" cy="365760"/>
          </a:xfrm>
        </p:spPr>
        <p:txBody>
          <a:bodyPr/>
          <a:lstStyle/>
          <a:p>
            <a:fld id="{733559CE-E757-4A6F-892B-8882A8B5EF21}" type="slidenum">
              <a:rPr lang="fr-FR" smtClean="0"/>
              <a:t>‹N°›</a:t>
            </a:fld>
            <a:endParaRPr lang="fr-FR"/>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228600"/>
            <a:ext cx="8229600" cy="914400"/>
          </a:xfrm>
        </p:spPr>
        <p:txBody>
          <a:bodyPr/>
          <a:lstStyle/>
          <a:p>
            <a:r>
              <a:rPr kumimoji="0" lang="fr-FR" smtClean="0"/>
              <a:t>Modifiez le style du titre</a:t>
            </a:r>
            <a:endParaRPr kumimoji="0" lang="en-US"/>
          </a:p>
        </p:txBody>
      </p:sp>
      <p:sp>
        <p:nvSpPr>
          <p:cNvPr id="5" name="Espace réservé de la date 4"/>
          <p:cNvSpPr>
            <a:spLocks noGrp="1"/>
          </p:cNvSpPr>
          <p:nvPr>
            <p:ph type="dt" sz="half" idx="10"/>
          </p:nvPr>
        </p:nvSpPr>
        <p:spPr/>
        <p:txBody>
          <a:bodyPr/>
          <a:lstStyle/>
          <a:p>
            <a:fld id="{FEE8F2A2-5A73-4306-8D0F-3B7350303FC1}" type="datetimeFigureOut">
              <a:rPr lang="fr-FR" smtClean="0"/>
              <a:t>02/10/2017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733559CE-E757-4A6F-892B-8882A8B5EF21}" type="slidenum">
              <a:rPr lang="fr-FR" smtClean="0"/>
              <a:t>‹N°›</a:t>
            </a:fld>
            <a:endParaRPr lang="fr-FR"/>
          </a:p>
        </p:txBody>
      </p:sp>
      <p:sp>
        <p:nvSpPr>
          <p:cNvPr id="9" name="Espace réservé du contenu 8"/>
          <p:cNvSpPr>
            <a:spLocks noGrp="1"/>
          </p:cNvSpPr>
          <p:nvPr>
            <p:ph sz="quarter" idx="1"/>
          </p:nvPr>
        </p:nvSpPr>
        <p:spPr>
          <a:xfrm>
            <a:off x="457200" y="1219200"/>
            <a:ext cx="4041648" cy="4937760"/>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1" name="Espace réservé du contenu 10"/>
          <p:cNvSpPr>
            <a:spLocks noGrp="1"/>
          </p:cNvSpPr>
          <p:nvPr>
            <p:ph sz="quarter" idx="2"/>
          </p:nvPr>
        </p:nvSpPr>
        <p:spPr>
          <a:xfrm>
            <a:off x="4632198" y="1216152"/>
            <a:ext cx="4041648" cy="4937760"/>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28600"/>
            <a:ext cx="8229600" cy="914400"/>
          </a:xfrm>
        </p:spPr>
        <p:txBody>
          <a:bodyPr anchor="ctr"/>
          <a:lstStyle>
            <a:lvl1pPr>
              <a:defRPr/>
            </a:lvl1pPr>
          </a:lstStyle>
          <a:p>
            <a:r>
              <a:rPr kumimoji="0" lang="fr-FR" smtClean="0"/>
              <a:t>Modifiez le style du titre</a:t>
            </a:r>
            <a:endParaRPr kumimoji="0" lang="en-US"/>
          </a:p>
        </p:txBody>
      </p:sp>
      <p:sp>
        <p:nvSpPr>
          <p:cNvPr id="3" name="Espace réservé du texte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Modifiez les styles du texte du masque</a:t>
            </a:r>
          </a:p>
        </p:txBody>
      </p:sp>
      <p:sp>
        <p:nvSpPr>
          <p:cNvPr id="4" name="Espace réservé du texte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Modifiez les styles du texte du masque</a:t>
            </a:r>
          </a:p>
        </p:txBody>
      </p:sp>
      <p:sp>
        <p:nvSpPr>
          <p:cNvPr id="7" name="Espace réservé de la date 6"/>
          <p:cNvSpPr>
            <a:spLocks noGrp="1"/>
          </p:cNvSpPr>
          <p:nvPr>
            <p:ph type="dt" sz="half" idx="10"/>
          </p:nvPr>
        </p:nvSpPr>
        <p:spPr/>
        <p:txBody>
          <a:bodyPr/>
          <a:lstStyle/>
          <a:p>
            <a:fld id="{FEE8F2A2-5A73-4306-8D0F-3B7350303FC1}" type="datetimeFigureOut">
              <a:rPr lang="fr-FR" smtClean="0"/>
              <a:t>02/10/2017</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733559CE-E757-4A6F-892B-8882A8B5EF21}" type="slidenum">
              <a:rPr lang="fr-FR" smtClean="0"/>
              <a:t>‹N°›</a:t>
            </a:fld>
            <a:endParaRPr lang="fr-FR"/>
          </a:p>
        </p:txBody>
      </p:sp>
      <p:sp>
        <p:nvSpPr>
          <p:cNvPr id="11" name="Espace réservé du contenu 10"/>
          <p:cNvSpPr>
            <a:spLocks noGrp="1"/>
          </p:cNvSpPr>
          <p:nvPr>
            <p:ph sz="quarter" idx="2"/>
          </p:nvPr>
        </p:nvSpPr>
        <p:spPr>
          <a:xfrm>
            <a:off x="457200" y="2133600"/>
            <a:ext cx="4038600" cy="4038600"/>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3" name="Espace réservé du contenu 12"/>
          <p:cNvSpPr>
            <a:spLocks noGrp="1"/>
          </p:cNvSpPr>
          <p:nvPr>
            <p:ph sz="quarter" idx="4"/>
          </p:nvPr>
        </p:nvSpPr>
        <p:spPr>
          <a:xfrm>
            <a:off x="4648200" y="2133600"/>
            <a:ext cx="4038600" cy="4038600"/>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228600"/>
            <a:ext cx="8229600" cy="914400"/>
          </a:xfrm>
        </p:spPr>
        <p:txBody>
          <a:bodyPr/>
          <a:lstStyle/>
          <a:p>
            <a:r>
              <a:rPr kumimoji="0" lang="fr-FR" smtClean="0"/>
              <a:t>Modifiez le style du titre</a:t>
            </a:r>
            <a:endParaRPr kumimoji="0" lang="en-US"/>
          </a:p>
        </p:txBody>
      </p:sp>
      <p:sp>
        <p:nvSpPr>
          <p:cNvPr id="3" name="Espace réservé de la date 2"/>
          <p:cNvSpPr>
            <a:spLocks noGrp="1"/>
          </p:cNvSpPr>
          <p:nvPr>
            <p:ph type="dt" sz="half" idx="10"/>
          </p:nvPr>
        </p:nvSpPr>
        <p:spPr/>
        <p:txBody>
          <a:bodyPr/>
          <a:lstStyle/>
          <a:p>
            <a:fld id="{FEE8F2A2-5A73-4306-8D0F-3B7350303FC1}" type="datetimeFigureOut">
              <a:rPr lang="fr-FR" smtClean="0"/>
              <a:t>02/10/2017</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733559CE-E757-4A6F-892B-8882A8B5EF21}" type="slidenum">
              <a:rPr lang="fr-FR" smtClean="0"/>
              <a:t>‹N°›</a:t>
            </a:fld>
            <a:endParaRPr lang="fr-FR"/>
          </a:p>
        </p:txBody>
      </p:sp>
      <p:sp>
        <p:nvSpPr>
          <p:cNvPr id="6" name="Triangle isocè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FEE8F2A2-5A73-4306-8D0F-3B7350303FC1}" type="datetimeFigureOut">
              <a:rPr lang="fr-FR" smtClean="0"/>
              <a:t>02/10/2017</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733559CE-E757-4A6F-892B-8882A8B5EF21}" type="slidenum">
              <a:rPr lang="fr-FR" smtClean="0"/>
              <a:t>‹N°›</a:t>
            </a:fld>
            <a:endParaRPr lang="fr-FR"/>
          </a:p>
        </p:txBody>
      </p:sp>
      <p:sp>
        <p:nvSpPr>
          <p:cNvPr id="5" name="Connecteur droit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Triangle isocè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fr-FR" smtClean="0"/>
              <a:t>Modifiez le style du titre</a:t>
            </a:r>
            <a:endParaRPr kumimoji="0" lang="en-US"/>
          </a:p>
        </p:txBody>
      </p:sp>
      <p:sp>
        <p:nvSpPr>
          <p:cNvPr id="3" name="Espace réservé du texte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fr-FR" smtClean="0"/>
              <a:t>Modifiez les styles du texte du masque</a:t>
            </a:r>
          </a:p>
        </p:txBody>
      </p:sp>
      <p:sp>
        <p:nvSpPr>
          <p:cNvPr id="5" name="Espace réservé de la date 4"/>
          <p:cNvSpPr>
            <a:spLocks noGrp="1"/>
          </p:cNvSpPr>
          <p:nvPr>
            <p:ph type="dt" sz="half" idx="10"/>
          </p:nvPr>
        </p:nvSpPr>
        <p:spPr/>
        <p:txBody>
          <a:bodyPr/>
          <a:lstStyle/>
          <a:p>
            <a:fld id="{FEE8F2A2-5A73-4306-8D0F-3B7350303FC1}" type="datetimeFigureOut">
              <a:rPr lang="fr-FR" smtClean="0"/>
              <a:t>02/10/2017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733559CE-E757-4A6F-892B-8882A8B5EF21}" type="slidenum">
              <a:rPr lang="fr-FR" smtClean="0"/>
              <a:t>‹N°›</a:t>
            </a:fld>
            <a:endParaRPr lang="fr-FR"/>
          </a:p>
        </p:txBody>
      </p:sp>
      <p:sp>
        <p:nvSpPr>
          <p:cNvPr id="8" name="Connecteur droit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Connecteur droit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Triangle isocè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Espace réservé du contenu 11"/>
          <p:cNvSpPr>
            <a:spLocks noGrp="1"/>
          </p:cNvSpPr>
          <p:nvPr>
            <p:ph sz="quarter" idx="1"/>
          </p:nvPr>
        </p:nvSpPr>
        <p:spPr>
          <a:xfrm>
            <a:off x="304800" y="304800"/>
            <a:ext cx="5715000" cy="5715000"/>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fr-FR" smtClean="0"/>
              <a:t>Modifiez le style du titre</a:t>
            </a:r>
            <a:endParaRPr kumimoji="0" lang="en-US"/>
          </a:p>
        </p:txBody>
      </p:sp>
      <p:sp>
        <p:nvSpPr>
          <p:cNvPr id="3" name="Espace réservé pour une image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fr-FR" smtClean="0"/>
              <a:t>Cliquez sur l'icône pour ajouter une image</a:t>
            </a:r>
            <a:endParaRPr kumimoji="0" lang="en-US" dirty="0"/>
          </a:p>
        </p:txBody>
      </p:sp>
      <p:sp>
        <p:nvSpPr>
          <p:cNvPr id="4" name="Espace réservé du texte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fr-FR" smtClean="0"/>
              <a:t>Modifiez les styles du texte du masque</a:t>
            </a:r>
          </a:p>
        </p:txBody>
      </p:sp>
      <p:sp>
        <p:nvSpPr>
          <p:cNvPr id="5" name="Espace réservé de la date 4"/>
          <p:cNvSpPr>
            <a:spLocks noGrp="1"/>
          </p:cNvSpPr>
          <p:nvPr>
            <p:ph type="dt" sz="half" idx="10"/>
          </p:nvPr>
        </p:nvSpPr>
        <p:spPr/>
        <p:txBody>
          <a:bodyPr/>
          <a:lstStyle/>
          <a:p>
            <a:fld id="{FEE8F2A2-5A73-4306-8D0F-3B7350303FC1}" type="datetimeFigureOut">
              <a:rPr lang="fr-FR" smtClean="0"/>
              <a:t>02/10/2017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733559CE-E757-4A6F-892B-8882A8B5EF21}" type="slidenum">
              <a:rPr lang="fr-FR" smtClean="0"/>
              <a:t>‹N°›</a:t>
            </a:fld>
            <a:endParaRPr lang="fr-FR"/>
          </a:p>
        </p:txBody>
      </p:sp>
      <p:sp>
        <p:nvSpPr>
          <p:cNvPr id="8" name="Connecteur droit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Triangle isocè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Espace réservé du titre 21"/>
          <p:cNvSpPr>
            <a:spLocks noGrp="1"/>
          </p:cNvSpPr>
          <p:nvPr>
            <p:ph type="title"/>
          </p:nvPr>
        </p:nvSpPr>
        <p:spPr>
          <a:xfrm>
            <a:off x="457200" y="152400"/>
            <a:ext cx="8229600" cy="990600"/>
          </a:xfrm>
          <a:prstGeom prst="rect">
            <a:avLst/>
          </a:prstGeom>
        </p:spPr>
        <p:txBody>
          <a:bodyPr vert="horz" anchor="b" anchorCtr="0">
            <a:normAutofit/>
          </a:bodyPr>
          <a:lstStyle/>
          <a:p>
            <a:r>
              <a:rPr kumimoji="0" lang="fr-FR" smtClean="0"/>
              <a:t>Modifiez le style du titre</a:t>
            </a:r>
            <a:endParaRPr kumimoji="0" lang="en-US"/>
          </a:p>
        </p:txBody>
      </p:sp>
      <p:sp>
        <p:nvSpPr>
          <p:cNvPr id="13" name="Espace réservé du texte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fr-FR" smtClean="0"/>
              <a:t>Modifiez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4" name="Espace réservé de la date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FEE8F2A2-5A73-4306-8D0F-3B7350303FC1}" type="datetimeFigureOut">
              <a:rPr lang="fr-FR" smtClean="0"/>
              <a:t>02/10/2017</a:t>
            </a:fld>
            <a:endParaRPr lang="fr-FR"/>
          </a:p>
        </p:txBody>
      </p:sp>
      <p:sp>
        <p:nvSpPr>
          <p:cNvPr id="3" name="Espace réservé du pied de page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fr-FR"/>
          </a:p>
        </p:txBody>
      </p:sp>
      <p:sp>
        <p:nvSpPr>
          <p:cNvPr id="23" name="Espace réservé du numéro de diapositive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733559CE-E757-4A6F-892B-8882A8B5EF21}" type="slidenum">
              <a:rPr lang="fr-FR" smtClean="0"/>
              <a:t>‹N°›</a:t>
            </a:fld>
            <a:endParaRPr lang="fr-FR"/>
          </a:p>
        </p:txBody>
      </p:sp>
      <p:sp>
        <p:nvSpPr>
          <p:cNvPr id="28" name="Connecteur droit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Connecteur droit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Triangle isocè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hyperlink" Target="//upload.wikimedia.org/wikipedia/commons/3/31/Detail_of_the_pascaline's_carry_mecanism_-_the_sautoir.jpg" TargetMode="External"/><Relationship Id="rId7" Type="http://schemas.openxmlformats.org/officeDocument/2006/relationships/hyperlink" Target="//commons.wikimedia.org/wiki/File:Charles_Babbage_-_1860.jpg" TargetMode="External"/><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hyperlink" Target="//commons.wikimedia.org/wiki/File:Arts_et_Metiers_Pascaline_dsc03869.jpg" TargetMode="External"/><Relationship Id="rId4" Type="http://schemas.openxmlformats.org/officeDocument/2006/relationships/image" Target="../media/image12.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upload.wikimedia.org/wikipedia/commons/1/10/Thucydides-bust-cutout_ROM.jpg" TargetMode="External"/><Relationship Id="rId1" Type="http://schemas.openxmlformats.org/officeDocument/2006/relationships/slideLayout" Target="../slideLayouts/slideLayout2.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26.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30.jpeg"/></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0.xml.rels><?xml version="1.0" encoding="UTF-8" standalone="yes"?>
<Relationships xmlns="http://schemas.openxmlformats.org/package/2006/relationships"><Relationship Id="rId2" Type="http://schemas.openxmlformats.org/officeDocument/2006/relationships/image" Target="../media/image33.gi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0.jpeg"/><Relationship Id="rId1" Type="http://schemas.openxmlformats.org/officeDocument/2006/relationships/slideLayout" Target="../slideLayouts/slideLayout2.xml"/><Relationship Id="rId4" Type="http://schemas.openxmlformats.org/officeDocument/2006/relationships/image" Target="../media/image42.jpeg"/></Relationships>
</file>

<file path=ppt/slides/_rels/slide37.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43.jpeg"/><Relationship Id="rId1" Type="http://schemas.openxmlformats.org/officeDocument/2006/relationships/slideLayout" Target="../slideLayouts/slideLayout2.xml"/><Relationship Id="rId4" Type="http://schemas.openxmlformats.org/officeDocument/2006/relationships/image" Target="../media/image45.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903160" y="3789040"/>
            <a:ext cx="7341248" cy="1152128"/>
          </a:xfrm>
        </p:spPr>
        <p:txBody>
          <a:bodyPr>
            <a:normAutofit/>
          </a:bodyPr>
          <a:lstStyle/>
          <a:p>
            <a:pPr algn="ctr"/>
            <a:r>
              <a:rPr lang="fr-FR" dirty="0" smtClean="0"/>
              <a:t>Fondamentaux de l’Internet</a:t>
            </a:r>
            <a:br>
              <a:rPr lang="fr-FR" dirty="0" smtClean="0"/>
            </a:br>
            <a:r>
              <a:rPr lang="fr-FR" sz="2000" dirty="0" smtClean="0"/>
              <a:t>Cours n°1 – Histoire de l’avenir</a:t>
            </a:r>
            <a:endParaRPr lang="fr-FR" sz="2000" dirty="0"/>
          </a:p>
        </p:txBody>
      </p:sp>
      <p:sp>
        <p:nvSpPr>
          <p:cNvPr id="2051" name="Rectangle 3"/>
          <p:cNvSpPr>
            <a:spLocks noGrp="1" noChangeArrowheads="1"/>
          </p:cNvSpPr>
          <p:nvPr>
            <p:ph type="subTitle" idx="1"/>
          </p:nvPr>
        </p:nvSpPr>
        <p:spPr>
          <a:xfrm>
            <a:off x="1403648" y="5229200"/>
            <a:ext cx="6550074" cy="418728"/>
          </a:xfrm>
        </p:spPr>
        <p:txBody>
          <a:bodyPr>
            <a:normAutofit/>
          </a:bodyPr>
          <a:lstStyle/>
          <a:p>
            <a:pPr algn="l"/>
            <a:r>
              <a:rPr lang="fr-FR" dirty="0" smtClean="0"/>
              <a:t>Daniel Villa Monteiro</a:t>
            </a:r>
            <a:endParaRPr lang="fr-FR" i="1" dirty="0"/>
          </a:p>
        </p:txBody>
      </p:sp>
      <p:pic>
        <p:nvPicPr>
          <p:cNvPr id="6" name="Picture 1"/>
          <p:cNvPicPr>
            <a:picLocks noChangeAspect="1" noChangeArrowheads="1"/>
          </p:cNvPicPr>
          <p:nvPr/>
        </p:nvPicPr>
        <p:blipFill>
          <a:blip r:embed="rId2" cstate="print"/>
          <a:srcRect/>
          <a:stretch>
            <a:fillRect/>
          </a:stretch>
        </p:blipFill>
        <p:spPr bwMode="auto">
          <a:xfrm>
            <a:off x="7164288" y="6155407"/>
            <a:ext cx="1866900" cy="638175"/>
          </a:xfrm>
          <a:prstGeom prst="rect">
            <a:avLst/>
          </a:prstGeom>
          <a:noFill/>
          <a:ln w="9525">
            <a:noFill/>
            <a:miter lim="800000"/>
            <a:headEnd/>
            <a:tailEnd/>
          </a:ln>
        </p:spPr>
      </p:pic>
    </p:spTree>
    <p:extLst>
      <p:ext uri="{BB962C8B-B14F-4D97-AF65-F5344CB8AC3E}">
        <p14:creationId xmlns:p14="http://schemas.microsoft.com/office/powerpoint/2010/main" val="8656856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Pourquoi les choses ont lieu ?</a:t>
            </a:r>
            <a:endParaRPr lang="fr-FR" dirty="0"/>
          </a:p>
        </p:txBody>
      </p:sp>
      <p:sp>
        <p:nvSpPr>
          <p:cNvPr id="5" name="Rectangle à coins arrondis 4"/>
          <p:cNvSpPr/>
          <p:nvPr/>
        </p:nvSpPr>
        <p:spPr>
          <a:xfrm>
            <a:off x="323528" y="1340768"/>
            <a:ext cx="2376264" cy="1584176"/>
          </a:xfrm>
          <a:prstGeom prst="roundRect">
            <a:avLst/>
          </a:prstGeom>
          <a:solidFill>
            <a:schemeClr val="accent4">
              <a:lumMod val="75000"/>
              <a:alpha val="47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Besoin</a:t>
            </a:r>
            <a:endParaRPr lang="fr-FR" dirty="0">
              <a:solidFill>
                <a:schemeClr val="tx1"/>
              </a:solidFill>
            </a:endParaRPr>
          </a:p>
        </p:txBody>
      </p:sp>
      <p:sp>
        <p:nvSpPr>
          <p:cNvPr id="6" name="Rectangle à coins arrondis 5"/>
          <p:cNvSpPr/>
          <p:nvPr/>
        </p:nvSpPr>
        <p:spPr>
          <a:xfrm>
            <a:off x="6228184" y="1340768"/>
            <a:ext cx="2664296" cy="1584176"/>
          </a:xfrm>
          <a:prstGeom prst="roundRect">
            <a:avLst/>
          </a:prstGeom>
          <a:solidFill>
            <a:schemeClr val="accent4">
              <a:lumMod val="75000"/>
              <a:alpha val="47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M</a:t>
            </a:r>
            <a:r>
              <a:rPr lang="fr-FR" dirty="0" smtClean="0">
                <a:solidFill>
                  <a:schemeClr val="tx1"/>
                </a:solidFill>
              </a:rPr>
              <a:t>oyens</a:t>
            </a:r>
          </a:p>
          <a:p>
            <a:pPr algn="ctr"/>
            <a:r>
              <a:rPr lang="fr-FR" dirty="0" smtClean="0">
                <a:solidFill>
                  <a:schemeClr val="tx1"/>
                </a:solidFill>
              </a:rPr>
              <a:t>Technologiques</a:t>
            </a:r>
            <a:endParaRPr lang="fr-FR" dirty="0">
              <a:solidFill>
                <a:schemeClr val="tx1"/>
              </a:solidFill>
            </a:endParaRPr>
          </a:p>
        </p:txBody>
      </p:sp>
      <p:sp>
        <p:nvSpPr>
          <p:cNvPr id="4" name="Nuage 3"/>
          <p:cNvSpPr/>
          <p:nvPr/>
        </p:nvSpPr>
        <p:spPr>
          <a:xfrm>
            <a:off x="2905606" y="3068960"/>
            <a:ext cx="3178562" cy="1944216"/>
          </a:xfrm>
          <a:prstGeom prst="cloud">
            <a:avLst/>
          </a:prstGeom>
          <a:solidFill>
            <a:schemeClr val="bg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rgbClr val="002060"/>
                </a:solidFill>
              </a:rPr>
              <a:t>Une Vision</a:t>
            </a:r>
            <a:endParaRPr lang="fr-FR" dirty="0">
              <a:solidFill>
                <a:srgbClr val="002060"/>
              </a:solidFill>
            </a:endParaRPr>
          </a:p>
        </p:txBody>
      </p:sp>
      <p:sp>
        <p:nvSpPr>
          <p:cNvPr id="8" name="Rogner un rectangle avec un coin du même côté 7"/>
          <p:cNvSpPr/>
          <p:nvPr/>
        </p:nvSpPr>
        <p:spPr>
          <a:xfrm>
            <a:off x="3563888" y="5229200"/>
            <a:ext cx="2016224" cy="936104"/>
          </a:xfrm>
          <a:prstGeom prst="snip2Same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smtClean="0"/>
              <a:t>Innovation</a:t>
            </a:r>
            <a:endParaRPr lang="fr-FR" dirty="0"/>
          </a:p>
        </p:txBody>
      </p:sp>
      <p:sp>
        <p:nvSpPr>
          <p:cNvPr id="10" name="Flèche droite rayée 9"/>
          <p:cNvSpPr/>
          <p:nvPr/>
        </p:nvSpPr>
        <p:spPr>
          <a:xfrm rot="2520321">
            <a:off x="1950225" y="3151986"/>
            <a:ext cx="1056511" cy="502101"/>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Flèche droite rayée 10"/>
          <p:cNvSpPr/>
          <p:nvPr/>
        </p:nvSpPr>
        <p:spPr>
          <a:xfrm rot="8319353">
            <a:off x="6056545" y="3166220"/>
            <a:ext cx="1056511" cy="502101"/>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Flèche droite rayée 11"/>
          <p:cNvSpPr/>
          <p:nvPr/>
        </p:nvSpPr>
        <p:spPr>
          <a:xfrm rot="5400000">
            <a:off x="4200808" y="4858333"/>
            <a:ext cx="768479" cy="502101"/>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520210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circle(in)">
                                      <p:cBhvr>
                                        <p:cTn id="19" dur="2000"/>
                                        <p:tgtEl>
                                          <p:spTgt spid="10"/>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circle(in)">
                                      <p:cBhvr>
                                        <p:cTn id="22" dur="2000"/>
                                        <p:tgtEl>
                                          <p:spTgt spid="11"/>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circle(in)">
                                      <p:cBhvr>
                                        <p:cTn id="31" dur="2000"/>
                                        <p:tgtEl>
                                          <p:spTgt spid="12"/>
                                        </p:tgtEl>
                                      </p:cBhvr>
                                    </p:animEffect>
                                  </p:childTnLst>
                                </p:cTn>
                              </p:par>
                            </p:childTnLst>
                          </p:cTn>
                        </p:par>
                        <p:par>
                          <p:cTn id="32" fill="hold">
                            <p:stCondLst>
                              <p:cond delay="2000"/>
                            </p:stCondLst>
                            <p:childTnLst>
                              <p:par>
                                <p:cTn id="33" presetID="2" presetClass="entr" presetSubtype="4" fill="hold" grpId="0" nodeType="after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additive="base">
                                        <p:cTn id="35" dur="500" fill="hold"/>
                                        <p:tgtEl>
                                          <p:spTgt spid="8"/>
                                        </p:tgtEl>
                                        <p:attrNameLst>
                                          <p:attrName>ppt_x</p:attrName>
                                        </p:attrNameLst>
                                      </p:cBhvr>
                                      <p:tavLst>
                                        <p:tav tm="0">
                                          <p:val>
                                            <p:strVal val="#ppt_x"/>
                                          </p:val>
                                        </p:tav>
                                        <p:tav tm="100000">
                                          <p:val>
                                            <p:strVal val="#ppt_x"/>
                                          </p:val>
                                        </p:tav>
                                      </p:tavLst>
                                    </p:anim>
                                    <p:anim calcmode="lin" valueType="num">
                                      <p:cBhvr additive="base">
                                        <p:cTn id="3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4" grpId="0" animBg="1"/>
      <p:bldP spid="8" grpId="0" animBg="1"/>
      <p:bldP spid="10" grpId="0" animBg="1"/>
      <p:bldP spid="11" grpId="0" animBg="1"/>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t>La magie dans tout ça ? </a:t>
            </a:r>
          </a:p>
        </p:txBody>
      </p:sp>
      <p:sp>
        <p:nvSpPr>
          <p:cNvPr id="3" name="Triangle isocèle 2"/>
          <p:cNvSpPr/>
          <p:nvPr/>
        </p:nvSpPr>
        <p:spPr>
          <a:xfrm rot="10800000">
            <a:off x="5724128" y="1268760"/>
            <a:ext cx="2952328" cy="2304256"/>
          </a:xfrm>
          <a:prstGeom prst="triangle">
            <a:avLst/>
          </a:prstGeom>
          <a:gradFill flip="none" rotWithShape="1">
            <a:gsLst>
              <a:gs pos="0">
                <a:srgbClr val="92D050"/>
              </a:gs>
              <a:gs pos="50000">
                <a:schemeClr val="accent2">
                  <a:lumMod val="60000"/>
                  <a:lumOff val="40000"/>
                </a:schemeClr>
              </a:gs>
              <a:gs pos="100000">
                <a:srgbClr val="FFC000"/>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Triangle isocèle 3"/>
          <p:cNvSpPr/>
          <p:nvPr/>
        </p:nvSpPr>
        <p:spPr>
          <a:xfrm rot="10800000">
            <a:off x="4355976" y="3429000"/>
            <a:ext cx="2952328" cy="2304256"/>
          </a:xfrm>
          <a:prstGeom prst="triangle">
            <a:avLst/>
          </a:prstGeom>
          <a:gradFill flip="none" rotWithShape="1">
            <a:gsLst>
              <a:gs pos="0">
                <a:srgbClr val="92D050"/>
              </a:gs>
              <a:gs pos="50000">
                <a:schemeClr val="accent2">
                  <a:lumMod val="60000"/>
                  <a:lumOff val="40000"/>
                </a:schemeClr>
              </a:gs>
              <a:gs pos="100000">
                <a:srgbClr val="FFC000"/>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Espace réservé du contenu 2"/>
          <p:cNvSpPr>
            <a:spLocks noGrp="1"/>
          </p:cNvSpPr>
          <p:nvPr>
            <p:ph sz="quarter" idx="1"/>
          </p:nvPr>
        </p:nvSpPr>
        <p:spPr>
          <a:xfrm>
            <a:off x="395536" y="1844824"/>
            <a:ext cx="3816424" cy="2592288"/>
          </a:xfrm>
        </p:spPr>
        <p:txBody>
          <a:bodyPr>
            <a:normAutofit/>
          </a:bodyPr>
          <a:lstStyle/>
          <a:p>
            <a:r>
              <a:rPr lang="fr-FR" dirty="0" smtClean="0"/>
              <a:t>Utiliser l’innovation d’un autre besoin comme base technologique de son propre besoin.</a:t>
            </a:r>
          </a:p>
        </p:txBody>
      </p:sp>
      <p:sp>
        <p:nvSpPr>
          <p:cNvPr id="6" name="Triangle isocèle 5"/>
          <p:cNvSpPr/>
          <p:nvPr/>
        </p:nvSpPr>
        <p:spPr>
          <a:xfrm rot="10800000">
            <a:off x="1593910" y="4011795"/>
            <a:ext cx="1332148" cy="936104"/>
          </a:xfrm>
          <a:prstGeom prst="triangle">
            <a:avLst/>
          </a:prstGeom>
          <a:gradFill flip="none" rotWithShape="1">
            <a:gsLst>
              <a:gs pos="0">
                <a:srgbClr val="92D050"/>
              </a:gs>
              <a:gs pos="50000">
                <a:schemeClr val="accent2">
                  <a:lumMod val="60000"/>
                  <a:lumOff val="40000"/>
                </a:schemeClr>
              </a:gs>
              <a:gs pos="100000">
                <a:srgbClr val="FFC000"/>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Triangle isocèle 6"/>
          <p:cNvSpPr/>
          <p:nvPr/>
        </p:nvSpPr>
        <p:spPr>
          <a:xfrm rot="10800000">
            <a:off x="1691680" y="5445224"/>
            <a:ext cx="1332148" cy="936104"/>
          </a:xfrm>
          <a:prstGeom prst="triangle">
            <a:avLst/>
          </a:prstGeom>
          <a:gradFill flip="none" rotWithShape="1">
            <a:gsLst>
              <a:gs pos="0">
                <a:srgbClr val="92D050"/>
              </a:gs>
              <a:gs pos="50000">
                <a:schemeClr val="accent2">
                  <a:lumMod val="60000"/>
                  <a:lumOff val="40000"/>
                </a:schemeClr>
              </a:gs>
              <a:gs pos="100000">
                <a:srgbClr val="FFC000"/>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Triangle isocèle 7"/>
          <p:cNvSpPr/>
          <p:nvPr/>
        </p:nvSpPr>
        <p:spPr>
          <a:xfrm rot="10800000">
            <a:off x="3062920" y="4205872"/>
            <a:ext cx="1332148" cy="936104"/>
          </a:xfrm>
          <a:prstGeom prst="triangle">
            <a:avLst/>
          </a:prstGeom>
          <a:gradFill flip="none" rotWithShape="1">
            <a:gsLst>
              <a:gs pos="0">
                <a:srgbClr val="92D050"/>
              </a:gs>
              <a:gs pos="50000">
                <a:schemeClr val="accent2">
                  <a:lumMod val="60000"/>
                  <a:lumOff val="40000"/>
                </a:schemeClr>
              </a:gs>
              <a:gs pos="100000">
                <a:srgbClr val="FFC000"/>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Flèche droite rayée 10"/>
          <p:cNvSpPr/>
          <p:nvPr/>
        </p:nvSpPr>
        <p:spPr>
          <a:xfrm rot="1865024">
            <a:off x="2311403" y="5063569"/>
            <a:ext cx="619810" cy="252202"/>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Flèche droite rayée 11"/>
          <p:cNvSpPr/>
          <p:nvPr/>
        </p:nvSpPr>
        <p:spPr>
          <a:xfrm rot="9190559">
            <a:off x="3100525" y="5182714"/>
            <a:ext cx="619810" cy="252202"/>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075646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anim calcmode="lin" valueType="num">
                                      <p:cBhvr>
                                        <p:cTn id="12" dur="1000" fill="hold"/>
                                        <p:tgtEl>
                                          <p:spTgt spid="3"/>
                                        </p:tgtEl>
                                        <p:attrNameLst>
                                          <p:attrName>ppt_x</p:attrName>
                                        </p:attrNameLst>
                                      </p:cBhvr>
                                      <p:tavLst>
                                        <p:tav tm="0">
                                          <p:val>
                                            <p:strVal val="#ppt_x"/>
                                          </p:val>
                                        </p:tav>
                                        <p:tav tm="100000">
                                          <p:val>
                                            <p:strVal val="#ppt_x"/>
                                          </p:val>
                                        </p:tav>
                                      </p:tavLst>
                                    </p:anim>
                                    <p:anim calcmode="lin" valueType="num">
                                      <p:cBhvr>
                                        <p:cTn id="13" dur="1000" fill="hold"/>
                                        <p:tgtEl>
                                          <p:spTgt spid="3"/>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childTnLst>
                          </p:cTn>
                        </p:par>
                        <p:par>
                          <p:cTn id="27" fill="hold">
                            <p:stCondLst>
                              <p:cond delay="1000"/>
                            </p:stCondLst>
                            <p:childTnLst>
                              <p:par>
                                <p:cTn id="28" presetID="42" presetClass="entr" presetSubtype="0" fill="hold" grpId="0"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1000"/>
                                        <p:tgtEl>
                                          <p:spTgt spid="8"/>
                                        </p:tgtEl>
                                      </p:cBhvr>
                                    </p:animEffect>
                                    <p:anim calcmode="lin" valueType="num">
                                      <p:cBhvr>
                                        <p:cTn id="31" dur="1000" fill="hold"/>
                                        <p:tgtEl>
                                          <p:spTgt spid="8"/>
                                        </p:tgtEl>
                                        <p:attrNameLst>
                                          <p:attrName>ppt_x</p:attrName>
                                        </p:attrNameLst>
                                      </p:cBhvr>
                                      <p:tavLst>
                                        <p:tav tm="0">
                                          <p:val>
                                            <p:strVal val="#ppt_x"/>
                                          </p:val>
                                        </p:tav>
                                        <p:tav tm="100000">
                                          <p:val>
                                            <p:strVal val="#ppt_x"/>
                                          </p:val>
                                        </p:tav>
                                      </p:tavLst>
                                    </p:anim>
                                    <p:anim calcmode="lin" valueType="num">
                                      <p:cBhvr>
                                        <p:cTn id="32" dur="1000" fill="hold"/>
                                        <p:tgtEl>
                                          <p:spTgt spid="8"/>
                                        </p:tgtEl>
                                        <p:attrNameLst>
                                          <p:attrName>ppt_y</p:attrName>
                                        </p:attrNameLst>
                                      </p:cBhvr>
                                      <p:tavLst>
                                        <p:tav tm="0">
                                          <p:val>
                                            <p:strVal val="#ppt_y+.1"/>
                                          </p:val>
                                        </p:tav>
                                        <p:tav tm="100000">
                                          <p:val>
                                            <p:strVal val="#ppt_y"/>
                                          </p:val>
                                        </p:tav>
                                      </p:tavLst>
                                    </p:anim>
                                  </p:childTnLst>
                                </p:cTn>
                              </p:par>
                            </p:childTnLst>
                          </p:cTn>
                        </p:par>
                        <p:par>
                          <p:cTn id="33" fill="hold">
                            <p:stCondLst>
                              <p:cond delay="2000"/>
                            </p:stCondLst>
                            <p:childTnLst>
                              <p:par>
                                <p:cTn id="34" presetID="6" presetClass="entr" presetSubtype="16"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circle(in)">
                                      <p:cBhvr>
                                        <p:cTn id="36" dur="2000"/>
                                        <p:tgtEl>
                                          <p:spTgt spid="12"/>
                                        </p:tgtEl>
                                      </p:cBhvr>
                                    </p:animEffect>
                                  </p:childTnLst>
                                </p:cTn>
                              </p:par>
                            </p:childTnLst>
                          </p:cTn>
                        </p:par>
                        <p:par>
                          <p:cTn id="37" fill="hold">
                            <p:stCondLst>
                              <p:cond delay="4000"/>
                            </p:stCondLst>
                            <p:childTnLst>
                              <p:par>
                                <p:cTn id="38" presetID="6" presetClass="entr" presetSubtype="16" fill="hold" grpId="0" nodeType="after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circle(in)">
                                      <p:cBhvr>
                                        <p:cTn id="40" dur="2000"/>
                                        <p:tgtEl>
                                          <p:spTgt spid="11"/>
                                        </p:tgtEl>
                                      </p:cBhvr>
                                    </p:animEffect>
                                  </p:childTnLst>
                                </p:cTn>
                              </p:par>
                            </p:childTnLst>
                          </p:cTn>
                        </p:par>
                        <p:par>
                          <p:cTn id="41" fill="hold">
                            <p:stCondLst>
                              <p:cond delay="6000"/>
                            </p:stCondLst>
                            <p:childTnLst>
                              <p:par>
                                <p:cTn id="42" presetID="42" presetClass="entr" presetSubtype="0" fill="hold" grpId="0" nodeType="after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fade">
                                      <p:cBhvr>
                                        <p:cTn id="44" dur="1000"/>
                                        <p:tgtEl>
                                          <p:spTgt spid="7"/>
                                        </p:tgtEl>
                                      </p:cBhvr>
                                    </p:animEffect>
                                    <p:anim calcmode="lin" valueType="num">
                                      <p:cBhvr>
                                        <p:cTn id="45" dur="1000" fill="hold"/>
                                        <p:tgtEl>
                                          <p:spTgt spid="7"/>
                                        </p:tgtEl>
                                        <p:attrNameLst>
                                          <p:attrName>ppt_x</p:attrName>
                                        </p:attrNameLst>
                                      </p:cBhvr>
                                      <p:tavLst>
                                        <p:tav tm="0">
                                          <p:val>
                                            <p:strVal val="#ppt_x"/>
                                          </p:val>
                                        </p:tav>
                                        <p:tav tm="100000">
                                          <p:val>
                                            <p:strVal val="#ppt_x"/>
                                          </p:val>
                                        </p:tav>
                                      </p:tavLst>
                                    </p:anim>
                                    <p:anim calcmode="lin" valueType="num">
                                      <p:cBhvr>
                                        <p:cTn id="4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build="p"/>
      <p:bldP spid="6" grpId="0" animBg="1"/>
      <p:bldP spid="7" grpId="0" animBg="1"/>
      <p:bldP spid="8" grpId="0" animBg="1"/>
      <p:bldP spid="11" grpId="0" animBg="1"/>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t>Comprendre comment Internet est né</a:t>
            </a:r>
            <a:endParaRPr lang="fr-FR" dirty="0"/>
          </a:p>
        </p:txBody>
      </p:sp>
      <p:sp>
        <p:nvSpPr>
          <p:cNvPr id="15" name="Espace réservé du contenu 2"/>
          <p:cNvSpPr>
            <a:spLocks noGrp="1"/>
          </p:cNvSpPr>
          <p:nvPr>
            <p:ph sz="quarter" idx="1"/>
          </p:nvPr>
        </p:nvSpPr>
        <p:spPr>
          <a:xfrm>
            <a:off x="539552" y="1700808"/>
            <a:ext cx="7992888" cy="4248472"/>
          </a:xfrm>
        </p:spPr>
        <p:txBody>
          <a:bodyPr>
            <a:normAutofit/>
          </a:bodyPr>
          <a:lstStyle/>
          <a:p>
            <a:r>
              <a:rPr lang="fr-FR" dirty="0" smtClean="0"/>
              <a:t>Internet : beaucoup d’innovations…</a:t>
            </a:r>
          </a:p>
          <a:p>
            <a:pPr lvl="1"/>
            <a:r>
              <a:rPr lang="fr-FR" dirty="0" smtClean="0">
                <a:solidFill>
                  <a:srgbClr val="FF0000"/>
                </a:solidFill>
              </a:rPr>
              <a:t>La nature du signal (analogique, numérique)</a:t>
            </a:r>
          </a:p>
          <a:p>
            <a:pPr lvl="1"/>
            <a:r>
              <a:rPr lang="fr-FR" dirty="0" smtClean="0">
                <a:solidFill>
                  <a:srgbClr val="FF0000"/>
                </a:solidFill>
              </a:rPr>
              <a:t>Le mode de routage (circuit, paquet, manuel, automatique)</a:t>
            </a:r>
          </a:p>
          <a:p>
            <a:pPr lvl="1"/>
            <a:r>
              <a:rPr lang="fr-FR" dirty="0">
                <a:solidFill>
                  <a:srgbClr val="FF0000"/>
                </a:solidFill>
              </a:rPr>
              <a:t>La conception de réseau (centralisé, distribué</a:t>
            </a:r>
            <a:r>
              <a:rPr lang="fr-FR" dirty="0" smtClean="0">
                <a:solidFill>
                  <a:srgbClr val="FF0000"/>
                </a:solidFill>
              </a:rPr>
              <a:t>)</a:t>
            </a:r>
          </a:p>
          <a:p>
            <a:pPr lvl="1"/>
            <a:endParaRPr lang="fr-FR" dirty="0"/>
          </a:p>
          <a:p>
            <a:pPr lvl="1"/>
            <a:r>
              <a:rPr lang="fr-FR" dirty="0" smtClean="0">
                <a:solidFill>
                  <a:srgbClr val="0070C0"/>
                </a:solidFill>
              </a:rPr>
              <a:t>La capacité de calcul (mécanique, informatique)</a:t>
            </a:r>
          </a:p>
          <a:p>
            <a:pPr lvl="1"/>
            <a:r>
              <a:rPr lang="fr-FR" dirty="0" smtClean="0">
                <a:solidFill>
                  <a:srgbClr val="0070C0"/>
                </a:solidFill>
              </a:rPr>
              <a:t>La relation Homme-Machine</a:t>
            </a:r>
          </a:p>
          <a:p>
            <a:pPr lvl="1"/>
            <a:endParaRPr lang="fr-FR" dirty="0" smtClean="0">
              <a:solidFill>
                <a:srgbClr val="0070C0"/>
              </a:solidFill>
            </a:endParaRPr>
          </a:p>
          <a:p>
            <a:pPr lvl="1"/>
            <a:r>
              <a:rPr lang="fr-FR" dirty="0" smtClean="0">
                <a:solidFill>
                  <a:srgbClr val="00B050"/>
                </a:solidFill>
              </a:rPr>
              <a:t>L’histoire sociale de l’Internet (logiciel et économie)</a:t>
            </a:r>
          </a:p>
          <a:p>
            <a:endParaRPr lang="fr-FR" dirty="0"/>
          </a:p>
        </p:txBody>
      </p:sp>
    </p:spTree>
    <p:extLst>
      <p:ext uri="{BB962C8B-B14F-4D97-AF65-F5344CB8AC3E}">
        <p14:creationId xmlns:p14="http://schemas.microsoft.com/office/powerpoint/2010/main" val="56462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barn(inVertical)">
                                      <p:cBhvr>
                                        <p:cTn id="7" dur="500"/>
                                        <p:tgtEl>
                                          <p:spTgt spid="15">
                                            <p:txEl>
                                              <p:pRg st="0" end="0"/>
                                            </p:txEl>
                                          </p:spTgt>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animEffect transition="in" filter="barn(inVertical)">
                                      <p:cBhvr>
                                        <p:cTn id="11" dur="500"/>
                                        <p:tgtEl>
                                          <p:spTgt spid="15">
                                            <p:txEl>
                                              <p:pRg st="1" end="1"/>
                                            </p:txEl>
                                          </p:spTgt>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animEffect transition="in" filter="barn(inVertical)">
                                      <p:cBhvr>
                                        <p:cTn id="15" dur="500"/>
                                        <p:tgtEl>
                                          <p:spTgt spid="15">
                                            <p:txEl>
                                              <p:pRg st="2" end="2"/>
                                            </p:txEl>
                                          </p:spTgt>
                                        </p:tgtEl>
                                      </p:cBhvr>
                                    </p:animEffect>
                                  </p:childTnLst>
                                </p:cTn>
                              </p:par>
                            </p:childTnLst>
                          </p:cTn>
                        </p:par>
                        <p:par>
                          <p:cTn id="16" fill="hold">
                            <p:stCondLst>
                              <p:cond delay="1500"/>
                            </p:stCondLst>
                            <p:childTnLst>
                              <p:par>
                                <p:cTn id="17" presetID="16" presetClass="entr" presetSubtype="21" fill="hold" grpId="0" nodeType="afterEffect">
                                  <p:stCondLst>
                                    <p:cond delay="0"/>
                                  </p:stCondLst>
                                  <p:childTnLst>
                                    <p:set>
                                      <p:cBhvr>
                                        <p:cTn id="18" dur="1" fill="hold">
                                          <p:stCondLst>
                                            <p:cond delay="0"/>
                                          </p:stCondLst>
                                        </p:cTn>
                                        <p:tgtEl>
                                          <p:spTgt spid="15">
                                            <p:txEl>
                                              <p:pRg st="3" end="3"/>
                                            </p:txEl>
                                          </p:spTgt>
                                        </p:tgtEl>
                                        <p:attrNameLst>
                                          <p:attrName>style.visibility</p:attrName>
                                        </p:attrNameLst>
                                      </p:cBhvr>
                                      <p:to>
                                        <p:strVal val="visible"/>
                                      </p:to>
                                    </p:set>
                                    <p:animEffect transition="in" filter="barn(inVertical)">
                                      <p:cBhvr>
                                        <p:cTn id="19" dur="500"/>
                                        <p:tgtEl>
                                          <p:spTgt spid="15">
                                            <p:txEl>
                                              <p:pRg st="3" end="3"/>
                                            </p:txEl>
                                          </p:spTgt>
                                        </p:tgtEl>
                                      </p:cBhvr>
                                    </p:animEffect>
                                  </p:childTnLst>
                                </p:cTn>
                              </p:par>
                            </p:childTnLst>
                          </p:cTn>
                        </p:par>
                        <p:par>
                          <p:cTn id="20" fill="hold">
                            <p:stCondLst>
                              <p:cond delay="2000"/>
                            </p:stCondLst>
                            <p:childTnLst>
                              <p:par>
                                <p:cTn id="21" presetID="16" presetClass="entr" presetSubtype="21" fill="hold" grpId="0" nodeType="afterEffect">
                                  <p:stCondLst>
                                    <p:cond delay="0"/>
                                  </p:stCondLst>
                                  <p:childTnLst>
                                    <p:set>
                                      <p:cBhvr>
                                        <p:cTn id="22" dur="1" fill="hold">
                                          <p:stCondLst>
                                            <p:cond delay="0"/>
                                          </p:stCondLst>
                                        </p:cTn>
                                        <p:tgtEl>
                                          <p:spTgt spid="15">
                                            <p:txEl>
                                              <p:pRg st="5" end="5"/>
                                            </p:txEl>
                                          </p:spTgt>
                                        </p:tgtEl>
                                        <p:attrNameLst>
                                          <p:attrName>style.visibility</p:attrName>
                                        </p:attrNameLst>
                                      </p:cBhvr>
                                      <p:to>
                                        <p:strVal val="visible"/>
                                      </p:to>
                                    </p:set>
                                    <p:animEffect transition="in" filter="barn(inVertical)">
                                      <p:cBhvr>
                                        <p:cTn id="23" dur="500"/>
                                        <p:tgtEl>
                                          <p:spTgt spid="15">
                                            <p:txEl>
                                              <p:pRg st="5" end="5"/>
                                            </p:txEl>
                                          </p:spTgt>
                                        </p:tgtEl>
                                      </p:cBhvr>
                                    </p:animEffect>
                                  </p:childTnLst>
                                </p:cTn>
                              </p:par>
                            </p:childTnLst>
                          </p:cTn>
                        </p:par>
                        <p:par>
                          <p:cTn id="24" fill="hold">
                            <p:stCondLst>
                              <p:cond delay="2500"/>
                            </p:stCondLst>
                            <p:childTnLst>
                              <p:par>
                                <p:cTn id="25" presetID="16" presetClass="entr" presetSubtype="21" fill="hold" grpId="0" nodeType="afterEffect">
                                  <p:stCondLst>
                                    <p:cond delay="0"/>
                                  </p:stCondLst>
                                  <p:childTnLst>
                                    <p:set>
                                      <p:cBhvr>
                                        <p:cTn id="26" dur="1" fill="hold">
                                          <p:stCondLst>
                                            <p:cond delay="0"/>
                                          </p:stCondLst>
                                        </p:cTn>
                                        <p:tgtEl>
                                          <p:spTgt spid="15">
                                            <p:txEl>
                                              <p:pRg st="6" end="6"/>
                                            </p:txEl>
                                          </p:spTgt>
                                        </p:tgtEl>
                                        <p:attrNameLst>
                                          <p:attrName>style.visibility</p:attrName>
                                        </p:attrNameLst>
                                      </p:cBhvr>
                                      <p:to>
                                        <p:strVal val="visible"/>
                                      </p:to>
                                    </p:set>
                                    <p:animEffect transition="in" filter="barn(inVertical)">
                                      <p:cBhvr>
                                        <p:cTn id="27" dur="500"/>
                                        <p:tgtEl>
                                          <p:spTgt spid="15">
                                            <p:txEl>
                                              <p:pRg st="6" end="6"/>
                                            </p:txEl>
                                          </p:spTgt>
                                        </p:tgtEl>
                                      </p:cBhvr>
                                    </p:animEffect>
                                  </p:childTnLst>
                                </p:cTn>
                              </p:par>
                            </p:childTnLst>
                          </p:cTn>
                        </p:par>
                        <p:par>
                          <p:cTn id="28" fill="hold">
                            <p:stCondLst>
                              <p:cond delay="3000"/>
                            </p:stCondLst>
                            <p:childTnLst>
                              <p:par>
                                <p:cTn id="29" presetID="16" presetClass="entr" presetSubtype="21" fill="hold" grpId="0" nodeType="afterEffect">
                                  <p:stCondLst>
                                    <p:cond delay="0"/>
                                  </p:stCondLst>
                                  <p:childTnLst>
                                    <p:set>
                                      <p:cBhvr>
                                        <p:cTn id="30" dur="1" fill="hold">
                                          <p:stCondLst>
                                            <p:cond delay="0"/>
                                          </p:stCondLst>
                                        </p:cTn>
                                        <p:tgtEl>
                                          <p:spTgt spid="15">
                                            <p:txEl>
                                              <p:pRg st="8" end="8"/>
                                            </p:txEl>
                                          </p:spTgt>
                                        </p:tgtEl>
                                        <p:attrNameLst>
                                          <p:attrName>style.visibility</p:attrName>
                                        </p:attrNameLst>
                                      </p:cBhvr>
                                      <p:to>
                                        <p:strVal val="visible"/>
                                      </p:to>
                                    </p:set>
                                    <p:animEffect transition="in" filter="barn(inVertical)">
                                      <p:cBhvr>
                                        <p:cTn id="31" dur="500"/>
                                        <p:tgtEl>
                                          <p:spTgt spid="1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t>Il faut bien commencer quelque part…</a:t>
            </a:r>
            <a:endParaRPr lang="fr-FR" dirty="0"/>
          </a:p>
        </p:txBody>
      </p:sp>
      <p:pic>
        <p:nvPicPr>
          <p:cNvPr id="1026" name="Picture 2" descr="File:Morse Telegraph 183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268760"/>
            <a:ext cx="4420142" cy="331510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606691" y="4606382"/>
            <a:ext cx="2356735" cy="461665"/>
          </a:xfrm>
          <a:prstGeom prst="rect">
            <a:avLst/>
          </a:prstGeom>
        </p:spPr>
        <p:txBody>
          <a:bodyPr wrap="none">
            <a:spAutoFit/>
          </a:bodyPr>
          <a:lstStyle/>
          <a:p>
            <a:r>
              <a:rPr lang="fr-FR" sz="1200" b="1" i="1" dirty="0" smtClean="0"/>
              <a:t>Télégraphe de Samuel Morse </a:t>
            </a:r>
          </a:p>
          <a:p>
            <a:r>
              <a:rPr lang="fr-FR" sz="1200" b="1" i="1" dirty="0" smtClean="0"/>
              <a:t>Source : Wikipédia</a:t>
            </a:r>
            <a:endParaRPr lang="fr-FR" sz="1200" b="1" i="1" dirty="0"/>
          </a:p>
        </p:txBody>
      </p:sp>
      <p:sp>
        <p:nvSpPr>
          <p:cNvPr id="7" name="Espace réservé du contenu 2"/>
          <p:cNvSpPr>
            <a:spLocks noGrp="1"/>
          </p:cNvSpPr>
          <p:nvPr>
            <p:ph sz="quarter" idx="1"/>
          </p:nvPr>
        </p:nvSpPr>
        <p:spPr>
          <a:xfrm>
            <a:off x="5148064" y="1268760"/>
            <a:ext cx="3528392" cy="4752528"/>
          </a:xfrm>
        </p:spPr>
        <p:txBody>
          <a:bodyPr>
            <a:normAutofit/>
          </a:bodyPr>
          <a:lstStyle/>
          <a:p>
            <a:r>
              <a:rPr lang="fr-FR" dirty="0" smtClean="0"/>
              <a:t>Morse (1836)</a:t>
            </a:r>
          </a:p>
          <a:p>
            <a:pPr lvl="1"/>
            <a:r>
              <a:rPr lang="fr-FR" dirty="0" smtClean="0"/>
              <a:t>Transmission part circuit et numérique</a:t>
            </a:r>
          </a:p>
          <a:p>
            <a:pPr lvl="1"/>
            <a:r>
              <a:rPr lang="fr-FR" dirty="0" smtClean="0"/>
              <a:t>Télégraphe automatique (Dès 1870)</a:t>
            </a:r>
          </a:p>
          <a:p>
            <a:pPr lvl="1"/>
            <a:r>
              <a:rPr lang="fr-FR" dirty="0" smtClean="0"/>
              <a:t>Routage manuel à la « main »</a:t>
            </a:r>
          </a:p>
          <a:p>
            <a:pPr lvl="1"/>
            <a:r>
              <a:rPr lang="fr-FR" dirty="0" smtClean="0"/>
              <a:t>Pas de centralisation</a:t>
            </a:r>
          </a:p>
          <a:p>
            <a:pPr lvl="1"/>
            <a:r>
              <a:rPr lang="fr-FR" dirty="0" smtClean="0"/>
              <a:t>Plus proche d’Internet qu’on le pense</a:t>
            </a:r>
          </a:p>
          <a:p>
            <a:pPr lvl="1"/>
            <a:endParaRPr lang="fr-FR" dirty="0" smtClean="0"/>
          </a:p>
          <a:p>
            <a:pPr marL="594360" lvl="2" indent="0">
              <a:buNone/>
            </a:pPr>
            <a:endParaRPr lang="fr-FR" dirty="0" smtClean="0"/>
          </a:p>
          <a:p>
            <a:pPr lvl="1"/>
            <a:endParaRPr lang="fr-FR" dirty="0" smtClean="0"/>
          </a:p>
          <a:p>
            <a:endParaRPr lang="fr-FR" dirty="0"/>
          </a:p>
        </p:txBody>
      </p:sp>
    </p:spTree>
    <p:extLst>
      <p:ext uri="{BB962C8B-B14F-4D97-AF65-F5344CB8AC3E}">
        <p14:creationId xmlns:p14="http://schemas.microsoft.com/office/powerpoint/2010/main" val="1995125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16" presetClass="entr" presetSubtype="21" fill="hold" grpId="0" nodeType="with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barn(inVertical)">
                                      <p:cBhvr>
                                        <p:cTn id="12" dur="500"/>
                                        <p:tgtEl>
                                          <p:spTgt spid="7">
                                            <p:txEl>
                                              <p:pRg st="0" end="0"/>
                                            </p:txEl>
                                          </p:spTgt>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animEffect transition="in" filter="barn(inVertical)">
                                      <p:cBhvr>
                                        <p:cTn id="15" dur="500"/>
                                        <p:tgtEl>
                                          <p:spTgt spid="7">
                                            <p:txEl>
                                              <p:pRg st="1" end="1"/>
                                            </p:txEl>
                                          </p:spTgt>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7">
                                            <p:txEl>
                                              <p:pRg st="2" end="2"/>
                                            </p:txEl>
                                          </p:spTgt>
                                        </p:tgtEl>
                                        <p:attrNameLst>
                                          <p:attrName>style.visibility</p:attrName>
                                        </p:attrNameLst>
                                      </p:cBhvr>
                                      <p:to>
                                        <p:strVal val="visible"/>
                                      </p:to>
                                    </p:set>
                                    <p:animEffect transition="in" filter="barn(inVertical)">
                                      <p:cBhvr>
                                        <p:cTn id="18" dur="500"/>
                                        <p:tgtEl>
                                          <p:spTgt spid="7">
                                            <p:txEl>
                                              <p:pRg st="2" end="2"/>
                                            </p:txEl>
                                          </p:spTgt>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animEffect transition="in" filter="barn(inVertical)">
                                      <p:cBhvr>
                                        <p:cTn id="21" dur="500"/>
                                        <p:tgtEl>
                                          <p:spTgt spid="7">
                                            <p:txEl>
                                              <p:pRg st="3" end="3"/>
                                            </p:txEl>
                                          </p:spTgt>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7">
                                            <p:txEl>
                                              <p:pRg st="4" end="4"/>
                                            </p:txEl>
                                          </p:spTgt>
                                        </p:tgtEl>
                                        <p:attrNameLst>
                                          <p:attrName>style.visibility</p:attrName>
                                        </p:attrNameLst>
                                      </p:cBhvr>
                                      <p:to>
                                        <p:strVal val="visible"/>
                                      </p:to>
                                    </p:set>
                                    <p:animEffect transition="in" filter="barn(inVertical)">
                                      <p:cBhvr>
                                        <p:cTn id="24" dur="500"/>
                                        <p:tgtEl>
                                          <p:spTgt spid="7">
                                            <p:txEl>
                                              <p:pRg st="4" end="4"/>
                                            </p:txEl>
                                          </p:spTgt>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Effect transition="in" filter="barn(inVertical)">
                                      <p:cBhvr>
                                        <p:cTn id="27"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t>Transmettre de la voix…</a:t>
            </a:r>
            <a:endParaRPr lang="fr-FR" dirty="0"/>
          </a:p>
        </p:txBody>
      </p:sp>
      <p:sp>
        <p:nvSpPr>
          <p:cNvPr id="7" name="Espace réservé du contenu 2"/>
          <p:cNvSpPr>
            <a:spLocks noGrp="1"/>
          </p:cNvSpPr>
          <p:nvPr>
            <p:ph sz="quarter" idx="1"/>
          </p:nvPr>
        </p:nvSpPr>
        <p:spPr>
          <a:xfrm>
            <a:off x="467544" y="1268760"/>
            <a:ext cx="8208912" cy="4392488"/>
          </a:xfrm>
        </p:spPr>
        <p:txBody>
          <a:bodyPr>
            <a:normAutofit lnSpcReduction="10000"/>
          </a:bodyPr>
          <a:lstStyle/>
          <a:p>
            <a:r>
              <a:rPr lang="fr-FR" dirty="0" smtClean="0"/>
              <a:t>Transformer le son en signaux électrique :</a:t>
            </a:r>
          </a:p>
          <a:p>
            <a:pPr lvl="1"/>
            <a:r>
              <a:rPr lang="fr-FR" dirty="0" smtClean="0"/>
              <a:t>Johann Phillip Reis (Courant électrique à lame)</a:t>
            </a:r>
          </a:p>
          <a:p>
            <a:pPr lvl="1"/>
            <a:r>
              <a:rPr lang="fr-FR" dirty="0" smtClean="0"/>
              <a:t>Alexandre Graham Bell (Courant ondulatoire, 1876)</a:t>
            </a:r>
          </a:p>
          <a:p>
            <a:pPr lvl="1"/>
            <a:r>
              <a:rPr lang="fr-FR" dirty="0" smtClean="0"/>
              <a:t>D’autres :</a:t>
            </a:r>
          </a:p>
          <a:p>
            <a:pPr lvl="2"/>
            <a:r>
              <a:rPr lang="fr-FR" dirty="0"/>
              <a:t>Charles </a:t>
            </a:r>
            <a:r>
              <a:rPr lang="fr-FR" dirty="0" smtClean="0"/>
              <a:t>Bourseul (Fr)</a:t>
            </a:r>
          </a:p>
          <a:p>
            <a:pPr lvl="2"/>
            <a:r>
              <a:rPr lang="fr-FR" dirty="0" smtClean="0"/>
              <a:t>Antonio </a:t>
            </a:r>
            <a:r>
              <a:rPr lang="fr-FR" dirty="0" err="1" smtClean="0"/>
              <a:t>Meucci</a:t>
            </a:r>
            <a:r>
              <a:rPr lang="fr-FR" dirty="0" smtClean="0"/>
              <a:t> (</a:t>
            </a:r>
            <a:r>
              <a:rPr lang="fr-FR" dirty="0" err="1" smtClean="0"/>
              <a:t>Ita</a:t>
            </a:r>
            <a:r>
              <a:rPr lang="fr-FR" dirty="0" smtClean="0"/>
              <a:t>)</a:t>
            </a:r>
          </a:p>
          <a:p>
            <a:pPr lvl="2"/>
            <a:r>
              <a:rPr lang="fr-FR" dirty="0" err="1" smtClean="0"/>
              <a:t>Elisha</a:t>
            </a:r>
            <a:r>
              <a:rPr lang="fr-FR" dirty="0" smtClean="0"/>
              <a:t> Gray (US)</a:t>
            </a:r>
          </a:p>
          <a:p>
            <a:pPr lvl="2"/>
            <a:r>
              <a:rPr lang="fr-FR" dirty="0" smtClean="0"/>
              <a:t>Plusieurs visions pour une même solution</a:t>
            </a:r>
          </a:p>
          <a:p>
            <a:endParaRPr lang="fr-FR" dirty="0"/>
          </a:p>
          <a:p>
            <a:pPr lvl="1"/>
            <a:r>
              <a:rPr lang="fr-FR" dirty="0" smtClean="0"/>
              <a:t>Transmission radio</a:t>
            </a:r>
          </a:p>
          <a:p>
            <a:pPr lvl="2"/>
            <a:r>
              <a:rPr lang="fr-FR" dirty="0" smtClean="0"/>
              <a:t>1894 : Albert </a:t>
            </a:r>
            <a:r>
              <a:rPr lang="fr-FR" dirty="0" err="1" smtClean="0"/>
              <a:t>Turpain</a:t>
            </a:r>
            <a:r>
              <a:rPr lang="fr-FR" dirty="0" smtClean="0"/>
              <a:t> (25 mètres en morse) </a:t>
            </a:r>
          </a:p>
          <a:p>
            <a:pPr lvl="1"/>
            <a:endParaRPr lang="fr-FR" dirty="0" smtClean="0"/>
          </a:p>
          <a:p>
            <a:pPr marL="594360" lvl="2" indent="0">
              <a:buNone/>
            </a:pPr>
            <a:endParaRPr lang="fr-FR" dirty="0" smtClean="0"/>
          </a:p>
          <a:p>
            <a:pPr lvl="1"/>
            <a:endParaRPr lang="fr-FR" dirty="0" smtClean="0"/>
          </a:p>
          <a:p>
            <a:endParaRPr lang="fr-FR" dirty="0"/>
          </a:p>
        </p:txBody>
      </p:sp>
      <p:pic>
        <p:nvPicPr>
          <p:cNvPr id="2050" name="Picture 2" descr="Description de cette image, également commentée ci-aprè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6216" y="2925821"/>
            <a:ext cx="2095500" cy="272415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516216" y="5661248"/>
            <a:ext cx="2232248" cy="646331"/>
          </a:xfrm>
          <a:prstGeom prst="rect">
            <a:avLst/>
          </a:prstGeom>
        </p:spPr>
        <p:txBody>
          <a:bodyPr wrap="square">
            <a:spAutoFit/>
          </a:bodyPr>
          <a:lstStyle/>
          <a:p>
            <a:r>
              <a:rPr lang="fr-FR" dirty="0"/>
              <a:t>Portrait d'Alexander Graham Bell </a:t>
            </a:r>
          </a:p>
        </p:txBody>
      </p:sp>
    </p:spTree>
    <p:extLst>
      <p:ext uri="{BB962C8B-B14F-4D97-AF65-F5344CB8AC3E}">
        <p14:creationId xmlns:p14="http://schemas.microsoft.com/office/powerpoint/2010/main" val="1022612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arn(inVertical)">
                                      <p:cBhvr>
                                        <p:cTn id="7" dur="500"/>
                                        <p:tgtEl>
                                          <p:spTgt spid="7">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barn(inVertical)">
                                      <p:cBhvr>
                                        <p:cTn id="10" dur="500"/>
                                        <p:tgtEl>
                                          <p:spTgt spid="7">
                                            <p:txEl>
                                              <p:pRg st="1" end="1"/>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barn(inVertical)">
                                      <p:cBhvr>
                                        <p:cTn id="13" dur="500"/>
                                        <p:tgtEl>
                                          <p:spTgt spid="7">
                                            <p:txEl>
                                              <p:pRg st="2" end="2"/>
                                            </p:txEl>
                                          </p:spTgt>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barn(inVertical)">
                                      <p:cBhvr>
                                        <p:cTn id="16" dur="500"/>
                                        <p:tgtEl>
                                          <p:spTgt spid="7">
                                            <p:txEl>
                                              <p:pRg st="3" end="3"/>
                                            </p:txEl>
                                          </p:spTgt>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Effect transition="in" filter="barn(inVertical)">
                                      <p:cBhvr>
                                        <p:cTn id="19" dur="500"/>
                                        <p:tgtEl>
                                          <p:spTgt spid="7">
                                            <p:txEl>
                                              <p:pRg st="4" end="4"/>
                                            </p:txEl>
                                          </p:spTgt>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barn(inVertical)">
                                      <p:cBhvr>
                                        <p:cTn id="22" dur="500"/>
                                        <p:tgtEl>
                                          <p:spTgt spid="7">
                                            <p:txEl>
                                              <p:pRg st="5" end="5"/>
                                            </p:txEl>
                                          </p:spTgt>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animEffect transition="in" filter="barn(inVertical)">
                                      <p:cBhvr>
                                        <p:cTn id="25" dur="500"/>
                                        <p:tgtEl>
                                          <p:spTgt spid="7">
                                            <p:txEl>
                                              <p:pRg st="6" end="6"/>
                                            </p:txEl>
                                          </p:spTgt>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7">
                                            <p:txEl>
                                              <p:pRg st="7" end="7"/>
                                            </p:txEl>
                                          </p:spTgt>
                                        </p:tgtEl>
                                        <p:attrNameLst>
                                          <p:attrName>style.visibility</p:attrName>
                                        </p:attrNameLst>
                                      </p:cBhvr>
                                      <p:to>
                                        <p:strVal val="visible"/>
                                      </p:to>
                                    </p:set>
                                    <p:animEffect transition="in" filter="barn(inVertical)">
                                      <p:cBhvr>
                                        <p:cTn id="28" dur="500"/>
                                        <p:tgtEl>
                                          <p:spTgt spid="7">
                                            <p:txEl>
                                              <p:pRg st="7" end="7"/>
                                            </p:txEl>
                                          </p:spTgt>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7">
                                            <p:txEl>
                                              <p:pRg st="9" end="9"/>
                                            </p:txEl>
                                          </p:spTgt>
                                        </p:tgtEl>
                                        <p:attrNameLst>
                                          <p:attrName>style.visibility</p:attrName>
                                        </p:attrNameLst>
                                      </p:cBhvr>
                                      <p:to>
                                        <p:strVal val="visible"/>
                                      </p:to>
                                    </p:set>
                                    <p:animEffect transition="in" filter="barn(inVertical)">
                                      <p:cBhvr>
                                        <p:cTn id="31" dur="500"/>
                                        <p:tgtEl>
                                          <p:spTgt spid="7">
                                            <p:txEl>
                                              <p:pRg st="9" end="9"/>
                                            </p:txEl>
                                          </p:spTgt>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7">
                                            <p:txEl>
                                              <p:pRg st="10" end="10"/>
                                            </p:txEl>
                                          </p:spTgt>
                                        </p:tgtEl>
                                        <p:attrNameLst>
                                          <p:attrName>style.visibility</p:attrName>
                                        </p:attrNameLst>
                                      </p:cBhvr>
                                      <p:to>
                                        <p:strVal val="visible"/>
                                      </p:to>
                                    </p:set>
                                    <p:animEffect transition="in" filter="barn(inVertical)">
                                      <p:cBhvr>
                                        <p:cTn id="34" dur="500"/>
                                        <p:tgtEl>
                                          <p:spTgt spid="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t>Un bond en avant et en arrière</a:t>
            </a:r>
            <a:endParaRPr lang="fr-FR" dirty="0"/>
          </a:p>
        </p:txBody>
      </p:sp>
      <p:sp>
        <p:nvSpPr>
          <p:cNvPr id="7" name="Espace réservé du contenu 2"/>
          <p:cNvSpPr>
            <a:spLocks noGrp="1"/>
          </p:cNvSpPr>
          <p:nvPr>
            <p:ph sz="quarter" idx="1"/>
          </p:nvPr>
        </p:nvSpPr>
        <p:spPr>
          <a:xfrm>
            <a:off x="5004048" y="1268760"/>
            <a:ext cx="3672408" cy="2160240"/>
          </a:xfrm>
        </p:spPr>
        <p:txBody>
          <a:bodyPr>
            <a:normAutofit/>
          </a:bodyPr>
          <a:lstStyle/>
          <a:p>
            <a:r>
              <a:rPr lang="fr-FR" dirty="0" smtClean="0"/>
              <a:t>Téléphone</a:t>
            </a:r>
          </a:p>
          <a:p>
            <a:pPr lvl="1"/>
            <a:r>
              <a:rPr lang="fr-FR" dirty="0" smtClean="0"/>
              <a:t>Transmission par circuit et analogique</a:t>
            </a:r>
          </a:p>
          <a:p>
            <a:pPr lvl="1"/>
            <a:r>
              <a:rPr lang="fr-FR" dirty="0" smtClean="0"/>
              <a:t>Réseau centralisé et après intelligent</a:t>
            </a:r>
          </a:p>
          <a:p>
            <a:pPr lvl="1"/>
            <a:endParaRPr lang="fr-FR" dirty="0" smtClean="0"/>
          </a:p>
          <a:p>
            <a:pPr lvl="1"/>
            <a:endParaRPr lang="fr-FR" dirty="0" smtClean="0"/>
          </a:p>
          <a:p>
            <a:pPr marL="594360" lvl="2" indent="0">
              <a:buNone/>
            </a:pPr>
            <a:endParaRPr lang="fr-FR" dirty="0" smtClean="0"/>
          </a:p>
          <a:p>
            <a:pPr lvl="1"/>
            <a:endParaRPr lang="fr-FR" dirty="0" smtClean="0"/>
          </a:p>
          <a:p>
            <a:endParaRPr lang="fr-FR" dirty="0"/>
          </a:p>
        </p:txBody>
      </p:sp>
      <p:sp>
        <p:nvSpPr>
          <p:cNvPr id="3" name="AutoShape 2" descr="data:image/jpeg;base64,/9j/4AAQSkZJRgABAQAAAQABAAD/2wCEAAkGBxQTEhUUExQWFhUWFxUXFBgXGR0WFRUcHhQYGBgXGBoYHCggGBwlHBgYITEhJSkrLi4uGB8zODMsNygtLisBCgoKDg0OFxAQGywcHBwsLCwsLCwsLCwsLCwsLCwsLCwsLCwsLCwsLCwsLCwrLCwsNywsLDcsLCwrLCsrLDcsK//AABEIANQA7gMBIgACEQEDEQH/xAAcAAABBAMBAAAAAAAAAAAAAAAABAUGBwECAwj/xABGEAACAQIDBAgDBQUFBwUBAAABAgMAEQQSIQUGMUEHEyIyUWFxkUKBsRRicqHBI0NSgtEVM1Oi8CRzg5KywuE0Y5Oj4kT/xAAYAQEBAQEBAAAAAAAAAAAAAAAAAQIDBP/EACARAQEBAAIDAQEAAwAAAAAAAAABEQISAyExQVETImH/2gAMAwEAAhEDEQA/ALxooooMGmLa+88UEixsrtm0JQBgvMhtbg21p02hKVjYjjyvwv51Ue2YnbFQwusqtOZmhsqukwy2N361Wva2jD3rNqyLkRwQCNQeFZJquOjLeGT7JlmSQhXdY27FyoYi2QEFbHTgb+NY3537kjvHhyI7L+0kdDnUnhlU6cNbmraSascNTPvZtb7Nh2kDKrWOVn1VbAm9hq3DujjVTbH6QcXHKJBG0sGVRLqSSbZc9z8TEX8NbU572b8ri40WGPI6k3E6g2utuyASCbEipeS9KsrdrFzS4aKTEJklZbso5a6X8Da1xTqDVFx757UXhiEb8Uan6WpTH0i7TXiMO38hF/ZqneNf4uS7KKptOljGr38LC34WZfrel2H6Yv8AEwbjxyuD9QKvaJ/j5LWoqvMP0uYQ9+KdP5Qw/I05QdJmz24zFfxIw/Sr2h05fxMaKj2H32wD8MXD82A+tqcoNswP3J4m9HU/rV2M5S+sXrnHMG4EH0N6h+12nmx0SQu6rFIOuI0QLkDkEfGzGw8gDzNETWisCs0BRRRQFFFFAUUUUBRRRQFFFFAVi9YfhpVf7YxuOjJ6xmC+MVig8tNaW4JvtKEvE6qbMVOUkXANtLjmPKvM+1doFJyCxkeJmyupfKDwJQ5wyLy5eFWO22ZyQOsmF/i1ZRxIPHy4VCttwibEmFjBmkBHXmJkAJAuzENbMMvEjifOsWzV9pVufuztCbCJNDixEHLlYjnyAZjqA2YC5vpr61GN75cVh5nw+IydaVBz27DqVsSugHDThpan7Bb84iF1w6h2CFUzIoEVgBqlx3fnxp321tiHFp1OLWOUHukWWZT/ABIVuQflamLx5ZVYbOnm6ucRlSoyPKp7uQcQR4eNq77L2nE2Zmw/Wi/ZI4LpqACf9WqZbz7pYfZ+A6yFpFlmBVjMRmaPIWaKwGUMQLj0qF7HwE2KlTqpo3MzsmtkKZQArOqDg17Aga2qWOnHn7OS4/C84JU9L/oa2+14Q/vJk9x9b074no42knBY3H3XAPsbU04rdfaUfewbkeK5W+hrPWuk5RqxhPcxTfzWP1WtFw/8M0Teo/oabcXh5k/vMLIvrGw/SkJxCDihHytUymxJRhH/APbb5mtWwb84VP4WH6gVH1xUduLD0NdVxvhK4pi9jrLgxzgk+QB+hpFiIIV4pIvD4CPz4VoNpuOE5v51pitozOpUyqwI4FRrVkLUv3Y3wxMLLiepVoTeB1VrO5U9nyGW3zvXeff/ABWfENFZM5vGHW7xjiLWJDtbS3AAXqE4cyLgY5swMcc0gKEaFiVsSPiFr1nDbSysXVFbUWN7BLgjQfOtOMk1Zu53SNPnSHFKJQ371SA68znHAgeVWyrgi9eZ90JQ2JAlzDNctlNrqB3Rl1BuBw86tuPeZVsDO6DgA3/7hH1rUrPOTfSUbe2wsCi1jI392puL2tcmwuAAb3pHulvH9qXtqqSWDZAb9k6g+voTxFV3tjaxfD4jGyZmsMpySrE4XMUVVXK3ZI1J8fKttl4mfC4rBKhR4pYlkQFiTGixlWU9WovfOvwnuj1qb7ZxctFRTGb4rCC8ip1YFzle8hPIKjAE8act3tvLiUzXRWzEFAwJHMX861Kh5orANZqgooooCiiigQbb2iIIWkKlrDsqvFzyUVXQ6RIpVZcQrQSZidVLIRaw7Q5+tWVtHBiVCp58PKqe3r3TnjYnqWZL3umtx/LqtZ5RYrXbMzGWR4pGAZ2PZYgHUm9gabf7Qn4dbJ7mpTj5IgCGRlP37H3zC9MYcBu11JF9bWBtVmI4f2liJLK8srC/dYmx8qsbo72rBgpJDO65kyBeGY9nVVtwtUJxsmGI7Da+dv01pfszY6YkImEWZpv3jFR1S66WI1PzpgvHfJIsZs5pkN+rAxEJ++lyFIPjqpHnUW6NdktJi5JpiCIjmhURiIKzFka4sCxUXF7ka1y23syXDwYTDTdZ9muZcQ0aGTthl6uNkU5mU2Nx97jTRuvtEjHRTxZonkkeF4RC8cMiZ7qVzHssykuRytUF6is1gVmtDBFcZcHG3ejQ+qg13ooGjEbs4R+9hoT/ACD+lNWK6OtnPqcKo/CWX6NUsooagE/RHs5uCyr6SMfrTbiehbCnuzzL/wArfpVo1ipkXtXnbfjdNsBGYUeSSPMpbsE5jluX7OiWNgPQ0n2NuKMViZYMJic0aIkiyOhGptdHAIsQb687cKszpZw0bCNkeRcSquwWJssjxLq9wdCASDr6Vv0OYFI8NK2fPO0zjEEtmNwSFF/DKb353qG1z3b6JsPhyHmczsOKsoEV+I7Op0PnUjm3PwB/cRp+ElP+lhUa3vkx6vIqsGzAtEFa1lzAarbQi9r3piwMhc2kLIcvaLDML6adliabD2YOkXDrh8TIhJkW4MYsn7FbDKoLAhgSWtzFjfjXHcDd9sdiZI1KwpEoYyLEOsudFBYEW4H5Uo3mnXtRZ1YHKLth2fKLgnK4AIp5wmIniifESSKVIV7xkByoUKLjRiRw1qSQ30ddrdGU/VnJizKU7SI6t2iOQJcgE8L03v0U4h1E8c6rI/bZHQqVJ1y51N9PSnJN7Z4UgkLM6TXKg2YgA6lhxFTLdjeRcXmAXuWuwN19LjgfKtIq/wDtfa+yz+3DNENO3+0hPo47S/M/Kp9ur0hYfFZVc9TKeCsbq34XsAfQ2NTCSIMCGAIOhBFwfUc6r7ejovhlu+EIgk4ldTC38vwHzFUWHes1Tux96sZs2QYfGIxT4Qxvp4xyfEPL6VaWyNsRYlA8TBhpcfEvkRyoHCiiigKKKKDhPhI376I34lB+tIJd2sG3HCwH/hL/AEp2ooGiLdnBr3cLAP8Ahr/SnKDDogsiqo8FAA/KutFA0b04TrMLNlHbVHaO2hzBSR71VXQnEJppJpszOpZYzI2az2DPlDa3Cka8tfGrqcXBFUzvDsmfAYsthgMjyCaM8OrfuvbkUddCLjUDW9qnwXOKzUTwe+8QUCeOSJuBOQsnroLj5inbCby4WXuYiInwzAH2NjV0O1FaLJcXFiPI3pDtbbkGGUNiJUiB0GdrX9BxNA40Ui2btSKdc0MiyL4qb29fCltAVg1msGgqDpKVi2JKRzvOy9XG8DAZFNuxIhOZkI17IPOtOjGQrtKYRpLFE8CvLHLYZCBYHiTqb6mlHTnHGiwyqLYgtlDKSrFbHQldSBrb1p36IdnQxbNXEFVVpgxlkbiyq7BczN8IH1rM+qVvtSKfHSGJswjw6DMO6M0rEgeuUVS3SXiW+3uQSLKo0JHM+Hyq45tw8NOftGEmeMtzjY5PQWOg1OnnUS3k6LHyyTyTZ7As7cWIAudMoJ9Kk9XVVGuOlH7x/wDmJpWm3MSBbrpLeF9K1bAR5tJQAeFweHjpxqS4Lo/mnRmw7rLltcAMp11HeUWuK1kTTTs3aM1wOscZiFIBsGBYXU24g+Fen9g4ZI4I1RVUZRooCjh4CqT2d0cYwRIyw5Zka7CUgo2oK5Mp0tzzVb+6Gz8RDDbFSB5GNyBqF04A/wBKt+p7P1FFFAh2tsqHExmOaNXU8iOHmp4g+Yqttq7u4jZb/aMM7vAO9zeMffAHbj8TxH51a9aulwfnUDPuxt9MVGGFgwAzAG49VPNaeqrbbGAOzMSmIhH+zSNlZeUTN8I+43hya1WJhZg6K6m6sAR6GqOtFFFAUUUUBRRRQBpvxsUM942ZWI4gMM6n5G4peaim2tw4J3aUPJG7HM1iHQn8LggfK1ShBiNzcQh/2bEgLrZJFIt5Aqcv+WmrG7Hxw0lwkc4+4Y3/ACbqz9aXybtbRg/9Pis4HIkr/lkzr7EVx2Tv3NFOMPj0ysfitkZb8GZblWX7ykj9Ji6Y5HWG2bC4jDnxj61B/kBUe9N+2ReMz5ZMTIY26guizRrrZUcOcw0t2gL61eI1FVd0x7to6riUKJIAVctoHUC63NjqDzpRG93cYYsYJIpJcOTAmZZ47xMbkMiqpuFU6jwqcx72zf4+FPqjp9Wpi6K90cPLFPLiEjncyZATdlUBQdAeB7XG3KppJ0f7OP8A/Kg9Cw+hp7DcN7pv48If52H60nn3yxPIYS3Ns7tlHiEUEsfKl03Rxs0amIqP97Io/wCukw3G2QDqAfIzsR8xn1p7EC21HLtLFdXGxedlyLcDLAjG0k8oUlYyVGVUuT7mnbpVlbD4OLA4c5Y4kTrbfFyRT6kMx+VWRspcFh1EcHURKToqFRc/qagHSPkeIm+rSSSN6L+yQeymtSJUJ3L6SJ8D2GAliJ1VjYjzU2qV7y9L0csJiw0bq0gyu7WGQEWbKBxPnpVeY/CRqkQN8xQObcs18o9gD8647L2UZnIXQedMBiolaUdWNAFBI5mr86LYrYIE85H143ANh7VVEezUjCxjvd5j6Cri6O47YCHzzt7yNWs9J+pLas0UVlRRRRUBQawaL0CDbezlxEEkL8HRh6G2h9QbH5UwdGONeTBhZO/E7xt6g6/nepYTUI6LHzR4th3WxUpX0zGqJ1RRRQFFFFAUUUUBRRWL0Baoj0lbBGIwvWIv7aD9pGRxIGrp6EX+dqljuACSbAcTVd719I6RlooQG5Fm1GvgKlokW5O2VmwyjMM0YCkX1tYZTb00+VQjpGeTESyJmDR5csTRyZChIswbK1n14g+lQOHaCGQmQWW7dpNWUmxAbUZl1PDWmbGzsozK9gTpluh/EwBtc+NZ3VWJuJvC8W1jEwCpiVTrbt2AyQkBxroWygWJ5ird25tRcPA8zahRoo4sToqjzJIHzrysXZermLHje+pbT8XGpJDvpKSkBdzGHB7eoFtRYfPnpWjF34PZ02KjWTFSFc2oii7KoDwBYgsx9hRNuRhW73XH/jSAfk1IN1d+o57JIAjaAEd0+vhU0U3p9EVj3BwCMshhLMhDrnd3sRqCAzWvcVR+8O2ZJBY3Ia3tqfqa9LYkXVh4g/Q15bxuLAUeI0PqDVRy2jjS9tO6AvsLCu+yMZJHfINTSA47XhSvAtLKwSFGZzoAoJP/AI9auh0hLlwo7crkKANdToB/rzr0TsbA9TDHFxyKFv4m2v51COjno/OFIxGJIaf4FGqxXGpvze2l+VWLTQUUUVAUUUGoMGtTWawaBi302yMJg5pidQpVPN20X89flSbo12UcNs+BGvmZTI/jdjf6WqM7Zk/tXaUeFTXC4U552HddwdE8Dr2f+arOQaVRmiiigKKKwTQZrR3tqTYDUnwps2/vDBhEzzPlv3V4u34R+tUvvbvzNjCUH7OG+kY+L8Z5+nCpasmpvvf0lJHmiwhDvwMnwL+H+I+fCq7O9WMLFvtMoJ8GNvbhTFmoLVl0nGLG2dtDG4nDZDMzGUklmtaNFNr6WJLNfTyqEba3Ymjle1zEBmMrkBQLXYtY6W10qwuj3GxvgioI6yM5WXna5KnzGtG1o45XTCswTr8yuxNgiZbsRfQsdAPXyqMIxH0VPIoeLFRsrAEEKcvDkQ2oofooxYFhNE/zZR7FTUtw3R5iMKjDZ+0SitrkkjWRQfEEd0+dqrDb28208PPJBJjZS8bZWK2APPTs8K19+Ic8d0c4mMXKSNb/AA3jkA9FJU1Etp4JoXKtfOpIYMCrDyKnUH5mrP6NMHiNoxPI+08UjxvZkXLwOqm7A8dfamjpK3FGB6p0keRJWYMZNWD2ve44gj6VZBENjbTMbg3I4ehr0RuDtnr4ACblQPaql2tuEkOBjxAmVmexCAeRNgb8RW+E259nwhjjkImYrYodVAIJN/yq2YL/AKpHa/Rfipca0a2XCtI0gl0ugbUjLxLA3FuHOm7Db+Y5OGJY+TKrfVadcN0oYxe91T+q5T/lNTV61Kdn9EOz074klNh33sPZLVL9j7Aw2FFsPCkY55V1PqeJqvMN0uN+8ww/lk/Rlp2wnSrhT345U+QYfkaSp1qfgVmo5s3fjBTsFSYBjwDgpf3FqkQNVGaKKxegzRWL02bW3hw+HF5pVU8lvdj6KNTQOZqv9996nZvsOA7eJl7LMvCIfFr4+J5ethSXFbdxu0iY8Ehhh4NM2hI568vRbnzFSrdPdOHBJ2O1I1uskPebyHgt+VQbbmbtpgcOIl7TntSvzd+Z9BwHkKf6KKoKKKKDDHSq/wB8ekmODNFhrSy8C3GND8u8R5aeJpj6Rtu4qWR8PAXWJDlfq7ZmIvfMb3y+QquJNnuOJYfjjYfmBasXk6ceH632htGSdzJK5dzxJP5DwHkKTVjqGHxIf5rfUVv9nk/hJ/DZh+VZ11ka1k0owOAllfq0R2fTshSzepAGg8zpUhl3OMOX7TKkRYXCE5pLeOSNWIHnerrNxDEx/VOSrMpvfMPThpT5DOm0isOIkZZOKSCxVrcnU2s3gRbzqU4Poww+IUtHi0fhmy37PPtXPZ+dNuJ6LXyucLPFPbkGFx7cKbHOoPiy2HlZEmmyqSoKyMl7G17A6cK4rhzNnfO7OMve7Wa5Ci78jc6XrO09jTQuUlUqw5Nz9+NJ4y63CswBtexIvY3W/jY61qWJ1p/2dDtDB5xFL9nz2z2kUMwF7aanma5Y+SV7NisTI+ug1f5jMwApp+0Slixdix4km5Phqaw7u3eJPqaunVN9pYSFNmRzpKzSvKUCuwuq5TchB9aimCfW5OtcEwr5c+U5b5c1jlva+XNwv5V2wSa+9LWpxLs1a3ratWSo1IM58a2V76c60t5U77I2dfUjX/XsKxeWOk479ZwWCyjO5AGlyeH/AJq8thbYiTAQzSzp1eQftGbsnUjiePhVH7WxylerWzD4m5eieA8+JqXbldHZxUUM2LnZsOBfDwIxAC3N8x5XP8PvV4Oflh92l0tQhimFhkxDciBZfaxYj5UjG3tu4r+5wogU82XKfeQ3/wAtWJsvY8GHXJBEkaj+FQPc8SaX10cVXDcjac+uJx1r8VUsf+nKKetj9G2GiIaUtO339FPyHH5mpvRQaRRKoAUAAcABYD0AreiigKKKKAooooKD30w6/a5jdg2du6xXmddKZo8RKvdmkHqc31FPm/H/AKybT4z9TUft5Vyx27FP9pz82jf8aA39bU/7A2E+KWSSWOKKKIEu8Q/auVXN1aD4Ta12PC4tUcSUoudVu5OWFbXu9rlrcwijNbmSK7bF22+GjskjWmJMqN2lkJuDm0uLjmCKZiXkX4HfCXDqvUqIgxNoggIbX42IzOTzYm9cN7tp58mMkZo2xMCGPS8fZ7LKp8QQTr/FXHD7t/a4xOcXkiDhDEUMk4YgMI4ipHW3UizcbceBqajbsMcK4bqowkYCiNh17Lb/ABCBkD+IDG1LkYQHd6LEPhcROr9XE7QQlydHs7sQT4XsPnatsLttosSuWQKyvGFKG474zlrcVy5tKsaHeVGjZHjjfD2yyKF7KLwOeLKDl+8ua3MU07x7mYGPBGfCQMO0plZGaVkSxJygsbrfKezy1puh/wBpvgdqK0OYCX90WGRr8spPH61UO0t3nikaNmUMCRYmx42vSnd+dsRjEjgLSlnjym1lQLIrM/qANOetS3pz2YLQ4lRYlijHx0uPyo3x5YgEeymHeXN4WN60xGGsNEN/Q0kwW1CveCtw0IsfdbEU+4fbMBGokQ/dYuvs1V003zTP1KRljlDMwW+gJ0uRwv51zwyW1NSASwsNJ/8A5Iv1AFcnwCtw6hz91ihPvepq+jUrDxrYnlzpRi8AI1LMjqBzDBh9f0pRgtkyhrtGQnZIY6ixva5HDhWeVa4yUbN2eWNz668B5nwFKNo48AFIzp8R5t5eQ8qMfjgAUTu8zzY/oPKmzzNSTW7/AMacP1r0PuIltn4X/dKffX9a875dPWvRe6OIj+ywIjqxWJBYEE93mAa68Xm8p8orANZrbiKKKKAooooCiiigKwazSHa+1YsNGZJnCKPE6k+CjmfKgpTfxf8AbZvxH6mmC1O29u0EnxLSRkEPZrfEL8iKaEGo9R9a5urliMUTiYljAIgTKLnKGZ7mXXkTe38tINtwzFxdrgtlW9s2vDMRpblf1pYZIoZJwwLPHM/A2axAysAe8OIPhcU0TO7B+xIAQ1iVPM8/Qa1WFgYaERkQKyq2YxNJ3VGiiQgju3JAv/CLcKnOyNwzEytnjew/hOh5BdbAWqvVAlSJxb9pDGQb/EECyR/jBUNbj2geRp3g240cLL2xIxAJDFAVAFjcHQ8tPD51Aq2hsefCTxSOoAkexynMgJPaXXXUa29fCnLcDaGU4mCPhD1+TwAWUhB7ki3lUN2jvIyuJJ5DLKNYYy3ZB5M1zZEXQk86ecFtxMBhkjiytiZNWZuKhiXaVxyLMSwU8rE1KqKNjGBXPbM8mYvmAAzG5OnC1SLeXEvNsSAyEuTO2VjxZFLhWJ53W2vOmPDw4SbFo2IiEiySpG5iJjXPITlJVTYgm97W40/7+7XjkgjhjTIsbN1Y0CmNRkBAHAMR2fIX50IqSSPW1dYIrGiRTnOvM054TDX1Op5cK37dNhww8BAGtbtADxA9qyBWNazia5yYIEcLelO8alMNckkllXUk6WNhY02qDTpjjbCr/vF+hrnzjv4r6MsvGsql62RLm/tXLGTW7INrd48h5VuRm65Yl/PQcT/Tzpx3dn6maPEkZcjAqBxPI/K1701YKPOc73EY4Dmx8PWlLyFzc6DgByA8BWoxZr1BC4IBHAgEfMXrpUM3C3rixCLh9RLFEl7/ABWUAkc9DUyFbcKzRRRRBRRRQFFFFBg1R/S9tINjcjjOqIABmK5STqRbS59OVW9t7bkOFj6yZwovYeLHwFUDvoDiMTJKhDhvD3FvGufOuvinvTLmgP8AjIeXaVgPe1dVAI7M4/nQg+4puaFhyI+VadZyrn2r0deNO218HfFCTMuWeLOG4qGVQknnoRfxs3lWmO2ky2jupNrXU5iTw+Q/QVjBSCROpZ8hzZ4JD+6e1iD91xYHw41xwmByzGKZTG4DZtO0NL3HiCOFuNdON2PNz49aX7LeaFXVo1lgN2MTNrflJFwOYC+qkGtxtyEpZHx17/3aygqfR+rL3+dNe19o5myRvdRlAsCLW5+N6cIHMUOYZSGIsLgW01zDje/1pWXDCYlZGIEPVlSNWJZg2vabNq7i2hc2W3C9OGJkOa4desbss7AFWNtA99Be3P8AKmzD41g7vmVidAW4N6niCL2BPK/lSbB9diWMUag3bMwHdU2tmZuVgT71cDlsmF/tCRvmL9YCsaplIc9kPcmwsCSDqOetKd4sSGxDoCCqNkUr3SF0Fj4C1venXaGTBQLGkjSYrKyPJ/hI41Rb93hpzALcNKioFh8qbk1vhx7UkkW7DQc6d4I9B2RTL1hDAkXHlSyLaSDmw9RSLYc7eVFvWuEeMQ/ED+VKVcHgfY3ouQIfOnHHf3CDxkH/AEmkCnXj+VLdrNaCO3HrP+yufL66+P4bZ5sostr66+HiflTfDB1ptqI17x8f61rGplbq1NhxdvLnTpkAAC6KvDxP3jV0zXNhm0Asq90f651qTawGp5D9TW5kAF+XL7x/pTtupu++JmAHeaxY/wAC/wBdNBVicvUyJP0T7Ebr+vN8sYILfxMdMvnbiflVwikOyNmJh4lijFlUe55k0urpHlt2iiiiqgooooCiiiggPSthmaFWGqi4PgDyueVVImDQcGdD6Aj5dWwNvlXozaWC61CviLEHgaqTafRjiVYmKW6kk2y3Ppoa58pddePPPqINgs3CVG8mIB/+xQfzrlLsiS3cv6X/AO0sKe8TuljI/P1BFNkuzcUh1iv5jj/Wse3TtP6a5MLl7yMD5EH8mymnbD4uKRFhxMfWKv8AdsQY5I/wuNLeRNqTnHTr3llHuR7G4rC7XHBlX5oAfdbVZ6L7aY/dyIG6Yhl1vllS5/5gRf8AOkGI2Re2bERm3AhGv6d4A/OndNqRkWy6eAc2HoGv9aRsiNfl4WIrU5Od4X8J4MFhl77PJ5Xyr7J+pp1j2zZckSiNPugA+/L60zSQqOXvScykGrsJ49+nHGS3Fhw+vnSVZNK5u5trSdZALknXwFZ+u8s4z03le5Nq0RrVqrqedjXdYgeBv6a1nLCWV0TEoe9Cp8wSp/KumeD+GVPRs31pOYK1aHzpq5KUjEJwWdlP3lIrfBMZrwiRFzNmzN2V0B0zG51v9KbXSu2zEHWpoO8Ksp0PkESoMqiw5+LHz8qx11wxOijj4k+Arvi4Ra3AC5Y+ApJhYDM4Cg5QQFA5/wDmsz23y/1mQq2Ns155AAtydEXkPE+gq+t1NgLhYgOLnV25k03bi7rjDJ1jj9owH8o8BUurtxjx8+X5BRRRWnMUUUUBRRRQFFFFAUUUUGrIDxANJptnxtxRfYUroqYGPE7uwN8Apnxm5mHb4R7A/pU0rUoPCp1XVYY3o8w54KB6aUxYvo3T4HYfO9XQ2HU8q4ts5TU6r2UTiNwph3ZA34hTXiNzcUv7sN6Xr0MdkpXNtjr406r3rzfNs+aPvwMLeANJ7JftJb1X+ljXpJ9hA8wfUUhxO6ET96ND8qnVZ5KoFYIG4j2Yj8mBFdE2XFxDP7I30INXDi+jXDteyZT5UyYzoq/w5GHlUvGtzyRARgLcJD88y/k6sK5Ps8ngVb5KT/lIP5VLMR0e4yPuPmHnpTXitg4xO9CG9jTK124X9ME2DsNVA8yWX8mW351pgcPlcMLGxuArKTcajnwvTnNh2As8TgHjobflSPCRKrhoiQ3Ig2NSLv8AK645ZZmZ+rZIy4HPKCeClrAE+VWr0dbphAJZB+EH5e/mfGuu4WxHaMPMBkLZ8rdtme3eN9BVgogAAAsBwArc4ufk8m+mRWaKK24iiiigKKKKAooooCiiigKKKKAooooCiiigKKKKAooooCiiigKxRRQFaGMHiBWKKDQ4KP8AgX2FJG2Dhi2Y4eLN45Fv9KxRQOMSBRYAADgBoK3oooCiiigKKKKAooooCiiigKKKKD//2Q=="/>
          <p:cNvSpPr>
            <a:spLocks noChangeAspect="1" noChangeArrowheads="1"/>
          </p:cNvSpPr>
          <p:nvPr/>
        </p:nvSpPr>
        <p:spPr bwMode="auto">
          <a:xfrm>
            <a:off x="155575" y="-966788"/>
            <a:ext cx="2266950" cy="20193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4" name="AutoShape 4" descr="data:image/jpeg;base64,/9j/4AAQSkZJRgABAQAAAQABAAD/2wCEAAkGBxQTEhUUExQWFhUWFxUXFBgXGR0WFRUcHhQYGBgXGBoYHCggGBwlHBgYITEhJSkrLi4uGB8zODMsNygtLisBCgoKDg0OFxAQGywcHBwsLCwsLCwsLCwsLCwsLCwsLCwsLCwsLCwsLCwsLCwrLCwsNywsLDcsLCwrLCsrLDcsK//AABEIANQA7gMBIgACEQEDEQH/xAAcAAABBAMBAAAAAAAAAAAAAAAABAUGBwECAwj/xABGEAACAQIDBAgDBQUFBwUBAAABAgMAEQQSIQUGMUEHEyIyUWFxkUKBsRRicqHBI0NSgtEVM1Oi8CRzg5KywuE0Y5Oj4kT/xAAYAQEBAQEBAAAAAAAAAAAAAAAAAQIDBP/EACARAQEBAAIDAQEAAwAAAAAAAAABEQISAyExQVETImH/2gAMAwEAAhEDEQA/ALxooooMGmLa+88UEixsrtm0JQBgvMhtbg21p02hKVjYjjyvwv51Ue2YnbFQwusqtOZmhsqukwy2N361Wva2jD3rNqyLkRwQCNQeFZJquOjLeGT7JlmSQhXdY27FyoYi2QEFbHTgb+NY3537kjvHhyI7L+0kdDnUnhlU6cNbmraSascNTPvZtb7Nh2kDKrWOVn1VbAm9hq3DujjVTbH6QcXHKJBG0sGVRLqSSbZc9z8TEX8NbU572b8ri40WGPI6k3E6g2utuyASCbEipeS9KsrdrFzS4aKTEJklZbso5a6X8Da1xTqDVFx757UXhiEb8Uan6WpTH0i7TXiMO38hF/ZqneNf4uS7KKptOljGr38LC34WZfrel2H6Yv8AEwbjxyuD9QKvaJ/j5LWoqvMP0uYQ9+KdP5Qw/I05QdJmz24zFfxIw/Sr2h05fxMaKj2H32wD8MXD82A+tqcoNswP3J4m9HU/rV2M5S+sXrnHMG4EH0N6h+12nmx0SQu6rFIOuI0QLkDkEfGzGw8gDzNETWisCs0BRRRQFFFFAUUUUBRRRQFFFFAVi9YfhpVf7YxuOjJ6xmC+MVig8tNaW4JvtKEvE6qbMVOUkXANtLjmPKvM+1doFJyCxkeJmyupfKDwJQ5wyLy5eFWO22ZyQOsmF/i1ZRxIPHy4VCttwibEmFjBmkBHXmJkAJAuzENbMMvEjifOsWzV9pVufuztCbCJNDixEHLlYjnyAZjqA2YC5vpr61GN75cVh5nw+IydaVBz27DqVsSugHDThpan7Bb84iF1w6h2CFUzIoEVgBqlx3fnxp321tiHFp1OLWOUHukWWZT/ABIVuQflamLx5ZVYbOnm6ucRlSoyPKp7uQcQR4eNq77L2nE2Zmw/Wi/ZI4LpqACf9WqZbz7pYfZ+A6yFpFlmBVjMRmaPIWaKwGUMQLj0qF7HwE2KlTqpo3MzsmtkKZQArOqDg17Aga2qWOnHn7OS4/C84JU9L/oa2+14Q/vJk9x9b074no42knBY3H3XAPsbU04rdfaUfewbkeK5W+hrPWuk5RqxhPcxTfzWP1WtFw/8M0Teo/oabcXh5k/vMLIvrGw/SkJxCDihHytUymxJRhH/APbb5mtWwb84VP4WH6gVH1xUduLD0NdVxvhK4pi9jrLgxzgk+QB+hpFiIIV4pIvD4CPz4VoNpuOE5v51pitozOpUyqwI4FRrVkLUv3Y3wxMLLiepVoTeB1VrO5U9nyGW3zvXeff/ABWfENFZM5vGHW7xjiLWJDtbS3AAXqE4cyLgY5swMcc0gKEaFiVsSPiFr1nDbSysXVFbUWN7BLgjQfOtOMk1Zu53SNPnSHFKJQ371SA68znHAgeVWyrgi9eZ90JQ2JAlzDNctlNrqB3Rl1BuBw86tuPeZVsDO6DgA3/7hH1rUrPOTfSUbe2wsCi1jI392puL2tcmwuAAb3pHulvH9qXtqqSWDZAb9k6g+voTxFV3tjaxfD4jGyZmsMpySrE4XMUVVXK3ZI1J8fKttl4mfC4rBKhR4pYlkQFiTGixlWU9WovfOvwnuj1qb7ZxctFRTGb4rCC8ip1YFzle8hPIKjAE8act3tvLiUzXRWzEFAwJHMX861Kh5orANZqgooooCiiigQbb2iIIWkKlrDsqvFzyUVXQ6RIpVZcQrQSZidVLIRaw7Q5+tWVtHBiVCp58PKqe3r3TnjYnqWZL3umtx/LqtZ5RYrXbMzGWR4pGAZ2PZYgHUm9gabf7Qn4dbJ7mpTj5IgCGRlP37H3zC9MYcBu11JF9bWBtVmI4f2liJLK8srC/dYmx8qsbo72rBgpJDO65kyBeGY9nVVtwtUJxsmGI7Da+dv01pfszY6YkImEWZpv3jFR1S66WI1PzpgvHfJIsZs5pkN+rAxEJ++lyFIPjqpHnUW6NdktJi5JpiCIjmhURiIKzFka4sCxUXF7ka1y23syXDwYTDTdZ9muZcQ0aGTthl6uNkU5mU2Nx97jTRuvtEjHRTxZonkkeF4RC8cMiZ7qVzHssykuRytUF6is1gVmtDBFcZcHG3ejQ+qg13ooGjEbs4R+9hoT/ACD+lNWK6OtnPqcKo/CWX6NUsooagE/RHs5uCyr6SMfrTbiehbCnuzzL/wArfpVo1ipkXtXnbfjdNsBGYUeSSPMpbsE5jluX7OiWNgPQ0n2NuKMViZYMJic0aIkiyOhGptdHAIsQb687cKszpZw0bCNkeRcSquwWJssjxLq9wdCASDr6Vv0OYFI8NK2fPO0zjEEtmNwSFF/DKb353qG1z3b6JsPhyHmczsOKsoEV+I7Op0PnUjm3PwB/cRp+ElP+lhUa3vkx6vIqsGzAtEFa1lzAarbQi9r3piwMhc2kLIcvaLDML6adliabD2YOkXDrh8TIhJkW4MYsn7FbDKoLAhgSWtzFjfjXHcDd9sdiZI1KwpEoYyLEOsudFBYEW4H5Uo3mnXtRZ1YHKLth2fKLgnK4AIp5wmIniifESSKVIV7xkByoUKLjRiRw1qSQ30ddrdGU/VnJizKU7SI6t2iOQJcgE8L03v0U4h1E8c6rI/bZHQqVJ1y51N9PSnJN7Z4UgkLM6TXKg2YgA6lhxFTLdjeRcXmAXuWuwN19LjgfKtIq/wDtfa+yz+3DNENO3+0hPo47S/M/Kp9ur0hYfFZVc9TKeCsbq34XsAfQ2NTCSIMCGAIOhBFwfUc6r7ejovhlu+EIgk4ldTC38vwHzFUWHes1Tux96sZs2QYfGIxT4Qxvp4xyfEPL6VaWyNsRYlA8TBhpcfEvkRyoHCiiigKKKKDhPhI376I34lB+tIJd2sG3HCwH/hL/AEp2ooGiLdnBr3cLAP8Ahr/SnKDDogsiqo8FAA/KutFA0b04TrMLNlHbVHaO2hzBSR71VXQnEJppJpszOpZYzI2az2DPlDa3Cka8tfGrqcXBFUzvDsmfAYsthgMjyCaM8OrfuvbkUddCLjUDW9qnwXOKzUTwe+8QUCeOSJuBOQsnroLj5inbCby4WXuYiInwzAH2NjV0O1FaLJcXFiPI3pDtbbkGGUNiJUiB0GdrX9BxNA40Ui2btSKdc0MiyL4qb29fCltAVg1msGgqDpKVi2JKRzvOy9XG8DAZFNuxIhOZkI17IPOtOjGQrtKYRpLFE8CvLHLYZCBYHiTqb6mlHTnHGiwyqLYgtlDKSrFbHQldSBrb1p36IdnQxbNXEFVVpgxlkbiyq7BczN8IH1rM+qVvtSKfHSGJswjw6DMO6M0rEgeuUVS3SXiW+3uQSLKo0JHM+Hyq45tw8NOftGEmeMtzjY5PQWOg1OnnUS3k6LHyyTyTZ7As7cWIAudMoJ9Kk9XVVGuOlH7x/wDmJpWm3MSBbrpLeF9K1bAR5tJQAeFweHjpxqS4Lo/mnRmw7rLltcAMp11HeUWuK1kTTTs3aM1wOscZiFIBsGBYXU24g+Fen9g4ZI4I1RVUZRooCjh4CqT2d0cYwRIyw5Zka7CUgo2oK5Mp0tzzVb+6Gz8RDDbFSB5GNyBqF04A/wBKt+p7P1FFFAh2tsqHExmOaNXU8iOHmp4g+Yqttq7u4jZb/aMM7vAO9zeMffAHbj8TxH51a9aulwfnUDPuxt9MVGGFgwAzAG49VPNaeqrbbGAOzMSmIhH+zSNlZeUTN8I+43hya1WJhZg6K6m6sAR6GqOtFFFAUUUUBRRRQBpvxsUM942ZWI4gMM6n5G4peaim2tw4J3aUPJG7HM1iHQn8LggfK1ShBiNzcQh/2bEgLrZJFIt5Aqcv+WmrG7Hxw0lwkc4+4Y3/ACbqz9aXybtbRg/9Pis4HIkr/lkzr7EVx2Tv3NFOMPj0ysfitkZb8GZblWX7ykj9Ji6Y5HWG2bC4jDnxj61B/kBUe9N+2ReMz5ZMTIY26guizRrrZUcOcw0t2gL61eI1FVd0x7to6riUKJIAVctoHUC63NjqDzpRG93cYYsYJIpJcOTAmZZ47xMbkMiqpuFU6jwqcx72zf4+FPqjp9Wpi6K90cPLFPLiEjncyZATdlUBQdAeB7XG3KppJ0f7OP8A/Kg9Cw+hp7DcN7pv48If52H60nn3yxPIYS3Ns7tlHiEUEsfKl03Rxs0amIqP97Io/wCukw3G2QDqAfIzsR8xn1p7EC21HLtLFdXGxedlyLcDLAjG0k8oUlYyVGVUuT7mnbpVlbD4OLA4c5Y4kTrbfFyRT6kMx+VWRspcFh1EcHURKToqFRc/qagHSPkeIm+rSSSN6L+yQeymtSJUJ3L6SJ8D2GAliJ1VjYjzU2qV7y9L0csJiw0bq0gyu7WGQEWbKBxPnpVeY/CRqkQN8xQObcs18o9gD8647L2UZnIXQedMBiolaUdWNAFBI5mr86LYrYIE85H143ANh7VVEezUjCxjvd5j6Cri6O47YCHzzt7yNWs9J+pLas0UVlRRRRUBQawaL0CDbezlxEEkL8HRh6G2h9QbH5UwdGONeTBhZO/E7xt6g6/nepYTUI6LHzR4th3WxUpX0zGqJ1RRRQFFFFAUUUUBRRWL0Baoj0lbBGIwvWIv7aD9pGRxIGrp6EX+dqljuACSbAcTVd719I6RlooQG5Fm1GvgKlokW5O2VmwyjMM0YCkX1tYZTb00+VQjpGeTESyJmDR5csTRyZChIswbK1n14g+lQOHaCGQmQWW7dpNWUmxAbUZl1PDWmbGzsozK9gTpluh/EwBtc+NZ3VWJuJvC8W1jEwCpiVTrbt2AyQkBxroWygWJ5ird25tRcPA8zahRoo4sToqjzJIHzrysXZermLHje+pbT8XGpJDvpKSkBdzGHB7eoFtRYfPnpWjF34PZ02KjWTFSFc2oii7KoDwBYgsx9hRNuRhW73XH/jSAfk1IN1d+o57JIAjaAEd0+vhU0U3p9EVj3BwCMshhLMhDrnd3sRqCAzWvcVR+8O2ZJBY3Ia3tqfqa9LYkXVh4g/Q15bxuLAUeI0PqDVRy2jjS9tO6AvsLCu+yMZJHfINTSA47XhSvAtLKwSFGZzoAoJP/AI9auh0hLlwo7crkKANdToB/rzr0TsbA9TDHFxyKFv4m2v51COjno/OFIxGJIaf4FGqxXGpvze2l+VWLTQUUUVAUUUGoMGtTWawaBi302yMJg5pidQpVPN20X89flSbo12UcNs+BGvmZTI/jdjf6WqM7Zk/tXaUeFTXC4U552HddwdE8Dr2f+arOQaVRmiiigKKKwTQZrR3tqTYDUnwps2/vDBhEzzPlv3V4u34R+tUvvbvzNjCUH7OG+kY+L8Z5+nCpasmpvvf0lJHmiwhDvwMnwL+H+I+fCq7O9WMLFvtMoJ8GNvbhTFmoLVl0nGLG2dtDG4nDZDMzGUklmtaNFNr6WJLNfTyqEba3Ymjle1zEBmMrkBQLXYtY6W10qwuj3GxvgioI6yM5WXna5KnzGtG1o45XTCswTr8yuxNgiZbsRfQsdAPXyqMIxH0VPIoeLFRsrAEEKcvDkQ2oofooxYFhNE/zZR7FTUtw3R5iMKjDZ+0SitrkkjWRQfEEd0+dqrDb28208PPJBJjZS8bZWK2APPTs8K19+Ic8d0c4mMXKSNb/AA3jkA9FJU1Etp4JoXKtfOpIYMCrDyKnUH5mrP6NMHiNoxPI+08UjxvZkXLwOqm7A8dfamjpK3FGB6p0keRJWYMZNWD2ve44gj6VZBENjbTMbg3I4ehr0RuDtnr4ACblQPaql2tuEkOBjxAmVmexCAeRNgb8RW+E259nwhjjkImYrYodVAIJN/yq2YL/AKpHa/Rfipca0a2XCtI0gl0ugbUjLxLA3FuHOm7Db+Y5OGJY+TKrfVadcN0oYxe91T+q5T/lNTV61Kdn9EOz074klNh33sPZLVL9j7Aw2FFsPCkY55V1PqeJqvMN0uN+8ww/lk/Rlp2wnSrhT345U+QYfkaSp1qfgVmo5s3fjBTsFSYBjwDgpf3FqkQNVGaKKxegzRWL02bW3hw+HF5pVU8lvdj6KNTQOZqv9996nZvsOA7eJl7LMvCIfFr4+J5ethSXFbdxu0iY8Ehhh4NM2hI568vRbnzFSrdPdOHBJ2O1I1uskPebyHgt+VQbbmbtpgcOIl7TntSvzd+Z9BwHkKf6KKoKKKKDDHSq/wB8ekmODNFhrSy8C3GND8u8R5aeJpj6Rtu4qWR8PAXWJDlfq7ZmIvfMb3y+QquJNnuOJYfjjYfmBasXk6ceH632htGSdzJK5dzxJP5DwHkKTVjqGHxIf5rfUVv9nk/hJ/DZh+VZ11ka1k0owOAllfq0R2fTshSzepAGg8zpUhl3OMOX7TKkRYXCE5pLeOSNWIHnerrNxDEx/VOSrMpvfMPThpT5DOm0isOIkZZOKSCxVrcnU2s3gRbzqU4Poww+IUtHi0fhmy37PPtXPZ+dNuJ6LXyucLPFPbkGFx7cKbHOoPiy2HlZEmmyqSoKyMl7G17A6cK4rhzNnfO7OMve7Wa5Ci78jc6XrO09jTQuUlUqw5Nz9+NJ4y63CswBtexIvY3W/jY61qWJ1p/2dDtDB5xFL9nz2z2kUMwF7aanma5Y+SV7NisTI+ug1f5jMwApp+0Slixdix4km5Phqaw7u3eJPqaunVN9pYSFNmRzpKzSvKUCuwuq5TchB9aimCfW5OtcEwr5c+U5b5c1jlva+XNwv5V2wSa+9LWpxLs1a3ratWSo1IM58a2V76c60t5U77I2dfUjX/XsKxeWOk479ZwWCyjO5AGlyeH/AJq8thbYiTAQzSzp1eQftGbsnUjiePhVH7WxylerWzD4m5eieA8+JqXbldHZxUUM2LnZsOBfDwIxAC3N8x5XP8PvV4Oflh92l0tQhimFhkxDciBZfaxYj5UjG3tu4r+5wogU82XKfeQ3/wAtWJsvY8GHXJBEkaj+FQPc8SaX10cVXDcjac+uJx1r8VUsf+nKKetj9G2GiIaUtO339FPyHH5mpvRQaRRKoAUAAcABYD0AreiigKKKKAooooKD30w6/a5jdg2du6xXmddKZo8RKvdmkHqc31FPm/H/AKybT4z9TUft5Vyx27FP9pz82jf8aA39bU/7A2E+KWSSWOKKKIEu8Q/auVXN1aD4Ta12PC4tUcSUoudVu5OWFbXu9rlrcwijNbmSK7bF22+GjskjWmJMqN2lkJuDm0uLjmCKZiXkX4HfCXDqvUqIgxNoggIbX42IzOTzYm9cN7tp58mMkZo2xMCGPS8fZ7LKp8QQTr/FXHD7t/a4xOcXkiDhDEUMk4YgMI4ipHW3UizcbceBqajbsMcK4bqowkYCiNh17Lb/ABCBkD+IDG1LkYQHd6LEPhcROr9XE7QQlydHs7sQT4XsPnatsLttosSuWQKyvGFKG474zlrcVy5tKsaHeVGjZHjjfD2yyKF7KLwOeLKDl+8ua3MU07x7mYGPBGfCQMO0plZGaVkSxJygsbrfKezy1puh/wBpvgdqK0OYCX90WGRr8spPH61UO0t3nikaNmUMCRYmx42vSnd+dsRjEjgLSlnjym1lQLIrM/qANOetS3pz2YLQ4lRYlijHx0uPyo3x5YgEeymHeXN4WN60xGGsNEN/Q0kwW1CveCtw0IsfdbEU+4fbMBGokQ/dYuvs1V003zTP1KRljlDMwW+gJ0uRwv51zwyW1NSASwsNJ/8A5Iv1AFcnwCtw6hz91ihPvepq+jUrDxrYnlzpRi8AI1LMjqBzDBh9f0pRgtkyhrtGQnZIY6ixva5HDhWeVa4yUbN2eWNz668B5nwFKNo48AFIzp8R5t5eQ8qMfjgAUTu8zzY/oPKmzzNSTW7/AMacP1r0PuIltn4X/dKffX9a875dPWvRe6OIj+ywIjqxWJBYEE93mAa68Xm8p8orANZrbiKKKKAooooCiiigKwazSHa+1YsNGZJnCKPE6k+CjmfKgpTfxf8AbZvxH6mmC1O29u0EnxLSRkEPZrfEL8iKaEGo9R9a5urliMUTiYljAIgTKLnKGZ7mXXkTe38tINtwzFxdrgtlW9s2vDMRpblf1pYZIoZJwwLPHM/A2axAysAe8OIPhcU0TO7B+xIAQ1iVPM8/Qa1WFgYaERkQKyq2YxNJ3VGiiQgju3JAv/CLcKnOyNwzEytnjew/hOh5BdbAWqvVAlSJxb9pDGQb/EECyR/jBUNbj2geRp3g240cLL2xIxAJDFAVAFjcHQ8tPD51Aq2hsefCTxSOoAkexynMgJPaXXXUa29fCnLcDaGU4mCPhD1+TwAWUhB7ki3lUN2jvIyuJJ5DLKNYYy3ZB5M1zZEXQk86ecFtxMBhkjiytiZNWZuKhiXaVxyLMSwU8rE1KqKNjGBXPbM8mYvmAAzG5OnC1SLeXEvNsSAyEuTO2VjxZFLhWJ53W2vOmPDw4SbFo2IiEiySpG5iJjXPITlJVTYgm97W40/7+7XjkgjhjTIsbN1Y0CmNRkBAHAMR2fIX50IqSSPW1dYIrGiRTnOvM054TDX1Op5cK37dNhww8BAGtbtADxA9qyBWNazia5yYIEcLelO8alMNckkllXUk6WNhY02qDTpjjbCr/vF+hrnzjv4r6MsvGsql62RLm/tXLGTW7INrd48h5VuRm65Yl/PQcT/Tzpx3dn6maPEkZcjAqBxPI/K1701YKPOc73EY4Dmx8PWlLyFzc6DgByA8BWoxZr1BC4IBHAgEfMXrpUM3C3rixCLh9RLFEl7/ABWUAkc9DUyFbcKzRRRRBRRRQFFFFBg1R/S9tINjcjjOqIABmK5STqRbS59OVW9t7bkOFj6yZwovYeLHwFUDvoDiMTJKhDhvD3FvGufOuvinvTLmgP8AjIeXaVgPe1dVAI7M4/nQg+4puaFhyI+VadZyrn2r0deNO218HfFCTMuWeLOG4qGVQknnoRfxs3lWmO2ky2jupNrXU5iTw+Q/QVjBSCROpZ8hzZ4JD+6e1iD91xYHw41xwmByzGKZTG4DZtO0NL3HiCOFuNdON2PNz49aX7LeaFXVo1lgN2MTNrflJFwOYC+qkGtxtyEpZHx17/3aygqfR+rL3+dNe19o5myRvdRlAsCLW5+N6cIHMUOYZSGIsLgW01zDje/1pWXDCYlZGIEPVlSNWJZg2vabNq7i2hc2W3C9OGJkOa4desbss7AFWNtA99Be3P8AKmzD41g7vmVidAW4N6niCL2BPK/lSbB9diWMUag3bMwHdU2tmZuVgT71cDlsmF/tCRvmL9YCsaplIc9kPcmwsCSDqOetKd4sSGxDoCCqNkUr3SF0Fj4C1venXaGTBQLGkjSYrKyPJ/hI41Rb93hpzALcNKioFh8qbk1vhx7UkkW7DQc6d4I9B2RTL1hDAkXHlSyLaSDmw9RSLYc7eVFvWuEeMQ/ED+VKVcHgfY3ouQIfOnHHf3CDxkH/AEmkCnXj+VLdrNaCO3HrP+yufL66+P4bZ5sostr66+HiflTfDB1ptqI17x8f61rGplbq1NhxdvLnTpkAAC6KvDxP3jV0zXNhm0Asq90f651qTawGp5D9TW5kAF+XL7x/pTtupu++JmAHeaxY/wAC/wBdNBVicvUyJP0T7Ebr+vN8sYILfxMdMvnbiflVwikOyNmJh4lijFlUe55k0urpHlt2iiiiqgooooCiiiggPSthmaFWGqi4PgDyueVVImDQcGdD6Aj5dWwNvlXozaWC61CviLEHgaqTafRjiVYmKW6kk2y3Ppoa58pddePPPqINgs3CVG8mIB/+xQfzrlLsiS3cv6X/AO0sKe8TuljI/P1BFNkuzcUh1iv5jj/Wse3TtP6a5MLl7yMD5EH8mymnbD4uKRFhxMfWKv8AdsQY5I/wuNLeRNqTnHTr3llHuR7G4rC7XHBlX5oAfdbVZ6L7aY/dyIG6Yhl1vllS5/5gRf8AOkGI2Re2bERm3AhGv6d4A/OndNqRkWy6eAc2HoGv9aRsiNfl4WIrU5Od4X8J4MFhl77PJ5Xyr7J+pp1j2zZckSiNPugA+/L60zSQqOXvScykGrsJ49+nHGS3Fhw+vnSVZNK5u5trSdZALknXwFZ+u8s4z03le5Nq0RrVqrqedjXdYgeBv6a1nLCWV0TEoe9Cp8wSp/KumeD+GVPRs31pOYK1aHzpq5KUjEJwWdlP3lIrfBMZrwiRFzNmzN2V0B0zG51v9KbXSu2zEHWpoO8Ksp0PkESoMqiw5+LHz8qx11wxOijj4k+Arvi4Ra3AC5Y+ApJhYDM4Cg5QQFA5/wDmsz23y/1mQq2Ns155AAtydEXkPE+gq+t1NgLhYgOLnV25k03bi7rjDJ1jj9owH8o8BUurtxjx8+X5BRRRWnMUUUUBRRRQFFFFAUUUUGrIDxANJptnxtxRfYUroqYGPE7uwN8Apnxm5mHb4R7A/pU0rUoPCp1XVYY3o8w54KB6aUxYvo3T4HYfO9XQ2HU8q4ts5TU6r2UTiNwph3ZA34hTXiNzcUv7sN6Xr0MdkpXNtjr406r3rzfNs+aPvwMLeANJ7JftJb1X+ljXpJ9hA8wfUUhxO6ET96ND8qnVZ5KoFYIG4j2Yj8mBFdE2XFxDP7I30INXDi+jXDteyZT5UyYzoq/w5GHlUvGtzyRARgLcJD88y/k6sK5Ps8ngVb5KT/lIP5VLMR0e4yPuPmHnpTXitg4xO9CG9jTK124X9ME2DsNVA8yWX8mW351pgcPlcMLGxuArKTcajnwvTnNh2As8TgHjobflSPCRKrhoiQ3Ig2NSLv8AK645ZZmZ+rZIy4HPKCeClrAE+VWr0dbphAJZB+EH5e/mfGuu4WxHaMPMBkLZ8rdtme3eN9BVgogAAAsBwArc4ufk8m+mRWaKK24iiiigKKKKAooooCiiigKKKKAooooCiiigKKKKAooooCiiigKxRRQFaGMHiBWKKDQ4KP8AgX2FJG2Dhi2Y4eLN45Fv9KxRQOMSBRYAADgBoK3oooCiiigKKKKAooooCiiigKKKKD//2Q=="/>
          <p:cNvSpPr>
            <a:spLocks noChangeAspect="1" noChangeArrowheads="1"/>
          </p:cNvSpPr>
          <p:nvPr/>
        </p:nvSpPr>
        <p:spPr bwMode="auto">
          <a:xfrm>
            <a:off x="307975" y="-814388"/>
            <a:ext cx="2266950" cy="20193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5" name="AutoShape 6" descr="data:image/jpeg;base64,/9j/4AAQSkZJRgABAQAAAQABAAD/2wCEAAkGBxQTEhUUExQWFhUWFxUXFBgXGR0WFRUcHhQYGBgXGBoYHCggGBwlHBgYITEhJSkrLi4uGB8zODMsNygtLisBCgoKDg0OFxAQGywcHBwsLCwsLCwsLCwsLCwsLCwsLCwsLCwsLCwsLCwsLCwrLCwsNywsLDcsLCwrLCsrLDcsK//AABEIANQA7gMBIgACEQEDEQH/xAAcAAABBAMBAAAAAAAAAAAAAAAABAUGBwECAwj/xABGEAACAQIDBAgDBQUFBwUBAAABAgMAEQQSIQUGMUEHEyIyUWFxkUKBsRRicqHBI0NSgtEVM1Oi8CRzg5KywuE0Y5Oj4kT/xAAYAQEBAQEBAAAAAAAAAAAAAAAAAQIDBP/EACARAQEBAAIDAQEAAwAAAAAAAAABEQISAyExQVETImH/2gAMAwEAAhEDEQA/ALxooooMGmLa+88UEixsrtm0JQBgvMhtbg21p02hKVjYjjyvwv51Ue2YnbFQwusqtOZmhsqukwy2N361Wva2jD3rNqyLkRwQCNQeFZJquOjLeGT7JlmSQhXdY27FyoYi2QEFbHTgb+NY3537kjvHhyI7L+0kdDnUnhlU6cNbmraSascNTPvZtb7Nh2kDKrWOVn1VbAm9hq3DujjVTbH6QcXHKJBG0sGVRLqSSbZc9z8TEX8NbU572b8ri40WGPI6k3E6g2utuyASCbEipeS9KsrdrFzS4aKTEJklZbso5a6X8Da1xTqDVFx757UXhiEb8Uan6WpTH0i7TXiMO38hF/ZqneNf4uS7KKptOljGr38LC34WZfrel2H6Yv8AEwbjxyuD9QKvaJ/j5LWoqvMP0uYQ9+KdP5Qw/I05QdJmz24zFfxIw/Sr2h05fxMaKj2H32wD8MXD82A+tqcoNswP3J4m9HU/rV2M5S+sXrnHMG4EH0N6h+12nmx0SQu6rFIOuI0QLkDkEfGzGw8gDzNETWisCs0BRRRQFFFFAUUUUBRRRQFFFFAVi9YfhpVf7YxuOjJ6xmC+MVig8tNaW4JvtKEvE6qbMVOUkXANtLjmPKvM+1doFJyCxkeJmyupfKDwJQ5wyLy5eFWO22ZyQOsmF/i1ZRxIPHy4VCttwibEmFjBmkBHXmJkAJAuzENbMMvEjifOsWzV9pVufuztCbCJNDixEHLlYjnyAZjqA2YC5vpr61GN75cVh5nw+IydaVBz27DqVsSugHDThpan7Bb84iF1w6h2CFUzIoEVgBqlx3fnxp321tiHFp1OLWOUHukWWZT/ABIVuQflamLx5ZVYbOnm6ucRlSoyPKp7uQcQR4eNq77L2nE2Zmw/Wi/ZI4LpqACf9WqZbz7pYfZ+A6yFpFlmBVjMRmaPIWaKwGUMQLj0qF7HwE2KlTqpo3MzsmtkKZQArOqDg17Aga2qWOnHn7OS4/C84JU9L/oa2+14Q/vJk9x9b074no42knBY3H3XAPsbU04rdfaUfewbkeK5W+hrPWuk5RqxhPcxTfzWP1WtFw/8M0Teo/oabcXh5k/vMLIvrGw/SkJxCDihHytUymxJRhH/APbb5mtWwb84VP4WH6gVH1xUduLD0NdVxvhK4pi9jrLgxzgk+QB+hpFiIIV4pIvD4CPz4VoNpuOE5v51pitozOpUyqwI4FRrVkLUv3Y3wxMLLiepVoTeB1VrO5U9nyGW3zvXeff/ABWfENFZM5vGHW7xjiLWJDtbS3AAXqE4cyLgY5swMcc0gKEaFiVsSPiFr1nDbSysXVFbUWN7BLgjQfOtOMk1Zu53SNPnSHFKJQ371SA68znHAgeVWyrgi9eZ90JQ2JAlzDNctlNrqB3Rl1BuBw86tuPeZVsDO6DgA3/7hH1rUrPOTfSUbe2wsCi1jI392puL2tcmwuAAb3pHulvH9qXtqqSWDZAb9k6g+voTxFV3tjaxfD4jGyZmsMpySrE4XMUVVXK3ZI1J8fKttl4mfC4rBKhR4pYlkQFiTGixlWU9WovfOvwnuj1qb7ZxctFRTGb4rCC8ip1YFzle8hPIKjAE8act3tvLiUzXRWzEFAwJHMX861Kh5orANZqgooooCiiigQbb2iIIWkKlrDsqvFzyUVXQ6RIpVZcQrQSZidVLIRaw7Q5+tWVtHBiVCp58PKqe3r3TnjYnqWZL3umtx/LqtZ5RYrXbMzGWR4pGAZ2PZYgHUm9gabf7Qn4dbJ7mpTj5IgCGRlP37H3zC9MYcBu11JF9bWBtVmI4f2liJLK8srC/dYmx8qsbo72rBgpJDO65kyBeGY9nVVtwtUJxsmGI7Da+dv01pfszY6YkImEWZpv3jFR1S66WI1PzpgvHfJIsZs5pkN+rAxEJ++lyFIPjqpHnUW6NdktJi5JpiCIjmhURiIKzFka4sCxUXF7ka1y23syXDwYTDTdZ9muZcQ0aGTthl6uNkU5mU2Nx97jTRuvtEjHRTxZonkkeF4RC8cMiZ7qVzHssykuRytUF6is1gVmtDBFcZcHG3ejQ+qg13ooGjEbs4R+9hoT/ACD+lNWK6OtnPqcKo/CWX6NUsooagE/RHs5uCyr6SMfrTbiehbCnuzzL/wArfpVo1ipkXtXnbfjdNsBGYUeSSPMpbsE5jluX7OiWNgPQ0n2NuKMViZYMJic0aIkiyOhGptdHAIsQb687cKszpZw0bCNkeRcSquwWJssjxLq9wdCASDr6Vv0OYFI8NK2fPO0zjEEtmNwSFF/DKb353qG1z3b6JsPhyHmczsOKsoEV+I7Op0PnUjm3PwB/cRp+ElP+lhUa3vkx6vIqsGzAtEFa1lzAarbQi9r3piwMhc2kLIcvaLDML6adliabD2YOkXDrh8TIhJkW4MYsn7FbDKoLAhgSWtzFjfjXHcDd9sdiZI1KwpEoYyLEOsudFBYEW4H5Uo3mnXtRZ1YHKLth2fKLgnK4AIp5wmIniifESSKVIV7xkByoUKLjRiRw1qSQ30ddrdGU/VnJizKU7SI6t2iOQJcgE8L03v0U4h1E8c6rI/bZHQqVJ1y51N9PSnJN7Z4UgkLM6TXKg2YgA6lhxFTLdjeRcXmAXuWuwN19LjgfKtIq/wDtfa+yz+3DNENO3+0hPo47S/M/Kp9ur0hYfFZVc9TKeCsbq34XsAfQ2NTCSIMCGAIOhBFwfUc6r7ejovhlu+EIgk4ldTC38vwHzFUWHes1Tux96sZs2QYfGIxT4Qxvp4xyfEPL6VaWyNsRYlA8TBhpcfEvkRyoHCiiigKKKKDhPhI376I34lB+tIJd2sG3HCwH/hL/AEp2ooGiLdnBr3cLAP8Ahr/SnKDDogsiqo8FAA/KutFA0b04TrMLNlHbVHaO2hzBSR71VXQnEJppJpszOpZYzI2az2DPlDa3Cka8tfGrqcXBFUzvDsmfAYsthgMjyCaM8OrfuvbkUddCLjUDW9qnwXOKzUTwe+8QUCeOSJuBOQsnroLj5inbCby4WXuYiInwzAH2NjV0O1FaLJcXFiPI3pDtbbkGGUNiJUiB0GdrX9BxNA40Ui2btSKdc0MiyL4qb29fCltAVg1msGgqDpKVi2JKRzvOy9XG8DAZFNuxIhOZkI17IPOtOjGQrtKYRpLFE8CvLHLYZCBYHiTqb6mlHTnHGiwyqLYgtlDKSrFbHQldSBrb1p36IdnQxbNXEFVVpgxlkbiyq7BczN8IH1rM+qVvtSKfHSGJswjw6DMO6M0rEgeuUVS3SXiW+3uQSLKo0JHM+Hyq45tw8NOftGEmeMtzjY5PQWOg1OnnUS3k6LHyyTyTZ7As7cWIAudMoJ9Kk9XVVGuOlH7x/wDmJpWm3MSBbrpLeF9K1bAR5tJQAeFweHjpxqS4Lo/mnRmw7rLltcAMp11HeUWuK1kTTTs3aM1wOscZiFIBsGBYXU24g+Fen9g4ZI4I1RVUZRooCjh4CqT2d0cYwRIyw5Zka7CUgo2oK5Mp0tzzVb+6Gz8RDDbFSB5GNyBqF04A/wBKt+p7P1FFFAh2tsqHExmOaNXU8iOHmp4g+Yqttq7u4jZb/aMM7vAO9zeMffAHbj8TxH51a9aulwfnUDPuxt9MVGGFgwAzAG49VPNaeqrbbGAOzMSmIhH+zSNlZeUTN8I+43hya1WJhZg6K6m6sAR6GqOtFFFAUUUUBRRRQBpvxsUM942ZWI4gMM6n5G4peaim2tw4J3aUPJG7HM1iHQn8LggfK1ShBiNzcQh/2bEgLrZJFIt5Aqcv+WmrG7Hxw0lwkc4+4Y3/ACbqz9aXybtbRg/9Pis4HIkr/lkzr7EVx2Tv3NFOMPj0ysfitkZb8GZblWX7ykj9Ji6Y5HWG2bC4jDnxj61B/kBUe9N+2ReMz5ZMTIY26guizRrrZUcOcw0t2gL61eI1FVd0x7to6riUKJIAVctoHUC63NjqDzpRG93cYYsYJIpJcOTAmZZ47xMbkMiqpuFU6jwqcx72zf4+FPqjp9Wpi6K90cPLFPLiEjncyZATdlUBQdAeB7XG3KppJ0f7OP8A/Kg9Cw+hp7DcN7pv48If52H60nn3yxPIYS3Ns7tlHiEUEsfKl03Rxs0amIqP97Io/wCukw3G2QDqAfIzsR8xn1p7EC21HLtLFdXGxedlyLcDLAjG0k8oUlYyVGVUuT7mnbpVlbD4OLA4c5Y4kTrbfFyRT6kMx+VWRspcFh1EcHURKToqFRc/qagHSPkeIm+rSSSN6L+yQeymtSJUJ3L6SJ8D2GAliJ1VjYjzU2qV7y9L0csJiw0bq0gyu7WGQEWbKBxPnpVeY/CRqkQN8xQObcs18o9gD8647L2UZnIXQedMBiolaUdWNAFBI5mr86LYrYIE85H143ANh7VVEezUjCxjvd5j6Cri6O47YCHzzt7yNWs9J+pLas0UVlRRRRUBQawaL0CDbezlxEEkL8HRh6G2h9QbH5UwdGONeTBhZO/E7xt6g6/nepYTUI6LHzR4th3WxUpX0zGqJ1RRRQFFFFAUUUUBRRWL0Baoj0lbBGIwvWIv7aD9pGRxIGrp6EX+dqljuACSbAcTVd719I6RlooQG5Fm1GvgKlokW5O2VmwyjMM0YCkX1tYZTb00+VQjpGeTESyJmDR5csTRyZChIswbK1n14g+lQOHaCGQmQWW7dpNWUmxAbUZl1PDWmbGzsozK9gTpluh/EwBtc+NZ3VWJuJvC8W1jEwCpiVTrbt2AyQkBxroWygWJ5ird25tRcPA8zahRoo4sToqjzJIHzrysXZermLHje+pbT8XGpJDvpKSkBdzGHB7eoFtRYfPnpWjF34PZ02KjWTFSFc2oii7KoDwBYgsx9hRNuRhW73XH/jSAfk1IN1d+o57JIAjaAEd0+vhU0U3p9EVj3BwCMshhLMhDrnd3sRqCAzWvcVR+8O2ZJBY3Ia3tqfqa9LYkXVh4g/Q15bxuLAUeI0PqDVRy2jjS9tO6AvsLCu+yMZJHfINTSA47XhSvAtLKwSFGZzoAoJP/AI9auh0hLlwo7crkKANdToB/rzr0TsbA9TDHFxyKFv4m2v51COjno/OFIxGJIaf4FGqxXGpvze2l+VWLTQUUUVAUUUGoMGtTWawaBi302yMJg5pidQpVPN20X89flSbo12UcNs+BGvmZTI/jdjf6WqM7Zk/tXaUeFTXC4U552HddwdE8Dr2f+arOQaVRmiiigKKKwTQZrR3tqTYDUnwps2/vDBhEzzPlv3V4u34R+tUvvbvzNjCUH7OG+kY+L8Z5+nCpasmpvvf0lJHmiwhDvwMnwL+H+I+fCq7O9WMLFvtMoJ8GNvbhTFmoLVl0nGLG2dtDG4nDZDMzGUklmtaNFNr6WJLNfTyqEba3Ymjle1zEBmMrkBQLXYtY6W10qwuj3GxvgioI6yM5WXna5KnzGtG1o45XTCswTr8yuxNgiZbsRfQsdAPXyqMIxH0VPIoeLFRsrAEEKcvDkQ2oofooxYFhNE/zZR7FTUtw3R5iMKjDZ+0SitrkkjWRQfEEd0+dqrDb28208PPJBJjZS8bZWK2APPTs8K19+Ic8d0c4mMXKSNb/AA3jkA9FJU1Etp4JoXKtfOpIYMCrDyKnUH5mrP6NMHiNoxPI+08UjxvZkXLwOqm7A8dfamjpK3FGB6p0keRJWYMZNWD2ve44gj6VZBENjbTMbg3I4ehr0RuDtnr4ACblQPaql2tuEkOBjxAmVmexCAeRNgb8RW+E259nwhjjkImYrYodVAIJN/yq2YL/AKpHa/Rfipca0a2XCtI0gl0ugbUjLxLA3FuHOm7Db+Y5OGJY+TKrfVadcN0oYxe91T+q5T/lNTV61Kdn9EOz074klNh33sPZLVL9j7Aw2FFsPCkY55V1PqeJqvMN0uN+8ww/lk/Rlp2wnSrhT345U+QYfkaSp1qfgVmo5s3fjBTsFSYBjwDgpf3FqkQNVGaKKxegzRWL02bW3hw+HF5pVU8lvdj6KNTQOZqv9996nZvsOA7eJl7LMvCIfFr4+J5ethSXFbdxu0iY8Ehhh4NM2hI568vRbnzFSrdPdOHBJ2O1I1uskPebyHgt+VQbbmbtpgcOIl7TntSvzd+Z9BwHkKf6KKoKKKKDDHSq/wB8ekmODNFhrSy8C3GND8u8R5aeJpj6Rtu4qWR8PAXWJDlfq7ZmIvfMb3y+QquJNnuOJYfjjYfmBasXk6ceH632htGSdzJK5dzxJP5DwHkKTVjqGHxIf5rfUVv9nk/hJ/DZh+VZ11ka1k0owOAllfq0R2fTshSzepAGg8zpUhl3OMOX7TKkRYXCE5pLeOSNWIHnerrNxDEx/VOSrMpvfMPThpT5DOm0isOIkZZOKSCxVrcnU2s3gRbzqU4Poww+IUtHi0fhmy37PPtXPZ+dNuJ6LXyucLPFPbkGFx7cKbHOoPiy2HlZEmmyqSoKyMl7G17A6cK4rhzNnfO7OMve7Wa5Ci78jc6XrO09jTQuUlUqw5Nz9+NJ4y63CswBtexIvY3W/jY61qWJ1p/2dDtDB5xFL9nz2z2kUMwF7aanma5Y+SV7NisTI+ug1f5jMwApp+0Slixdix4km5Phqaw7u3eJPqaunVN9pYSFNmRzpKzSvKUCuwuq5TchB9aimCfW5OtcEwr5c+U5b5c1jlva+XNwv5V2wSa+9LWpxLs1a3ratWSo1IM58a2V76c60t5U77I2dfUjX/XsKxeWOk479ZwWCyjO5AGlyeH/AJq8thbYiTAQzSzp1eQftGbsnUjiePhVH7WxylerWzD4m5eieA8+JqXbldHZxUUM2LnZsOBfDwIxAC3N8x5XP8PvV4Oflh92l0tQhimFhkxDciBZfaxYj5UjG3tu4r+5wogU82XKfeQ3/wAtWJsvY8GHXJBEkaj+FQPc8SaX10cVXDcjac+uJx1r8VUsf+nKKetj9G2GiIaUtO339FPyHH5mpvRQaRRKoAUAAcABYD0AreiigKKKKAooooKD30w6/a5jdg2du6xXmddKZo8RKvdmkHqc31FPm/H/AKybT4z9TUft5Vyx27FP9pz82jf8aA39bU/7A2E+KWSSWOKKKIEu8Q/auVXN1aD4Ta12PC4tUcSUoudVu5OWFbXu9rlrcwijNbmSK7bF22+GjskjWmJMqN2lkJuDm0uLjmCKZiXkX4HfCXDqvUqIgxNoggIbX42IzOTzYm9cN7tp58mMkZo2xMCGPS8fZ7LKp8QQTr/FXHD7t/a4xOcXkiDhDEUMk4YgMI4ipHW3UizcbceBqajbsMcK4bqowkYCiNh17Lb/ABCBkD+IDG1LkYQHd6LEPhcROr9XE7QQlydHs7sQT4XsPnatsLttosSuWQKyvGFKG474zlrcVy5tKsaHeVGjZHjjfD2yyKF7KLwOeLKDl+8ua3MU07x7mYGPBGfCQMO0plZGaVkSxJygsbrfKezy1puh/wBpvgdqK0OYCX90WGRr8spPH61UO0t3nikaNmUMCRYmx42vSnd+dsRjEjgLSlnjym1lQLIrM/qANOetS3pz2YLQ4lRYlijHx0uPyo3x5YgEeymHeXN4WN60xGGsNEN/Q0kwW1CveCtw0IsfdbEU+4fbMBGokQ/dYuvs1V003zTP1KRljlDMwW+gJ0uRwv51zwyW1NSASwsNJ/8A5Iv1AFcnwCtw6hz91ihPvepq+jUrDxrYnlzpRi8AI1LMjqBzDBh9f0pRgtkyhrtGQnZIY6ixva5HDhWeVa4yUbN2eWNz668B5nwFKNo48AFIzp8R5t5eQ8qMfjgAUTu8zzY/oPKmzzNSTW7/AMacP1r0PuIltn4X/dKffX9a875dPWvRe6OIj+ywIjqxWJBYEE93mAa68Xm8p8orANZrbiKKKKAooooCiiigKwazSHa+1YsNGZJnCKPE6k+CjmfKgpTfxf8AbZvxH6mmC1O29u0EnxLSRkEPZrfEL8iKaEGo9R9a5urliMUTiYljAIgTKLnKGZ7mXXkTe38tINtwzFxdrgtlW9s2vDMRpblf1pYZIoZJwwLPHM/A2axAysAe8OIPhcU0TO7B+xIAQ1iVPM8/Qa1WFgYaERkQKyq2YxNJ3VGiiQgju3JAv/CLcKnOyNwzEytnjew/hOh5BdbAWqvVAlSJxb9pDGQb/EECyR/jBUNbj2geRp3g240cLL2xIxAJDFAVAFjcHQ8tPD51Aq2hsefCTxSOoAkexynMgJPaXXXUa29fCnLcDaGU4mCPhD1+TwAWUhB7ki3lUN2jvIyuJJ5DLKNYYy3ZB5M1zZEXQk86ecFtxMBhkjiytiZNWZuKhiXaVxyLMSwU8rE1KqKNjGBXPbM8mYvmAAzG5OnC1SLeXEvNsSAyEuTO2VjxZFLhWJ53W2vOmPDw4SbFo2IiEiySpG5iJjXPITlJVTYgm97W40/7+7XjkgjhjTIsbN1Y0CmNRkBAHAMR2fIX50IqSSPW1dYIrGiRTnOvM054TDX1Op5cK37dNhww8BAGtbtADxA9qyBWNazia5yYIEcLelO8alMNckkllXUk6WNhY02qDTpjjbCr/vF+hrnzjv4r6MsvGsql62RLm/tXLGTW7INrd48h5VuRm65Yl/PQcT/Tzpx3dn6maPEkZcjAqBxPI/K1701YKPOc73EY4Dmx8PWlLyFzc6DgByA8BWoxZr1BC4IBHAgEfMXrpUM3C3rixCLh9RLFEl7/ABWUAkc9DUyFbcKzRRRRBRRRQFFFFBg1R/S9tINjcjjOqIABmK5STqRbS59OVW9t7bkOFj6yZwovYeLHwFUDvoDiMTJKhDhvD3FvGufOuvinvTLmgP8AjIeXaVgPe1dVAI7M4/nQg+4puaFhyI+VadZyrn2r0deNO218HfFCTMuWeLOG4qGVQknnoRfxs3lWmO2ky2jupNrXU5iTw+Q/QVjBSCROpZ8hzZ4JD+6e1iD91xYHw41xwmByzGKZTG4DZtO0NL3HiCOFuNdON2PNz49aX7LeaFXVo1lgN2MTNrflJFwOYC+qkGtxtyEpZHx17/3aygqfR+rL3+dNe19o5myRvdRlAsCLW5+N6cIHMUOYZSGIsLgW01zDje/1pWXDCYlZGIEPVlSNWJZg2vabNq7i2hc2W3C9OGJkOa4desbss7AFWNtA99Be3P8AKmzD41g7vmVidAW4N6niCL2BPK/lSbB9diWMUag3bMwHdU2tmZuVgT71cDlsmF/tCRvmL9YCsaplIc9kPcmwsCSDqOetKd4sSGxDoCCqNkUr3SF0Fj4C1venXaGTBQLGkjSYrKyPJ/hI41Rb93hpzALcNKioFh8qbk1vhx7UkkW7DQc6d4I9B2RTL1hDAkXHlSyLaSDmw9RSLYc7eVFvWuEeMQ/ED+VKVcHgfY3ouQIfOnHHf3CDxkH/AEmkCnXj+VLdrNaCO3HrP+yufL66+P4bZ5sostr66+HiflTfDB1ptqI17x8f61rGplbq1NhxdvLnTpkAAC6KvDxP3jV0zXNhm0Asq90f651qTawGp5D9TW5kAF+XL7x/pTtupu++JmAHeaxY/wAC/wBdNBVicvUyJP0T7Ebr+vN8sYILfxMdMvnbiflVwikOyNmJh4lijFlUe55k0urpHlt2iiiiqgooooCiiiggPSthmaFWGqi4PgDyueVVImDQcGdD6Aj5dWwNvlXozaWC61CviLEHgaqTafRjiVYmKW6kk2y3Ppoa58pddePPPqINgs3CVG8mIB/+xQfzrlLsiS3cv6X/AO0sKe8TuljI/P1BFNkuzcUh1iv5jj/Wse3TtP6a5MLl7yMD5EH8mymnbD4uKRFhxMfWKv8AdsQY5I/wuNLeRNqTnHTr3llHuR7G4rC7XHBlX5oAfdbVZ6L7aY/dyIG6Yhl1vllS5/5gRf8AOkGI2Re2bERm3AhGv6d4A/OndNqRkWy6eAc2HoGv9aRsiNfl4WIrU5Od4X8J4MFhl77PJ5Xyr7J+pp1j2zZckSiNPugA+/L60zSQqOXvScykGrsJ49+nHGS3Fhw+vnSVZNK5u5trSdZALknXwFZ+u8s4z03le5Nq0RrVqrqedjXdYgeBv6a1nLCWV0TEoe9Cp8wSp/KumeD+GVPRs31pOYK1aHzpq5KUjEJwWdlP3lIrfBMZrwiRFzNmzN2V0B0zG51v9KbXSu2zEHWpoO8Ksp0PkESoMqiw5+LHz8qx11wxOijj4k+Arvi4Ra3AC5Y+ApJhYDM4Cg5QQFA5/wDmsz23y/1mQq2Ns155AAtydEXkPE+gq+t1NgLhYgOLnV25k03bi7rjDJ1jj9owH8o8BUurtxjx8+X5BRRRWnMUUUUBRRRQFFFFAUUUUGrIDxANJptnxtxRfYUroqYGPE7uwN8Apnxm5mHb4R7A/pU0rUoPCp1XVYY3o8w54KB6aUxYvo3T4HYfO9XQ2HU8q4ts5TU6r2UTiNwph3ZA34hTXiNzcUv7sN6Xr0MdkpXNtjr406r3rzfNs+aPvwMLeANJ7JftJb1X+ljXpJ9hA8wfUUhxO6ET96ND8qnVZ5KoFYIG4j2Yj8mBFdE2XFxDP7I30INXDi+jXDteyZT5UyYzoq/w5GHlUvGtzyRARgLcJD88y/k6sK5Ps8ngVb5KT/lIP5VLMR0e4yPuPmHnpTXitg4xO9CG9jTK124X9ME2DsNVA8yWX8mW351pgcPlcMLGxuArKTcajnwvTnNh2As8TgHjobflSPCRKrhoiQ3Ig2NSLv8AK645ZZmZ+rZIy4HPKCeClrAE+VWr0dbphAJZB+EH5e/mfGuu4WxHaMPMBkLZ8rdtme3eN9BVgogAAAsBwArc4ufk8m+mRWaKK24iiiigKKKKAooooCiiigKKKKAooooCiiigKKKKAooooCiiigKxRRQFaGMHiBWKKDQ4KP8AgX2FJG2Dhi2Y4eLN45Fv9KxRQOMSBRYAADgBoK3oooCiiigKKKKAooooCiiigKKKKD//2Q=="/>
          <p:cNvSpPr>
            <a:spLocks noChangeAspect="1" noChangeArrowheads="1"/>
          </p:cNvSpPr>
          <p:nvPr/>
        </p:nvSpPr>
        <p:spPr bwMode="auto">
          <a:xfrm>
            <a:off x="460375" y="-661988"/>
            <a:ext cx="2266950" cy="20193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8" name="AutoShape 8" descr="data:image/jpeg;base64,/9j/4AAQSkZJRgABAQAAAQABAAD/2wCEAAkGBxQTEhUUExQWFhUWFxUXFBgXGR0WFRUcHhQYGBgXGBoYHCggGBwlHBgYITEhJSkrLi4uGB8zODMsNygtLisBCgoKDg0OFxAQGywcHBwsLCwsLCwsLCwsLCwsLCwsLCwsLCwsLCwsLCwsLCwrLCwsNywsLDcsLCwrLCsrLDcsK//AABEIANQA7gMBIgACEQEDEQH/xAAcAAABBAMBAAAAAAAAAAAAAAAABAUGBwECAwj/xABGEAACAQIDBAgDBQUFBwUBAAABAgMAEQQSIQUGMUEHEyIyUWFxkUKBsRRicqHBI0NSgtEVM1Oi8CRzg5KywuE0Y5Oj4kT/xAAYAQEBAQEBAAAAAAAAAAAAAAAAAQIDBP/EACARAQEBAAIDAQEAAwAAAAAAAAABEQISAyExQVETImH/2gAMAwEAAhEDEQA/ALxooooMGmLa+88UEixsrtm0JQBgvMhtbg21p02hKVjYjjyvwv51Ue2YnbFQwusqtOZmhsqukwy2N361Wva2jD3rNqyLkRwQCNQeFZJquOjLeGT7JlmSQhXdY27FyoYi2QEFbHTgb+NY3537kjvHhyI7L+0kdDnUnhlU6cNbmraSascNTPvZtb7Nh2kDKrWOVn1VbAm9hq3DujjVTbH6QcXHKJBG0sGVRLqSSbZc9z8TEX8NbU572b8ri40WGPI6k3E6g2utuyASCbEipeS9KsrdrFzS4aKTEJklZbso5a6X8Da1xTqDVFx757UXhiEb8Uan6WpTH0i7TXiMO38hF/ZqneNf4uS7KKptOljGr38LC34WZfrel2H6Yv8AEwbjxyuD9QKvaJ/j5LWoqvMP0uYQ9+KdP5Qw/I05QdJmz24zFfxIw/Sr2h05fxMaKj2H32wD8MXD82A+tqcoNswP3J4m9HU/rV2M5S+sXrnHMG4EH0N6h+12nmx0SQu6rFIOuI0QLkDkEfGzGw8gDzNETWisCs0BRRRQFFFFAUUUUBRRRQFFFFAVi9YfhpVf7YxuOjJ6xmC+MVig8tNaW4JvtKEvE6qbMVOUkXANtLjmPKvM+1doFJyCxkeJmyupfKDwJQ5wyLy5eFWO22ZyQOsmF/i1ZRxIPHy4VCttwibEmFjBmkBHXmJkAJAuzENbMMvEjifOsWzV9pVufuztCbCJNDixEHLlYjnyAZjqA2YC5vpr61GN75cVh5nw+IydaVBz27DqVsSugHDThpan7Bb84iF1w6h2CFUzIoEVgBqlx3fnxp321tiHFp1OLWOUHukWWZT/ABIVuQflamLx5ZVYbOnm6ucRlSoyPKp7uQcQR4eNq77L2nE2Zmw/Wi/ZI4LpqACf9WqZbz7pYfZ+A6yFpFlmBVjMRmaPIWaKwGUMQLj0qF7HwE2KlTqpo3MzsmtkKZQArOqDg17Aga2qWOnHn7OS4/C84JU9L/oa2+14Q/vJk9x9b074no42knBY3H3XAPsbU04rdfaUfewbkeK5W+hrPWuk5RqxhPcxTfzWP1WtFw/8M0Teo/oabcXh5k/vMLIvrGw/SkJxCDihHytUymxJRhH/APbb5mtWwb84VP4WH6gVH1xUduLD0NdVxvhK4pi9jrLgxzgk+QB+hpFiIIV4pIvD4CPz4VoNpuOE5v51pitozOpUyqwI4FRrVkLUv3Y3wxMLLiepVoTeB1VrO5U9nyGW3zvXeff/ABWfENFZM5vGHW7xjiLWJDtbS3AAXqE4cyLgY5swMcc0gKEaFiVsSPiFr1nDbSysXVFbUWN7BLgjQfOtOMk1Zu53SNPnSHFKJQ371SA68znHAgeVWyrgi9eZ90JQ2JAlzDNctlNrqB3Rl1BuBw86tuPeZVsDO6DgA3/7hH1rUrPOTfSUbe2wsCi1jI392puL2tcmwuAAb3pHulvH9qXtqqSWDZAb9k6g+voTxFV3tjaxfD4jGyZmsMpySrE4XMUVVXK3ZI1J8fKttl4mfC4rBKhR4pYlkQFiTGixlWU9WovfOvwnuj1qb7ZxctFRTGb4rCC8ip1YFzle8hPIKjAE8act3tvLiUzXRWzEFAwJHMX861Kh5orANZqgooooCiiigQbb2iIIWkKlrDsqvFzyUVXQ6RIpVZcQrQSZidVLIRaw7Q5+tWVtHBiVCp58PKqe3r3TnjYnqWZL3umtx/LqtZ5RYrXbMzGWR4pGAZ2PZYgHUm9gabf7Qn4dbJ7mpTj5IgCGRlP37H3zC9MYcBu11JF9bWBtVmI4f2liJLK8srC/dYmx8qsbo72rBgpJDO65kyBeGY9nVVtwtUJxsmGI7Da+dv01pfszY6YkImEWZpv3jFR1S66WI1PzpgvHfJIsZs5pkN+rAxEJ++lyFIPjqpHnUW6NdktJi5JpiCIjmhURiIKzFka4sCxUXF7ka1y23syXDwYTDTdZ9muZcQ0aGTthl6uNkU5mU2Nx97jTRuvtEjHRTxZonkkeF4RC8cMiZ7qVzHssykuRytUF6is1gVmtDBFcZcHG3ejQ+qg13ooGjEbs4R+9hoT/ACD+lNWK6OtnPqcKo/CWX6NUsooagE/RHs5uCyr6SMfrTbiehbCnuzzL/wArfpVo1ipkXtXnbfjdNsBGYUeSSPMpbsE5jluX7OiWNgPQ0n2NuKMViZYMJic0aIkiyOhGptdHAIsQb687cKszpZw0bCNkeRcSquwWJssjxLq9wdCASDr6Vv0OYFI8NK2fPO0zjEEtmNwSFF/DKb353qG1z3b6JsPhyHmczsOKsoEV+I7Op0PnUjm3PwB/cRp+ElP+lhUa3vkx6vIqsGzAtEFa1lzAarbQi9r3piwMhc2kLIcvaLDML6adliabD2YOkXDrh8TIhJkW4MYsn7FbDKoLAhgSWtzFjfjXHcDd9sdiZI1KwpEoYyLEOsudFBYEW4H5Uo3mnXtRZ1YHKLth2fKLgnK4AIp5wmIniifESSKVIV7xkByoUKLjRiRw1qSQ30ddrdGU/VnJizKU7SI6t2iOQJcgE8L03v0U4h1E8c6rI/bZHQqVJ1y51N9PSnJN7Z4UgkLM6TXKg2YgA6lhxFTLdjeRcXmAXuWuwN19LjgfKtIq/wDtfa+yz+3DNENO3+0hPo47S/M/Kp9ur0hYfFZVc9TKeCsbq34XsAfQ2NTCSIMCGAIOhBFwfUc6r7ejovhlu+EIgk4ldTC38vwHzFUWHes1Tux96sZs2QYfGIxT4Qxvp4xyfEPL6VaWyNsRYlA8TBhpcfEvkRyoHCiiigKKKKDhPhI376I34lB+tIJd2sG3HCwH/hL/AEp2ooGiLdnBr3cLAP8Ahr/SnKDDogsiqo8FAA/KutFA0b04TrMLNlHbVHaO2hzBSR71VXQnEJppJpszOpZYzI2az2DPlDa3Cka8tfGrqcXBFUzvDsmfAYsthgMjyCaM8OrfuvbkUddCLjUDW9qnwXOKzUTwe+8QUCeOSJuBOQsnroLj5inbCby4WXuYiInwzAH2NjV0O1FaLJcXFiPI3pDtbbkGGUNiJUiB0GdrX9BxNA40Ui2btSKdc0MiyL4qb29fCltAVg1msGgqDpKVi2JKRzvOy9XG8DAZFNuxIhOZkI17IPOtOjGQrtKYRpLFE8CvLHLYZCBYHiTqb6mlHTnHGiwyqLYgtlDKSrFbHQldSBrb1p36IdnQxbNXEFVVpgxlkbiyq7BczN8IH1rM+qVvtSKfHSGJswjw6DMO6M0rEgeuUVS3SXiW+3uQSLKo0JHM+Hyq45tw8NOftGEmeMtzjY5PQWOg1OnnUS3k6LHyyTyTZ7As7cWIAudMoJ9Kk9XVVGuOlH7x/wDmJpWm3MSBbrpLeF9K1bAR5tJQAeFweHjpxqS4Lo/mnRmw7rLltcAMp11HeUWuK1kTTTs3aM1wOscZiFIBsGBYXU24g+Fen9g4ZI4I1RVUZRooCjh4CqT2d0cYwRIyw5Zka7CUgo2oK5Mp0tzzVb+6Gz8RDDbFSB5GNyBqF04A/wBKt+p7P1FFFAh2tsqHExmOaNXU8iOHmp4g+Yqttq7u4jZb/aMM7vAO9zeMffAHbj8TxH51a9aulwfnUDPuxt9MVGGFgwAzAG49VPNaeqrbbGAOzMSmIhH+zSNlZeUTN8I+43hya1WJhZg6K6m6sAR6GqOtFFFAUUUUBRRRQBpvxsUM942ZWI4gMM6n5G4peaim2tw4J3aUPJG7HM1iHQn8LggfK1ShBiNzcQh/2bEgLrZJFIt5Aqcv+WmrG7Hxw0lwkc4+4Y3/ACbqz9aXybtbRg/9Pis4HIkr/lkzr7EVx2Tv3NFOMPj0ysfitkZb8GZblWX7ykj9Ji6Y5HWG2bC4jDnxj61B/kBUe9N+2ReMz5ZMTIY26guizRrrZUcOcw0t2gL61eI1FVd0x7to6riUKJIAVctoHUC63NjqDzpRG93cYYsYJIpJcOTAmZZ47xMbkMiqpuFU6jwqcx72zf4+FPqjp9Wpi6K90cPLFPLiEjncyZATdlUBQdAeB7XG3KppJ0f7OP8A/Kg9Cw+hp7DcN7pv48If52H60nn3yxPIYS3Ns7tlHiEUEsfKl03Rxs0amIqP97Io/wCukw3G2QDqAfIzsR8xn1p7EC21HLtLFdXGxedlyLcDLAjG0k8oUlYyVGVUuT7mnbpVlbD4OLA4c5Y4kTrbfFyRT6kMx+VWRspcFh1EcHURKToqFRc/qagHSPkeIm+rSSSN6L+yQeymtSJUJ3L6SJ8D2GAliJ1VjYjzU2qV7y9L0csJiw0bq0gyu7WGQEWbKBxPnpVeY/CRqkQN8xQObcs18o9gD8647L2UZnIXQedMBiolaUdWNAFBI5mr86LYrYIE85H143ANh7VVEezUjCxjvd5j6Cri6O47YCHzzt7yNWs9J+pLas0UVlRRRRUBQawaL0CDbezlxEEkL8HRh6G2h9QbH5UwdGONeTBhZO/E7xt6g6/nepYTUI6LHzR4th3WxUpX0zGqJ1RRRQFFFFAUUUUBRRWL0Baoj0lbBGIwvWIv7aD9pGRxIGrp6EX+dqljuACSbAcTVd719I6RlooQG5Fm1GvgKlokW5O2VmwyjMM0YCkX1tYZTb00+VQjpGeTESyJmDR5csTRyZChIswbK1n14g+lQOHaCGQmQWW7dpNWUmxAbUZl1PDWmbGzsozK9gTpluh/EwBtc+NZ3VWJuJvC8W1jEwCpiVTrbt2AyQkBxroWygWJ5ird25tRcPA8zahRoo4sToqjzJIHzrysXZermLHje+pbT8XGpJDvpKSkBdzGHB7eoFtRYfPnpWjF34PZ02KjWTFSFc2oii7KoDwBYgsx9hRNuRhW73XH/jSAfk1IN1d+o57JIAjaAEd0+vhU0U3p9EVj3BwCMshhLMhDrnd3sRqCAzWvcVR+8O2ZJBY3Ia3tqfqa9LYkXVh4g/Q15bxuLAUeI0PqDVRy2jjS9tO6AvsLCu+yMZJHfINTSA47XhSvAtLKwSFGZzoAoJP/AI9auh0hLlwo7crkKANdToB/rzr0TsbA9TDHFxyKFv4m2v51COjno/OFIxGJIaf4FGqxXGpvze2l+VWLTQUUUVAUUUGoMGtTWawaBi302yMJg5pidQpVPN20X89flSbo12UcNs+BGvmZTI/jdjf6WqM7Zk/tXaUeFTXC4U552HddwdE8Dr2f+arOQaVRmiiigKKKwTQZrR3tqTYDUnwps2/vDBhEzzPlv3V4u34R+tUvvbvzNjCUH7OG+kY+L8Z5+nCpasmpvvf0lJHmiwhDvwMnwL+H+I+fCq7O9WMLFvtMoJ8GNvbhTFmoLVl0nGLG2dtDG4nDZDMzGUklmtaNFNr6WJLNfTyqEba3Ymjle1zEBmMrkBQLXYtY6W10qwuj3GxvgioI6yM5WXna5KnzGtG1o45XTCswTr8yuxNgiZbsRfQsdAPXyqMIxH0VPIoeLFRsrAEEKcvDkQ2oofooxYFhNE/zZR7FTUtw3R5iMKjDZ+0SitrkkjWRQfEEd0+dqrDb28208PPJBJjZS8bZWK2APPTs8K19+Ic8d0c4mMXKSNb/AA3jkA9FJU1Etp4JoXKtfOpIYMCrDyKnUH5mrP6NMHiNoxPI+08UjxvZkXLwOqm7A8dfamjpK3FGB6p0keRJWYMZNWD2ve44gj6VZBENjbTMbg3I4ehr0RuDtnr4ACblQPaql2tuEkOBjxAmVmexCAeRNgb8RW+E259nwhjjkImYrYodVAIJN/yq2YL/AKpHa/Rfipca0a2XCtI0gl0ugbUjLxLA3FuHOm7Db+Y5OGJY+TKrfVadcN0oYxe91T+q5T/lNTV61Kdn9EOz074klNh33sPZLVL9j7Aw2FFsPCkY55V1PqeJqvMN0uN+8ww/lk/Rlp2wnSrhT345U+QYfkaSp1qfgVmo5s3fjBTsFSYBjwDgpf3FqkQNVGaKKxegzRWL02bW3hw+HF5pVU8lvdj6KNTQOZqv9996nZvsOA7eJl7LMvCIfFr4+J5ethSXFbdxu0iY8Ehhh4NM2hI568vRbnzFSrdPdOHBJ2O1I1uskPebyHgt+VQbbmbtpgcOIl7TntSvzd+Z9BwHkKf6KKoKKKKDDHSq/wB8ekmODNFhrSy8C3GND8u8R5aeJpj6Rtu4qWR8PAXWJDlfq7ZmIvfMb3y+QquJNnuOJYfjjYfmBasXk6ceH632htGSdzJK5dzxJP5DwHkKTVjqGHxIf5rfUVv9nk/hJ/DZh+VZ11ka1k0owOAllfq0R2fTshSzepAGg8zpUhl3OMOX7TKkRYXCE5pLeOSNWIHnerrNxDEx/VOSrMpvfMPThpT5DOm0isOIkZZOKSCxVrcnU2s3gRbzqU4Poww+IUtHi0fhmy37PPtXPZ+dNuJ6LXyucLPFPbkGFx7cKbHOoPiy2HlZEmmyqSoKyMl7G17A6cK4rhzNnfO7OMve7Wa5Ci78jc6XrO09jTQuUlUqw5Nz9+NJ4y63CswBtexIvY3W/jY61qWJ1p/2dDtDB5xFL9nz2z2kUMwF7aanma5Y+SV7NisTI+ug1f5jMwApp+0Slixdix4km5Phqaw7u3eJPqaunVN9pYSFNmRzpKzSvKUCuwuq5TchB9aimCfW5OtcEwr5c+U5b5c1jlva+XNwv5V2wSa+9LWpxLs1a3ratWSo1IM58a2V76c60t5U77I2dfUjX/XsKxeWOk479ZwWCyjO5AGlyeH/AJq8thbYiTAQzSzp1eQftGbsnUjiePhVH7WxylerWzD4m5eieA8+JqXbldHZxUUM2LnZsOBfDwIxAC3N8x5XP8PvV4Oflh92l0tQhimFhkxDciBZfaxYj5UjG3tu4r+5wogU82XKfeQ3/wAtWJsvY8GHXJBEkaj+FQPc8SaX10cVXDcjac+uJx1r8VUsf+nKKetj9G2GiIaUtO339FPyHH5mpvRQaRRKoAUAAcABYD0AreiigKKKKAooooKD30w6/a5jdg2du6xXmddKZo8RKvdmkHqc31FPm/H/AKybT4z9TUft5Vyx27FP9pz82jf8aA39bU/7A2E+KWSSWOKKKIEu8Q/auVXN1aD4Ta12PC4tUcSUoudVu5OWFbXu9rlrcwijNbmSK7bF22+GjskjWmJMqN2lkJuDm0uLjmCKZiXkX4HfCXDqvUqIgxNoggIbX42IzOTzYm9cN7tp58mMkZo2xMCGPS8fZ7LKp8QQTr/FXHD7t/a4xOcXkiDhDEUMk4YgMI4ipHW3UizcbceBqajbsMcK4bqowkYCiNh17Lb/ABCBkD+IDG1LkYQHd6LEPhcROr9XE7QQlydHs7sQT4XsPnatsLttosSuWQKyvGFKG474zlrcVy5tKsaHeVGjZHjjfD2yyKF7KLwOeLKDl+8ua3MU07x7mYGPBGfCQMO0plZGaVkSxJygsbrfKezy1puh/wBpvgdqK0OYCX90WGRr8spPH61UO0t3nikaNmUMCRYmx42vSnd+dsRjEjgLSlnjym1lQLIrM/qANOetS3pz2YLQ4lRYlijHx0uPyo3x5YgEeymHeXN4WN60xGGsNEN/Q0kwW1CveCtw0IsfdbEU+4fbMBGokQ/dYuvs1V003zTP1KRljlDMwW+gJ0uRwv51zwyW1NSASwsNJ/8A5Iv1AFcnwCtw6hz91ihPvepq+jUrDxrYnlzpRi8AI1LMjqBzDBh9f0pRgtkyhrtGQnZIY6ixva5HDhWeVa4yUbN2eWNz668B5nwFKNo48AFIzp8R5t5eQ8qMfjgAUTu8zzY/oPKmzzNSTW7/AMacP1r0PuIltn4X/dKffX9a875dPWvRe6OIj+ywIjqxWJBYEE93mAa68Xm8p8orANZrbiKKKKAooooCiiigKwazSHa+1YsNGZJnCKPE6k+CjmfKgpTfxf8AbZvxH6mmC1O29u0EnxLSRkEPZrfEL8iKaEGo9R9a5urliMUTiYljAIgTKLnKGZ7mXXkTe38tINtwzFxdrgtlW9s2vDMRpblf1pYZIoZJwwLPHM/A2axAysAe8OIPhcU0TO7B+xIAQ1iVPM8/Qa1WFgYaERkQKyq2YxNJ3VGiiQgju3JAv/CLcKnOyNwzEytnjew/hOh5BdbAWqvVAlSJxb9pDGQb/EECyR/jBUNbj2geRp3g240cLL2xIxAJDFAVAFjcHQ8tPD51Aq2hsefCTxSOoAkexynMgJPaXXXUa29fCnLcDaGU4mCPhD1+TwAWUhB7ki3lUN2jvIyuJJ5DLKNYYy3ZB5M1zZEXQk86ecFtxMBhkjiytiZNWZuKhiXaVxyLMSwU8rE1KqKNjGBXPbM8mYvmAAzG5OnC1SLeXEvNsSAyEuTO2VjxZFLhWJ53W2vOmPDw4SbFo2IiEiySpG5iJjXPITlJVTYgm97W40/7+7XjkgjhjTIsbN1Y0CmNRkBAHAMR2fIX50IqSSPW1dYIrGiRTnOvM054TDX1Op5cK37dNhww8BAGtbtADxA9qyBWNazia5yYIEcLelO8alMNckkllXUk6WNhY02qDTpjjbCr/vF+hrnzjv4r6MsvGsql62RLm/tXLGTW7INrd48h5VuRm65Yl/PQcT/Tzpx3dn6maPEkZcjAqBxPI/K1701YKPOc73EY4Dmx8PWlLyFzc6DgByA8BWoxZr1BC4IBHAgEfMXrpUM3C3rixCLh9RLFEl7/ABWUAkc9DUyFbcKzRRRRBRRRQFFFFBg1R/S9tINjcjjOqIABmK5STqRbS59OVW9t7bkOFj6yZwovYeLHwFUDvoDiMTJKhDhvD3FvGufOuvinvTLmgP8AjIeXaVgPe1dVAI7M4/nQg+4puaFhyI+VadZyrn2r0deNO218HfFCTMuWeLOG4qGVQknnoRfxs3lWmO2ky2jupNrXU5iTw+Q/QVjBSCROpZ8hzZ4JD+6e1iD91xYHw41xwmByzGKZTG4DZtO0NL3HiCOFuNdON2PNz49aX7LeaFXVo1lgN2MTNrflJFwOYC+qkGtxtyEpZHx17/3aygqfR+rL3+dNe19o5myRvdRlAsCLW5+N6cIHMUOYZSGIsLgW01zDje/1pWXDCYlZGIEPVlSNWJZg2vabNq7i2hc2W3C9OGJkOa4desbss7AFWNtA99Be3P8AKmzD41g7vmVidAW4N6niCL2BPK/lSbB9diWMUag3bMwHdU2tmZuVgT71cDlsmF/tCRvmL9YCsaplIc9kPcmwsCSDqOetKd4sSGxDoCCqNkUr3SF0Fj4C1venXaGTBQLGkjSYrKyPJ/hI41Rb93hpzALcNKioFh8qbk1vhx7UkkW7DQc6d4I9B2RTL1hDAkXHlSyLaSDmw9RSLYc7eVFvWuEeMQ/ED+VKVcHgfY3ouQIfOnHHf3CDxkH/AEmkCnXj+VLdrNaCO3HrP+yufL66+P4bZ5sostr66+HiflTfDB1ptqI17x8f61rGplbq1NhxdvLnTpkAAC6KvDxP3jV0zXNhm0Asq90f651qTawGp5D9TW5kAF+XL7x/pTtupu++JmAHeaxY/wAC/wBdNBVicvUyJP0T7Ebr+vN8sYILfxMdMvnbiflVwikOyNmJh4lijFlUe55k0urpHlt2iiiiqgooooCiiiggPSthmaFWGqi4PgDyueVVImDQcGdD6Aj5dWwNvlXozaWC61CviLEHgaqTafRjiVYmKW6kk2y3Ppoa58pddePPPqINgs3CVG8mIB/+xQfzrlLsiS3cv6X/AO0sKe8TuljI/P1BFNkuzcUh1iv5jj/Wse3TtP6a5MLl7yMD5EH8mymnbD4uKRFhxMfWKv8AdsQY5I/wuNLeRNqTnHTr3llHuR7G4rC7XHBlX5oAfdbVZ6L7aY/dyIG6Yhl1vllS5/5gRf8AOkGI2Re2bERm3AhGv6d4A/OndNqRkWy6eAc2HoGv9aRsiNfl4WIrU5Od4X8J4MFhl77PJ5Xyr7J+pp1j2zZckSiNPugA+/L60zSQqOXvScykGrsJ49+nHGS3Fhw+vnSVZNK5u5trSdZALknXwFZ+u8s4z03le5Nq0RrVqrqedjXdYgeBv6a1nLCWV0TEoe9Cp8wSp/KumeD+GVPRs31pOYK1aHzpq5KUjEJwWdlP3lIrfBMZrwiRFzNmzN2V0B0zG51v9KbXSu2zEHWpoO8Ksp0PkESoMqiw5+LHz8qx11wxOijj4k+Arvi4Ra3AC5Y+ApJhYDM4Cg5QQFA5/wDmsz23y/1mQq2Ns155AAtydEXkPE+gq+t1NgLhYgOLnV25k03bi7rjDJ1jj9owH8o8BUurtxjx8+X5BRRRWnMUUUUBRRRQFFFFAUUUUGrIDxANJptnxtxRfYUroqYGPE7uwN8Apnxm5mHb4R7A/pU0rUoPCp1XVYY3o8w54KB6aUxYvo3T4HYfO9XQ2HU8q4ts5TU6r2UTiNwph3ZA34hTXiNzcUv7sN6Xr0MdkpXNtjr406r3rzfNs+aPvwMLeANJ7JftJb1X+ljXpJ9hA8wfUUhxO6ET96ND8qnVZ5KoFYIG4j2Yj8mBFdE2XFxDP7I30INXDi+jXDteyZT5UyYzoq/w5GHlUvGtzyRARgLcJD88y/k6sK5Ps8ngVb5KT/lIP5VLMR0e4yPuPmHnpTXitg4xO9CG9jTK124X9ME2DsNVA8yWX8mW351pgcPlcMLGxuArKTcajnwvTnNh2As8TgHjobflSPCRKrhoiQ3Ig2NSLv8AK645ZZmZ+rZIy4HPKCeClrAE+VWr0dbphAJZB+EH5e/mfGuu4WxHaMPMBkLZ8rdtme3eN9BVgogAAAsBwArc4ufk8m+mRWaKK24iiiigKKKKAooooCiiigKKKKAooooCiiigKKKKAooooCiiigKxRRQFaGMHiBWKKDQ4KP8AgX2FJG2Dhi2Y4eLN45Fv9KxRQOMSBRYAADgBoK3oooCiiigKKKKAooooCiiigKKKKD//2Q=="/>
          <p:cNvSpPr>
            <a:spLocks noChangeAspect="1" noChangeArrowheads="1"/>
          </p:cNvSpPr>
          <p:nvPr/>
        </p:nvSpPr>
        <p:spPr bwMode="auto">
          <a:xfrm>
            <a:off x="612775" y="-509588"/>
            <a:ext cx="2266950" cy="20193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3084" name="Picture 12" descr="http://upload.wikimedia.org/wikipedia/commons/d/db/Hungarian_Telephone_Factory_1937_Budapes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0375" y="1357313"/>
            <a:ext cx="3528391" cy="3528392"/>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http://germanhistorydocs.ghi-dc.org/images/20010613-r%20copy.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008" y="3401111"/>
            <a:ext cx="3816424" cy="2865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9980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arn(inVertical)">
                                      <p:cBhvr>
                                        <p:cTn id="7" dur="500"/>
                                        <p:tgtEl>
                                          <p:spTgt spid="7">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barn(inVertical)">
                                      <p:cBhvr>
                                        <p:cTn id="10" dur="500"/>
                                        <p:tgtEl>
                                          <p:spTgt spid="7">
                                            <p:txEl>
                                              <p:pRg st="1" end="1"/>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barn(inVertical)">
                                      <p:cBhvr>
                                        <p:cTn id="13"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Le principe du circuit</a:t>
            </a:r>
            <a:endParaRPr lang="fr-FR" dirty="0"/>
          </a:p>
        </p:txBody>
      </p:sp>
      <p:sp>
        <p:nvSpPr>
          <p:cNvPr id="3" name="Espace réservé du contenu 2"/>
          <p:cNvSpPr>
            <a:spLocks noGrp="1"/>
          </p:cNvSpPr>
          <p:nvPr>
            <p:ph sz="quarter" idx="1"/>
          </p:nvPr>
        </p:nvSpPr>
        <p:spPr>
          <a:xfrm>
            <a:off x="467544" y="1700808"/>
            <a:ext cx="8229600" cy="4320480"/>
          </a:xfrm>
        </p:spPr>
        <p:txBody>
          <a:bodyPr>
            <a:normAutofit lnSpcReduction="10000"/>
          </a:bodyPr>
          <a:lstStyle/>
          <a:p>
            <a:r>
              <a:rPr lang="fr-FR" dirty="0"/>
              <a:t>Réservation nécessaire du support physique</a:t>
            </a:r>
          </a:p>
          <a:p>
            <a:endParaRPr lang="fr-FR" dirty="0" smtClean="0"/>
          </a:p>
          <a:p>
            <a:r>
              <a:rPr lang="fr-FR" dirty="0" smtClean="0"/>
              <a:t>Un flux continue d’information (souvent unique)</a:t>
            </a:r>
            <a:endParaRPr lang="fr-FR" dirty="0"/>
          </a:p>
          <a:p>
            <a:endParaRPr lang="fr-FR" dirty="0"/>
          </a:p>
          <a:p>
            <a:r>
              <a:rPr lang="fr-FR" dirty="0" smtClean="0"/>
              <a:t>Avantage historique ? La facturation par le temps</a:t>
            </a:r>
          </a:p>
          <a:p>
            <a:endParaRPr lang="fr-FR" dirty="0"/>
          </a:p>
          <a:p>
            <a:r>
              <a:rPr lang="fr-FR" dirty="0" smtClean="0"/>
              <a:t>Retour au « numérique » avec les premiers systèmes T dans les années 60, pour faire passer plusieurs transmissions (24) sur le même support (réservé)</a:t>
            </a:r>
          </a:p>
          <a:p>
            <a:endParaRPr lang="fr-FR" dirty="0"/>
          </a:p>
        </p:txBody>
      </p:sp>
    </p:spTree>
    <p:extLst>
      <p:ext uri="{BB962C8B-B14F-4D97-AF65-F5344CB8AC3E}">
        <p14:creationId xmlns:p14="http://schemas.microsoft.com/office/powerpoint/2010/main" val="18243858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Pendant ce temps là…</a:t>
            </a:r>
            <a:endParaRPr lang="fr-FR" dirty="0"/>
          </a:p>
        </p:txBody>
      </p:sp>
      <p:sp>
        <p:nvSpPr>
          <p:cNvPr id="4" name="Espace réservé du contenu 2"/>
          <p:cNvSpPr>
            <a:spLocks noGrp="1"/>
          </p:cNvSpPr>
          <p:nvPr>
            <p:ph sz="quarter" idx="1"/>
          </p:nvPr>
        </p:nvSpPr>
        <p:spPr>
          <a:xfrm>
            <a:off x="467544" y="1700808"/>
            <a:ext cx="8229600" cy="504056"/>
          </a:xfrm>
        </p:spPr>
        <p:txBody>
          <a:bodyPr/>
          <a:lstStyle/>
          <a:p>
            <a:r>
              <a:rPr lang="fr-FR" dirty="0" smtClean="0"/>
              <a:t>L’histoire tranquille des calculateurs mécaniques </a:t>
            </a:r>
          </a:p>
          <a:p>
            <a:endParaRPr lang="fr-FR" dirty="0"/>
          </a:p>
        </p:txBody>
      </p:sp>
      <p:pic>
        <p:nvPicPr>
          <p:cNvPr id="4098" name="Picture 2" descr="http://www.laboutiquedujapon.fr/PrestaShop/1222-1781-thickbox/grand-boulier-chinois-37-x-17-cm.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6456" y="2132856"/>
            <a:ext cx="2448272" cy="244827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File:Detail of the pascaline's carry mecanism - the sautoir.jpg">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03848" y="2276872"/>
            <a:ext cx="2172777" cy="1838739"/>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upload.wikimedia.org/wikipedia/commons/thumb/8/80/Arts_et_Metiers_Pascaline_dsc03869.jpg/330px-Arts_et_Metiers_Pascaline_dsc03869.jpg">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6456" y="4437112"/>
            <a:ext cx="3143250" cy="1724025"/>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Description de cette image, également commentée ci-après">
            <a:hlinkClick r:id="rId7"/>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44208" y="2554435"/>
            <a:ext cx="2095500" cy="274320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6228184" y="5299515"/>
            <a:ext cx="2744165" cy="923330"/>
          </a:xfrm>
          <a:prstGeom prst="rect">
            <a:avLst/>
          </a:prstGeom>
        </p:spPr>
        <p:txBody>
          <a:bodyPr wrap="square">
            <a:spAutoFit/>
          </a:bodyPr>
          <a:lstStyle/>
          <a:p>
            <a:pPr algn="ctr"/>
            <a:r>
              <a:rPr lang="fr-FR" dirty="0"/>
              <a:t>Charles </a:t>
            </a:r>
            <a:r>
              <a:rPr lang="fr-FR" dirty="0" smtClean="0"/>
              <a:t>Babbage (XIX)</a:t>
            </a:r>
          </a:p>
          <a:p>
            <a:pPr algn="ctr"/>
            <a:r>
              <a:rPr lang="fr-FR" dirty="0" smtClean="0"/>
              <a:t>Machine à différence et analytique (Voir vidéos)</a:t>
            </a:r>
            <a:endParaRPr lang="fr-FR" dirty="0"/>
          </a:p>
        </p:txBody>
      </p:sp>
      <p:sp>
        <p:nvSpPr>
          <p:cNvPr id="11" name="Rectangle 10"/>
          <p:cNvSpPr/>
          <p:nvPr/>
        </p:nvSpPr>
        <p:spPr>
          <a:xfrm>
            <a:off x="3491880" y="4976349"/>
            <a:ext cx="2016596" cy="646331"/>
          </a:xfrm>
          <a:prstGeom prst="rect">
            <a:avLst/>
          </a:prstGeom>
        </p:spPr>
        <p:txBody>
          <a:bodyPr wrap="square">
            <a:spAutoFit/>
          </a:bodyPr>
          <a:lstStyle/>
          <a:p>
            <a:pPr algn="ctr"/>
            <a:r>
              <a:rPr lang="fr-FR" dirty="0" smtClean="0"/>
              <a:t>La Pascaline</a:t>
            </a:r>
          </a:p>
          <a:p>
            <a:pPr algn="ctr"/>
            <a:r>
              <a:rPr lang="fr-FR" dirty="0" smtClean="0"/>
              <a:t>XVII siècle</a:t>
            </a:r>
            <a:endParaRPr lang="fr-FR" dirty="0"/>
          </a:p>
        </p:txBody>
      </p:sp>
    </p:spTree>
    <p:extLst>
      <p:ext uri="{BB962C8B-B14F-4D97-AF65-F5344CB8AC3E}">
        <p14:creationId xmlns:p14="http://schemas.microsoft.com/office/powerpoint/2010/main" val="21564009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La course au calcul…</a:t>
            </a:r>
            <a:endParaRPr lang="fr-FR" dirty="0"/>
          </a:p>
        </p:txBody>
      </p:sp>
      <p:sp>
        <p:nvSpPr>
          <p:cNvPr id="3" name="Espace réservé du contenu 2"/>
          <p:cNvSpPr>
            <a:spLocks noGrp="1"/>
          </p:cNvSpPr>
          <p:nvPr>
            <p:ph sz="quarter" idx="1"/>
          </p:nvPr>
        </p:nvSpPr>
        <p:spPr>
          <a:xfrm>
            <a:off x="457200" y="1916832"/>
            <a:ext cx="8229600" cy="3456384"/>
          </a:xfrm>
        </p:spPr>
        <p:txBody>
          <a:bodyPr>
            <a:normAutofit/>
          </a:bodyPr>
          <a:lstStyle/>
          <a:p>
            <a:r>
              <a:rPr lang="fr-FR" dirty="0" smtClean="0"/>
              <a:t>Plusieurs besoins, une seule cause.</a:t>
            </a:r>
          </a:p>
          <a:p>
            <a:pPr marL="274320" lvl="1" indent="0">
              <a:buNone/>
            </a:pPr>
            <a:endParaRPr lang="fr-FR" dirty="0"/>
          </a:p>
          <a:p>
            <a:pPr lvl="1"/>
            <a:r>
              <a:rPr lang="fr-FR" dirty="0"/>
              <a:t>Cryptographie militaire (Alan Turing)</a:t>
            </a:r>
          </a:p>
          <a:p>
            <a:pPr lvl="1"/>
            <a:endParaRPr lang="fr-FR" dirty="0" smtClean="0"/>
          </a:p>
          <a:p>
            <a:pPr lvl="1"/>
            <a:r>
              <a:rPr lang="fr-FR" dirty="0" smtClean="0"/>
              <a:t>Principe de la Cybernétique (Norbert Wiener)</a:t>
            </a:r>
          </a:p>
          <a:p>
            <a:endParaRPr lang="fr-FR" dirty="0"/>
          </a:p>
          <a:p>
            <a:pPr lvl="1"/>
            <a:r>
              <a:rPr lang="fr-FR" dirty="0"/>
              <a:t>Projet Manhattan (</a:t>
            </a:r>
            <a:r>
              <a:rPr lang="fr-FR" dirty="0" err="1"/>
              <a:t>Vannevar</a:t>
            </a:r>
            <a:r>
              <a:rPr lang="fr-FR" dirty="0"/>
              <a:t> Bush)</a:t>
            </a:r>
          </a:p>
          <a:p>
            <a:endParaRPr lang="fr-FR" dirty="0"/>
          </a:p>
        </p:txBody>
      </p:sp>
    </p:spTree>
    <p:extLst>
      <p:ext uri="{BB962C8B-B14F-4D97-AF65-F5344CB8AC3E}">
        <p14:creationId xmlns:p14="http://schemas.microsoft.com/office/powerpoint/2010/main" val="1416987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1000"/>
                                        <p:tgtEl>
                                          <p:spTgt spid="3">
                                            <p:txEl>
                                              <p:pRg st="6" end="6"/>
                                            </p:txEl>
                                          </p:spTgt>
                                        </p:tgtEl>
                                      </p:cBhvr>
                                    </p:animEffect>
                                    <p:anim calcmode="lin" valueType="num">
                                      <p:cBhvr>
                                        <p:cTn id="2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Alan Turing (1912-1954)</a:t>
            </a:r>
            <a:endParaRPr lang="fr-FR" dirty="0"/>
          </a:p>
        </p:txBody>
      </p:sp>
      <p:pic>
        <p:nvPicPr>
          <p:cNvPr id="1026" name="Picture 2" descr="http://www.yourbest100.com/pic/people/philosophers/alan-turin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2348880"/>
            <a:ext cx="7038975" cy="3952876"/>
          </a:xfrm>
          <a:prstGeom prst="rect">
            <a:avLst/>
          </a:prstGeom>
          <a:noFill/>
          <a:extLst>
            <a:ext uri="{909E8E84-426E-40DD-AFC4-6F175D3DCCD1}">
              <a14:hiddenFill xmlns:a14="http://schemas.microsoft.com/office/drawing/2010/main">
                <a:solidFill>
                  <a:srgbClr val="FFFFFF"/>
                </a:solidFill>
              </a14:hiddenFill>
            </a:ext>
          </a:extLst>
        </p:spPr>
      </p:pic>
      <p:sp>
        <p:nvSpPr>
          <p:cNvPr id="4" name="Espace réservé du contenu 2"/>
          <p:cNvSpPr>
            <a:spLocks noGrp="1"/>
          </p:cNvSpPr>
          <p:nvPr>
            <p:ph sz="quarter" idx="1"/>
          </p:nvPr>
        </p:nvSpPr>
        <p:spPr>
          <a:xfrm>
            <a:off x="395536" y="1844824"/>
            <a:ext cx="5112568" cy="4248472"/>
          </a:xfrm>
        </p:spPr>
        <p:txBody>
          <a:bodyPr>
            <a:normAutofit fontScale="92500" lnSpcReduction="20000"/>
          </a:bodyPr>
          <a:lstStyle/>
          <a:p>
            <a:pPr lvl="1"/>
            <a:r>
              <a:rPr lang="fr-FR" dirty="0" smtClean="0"/>
              <a:t>La machine de Turing et la théorie de la calculabilité (Thèse de Church-Turing)</a:t>
            </a:r>
          </a:p>
          <a:p>
            <a:endParaRPr lang="fr-FR" dirty="0"/>
          </a:p>
          <a:p>
            <a:pPr lvl="1"/>
            <a:r>
              <a:rPr lang="fr-FR" dirty="0"/>
              <a:t>Crypto-Analyse (</a:t>
            </a:r>
            <a:r>
              <a:rPr lang="fr-FR" dirty="0" err="1"/>
              <a:t>Enigma</a:t>
            </a:r>
            <a:r>
              <a:rPr lang="fr-FR" dirty="0" smtClean="0"/>
              <a:t>)  </a:t>
            </a:r>
            <a:r>
              <a:rPr lang="fr-FR" dirty="0"/>
              <a:t>pendant </a:t>
            </a:r>
            <a:r>
              <a:rPr lang="fr-FR" dirty="0" smtClean="0"/>
              <a:t>la guerre mondiale (secret défense)</a:t>
            </a:r>
          </a:p>
          <a:p>
            <a:pPr lvl="1"/>
            <a:endParaRPr lang="fr-FR" dirty="0"/>
          </a:p>
          <a:p>
            <a:pPr lvl="1"/>
            <a:r>
              <a:rPr lang="fr-FR" dirty="0" smtClean="0"/>
              <a:t>Plan du Manchester Mark </a:t>
            </a:r>
            <a:r>
              <a:rPr lang="fr-FR" dirty="0"/>
              <a:t>I, </a:t>
            </a:r>
            <a:r>
              <a:rPr lang="fr-FR" dirty="0" smtClean="0"/>
              <a:t>programme </a:t>
            </a:r>
            <a:r>
              <a:rPr lang="fr-FR" dirty="0"/>
              <a:t>en mémoire </a:t>
            </a:r>
            <a:r>
              <a:rPr lang="fr-FR" dirty="0" smtClean="0"/>
              <a:t>(fini 1949)</a:t>
            </a:r>
            <a:endParaRPr lang="fr-FR" dirty="0"/>
          </a:p>
          <a:p>
            <a:endParaRPr lang="fr-FR" dirty="0"/>
          </a:p>
          <a:p>
            <a:pPr lvl="1"/>
            <a:r>
              <a:rPr lang="fr-FR" dirty="0" smtClean="0"/>
              <a:t>Suicide en 1954</a:t>
            </a:r>
          </a:p>
          <a:p>
            <a:pPr lvl="1"/>
            <a:endParaRPr lang="fr-FR" dirty="0"/>
          </a:p>
          <a:p>
            <a:pPr lvl="1"/>
            <a:r>
              <a:rPr lang="fr-FR" dirty="0" smtClean="0"/>
              <a:t>Prix Turing depuis 1966</a:t>
            </a:r>
            <a:endParaRPr lang="fr-FR" dirty="0"/>
          </a:p>
        </p:txBody>
      </p:sp>
    </p:spTree>
    <p:extLst>
      <p:ext uri="{BB962C8B-B14F-4D97-AF65-F5344CB8AC3E}">
        <p14:creationId xmlns:p14="http://schemas.microsoft.com/office/powerpoint/2010/main" val="105214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1000"/>
                                        <p:tgtEl>
                                          <p:spTgt spid="4">
                                            <p:txEl>
                                              <p:pRg st="2" end="2"/>
                                            </p:txEl>
                                          </p:spTgt>
                                        </p:tgtEl>
                                      </p:cBhvr>
                                    </p:animEffect>
                                    <p:anim calcmode="lin" valueType="num">
                                      <p:cBhvr>
                                        <p:cTn id="14"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5"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1000"/>
                                        <p:tgtEl>
                                          <p:spTgt spid="4">
                                            <p:txEl>
                                              <p:pRg st="4" end="4"/>
                                            </p:txEl>
                                          </p:spTgt>
                                        </p:tgtEl>
                                      </p:cBhvr>
                                    </p:animEffect>
                                    <p:anim calcmode="lin" valueType="num">
                                      <p:cBhvr>
                                        <p:cTn id="20"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fade">
                                      <p:cBhvr>
                                        <p:cTn id="25" dur="1000"/>
                                        <p:tgtEl>
                                          <p:spTgt spid="4">
                                            <p:txEl>
                                              <p:pRg st="6" end="6"/>
                                            </p:txEl>
                                          </p:spTgt>
                                        </p:tgtEl>
                                      </p:cBhvr>
                                    </p:animEffect>
                                    <p:anim calcmode="lin" valueType="num">
                                      <p:cBhvr>
                                        <p:cTn id="26"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27"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nodeType="after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Effect transition="in" filter="fade">
                                      <p:cBhvr>
                                        <p:cTn id="31" dur="1000"/>
                                        <p:tgtEl>
                                          <p:spTgt spid="4">
                                            <p:txEl>
                                              <p:pRg st="8" end="8"/>
                                            </p:txEl>
                                          </p:spTgt>
                                        </p:tgtEl>
                                      </p:cBhvr>
                                    </p:animEffect>
                                    <p:anim calcmode="lin" valueType="num">
                                      <p:cBhvr>
                                        <p:cTn id="32"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33" dur="10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nodeType="afterEffect">
                                  <p:stCondLst>
                                    <p:cond delay="0"/>
                                  </p:stCondLst>
                                  <p:childTnLst>
                                    <p:set>
                                      <p:cBhvr>
                                        <p:cTn id="36" dur="1" fill="hold">
                                          <p:stCondLst>
                                            <p:cond delay="0"/>
                                          </p:stCondLst>
                                        </p:cTn>
                                        <p:tgtEl>
                                          <p:spTgt spid="1026"/>
                                        </p:tgtEl>
                                        <p:attrNameLst>
                                          <p:attrName>style.visibility</p:attrName>
                                        </p:attrNameLst>
                                      </p:cBhvr>
                                      <p:to>
                                        <p:strVal val="visible"/>
                                      </p:to>
                                    </p:set>
                                    <p:animEffect transition="in" filter="fade">
                                      <p:cBhvr>
                                        <p:cTn id="37" dur="1000"/>
                                        <p:tgtEl>
                                          <p:spTgt spid="1026"/>
                                        </p:tgtEl>
                                      </p:cBhvr>
                                    </p:animEffect>
                                    <p:anim calcmode="lin" valueType="num">
                                      <p:cBhvr>
                                        <p:cTn id="38" dur="1000" fill="hold"/>
                                        <p:tgtEl>
                                          <p:spTgt spid="1026"/>
                                        </p:tgtEl>
                                        <p:attrNameLst>
                                          <p:attrName>ppt_x</p:attrName>
                                        </p:attrNameLst>
                                      </p:cBhvr>
                                      <p:tavLst>
                                        <p:tav tm="0">
                                          <p:val>
                                            <p:strVal val="#ppt_x"/>
                                          </p:val>
                                        </p:tav>
                                        <p:tav tm="100000">
                                          <p:val>
                                            <p:strVal val="#ppt_x"/>
                                          </p:val>
                                        </p:tav>
                                      </p:tavLst>
                                    </p:anim>
                                    <p:anim calcmode="lin" valueType="num">
                                      <p:cBhvr>
                                        <p:cTn id="3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Mythe et histoire</a:t>
            </a:r>
            <a:endParaRPr lang="fr-FR" dirty="0"/>
          </a:p>
        </p:txBody>
      </p:sp>
      <p:sp>
        <p:nvSpPr>
          <p:cNvPr id="3" name="Espace réservé du contenu 2"/>
          <p:cNvSpPr>
            <a:spLocks noGrp="1"/>
          </p:cNvSpPr>
          <p:nvPr>
            <p:ph sz="quarter" idx="1"/>
          </p:nvPr>
        </p:nvSpPr>
        <p:spPr>
          <a:xfrm>
            <a:off x="457200" y="2060848"/>
            <a:ext cx="8229600" cy="1080120"/>
          </a:xfrm>
        </p:spPr>
        <p:txBody>
          <a:bodyPr/>
          <a:lstStyle/>
          <a:p>
            <a:pPr marL="0" indent="0">
              <a:buNone/>
            </a:pPr>
            <a:r>
              <a:rPr lang="fr-FR" i="1" dirty="0" smtClean="0"/>
              <a:t>« L’histoire est un perpétuel recommencement. »</a:t>
            </a:r>
          </a:p>
          <a:p>
            <a:pPr marL="0" indent="0" algn="r">
              <a:buNone/>
            </a:pPr>
            <a:r>
              <a:rPr lang="fr-FR" sz="1400" i="1" dirty="0"/>
              <a:t>	</a:t>
            </a:r>
            <a:r>
              <a:rPr lang="fr-FR" sz="1400" i="1" dirty="0" smtClean="0"/>
              <a:t>Thucydide, Historien grec (-460, -395), Histoire de la guerre du Péloponnèse</a:t>
            </a:r>
          </a:p>
          <a:p>
            <a:pPr marL="0" indent="0" algn="r">
              <a:buNone/>
            </a:pPr>
            <a:r>
              <a:rPr lang="fr-FR" sz="1400" i="1" dirty="0" smtClean="0"/>
              <a:t>Le premier des historiens</a:t>
            </a:r>
            <a:endParaRPr lang="fr-FR" sz="1400" i="1" dirty="0"/>
          </a:p>
        </p:txBody>
      </p:sp>
      <p:pic>
        <p:nvPicPr>
          <p:cNvPr id="1026" name="Picture 2" descr="File:Thucydides-bust-cutout ROM.jpg">
            <a:hlinkClick r:id="rId2"/>
          </p:cNvPr>
          <p:cNvPicPr>
            <a:picLocks noChangeAspect="1" noChangeArrowheads="1"/>
          </p:cNvPicPr>
          <p:nvPr/>
        </p:nvPicPr>
        <p:blipFill>
          <a:blip r:embed="rId3">
            <a:extLst>
              <a:ext uri="{BEBA8EAE-BF5A-486C-A8C5-ECC9F3942E4B}">
                <a14:imgProps xmlns:a14="http://schemas.microsoft.com/office/drawing/2010/main">
                  <a14:imgLayer r:embed="rId4">
                    <a14:imgEffect>
                      <a14:saturation sat="0"/>
                    </a14:imgEffect>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683568" y="2816898"/>
            <a:ext cx="1748751" cy="304130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622361" y="5880367"/>
            <a:ext cx="2520242" cy="276999"/>
          </a:xfrm>
          <a:prstGeom prst="rect">
            <a:avLst/>
          </a:prstGeom>
        </p:spPr>
        <p:txBody>
          <a:bodyPr wrap="none">
            <a:spAutoFit/>
          </a:bodyPr>
          <a:lstStyle/>
          <a:p>
            <a:r>
              <a:rPr lang="fr-FR" sz="1200" b="1" i="1" dirty="0" smtClean="0"/>
              <a:t>Source : Royal </a:t>
            </a:r>
            <a:r>
              <a:rPr lang="fr-FR" sz="1200" b="1" i="1" dirty="0"/>
              <a:t>Ontario Museum</a:t>
            </a:r>
          </a:p>
        </p:txBody>
      </p:sp>
    </p:spTree>
    <p:extLst>
      <p:ext uri="{BB962C8B-B14F-4D97-AF65-F5344CB8AC3E}">
        <p14:creationId xmlns:p14="http://schemas.microsoft.com/office/powerpoint/2010/main" val="2188578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42" presetClass="entr" presetSubtype="0" fill="hold" nodeType="afterEffect">
                                  <p:stCondLst>
                                    <p:cond delay="0"/>
                                  </p:stCondLst>
                                  <p:childTnLst>
                                    <p:set>
                                      <p:cBhvr>
                                        <p:cTn id="22" dur="1" fill="hold">
                                          <p:stCondLst>
                                            <p:cond delay="0"/>
                                          </p:stCondLst>
                                        </p:cTn>
                                        <p:tgtEl>
                                          <p:spTgt spid="1026"/>
                                        </p:tgtEl>
                                        <p:attrNameLst>
                                          <p:attrName>style.visibility</p:attrName>
                                        </p:attrNameLst>
                                      </p:cBhvr>
                                      <p:to>
                                        <p:strVal val="visible"/>
                                      </p:to>
                                    </p:set>
                                    <p:animEffect transition="in" filter="fade">
                                      <p:cBhvr>
                                        <p:cTn id="23" dur="1000"/>
                                        <p:tgtEl>
                                          <p:spTgt spid="1026"/>
                                        </p:tgtEl>
                                      </p:cBhvr>
                                    </p:animEffect>
                                    <p:anim calcmode="lin" valueType="num">
                                      <p:cBhvr>
                                        <p:cTn id="24" dur="1000" fill="hold"/>
                                        <p:tgtEl>
                                          <p:spTgt spid="1026"/>
                                        </p:tgtEl>
                                        <p:attrNameLst>
                                          <p:attrName>ppt_x</p:attrName>
                                        </p:attrNameLst>
                                      </p:cBhvr>
                                      <p:tavLst>
                                        <p:tav tm="0">
                                          <p:val>
                                            <p:strVal val="#ppt_x"/>
                                          </p:val>
                                        </p:tav>
                                        <p:tav tm="100000">
                                          <p:val>
                                            <p:strVal val="#ppt_x"/>
                                          </p:val>
                                        </p:tav>
                                      </p:tavLst>
                                    </p:anim>
                                    <p:anim calcmode="lin" valueType="num">
                                      <p:cBhvr>
                                        <p:cTn id="25" dur="1000" fill="hold"/>
                                        <p:tgtEl>
                                          <p:spTgt spid="1026"/>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t>Norbert </a:t>
            </a:r>
            <a:r>
              <a:rPr lang="fr-FR" dirty="0" smtClean="0"/>
              <a:t>Wiener (1894-1964)</a:t>
            </a:r>
            <a:endParaRPr lang="fr-FR" dirty="0"/>
          </a:p>
        </p:txBody>
      </p:sp>
      <p:sp>
        <p:nvSpPr>
          <p:cNvPr id="4" name="Espace réservé du contenu 2"/>
          <p:cNvSpPr>
            <a:spLocks noGrp="1"/>
          </p:cNvSpPr>
          <p:nvPr>
            <p:ph sz="quarter" idx="1"/>
          </p:nvPr>
        </p:nvSpPr>
        <p:spPr>
          <a:xfrm>
            <a:off x="395536" y="1700808"/>
            <a:ext cx="4968552" cy="4496088"/>
          </a:xfrm>
        </p:spPr>
        <p:txBody>
          <a:bodyPr>
            <a:normAutofit fontScale="92500" lnSpcReduction="10000"/>
          </a:bodyPr>
          <a:lstStyle/>
          <a:p>
            <a:pPr lvl="1"/>
            <a:r>
              <a:rPr lang="fr-FR" dirty="0" smtClean="0"/>
              <a:t>Docteur à 18 ans (Harvard)</a:t>
            </a:r>
          </a:p>
          <a:p>
            <a:pPr lvl="1"/>
            <a:endParaRPr lang="fr-FR" dirty="0"/>
          </a:p>
          <a:p>
            <a:pPr lvl="1"/>
            <a:r>
              <a:rPr lang="fr-FR" dirty="0" smtClean="0"/>
              <a:t>Fondateur de la cybernétique :</a:t>
            </a:r>
          </a:p>
          <a:p>
            <a:pPr lvl="2"/>
            <a:r>
              <a:rPr lang="fr-FR" dirty="0" smtClean="0"/>
              <a:t>Notion du système global</a:t>
            </a:r>
          </a:p>
          <a:p>
            <a:pPr lvl="2"/>
            <a:r>
              <a:rPr lang="fr-FR" dirty="0" smtClean="0"/>
              <a:t>Notion du </a:t>
            </a:r>
            <a:r>
              <a:rPr lang="fr-FR" dirty="0" err="1" smtClean="0"/>
              <a:t>Feed</a:t>
            </a:r>
            <a:r>
              <a:rPr lang="fr-FR" dirty="0" smtClean="0"/>
              <a:t> back (DCA)</a:t>
            </a:r>
          </a:p>
          <a:p>
            <a:pPr lvl="2"/>
            <a:endParaRPr lang="fr-FR" dirty="0"/>
          </a:p>
          <a:p>
            <a:pPr lvl="1"/>
            <a:r>
              <a:rPr lang="fr-FR" dirty="0" smtClean="0"/>
              <a:t>Participation à la conception du EDVAC en 1951 </a:t>
            </a:r>
          </a:p>
          <a:p>
            <a:pPr lvl="1"/>
            <a:endParaRPr lang="fr-FR" dirty="0" smtClean="0"/>
          </a:p>
          <a:p>
            <a:pPr lvl="1"/>
            <a:r>
              <a:rPr lang="fr-FR" dirty="0" smtClean="0"/>
              <a:t>Conférence Macy (inter-discipline)</a:t>
            </a:r>
          </a:p>
          <a:p>
            <a:pPr lvl="1"/>
            <a:endParaRPr lang="fr-FR" dirty="0"/>
          </a:p>
          <a:p>
            <a:pPr lvl="1"/>
            <a:r>
              <a:rPr lang="fr-FR" dirty="0" smtClean="0"/>
              <a:t>Utopie de la communication</a:t>
            </a:r>
          </a:p>
          <a:p>
            <a:pPr lvl="2"/>
            <a:r>
              <a:rPr lang="fr-FR" dirty="0" smtClean="0"/>
              <a:t>Refus au projet Manhattan</a:t>
            </a:r>
          </a:p>
          <a:p>
            <a:pPr lvl="1"/>
            <a:endParaRPr lang="fr-FR" dirty="0"/>
          </a:p>
          <a:p>
            <a:pPr lvl="1"/>
            <a:endParaRPr lang="fr-FR" dirty="0"/>
          </a:p>
        </p:txBody>
      </p:sp>
      <p:pic>
        <p:nvPicPr>
          <p:cNvPr id="3" name="Picture 2" descr="http://www.denstoredanske.dk/@api/deki/files/30241/=22182580.jpg?size=webvi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104" y="1772816"/>
            <a:ext cx="3176825" cy="4230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9908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animEffect transition="in" filter="wipe(down)">
                                      <p:cBhvr>
                                        <p:cTn id="11" dur="500"/>
                                        <p:tgtEl>
                                          <p:spTgt spid="4">
                                            <p:txEl>
                                              <p:pRg st="2" end="2"/>
                                            </p:txEl>
                                          </p:spTgt>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wipe(down)">
                                      <p:cBhvr>
                                        <p:cTn id="15" dur="500"/>
                                        <p:tgtEl>
                                          <p:spTgt spid="4">
                                            <p:txEl>
                                              <p:pRg st="3" end="3"/>
                                            </p:txEl>
                                          </p:spTgt>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wipe(down)">
                                      <p:cBhvr>
                                        <p:cTn id="19" dur="500"/>
                                        <p:tgtEl>
                                          <p:spTgt spid="4">
                                            <p:txEl>
                                              <p:pRg st="4" end="4"/>
                                            </p:txEl>
                                          </p:spTgt>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animEffect transition="in" filter="wipe(down)">
                                      <p:cBhvr>
                                        <p:cTn id="23" dur="500"/>
                                        <p:tgtEl>
                                          <p:spTgt spid="4">
                                            <p:txEl>
                                              <p:pRg st="6" end="6"/>
                                            </p:txEl>
                                          </p:spTgt>
                                        </p:tgtEl>
                                      </p:cBhvr>
                                    </p:animEffect>
                                  </p:childTnLst>
                                </p:cTn>
                              </p:par>
                            </p:childTnLst>
                          </p:cTn>
                        </p:par>
                        <p:par>
                          <p:cTn id="24" fill="hold">
                            <p:stCondLst>
                              <p:cond delay="2500"/>
                            </p:stCondLst>
                            <p:childTnLst>
                              <p:par>
                                <p:cTn id="25" presetID="22" presetClass="entr" presetSubtype="4" fill="hold" nodeType="after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Effect transition="in" filter="wipe(down)">
                                      <p:cBhvr>
                                        <p:cTn id="27" dur="500"/>
                                        <p:tgtEl>
                                          <p:spTgt spid="4">
                                            <p:txEl>
                                              <p:pRg st="8" end="8"/>
                                            </p:txEl>
                                          </p:spTgt>
                                        </p:tgtEl>
                                      </p:cBhvr>
                                    </p:animEffect>
                                  </p:childTnLst>
                                </p:cTn>
                              </p:par>
                            </p:childTnLst>
                          </p:cTn>
                        </p:par>
                        <p:par>
                          <p:cTn id="28" fill="hold">
                            <p:stCondLst>
                              <p:cond delay="3000"/>
                            </p:stCondLst>
                            <p:childTnLst>
                              <p:par>
                                <p:cTn id="29" presetID="22" presetClass="entr" presetSubtype="4" fill="hold" nodeType="afterEffect">
                                  <p:stCondLst>
                                    <p:cond delay="0"/>
                                  </p:stCondLst>
                                  <p:childTnLst>
                                    <p:set>
                                      <p:cBhvr>
                                        <p:cTn id="30" dur="1" fill="hold">
                                          <p:stCondLst>
                                            <p:cond delay="0"/>
                                          </p:stCondLst>
                                        </p:cTn>
                                        <p:tgtEl>
                                          <p:spTgt spid="4">
                                            <p:txEl>
                                              <p:pRg st="10" end="10"/>
                                            </p:txEl>
                                          </p:spTgt>
                                        </p:tgtEl>
                                        <p:attrNameLst>
                                          <p:attrName>style.visibility</p:attrName>
                                        </p:attrNameLst>
                                      </p:cBhvr>
                                      <p:to>
                                        <p:strVal val="visible"/>
                                      </p:to>
                                    </p:set>
                                    <p:animEffect transition="in" filter="wipe(down)">
                                      <p:cBhvr>
                                        <p:cTn id="31" dur="500"/>
                                        <p:tgtEl>
                                          <p:spTgt spid="4">
                                            <p:txEl>
                                              <p:pRg st="10" end="10"/>
                                            </p:txEl>
                                          </p:spTgt>
                                        </p:tgtEl>
                                      </p:cBhvr>
                                    </p:animEffect>
                                  </p:childTnLst>
                                </p:cTn>
                              </p:par>
                            </p:childTnLst>
                          </p:cTn>
                        </p:par>
                        <p:par>
                          <p:cTn id="32" fill="hold">
                            <p:stCondLst>
                              <p:cond delay="3500"/>
                            </p:stCondLst>
                            <p:childTnLst>
                              <p:par>
                                <p:cTn id="33" presetID="22" presetClass="entr" presetSubtype="4" fill="hold" nodeType="afterEffect">
                                  <p:stCondLst>
                                    <p:cond delay="0"/>
                                  </p:stCondLst>
                                  <p:childTnLst>
                                    <p:set>
                                      <p:cBhvr>
                                        <p:cTn id="34" dur="1" fill="hold">
                                          <p:stCondLst>
                                            <p:cond delay="0"/>
                                          </p:stCondLst>
                                        </p:cTn>
                                        <p:tgtEl>
                                          <p:spTgt spid="4">
                                            <p:txEl>
                                              <p:pRg st="11" end="11"/>
                                            </p:txEl>
                                          </p:spTgt>
                                        </p:tgtEl>
                                        <p:attrNameLst>
                                          <p:attrName>style.visibility</p:attrName>
                                        </p:attrNameLst>
                                      </p:cBhvr>
                                      <p:to>
                                        <p:strVal val="visible"/>
                                      </p:to>
                                    </p:set>
                                    <p:animEffect transition="in" filter="wipe(down)">
                                      <p:cBhvr>
                                        <p:cTn id="35" dur="500"/>
                                        <p:tgtEl>
                                          <p:spTgt spid="4">
                                            <p:txEl>
                                              <p:pRg st="11" end="11"/>
                                            </p:txEl>
                                          </p:spTgt>
                                        </p:tgtEl>
                                      </p:cBhvr>
                                    </p:animEffect>
                                  </p:childTnLst>
                                </p:cTn>
                              </p:par>
                            </p:childTnLst>
                          </p:cTn>
                        </p:par>
                        <p:par>
                          <p:cTn id="36" fill="hold">
                            <p:stCondLst>
                              <p:cond delay="4000"/>
                            </p:stCondLst>
                            <p:childTnLst>
                              <p:par>
                                <p:cTn id="37" presetID="22" presetClass="entr" presetSubtype="4" fill="hold" nodeType="after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wipe(down)">
                                      <p:cBhvr>
                                        <p:cTn id="3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err="1"/>
              <a:t>Vannevar</a:t>
            </a:r>
            <a:r>
              <a:rPr lang="fr-FR" dirty="0"/>
              <a:t> </a:t>
            </a:r>
            <a:r>
              <a:rPr lang="fr-FR" dirty="0" smtClean="0"/>
              <a:t>Bush (1890-1974)</a:t>
            </a:r>
            <a:endParaRPr lang="fr-FR" dirty="0"/>
          </a:p>
        </p:txBody>
      </p:sp>
      <p:sp>
        <p:nvSpPr>
          <p:cNvPr id="4" name="Espace réservé du contenu 2"/>
          <p:cNvSpPr>
            <a:spLocks noGrp="1"/>
          </p:cNvSpPr>
          <p:nvPr>
            <p:ph sz="quarter" idx="1"/>
          </p:nvPr>
        </p:nvSpPr>
        <p:spPr>
          <a:xfrm>
            <a:off x="395536" y="1844824"/>
            <a:ext cx="4968552" cy="3456384"/>
          </a:xfrm>
        </p:spPr>
        <p:txBody>
          <a:bodyPr>
            <a:normAutofit/>
          </a:bodyPr>
          <a:lstStyle/>
          <a:p>
            <a:pPr lvl="1"/>
            <a:r>
              <a:rPr lang="fr-FR" dirty="0" smtClean="0"/>
              <a:t>En charge du Office of </a:t>
            </a:r>
            <a:r>
              <a:rPr lang="fr-FR" dirty="0" err="1" smtClean="0"/>
              <a:t>Scientific</a:t>
            </a:r>
            <a:r>
              <a:rPr lang="fr-FR" dirty="0" smtClean="0"/>
              <a:t> </a:t>
            </a:r>
            <a:r>
              <a:rPr lang="fr-FR" dirty="0" err="1" smtClean="0"/>
              <a:t>Research</a:t>
            </a:r>
            <a:r>
              <a:rPr lang="fr-FR" dirty="0" smtClean="0"/>
              <a:t> and </a:t>
            </a:r>
            <a:r>
              <a:rPr lang="fr-FR" dirty="0" err="1" smtClean="0"/>
              <a:t>Development</a:t>
            </a:r>
            <a:r>
              <a:rPr lang="fr-FR" dirty="0" smtClean="0"/>
              <a:t>  (OSRD), </a:t>
            </a:r>
            <a:r>
              <a:rPr lang="fr-FR" dirty="0" err="1" smtClean="0"/>
              <a:t>Rossevelt</a:t>
            </a:r>
            <a:r>
              <a:rPr lang="fr-FR" dirty="0" smtClean="0"/>
              <a:t> (1941)</a:t>
            </a:r>
          </a:p>
          <a:p>
            <a:pPr lvl="1"/>
            <a:endParaRPr lang="fr-FR" dirty="0"/>
          </a:p>
          <a:p>
            <a:pPr lvl="1"/>
            <a:r>
              <a:rPr lang="fr-FR" dirty="0" smtClean="0"/>
              <a:t>Recherche sur les microfilms, Article fondateur « As </a:t>
            </a:r>
            <a:r>
              <a:rPr lang="fr-FR" dirty="0" err="1" smtClean="0"/>
              <a:t>we</a:t>
            </a:r>
            <a:r>
              <a:rPr lang="fr-FR" dirty="0" smtClean="0"/>
              <a:t> </a:t>
            </a:r>
            <a:r>
              <a:rPr lang="fr-FR" dirty="0" err="1" smtClean="0"/>
              <a:t>may</a:t>
            </a:r>
            <a:r>
              <a:rPr lang="fr-FR" dirty="0" smtClean="0"/>
              <a:t> </a:t>
            </a:r>
            <a:r>
              <a:rPr lang="fr-FR" dirty="0" err="1" smtClean="0"/>
              <a:t>think</a:t>
            </a:r>
            <a:r>
              <a:rPr lang="fr-FR" dirty="0" smtClean="0"/>
              <a:t> » (1945, Atlantic </a:t>
            </a:r>
            <a:r>
              <a:rPr lang="fr-FR" dirty="0" err="1" smtClean="0"/>
              <a:t>Monthly</a:t>
            </a:r>
            <a:r>
              <a:rPr lang="fr-FR" dirty="0" smtClean="0"/>
              <a:t>), </a:t>
            </a:r>
            <a:r>
              <a:rPr lang="fr-FR" dirty="0" err="1" smtClean="0"/>
              <a:t>Memex</a:t>
            </a:r>
            <a:r>
              <a:rPr lang="fr-FR" dirty="0" smtClean="0"/>
              <a:t>.</a:t>
            </a:r>
            <a:endParaRPr lang="fr-FR" dirty="0"/>
          </a:p>
          <a:p>
            <a:pPr lvl="1"/>
            <a:endParaRPr lang="fr-FR" dirty="0"/>
          </a:p>
        </p:txBody>
      </p:sp>
      <p:pic>
        <p:nvPicPr>
          <p:cNvPr id="3074" name="Picture 2" descr="http://www.acuchillo.net/wp-content/uploads/1947-Vannevar-Bush-300x2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2080" y="2060848"/>
            <a:ext cx="3456384" cy="2304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7218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animEffect transition="in" filter="barn(inVertical)">
                                      <p:cBhvr>
                                        <p:cTn id="11" dur="500"/>
                                        <p:tgtEl>
                                          <p:spTgt spid="4">
                                            <p:txEl>
                                              <p:pRg st="2" end="2"/>
                                            </p:txEl>
                                          </p:spTgt>
                                        </p:tgtEl>
                                      </p:cBhvr>
                                    </p:animEffect>
                                  </p:childTnLst>
                                </p:cTn>
                              </p:par>
                            </p:childTnLst>
                          </p:cTn>
                        </p:par>
                        <p:par>
                          <p:cTn id="12" fill="hold">
                            <p:stCondLst>
                              <p:cond delay="1000"/>
                            </p:stCondLst>
                            <p:childTnLst>
                              <p:par>
                                <p:cTn id="13" presetID="16" presetClass="entr" presetSubtype="21" fill="hold" nodeType="afterEffect">
                                  <p:stCondLst>
                                    <p:cond delay="0"/>
                                  </p:stCondLst>
                                  <p:childTnLst>
                                    <p:set>
                                      <p:cBhvr>
                                        <p:cTn id="14" dur="1" fill="hold">
                                          <p:stCondLst>
                                            <p:cond delay="0"/>
                                          </p:stCondLst>
                                        </p:cTn>
                                        <p:tgtEl>
                                          <p:spTgt spid="3074"/>
                                        </p:tgtEl>
                                        <p:attrNameLst>
                                          <p:attrName>style.visibility</p:attrName>
                                        </p:attrNameLst>
                                      </p:cBhvr>
                                      <p:to>
                                        <p:strVal val="visible"/>
                                      </p:to>
                                    </p:set>
                                    <p:animEffect transition="in" filter="barn(inVertical)">
                                      <p:cBhvr>
                                        <p:cTn id="15"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Les premiers « grands » calculateurs</a:t>
            </a:r>
            <a:endParaRPr lang="fr-FR" dirty="0"/>
          </a:p>
        </p:txBody>
      </p:sp>
      <p:sp>
        <p:nvSpPr>
          <p:cNvPr id="4" name="Espace réservé du contenu 2"/>
          <p:cNvSpPr>
            <a:spLocks noGrp="1"/>
          </p:cNvSpPr>
          <p:nvPr>
            <p:ph sz="quarter" idx="1"/>
          </p:nvPr>
        </p:nvSpPr>
        <p:spPr>
          <a:xfrm>
            <a:off x="395536" y="1844824"/>
            <a:ext cx="4968552" cy="4320480"/>
          </a:xfrm>
        </p:spPr>
        <p:txBody>
          <a:bodyPr>
            <a:normAutofit/>
          </a:bodyPr>
          <a:lstStyle/>
          <a:p>
            <a:pPr lvl="1"/>
            <a:endParaRPr lang="fr-FR" dirty="0"/>
          </a:p>
          <a:p>
            <a:pPr lvl="1"/>
            <a:endParaRPr lang="fr-FR" dirty="0"/>
          </a:p>
        </p:txBody>
      </p:sp>
      <p:sp>
        <p:nvSpPr>
          <p:cNvPr id="5" name="Espace réservé du contenu 2"/>
          <p:cNvSpPr txBox="1">
            <a:spLocks/>
          </p:cNvSpPr>
          <p:nvPr/>
        </p:nvSpPr>
        <p:spPr>
          <a:xfrm>
            <a:off x="547936" y="1997224"/>
            <a:ext cx="7840488" cy="432048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lvl="1"/>
            <a:r>
              <a:rPr lang="fr-FR" dirty="0" err="1" smtClean="0"/>
              <a:t>Zuse</a:t>
            </a:r>
            <a:r>
              <a:rPr lang="fr-FR" dirty="0" smtClean="0"/>
              <a:t> Z3 (mai 1941) de Konrad </a:t>
            </a:r>
            <a:r>
              <a:rPr lang="fr-FR" dirty="0" err="1" smtClean="0"/>
              <a:t>Zuse</a:t>
            </a:r>
            <a:r>
              <a:rPr lang="fr-FR" dirty="0" smtClean="0"/>
              <a:t> – </a:t>
            </a:r>
            <a:r>
              <a:rPr lang="fr-FR" dirty="0" err="1" smtClean="0"/>
              <a:t>Electro-mécanique</a:t>
            </a:r>
            <a:r>
              <a:rPr lang="fr-FR" dirty="0" smtClean="0"/>
              <a:t> – Virgule flottante – Turing-complet</a:t>
            </a:r>
          </a:p>
          <a:p>
            <a:pPr lvl="1"/>
            <a:endParaRPr lang="fr-FR" dirty="0" smtClean="0"/>
          </a:p>
          <a:p>
            <a:pPr lvl="1"/>
            <a:endParaRPr lang="fr-FR" dirty="0" smtClean="0"/>
          </a:p>
          <a:p>
            <a:pPr lvl="1"/>
            <a:endParaRPr lang="fr-FR" dirty="0"/>
          </a:p>
        </p:txBody>
      </p:sp>
      <p:pic>
        <p:nvPicPr>
          <p:cNvPr id="2050" name="Picture 2" descr="http://www.educa.fmf.uni-lj.si/izodel/sola/2002/di/bozic/PC_history/files/zuseZ3-bi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3756" y="2852936"/>
            <a:ext cx="4762500" cy="3381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1381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2050"/>
                                        </p:tgtEl>
                                        <p:attrNameLst>
                                          <p:attrName>style.visibility</p:attrName>
                                        </p:attrNameLst>
                                      </p:cBhvr>
                                      <p:to>
                                        <p:strVal val="visible"/>
                                      </p:to>
                                    </p:set>
                                    <p:animEffect transition="in" filter="fade">
                                      <p:cBhvr>
                                        <p:cTn id="11" dur="1000"/>
                                        <p:tgtEl>
                                          <p:spTgt spid="2050"/>
                                        </p:tgtEl>
                                      </p:cBhvr>
                                    </p:animEffect>
                                    <p:anim calcmode="lin" valueType="num">
                                      <p:cBhvr>
                                        <p:cTn id="12" dur="1000" fill="hold"/>
                                        <p:tgtEl>
                                          <p:spTgt spid="2050"/>
                                        </p:tgtEl>
                                        <p:attrNameLst>
                                          <p:attrName>ppt_x</p:attrName>
                                        </p:attrNameLst>
                                      </p:cBhvr>
                                      <p:tavLst>
                                        <p:tav tm="0">
                                          <p:val>
                                            <p:strVal val="#ppt_x"/>
                                          </p:val>
                                        </p:tav>
                                        <p:tav tm="100000">
                                          <p:val>
                                            <p:strVal val="#ppt_x"/>
                                          </p:val>
                                        </p:tav>
                                      </p:tavLst>
                                    </p:anim>
                                    <p:anim calcmode="lin" valueType="num">
                                      <p:cBhvr>
                                        <p:cTn id="13"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Les premiers « grands » calculateurs</a:t>
            </a:r>
            <a:endParaRPr lang="fr-FR" dirty="0"/>
          </a:p>
        </p:txBody>
      </p:sp>
      <p:sp>
        <p:nvSpPr>
          <p:cNvPr id="4" name="Espace réservé du contenu 2"/>
          <p:cNvSpPr>
            <a:spLocks noGrp="1"/>
          </p:cNvSpPr>
          <p:nvPr>
            <p:ph sz="quarter" idx="1"/>
          </p:nvPr>
        </p:nvSpPr>
        <p:spPr>
          <a:xfrm>
            <a:off x="395536" y="1844824"/>
            <a:ext cx="4968552" cy="4320480"/>
          </a:xfrm>
        </p:spPr>
        <p:txBody>
          <a:bodyPr>
            <a:normAutofit/>
          </a:bodyPr>
          <a:lstStyle/>
          <a:p>
            <a:pPr lvl="1"/>
            <a:endParaRPr lang="fr-FR" dirty="0"/>
          </a:p>
          <a:p>
            <a:pPr lvl="1"/>
            <a:endParaRPr lang="fr-FR" dirty="0"/>
          </a:p>
        </p:txBody>
      </p:sp>
      <p:sp>
        <p:nvSpPr>
          <p:cNvPr id="5" name="Espace réservé du contenu 2"/>
          <p:cNvSpPr txBox="1">
            <a:spLocks/>
          </p:cNvSpPr>
          <p:nvPr/>
        </p:nvSpPr>
        <p:spPr>
          <a:xfrm>
            <a:off x="395536" y="1997224"/>
            <a:ext cx="8208912" cy="432048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lvl="1"/>
            <a:r>
              <a:rPr lang="fr-FR" dirty="0" smtClean="0"/>
              <a:t>ENIAC (</a:t>
            </a:r>
            <a:r>
              <a:rPr lang="fr-FR" dirty="0" err="1" smtClean="0"/>
              <a:t>Electronic</a:t>
            </a:r>
            <a:r>
              <a:rPr lang="fr-FR" dirty="0" smtClean="0"/>
              <a:t> </a:t>
            </a:r>
            <a:r>
              <a:rPr lang="fr-FR" dirty="0" err="1" smtClean="0"/>
              <a:t>Numerical</a:t>
            </a:r>
            <a:r>
              <a:rPr lang="fr-FR" dirty="0" smtClean="0"/>
              <a:t> </a:t>
            </a:r>
            <a:r>
              <a:rPr lang="fr-FR" dirty="0" err="1" smtClean="0"/>
              <a:t>Integrator</a:t>
            </a:r>
            <a:r>
              <a:rPr lang="fr-FR" dirty="0" smtClean="0"/>
              <a:t> And Computer)</a:t>
            </a:r>
          </a:p>
          <a:p>
            <a:pPr lvl="1"/>
            <a:r>
              <a:rPr lang="fr-FR" dirty="0" smtClean="0"/>
              <a:t>Technologie des tubes à vide (1946)</a:t>
            </a:r>
          </a:p>
          <a:p>
            <a:pPr lvl="1"/>
            <a:r>
              <a:rPr lang="fr-FR" dirty="0" smtClean="0"/>
              <a:t>Programmable</a:t>
            </a:r>
          </a:p>
          <a:p>
            <a:pPr lvl="1"/>
            <a:endParaRPr lang="fr-FR" dirty="0" smtClean="0"/>
          </a:p>
          <a:p>
            <a:pPr lvl="1"/>
            <a:endParaRPr lang="fr-FR" dirty="0" smtClean="0"/>
          </a:p>
          <a:p>
            <a:pPr lvl="1"/>
            <a:endParaRPr lang="fr-FR" dirty="0" smtClean="0"/>
          </a:p>
          <a:p>
            <a:pPr lvl="1"/>
            <a:endParaRPr lang="fr-FR" dirty="0"/>
          </a:p>
        </p:txBody>
      </p:sp>
      <p:pic>
        <p:nvPicPr>
          <p:cNvPr id="1026" name="Picture 2" descr="http://the-eniac.com/wp-content/uploads/2011/01/eniaclogo_755x28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2492" y="3617108"/>
            <a:ext cx="7191375" cy="2676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7802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 calcmode="lin" valueType="num">
                                      <p:cBhvr additive="base">
                                        <p:cTn id="12"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 calcmode="lin" valueType="num">
                                      <p:cBhvr additive="base">
                                        <p:cTn id="1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1026"/>
                                        </p:tgtEl>
                                        <p:attrNameLst>
                                          <p:attrName>style.visibility</p:attrName>
                                        </p:attrNameLst>
                                      </p:cBhvr>
                                      <p:to>
                                        <p:strVal val="visible"/>
                                      </p:to>
                                    </p:set>
                                    <p:animEffect transition="in" filter="fade">
                                      <p:cBhvr>
                                        <p:cTn id="22"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Sortir des tubes à vide…</a:t>
            </a:r>
            <a:endParaRPr lang="fr-FR" dirty="0"/>
          </a:p>
        </p:txBody>
      </p:sp>
      <p:sp>
        <p:nvSpPr>
          <p:cNvPr id="4" name="Espace réservé du contenu 2"/>
          <p:cNvSpPr>
            <a:spLocks noGrp="1"/>
          </p:cNvSpPr>
          <p:nvPr>
            <p:ph sz="quarter" idx="1"/>
          </p:nvPr>
        </p:nvSpPr>
        <p:spPr>
          <a:xfrm>
            <a:off x="251520" y="1340768"/>
            <a:ext cx="5256584" cy="4608512"/>
          </a:xfrm>
        </p:spPr>
        <p:txBody>
          <a:bodyPr>
            <a:normAutofit lnSpcReduction="10000"/>
          </a:bodyPr>
          <a:lstStyle/>
          <a:p>
            <a:pPr lvl="1"/>
            <a:endParaRPr lang="fr-FR" dirty="0"/>
          </a:p>
          <a:p>
            <a:pPr lvl="1"/>
            <a:r>
              <a:rPr lang="fr-FR" dirty="0" smtClean="0"/>
              <a:t>Arrivée du transistor  (1947)</a:t>
            </a:r>
          </a:p>
          <a:p>
            <a:pPr lvl="1"/>
            <a:endParaRPr lang="fr-FR" dirty="0"/>
          </a:p>
          <a:p>
            <a:pPr lvl="1"/>
            <a:r>
              <a:rPr lang="fr-FR" dirty="0" smtClean="0"/>
              <a:t>Permet l’informatique embarquée</a:t>
            </a:r>
          </a:p>
          <a:p>
            <a:pPr lvl="1"/>
            <a:endParaRPr lang="fr-FR" dirty="0"/>
          </a:p>
          <a:p>
            <a:pPr lvl="1"/>
            <a:r>
              <a:rPr lang="fr-FR" dirty="0" smtClean="0"/>
              <a:t>Réduire considérablement la taille des ordinateurs</a:t>
            </a:r>
          </a:p>
          <a:p>
            <a:pPr lvl="1"/>
            <a:endParaRPr lang="fr-FR" dirty="0"/>
          </a:p>
          <a:p>
            <a:pPr lvl="1"/>
            <a:r>
              <a:rPr lang="fr-FR" dirty="0" smtClean="0"/>
              <a:t>Circuit imprimé (1958)</a:t>
            </a:r>
          </a:p>
          <a:p>
            <a:pPr lvl="2"/>
            <a:r>
              <a:rPr lang="fr-FR" dirty="0" smtClean="0"/>
              <a:t>Texas Instruments (Jack </a:t>
            </a:r>
            <a:r>
              <a:rPr lang="fr-FR" dirty="0" err="1" smtClean="0"/>
              <a:t>Kilby</a:t>
            </a:r>
            <a:r>
              <a:rPr lang="fr-FR" dirty="0" smtClean="0"/>
              <a:t>)</a:t>
            </a:r>
          </a:p>
          <a:p>
            <a:pPr lvl="2"/>
            <a:r>
              <a:rPr lang="fr-FR" dirty="0" err="1" smtClean="0"/>
              <a:t>Fairchild</a:t>
            </a:r>
            <a:r>
              <a:rPr lang="fr-FR" dirty="0" smtClean="0"/>
              <a:t> </a:t>
            </a:r>
            <a:r>
              <a:rPr lang="fr-FR" dirty="0" err="1" smtClean="0"/>
              <a:t>Semiconductor</a:t>
            </a:r>
            <a:r>
              <a:rPr lang="fr-FR" dirty="0" smtClean="0"/>
              <a:t> (Robert </a:t>
            </a:r>
            <a:r>
              <a:rPr lang="fr-FR" dirty="0" err="1" smtClean="0"/>
              <a:t>Noyce</a:t>
            </a:r>
            <a:r>
              <a:rPr lang="fr-FR" dirty="0" smtClean="0"/>
              <a:t>)</a:t>
            </a:r>
          </a:p>
          <a:p>
            <a:pPr marL="274320" lvl="1" indent="0">
              <a:buNone/>
            </a:pPr>
            <a:endParaRPr lang="fr-FR" dirty="0"/>
          </a:p>
          <a:p>
            <a:pPr marL="274320" lvl="1" indent="0">
              <a:buNone/>
            </a:pPr>
            <a:endParaRPr lang="fr-FR" dirty="0"/>
          </a:p>
        </p:txBody>
      </p:sp>
      <p:pic>
        <p:nvPicPr>
          <p:cNvPr id="2050" name="Picture 2" descr="http://www.beatriceco.com/bti/porticus/bell/images/transistor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08104" y="1268760"/>
            <a:ext cx="2005333" cy="199810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encrypted-tbn0.gstatic.com/images?q=tbn:ANd9GcQI-aetaejvt8kwKuOB1YCnaRAIJMjDesWGH6dYQJ3bNWFbGcGgg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6336" y="2564904"/>
            <a:ext cx="1360824" cy="140392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encrypted-tbn3.gstatic.com/images?q=tbn:ANd9GcRMHeRBgJS3bk9IqFN_Crl3NCiS64UHbKOLLCywVlKyL02xgEzj"/>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2200" y="4487962"/>
            <a:ext cx="2619375" cy="1743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154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1000"/>
                                        <p:tgtEl>
                                          <p:spTgt spid="4">
                                            <p:txEl>
                                              <p:pRg st="1" end="1"/>
                                            </p:txEl>
                                          </p:spTgt>
                                        </p:tgtEl>
                                      </p:cBhvr>
                                    </p:animEffect>
                                    <p:anim calcmode="lin" valueType="num">
                                      <p:cBhvr>
                                        <p:cTn id="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Effect transition="in" filter="fade">
                                      <p:cBhvr>
                                        <p:cTn id="13" dur="1000"/>
                                        <p:tgtEl>
                                          <p:spTgt spid="4">
                                            <p:txEl>
                                              <p:pRg st="3" end="3"/>
                                            </p:txEl>
                                          </p:spTgt>
                                        </p:tgtEl>
                                      </p:cBhvr>
                                    </p:animEffect>
                                    <p:anim calcmode="lin" valueType="num">
                                      <p:cBhvr>
                                        <p:cTn id="14"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15"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animEffect transition="in" filter="fade">
                                      <p:cBhvr>
                                        <p:cTn id="19" dur="1000"/>
                                        <p:tgtEl>
                                          <p:spTgt spid="4">
                                            <p:txEl>
                                              <p:pRg st="5" end="5"/>
                                            </p:txEl>
                                          </p:spTgt>
                                        </p:tgtEl>
                                      </p:cBhvr>
                                    </p:animEffect>
                                    <p:anim calcmode="lin" valueType="num">
                                      <p:cBhvr>
                                        <p:cTn id="20"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animEffect transition="in" filter="fade">
                                      <p:cBhvr>
                                        <p:cTn id="25" dur="1000"/>
                                        <p:tgtEl>
                                          <p:spTgt spid="4">
                                            <p:txEl>
                                              <p:pRg st="7" end="7"/>
                                            </p:txEl>
                                          </p:spTgt>
                                        </p:tgtEl>
                                      </p:cBhvr>
                                    </p:animEffect>
                                    <p:anim calcmode="lin" valueType="num">
                                      <p:cBhvr>
                                        <p:cTn id="26"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27"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nodeType="after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Effect transition="in" filter="fade">
                                      <p:cBhvr>
                                        <p:cTn id="31" dur="1000"/>
                                        <p:tgtEl>
                                          <p:spTgt spid="4">
                                            <p:txEl>
                                              <p:pRg st="8" end="8"/>
                                            </p:txEl>
                                          </p:spTgt>
                                        </p:tgtEl>
                                      </p:cBhvr>
                                    </p:animEffect>
                                    <p:anim calcmode="lin" valueType="num">
                                      <p:cBhvr>
                                        <p:cTn id="32"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33" dur="10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nodeType="afterEffect">
                                  <p:stCondLst>
                                    <p:cond delay="0"/>
                                  </p:stCondLst>
                                  <p:childTnLst>
                                    <p:set>
                                      <p:cBhvr>
                                        <p:cTn id="36" dur="1" fill="hold">
                                          <p:stCondLst>
                                            <p:cond delay="0"/>
                                          </p:stCondLst>
                                        </p:cTn>
                                        <p:tgtEl>
                                          <p:spTgt spid="4">
                                            <p:txEl>
                                              <p:pRg st="9" end="9"/>
                                            </p:txEl>
                                          </p:spTgt>
                                        </p:tgtEl>
                                        <p:attrNameLst>
                                          <p:attrName>style.visibility</p:attrName>
                                        </p:attrNameLst>
                                      </p:cBhvr>
                                      <p:to>
                                        <p:strVal val="visible"/>
                                      </p:to>
                                    </p:set>
                                    <p:animEffect transition="in" filter="fade">
                                      <p:cBhvr>
                                        <p:cTn id="37" dur="1000"/>
                                        <p:tgtEl>
                                          <p:spTgt spid="4">
                                            <p:txEl>
                                              <p:pRg st="9" end="9"/>
                                            </p:txEl>
                                          </p:spTgt>
                                        </p:tgtEl>
                                      </p:cBhvr>
                                    </p:animEffect>
                                    <p:anim calcmode="lin" valueType="num">
                                      <p:cBhvr>
                                        <p:cTn id="38"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39" dur="1000" fill="hold"/>
                                        <p:tgtEl>
                                          <p:spTgt spid="4">
                                            <p:txEl>
                                              <p:pRg st="9" end="9"/>
                                            </p:txEl>
                                          </p:spTgt>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22" presetClass="entr" presetSubtype="4" fill="hold" nodeType="afterEffect">
                                  <p:stCondLst>
                                    <p:cond delay="0"/>
                                  </p:stCondLst>
                                  <p:childTnLst>
                                    <p:set>
                                      <p:cBhvr>
                                        <p:cTn id="42" dur="1" fill="hold">
                                          <p:stCondLst>
                                            <p:cond delay="0"/>
                                          </p:stCondLst>
                                        </p:cTn>
                                        <p:tgtEl>
                                          <p:spTgt spid="2050"/>
                                        </p:tgtEl>
                                        <p:attrNameLst>
                                          <p:attrName>style.visibility</p:attrName>
                                        </p:attrNameLst>
                                      </p:cBhvr>
                                      <p:to>
                                        <p:strVal val="visible"/>
                                      </p:to>
                                    </p:set>
                                    <p:animEffect transition="in" filter="wipe(down)">
                                      <p:cBhvr>
                                        <p:cTn id="43" dur="500"/>
                                        <p:tgtEl>
                                          <p:spTgt spid="2050"/>
                                        </p:tgtEl>
                                      </p:cBhvr>
                                    </p:animEffect>
                                  </p:childTnLst>
                                </p:cTn>
                              </p:par>
                              <p:par>
                                <p:cTn id="44" presetID="22" presetClass="entr" presetSubtype="4" fill="hold" nodeType="withEffect">
                                  <p:stCondLst>
                                    <p:cond delay="0"/>
                                  </p:stCondLst>
                                  <p:childTnLst>
                                    <p:set>
                                      <p:cBhvr>
                                        <p:cTn id="45" dur="1" fill="hold">
                                          <p:stCondLst>
                                            <p:cond delay="0"/>
                                          </p:stCondLst>
                                        </p:cTn>
                                        <p:tgtEl>
                                          <p:spTgt spid="2052"/>
                                        </p:tgtEl>
                                        <p:attrNameLst>
                                          <p:attrName>style.visibility</p:attrName>
                                        </p:attrNameLst>
                                      </p:cBhvr>
                                      <p:to>
                                        <p:strVal val="visible"/>
                                      </p:to>
                                    </p:set>
                                    <p:animEffect transition="in" filter="wipe(down)">
                                      <p:cBhvr>
                                        <p:cTn id="46" dur="500"/>
                                        <p:tgtEl>
                                          <p:spTgt spid="2052"/>
                                        </p:tgtEl>
                                      </p:cBhvr>
                                    </p:animEffect>
                                  </p:childTnLst>
                                </p:cTn>
                              </p:par>
                              <p:par>
                                <p:cTn id="47" presetID="22" presetClass="entr" presetSubtype="4" fill="hold" nodeType="withEffect">
                                  <p:stCondLst>
                                    <p:cond delay="0"/>
                                  </p:stCondLst>
                                  <p:childTnLst>
                                    <p:set>
                                      <p:cBhvr>
                                        <p:cTn id="48" dur="1" fill="hold">
                                          <p:stCondLst>
                                            <p:cond delay="0"/>
                                          </p:stCondLst>
                                        </p:cTn>
                                        <p:tgtEl>
                                          <p:spTgt spid="2054"/>
                                        </p:tgtEl>
                                        <p:attrNameLst>
                                          <p:attrName>style.visibility</p:attrName>
                                        </p:attrNameLst>
                                      </p:cBhvr>
                                      <p:to>
                                        <p:strVal val="visible"/>
                                      </p:to>
                                    </p:set>
                                    <p:animEffect transition="in" filter="wipe(down)">
                                      <p:cBhvr>
                                        <p:cTn id="49" dur="500"/>
                                        <p:tgtEl>
                                          <p:spTgt spid="2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La course à la supériorité technologique…</a:t>
            </a:r>
            <a:endParaRPr lang="fr-FR" dirty="0"/>
          </a:p>
        </p:txBody>
      </p:sp>
      <p:sp>
        <p:nvSpPr>
          <p:cNvPr id="3" name="Espace réservé du contenu 2"/>
          <p:cNvSpPr>
            <a:spLocks noGrp="1"/>
          </p:cNvSpPr>
          <p:nvPr>
            <p:ph sz="quarter" idx="1"/>
          </p:nvPr>
        </p:nvSpPr>
        <p:spPr>
          <a:xfrm>
            <a:off x="457200" y="1412776"/>
            <a:ext cx="5770984" cy="3055962"/>
          </a:xfrm>
        </p:spPr>
        <p:txBody>
          <a:bodyPr/>
          <a:lstStyle/>
          <a:p>
            <a:r>
              <a:rPr lang="fr-FR" dirty="0" smtClean="0"/>
              <a:t>Spoutnik (1957)</a:t>
            </a:r>
          </a:p>
          <a:p>
            <a:endParaRPr lang="fr-FR" dirty="0"/>
          </a:p>
          <a:p>
            <a:r>
              <a:rPr lang="fr-FR" dirty="0" smtClean="0"/>
              <a:t>Réponse américaine (Eisenhower) :</a:t>
            </a:r>
          </a:p>
          <a:p>
            <a:pPr lvl="1"/>
            <a:r>
              <a:rPr lang="fr-FR" dirty="0" smtClean="0"/>
              <a:t>NASA (1958)</a:t>
            </a:r>
          </a:p>
          <a:p>
            <a:pPr lvl="1"/>
            <a:r>
              <a:rPr lang="fr-FR" dirty="0" smtClean="0"/>
              <a:t>DARPA (1958)</a:t>
            </a:r>
          </a:p>
          <a:p>
            <a:pPr lvl="1"/>
            <a:endParaRPr lang="fr-FR" dirty="0" smtClean="0"/>
          </a:p>
          <a:p>
            <a:pPr lvl="1"/>
            <a:endParaRPr lang="fr-FR" dirty="0" smtClean="0"/>
          </a:p>
          <a:p>
            <a:pPr lvl="1"/>
            <a:endParaRPr lang="fr-FR" dirty="0" smtClean="0"/>
          </a:p>
          <a:p>
            <a:endParaRPr lang="fr-FR" dirty="0"/>
          </a:p>
        </p:txBody>
      </p:sp>
      <p:pic>
        <p:nvPicPr>
          <p:cNvPr id="3074" name="Picture 2" descr="http://international.iteem.ec-lille.fr/wp-content/uploads/2010/06/spoutnik1-prepa-2-325x292-300x26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0192" y="1268760"/>
            <a:ext cx="2569468" cy="230395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Logo de la N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0192" y="4221088"/>
            <a:ext cx="1905000" cy="161925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Defense Advanced Research Projects Agenc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696" y="4468738"/>
            <a:ext cx="2667000" cy="137160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11560" y="5949280"/>
            <a:ext cx="5184576" cy="369332"/>
          </a:xfrm>
          <a:prstGeom prst="rect">
            <a:avLst/>
          </a:prstGeom>
        </p:spPr>
        <p:txBody>
          <a:bodyPr wrap="square">
            <a:spAutoFit/>
          </a:bodyPr>
          <a:lstStyle/>
          <a:p>
            <a:r>
              <a:rPr lang="en-US" b="1" i="1" dirty="0"/>
              <a:t>Defense Advanced Research Projects Agency</a:t>
            </a:r>
            <a:endParaRPr lang="fr-FR" dirty="0"/>
          </a:p>
        </p:txBody>
      </p:sp>
    </p:spTree>
    <p:extLst>
      <p:ext uri="{BB962C8B-B14F-4D97-AF65-F5344CB8AC3E}">
        <p14:creationId xmlns:p14="http://schemas.microsoft.com/office/powerpoint/2010/main" val="2742356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barn(inVertical)">
                                      <p:cBhvr>
                                        <p:cTn id="7" dur="500"/>
                                        <p:tgtEl>
                                          <p:spTgt spid="307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1000"/>
                            </p:stCondLst>
                            <p:childTnLst>
                              <p:par>
                                <p:cTn id="23" presetID="42" presetClass="entr" presetSubtype="0" fill="hold"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1000"/>
                                        <p:tgtEl>
                                          <p:spTgt spid="3">
                                            <p:txEl>
                                              <p:pRg st="3" end="3"/>
                                            </p:txEl>
                                          </p:spTgt>
                                        </p:tgtEl>
                                      </p:cBhvr>
                                    </p:animEffect>
                                    <p:anim calcmode="lin" valueType="num">
                                      <p:cBhvr>
                                        <p:cTn id="2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8" presetID="26" presetClass="entr" presetSubtype="0" fill="hold" nodeType="withEffect">
                                  <p:stCondLst>
                                    <p:cond delay="0"/>
                                  </p:stCondLst>
                                  <p:childTnLst>
                                    <p:set>
                                      <p:cBhvr>
                                        <p:cTn id="29" dur="1" fill="hold">
                                          <p:stCondLst>
                                            <p:cond delay="0"/>
                                          </p:stCondLst>
                                        </p:cTn>
                                        <p:tgtEl>
                                          <p:spTgt spid="3076"/>
                                        </p:tgtEl>
                                        <p:attrNameLst>
                                          <p:attrName>style.visibility</p:attrName>
                                        </p:attrNameLst>
                                      </p:cBhvr>
                                      <p:to>
                                        <p:strVal val="visible"/>
                                      </p:to>
                                    </p:set>
                                    <p:animEffect transition="in" filter="wipe(down)">
                                      <p:cBhvr>
                                        <p:cTn id="30" dur="580">
                                          <p:stCondLst>
                                            <p:cond delay="0"/>
                                          </p:stCondLst>
                                        </p:cTn>
                                        <p:tgtEl>
                                          <p:spTgt spid="3076"/>
                                        </p:tgtEl>
                                      </p:cBhvr>
                                    </p:animEffect>
                                    <p:anim calcmode="lin" valueType="num">
                                      <p:cBhvr>
                                        <p:cTn id="31" dur="1822" tmFilter="0,0; 0.14,0.36; 0.43,0.73; 0.71,0.91; 1.0,1.0">
                                          <p:stCondLst>
                                            <p:cond delay="0"/>
                                          </p:stCondLst>
                                        </p:cTn>
                                        <p:tgtEl>
                                          <p:spTgt spid="3076"/>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3076"/>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3076"/>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3076"/>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3076"/>
                                        </p:tgtEl>
                                        <p:attrNameLst>
                                          <p:attrName>ppt_y</p:attrName>
                                        </p:attrNameLst>
                                      </p:cBhvr>
                                      <p:tavLst>
                                        <p:tav tm="0" fmla="#ppt_y-sin(pi*$)/81">
                                          <p:val>
                                            <p:fltVal val="0"/>
                                          </p:val>
                                        </p:tav>
                                        <p:tav tm="100000">
                                          <p:val>
                                            <p:fltVal val="1"/>
                                          </p:val>
                                        </p:tav>
                                      </p:tavLst>
                                    </p:anim>
                                    <p:animScale>
                                      <p:cBhvr>
                                        <p:cTn id="36" dur="26">
                                          <p:stCondLst>
                                            <p:cond delay="650"/>
                                          </p:stCondLst>
                                        </p:cTn>
                                        <p:tgtEl>
                                          <p:spTgt spid="3076"/>
                                        </p:tgtEl>
                                      </p:cBhvr>
                                      <p:to x="100000" y="60000"/>
                                    </p:animScale>
                                    <p:animScale>
                                      <p:cBhvr>
                                        <p:cTn id="37" dur="166" decel="50000">
                                          <p:stCondLst>
                                            <p:cond delay="676"/>
                                          </p:stCondLst>
                                        </p:cTn>
                                        <p:tgtEl>
                                          <p:spTgt spid="3076"/>
                                        </p:tgtEl>
                                      </p:cBhvr>
                                      <p:to x="100000" y="100000"/>
                                    </p:animScale>
                                    <p:animScale>
                                      <p:cBhvr>
                                        <p:cTn id="38" dur="26">
                                          <p:stCondLst>
                                            <p:cond delay="1312"/>
                                          </p:stCondLst>
                                        </p:cTn>
                                        <p:tgtEl>
                                          <p:spTgt spid="3076"/>
                                        </p:tgtEl>
                                      </p:cBhvr>
                                      <p:to x="100000" y="80000"/>
                                    </p:animScale>
                                    <p:animScale>
                                      <p:cBhvr>
                                        <p:cTn id="39" dur="166" decel="50000">
                                          <p:stCondLst>
                                            <p:cond delay="1338"/>
                                          </p:stCondLst>
                                        </p:cTn>
                                        <p:tgtEl>
                                          <p:spTgt spid="3076"/>
                                        </p:tgtEl>
                                      </p:cBhvr>
                                      <p:to x="100000" y="100000"/>
                                    </p:animScale>
                                    <p:animScale>
                                      <p:cBhvr>
                                        <p:cTn id="40" dur="26">
                                          <p:stCondLst>
                                            <p:cond delay="1642"/>
                                          </p:stCondLst>
                                        </p:cTn>
                                        <p:tgtEl>
                                          <p:spTgt spid="3076"/>
                                        </p:tgtEl>
                                      </p:cBhvr>
                                      <p:to x="100000" y="90000"/>
                                    </p:animScale>
                                    <p:animScale>
                                      <p:cBhvr>
                                        <p:cTn id="41" dur="166" decel="50000">
                                          <p:stCondLst>
                                            <p:cond delay="1668"/>
                                          </p:stCondLst>
                                        </p:cTn>
                                        <p:tgtEl>
                                          <p:spTgt spid="3076"/>
                                        </p:tgtEl>
                                      </p:cBhvr>
                                      <p:to x="100000" y="100000"/>
                                    </p:animScale>
                                    <p:animScale>
                                      <p:cBhvr>
                                        <p:cTn id="42" dur="26">
                                          <p:stCondLst>
                                            <p:cond delay="1808"/>
                                          </p:stCondLst>
                                        </p:cTn>
                                        <p:tgtEl>
                                          <p:spTgt spid="3076"/>
                                        </p:tgtEl>
                                      </p:cBhvr>
                                      <p:to x="100000" y="95000"/>
                                    </p:animScale>
                                    <p:animScale>
                                      <p:cBhvr>
                                        <p:cTn id="43" dur="166" decel="50000">
                                          <p:stCondLst>
                                            <p:cond delay="1834"/>
                                          </p:stCondLst>
                                        </p:cTn>
                                        <p:tgtEl>
                                          <p:spTgt spid="3076"/>
                                        </p:tgtEl>
                                      </p:cBhvr>
                                      <p:to x="100000" y="100000"/>
                                    </p:animScale>
                                  </p:childTnLst>
                                </p:cTn>
                              </p:par>
                            </p:childTnLst>
                          </p:cTn>
                        </p:par>
                        <p:par>
                          <p:cTn id="44" fill="hold">
                            <p:stCondLst>
                              <p:cond delay="3000"/>
                            </p:stCondLst>
                            <p:childTnLst>
                              <p:par>
                                <p:cTn id="45" presetID="42" presetClass="entr" presetSubtype="0" fill="hold" nodeType="afterEffect">
                                  <p:stCondLst>
                                    <p:cond delay="0"/>
                                  </p:stCondLst>
                                  <p:childTnLst>
                                    <p:set>
                                      <p:cBhvr>
                                        <p:cTn id="46" dur="1" fill="hold">
                                          <p:stCondLst>
                                            <p:cond delay="0"/>
                                          </p:stCondLst>
                                        </p:cTn>
                                        <p:tgtEl>
                                          <p:spTgt spid="3">
                                            <p:txEl>
                                              <p:pRg st="4" end="4"/>
                                            </p:txEl>
                                          </p:spTgt>
                                        </p:tgtEl>
                                        <p:attrNameLst>
                                          <p:attrName>style.visibility</p:attrName>
                                        </p:attrNameLst>
                                      </p:cBhvr>
                                      <p:to>
                                        <p:strVal val="visible"/>
                                      </p:to>
                                    </p:set>
                                    <p:animEffect transition="in" filter="fade">
                                      <p:cBhvr>
                                        <p:cTn id="47" dur="1000"/>
                                        <p:tgtEl>
                                          <p:spTgt spid="3">
                                            <p:txEl>
                                              <p:pRg st="4" end="4"/>
                                            </p:txEl>
                                          </p:spTgt>
                                        </p:tgtEl>
                                      </p:cBhvr>
                                    </p:animEffect>
                                    <p:anim calcmode="lin" valueType="num">
                                      <p:cBhvr>
                                        <p:cTn id="4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50" presetID="26" presetClass="entr" presetSubtype="0" fill="hold" nodeType="withEffect">
                                  <p:stCondLst>
                                    <p:cond delay="0"/>
                                  </p:stCondLst>
                                  <p:childTnLst>
                                    <p:set>
                                      <p:cBhvr>
                                        <p:cTn id="51" dur="1" fill="hold">
                                          <p:stCondLst>
                                            <p:cond delay="0"/>
                                          </p:stCondLst>
                                        </p:cTn>
                                        <p:tgtEl>
                                          <p:spTgt spid="3078"/>
                                        </p:tgtEl>
                                        <p:attrNameLst>
                                          <p:attrName>style.visibility</p:attrName>
                                        </p:attrNameLst>
                                      </p:cBhvr>
                                      <p:to>
                                        <p:strVal val="visible"/>
                                      </p:to>
                                    </p:set>
                                    <p:animEffect transition="in" filter="wipe(down)">
                                      <p:cBhvr>
                                        <p:cTn id="52" dur="580">
                                          <p:stCondLst>
                                            <p:cond delay="0"/>
                                          </p:stCondLst>
                                        </p:cTn>
                                        <p:tgtEl>
                                          <p:spTgt spid="3078"/>
                                        </p:tgtEl>
                                      </p:cBhvr>
                                    </p:animEffect>
                                    <p:anim calcmode="lin" valueType="num">
                                      <p:cBhvr>
                                        <p:cTn id="53" dur="1822" tmFilter="0,0; 0.14,0.36; 0.43,0.73; 0.71,0.91; 1.0,1.0">
                                          <p:stCondLst>
                                            <p:cond delay="0"/>
                                          </p:stCondLst>
                                        </p:cTn>
                                        <p:tgtEl>
                                          <p:spTgt spid="3078"/>
                                        </p:tgtEl>
                                        <p:attrNameLst>
                                          <p:attrName>ppt_x</p:attrName>
                                        </p:attrNameLst>
                                      </p:cBhvr>
                                      <p:tavLst>
                                        <p:tav tm="0">
                                          <p:val>
                                            <p:strVal val="#ppt_x-0.25"/>
                                          </p:val>
                                        </p:tav>
                                        <p:tav tm="100000">
                                          <p:val>
                                            <p:strVal val="#ppt_x"/>
                                          </p:val>
                                        </p:tav>
                                      </p:tavLst>
                                    </p:anim>
                                    <p:anim calcmode="lin" valueType="num">
                                      <p:cBhvr>
                                        <p:cTn id="54" dur="664" tmFilter="0.0,0.0; 0.25,0.07; 0.50,0.2; 0.75,0.467; 1.0,1.0">
                                          <p:stCondLst>
                                            <p:cond delay="0"/>
                                          </p:stCondLst>
                                        </p:cTn>
                                        <p:tgtEl>
                                          <p:spTgt spid="3078"/>
                                        </p:tgtEl>
                                        <p:attrNameLst>
                                          <p:attrName>ppt_y</p:attrName>
                                        </p:attrNameLst>
                                      </p:cBhvr>
                                      <p:tavLst>
                                        <p:tav tm="0" fmla="#ppt_y-sin(pi*$)/3">
                                          <p:val>
                                            <p:fltVal val="0.5"/>
                                          </p:val>
                                        </p:tav>
                                        <p:tav tm="100000">
                                          <p:val>
                                            <p:fltVal val="1"/>
                                          </p:val>
                                        </p:tav>
                                      </p:tavLst>
                                    </p:anim>
                                    <p:anim calcmode="lin" valueType="num">
                                      <p:cBhvr>
                                        <p:cTn id="55" dur="664" tmFilter="0, 0; 0.125,0.2665; 0.25,0.4; 0.375,0.465; 0.5,0.5;  0.625,0.535; 0.75,0.6; 0.875,0.7335; 1,1">
                                          <p:stCondLst>
                                            <p:cond delay="664"/>
                                          </p:stCondLst>
                                        </p:cTn>
                                        <p:tgtEl>
                                          <p:spTgt spid="3078"/>
                                        </p:tgtEl>
                                        <p:attrNameLst>
                                          <p:attrName>ppt_y</p:attrName>
                                        </p:attrNameLst>
                                      </p:cBhvr>
                                      <p:tavLst>
                                        <p:tav tm="0" fmla="#ppt_y-sin(pi*$)/9">
                                          <p:val>
                                            <p:fltVal val="0"/>
                                          </p:val>
                                        </p:tav>
                                        <p:tav tm="100000">
                                          <p:val>
                                            <p:fltVal val="1"/>
                                          </p:val>
                                        </p:tav>
                                      </p:tavLst>
                                    </p:anim>
                                    <p:anim calcmode="lin" valueType="num">
                                      <p:cBhvr>
                                        <p:cTn id="56" dur="332" tmFilter="0, 0; 0.125,0.2665; 0.25,0.4; 0.375,0.465; 0.5,0.5;  0.625,0.535; 0.75,0.6; 0.875,0.7335; 1,1">
                                          <p:stCondLst>
                                            <p:cond delay="1324"/>
                                          </p:stCondLst>
                                        </p:cTn>
                                        <p:tgtEl>
                                          <p:spTgt spid="3078"/>
                                        </p:tgtEl>
                                        <p:attrNameLst>
                                          <p:attrName>ppt_y</p:attrName>
                                        </p:attrNameLst>
                                      </p:cBhvr>
                                      <p:tavLst>
                                        <p:tav tm="0" fmla="#ppt_y-sin(pi*$)/27">
                                          <p:val>
                                            <p:fltVal val="0"/>
                                          </p:val>
                                        </p:tav>
                                        <p:tav tm="100000">
                                          <p:val>
                                            <p:fltVal val="1"/>
                                          </p:val>
                                        </p:tav>
                                      </p:tavLst>
                                    </p:anim>
                                    <p:anim calcmode="lin" valueType="num">
                                      <p:cBhvr>
                                        <p:cTn id="57" dur="164" tmFilter="0, 0; 0.125,0.2665; 0.25,0.4; 0.375,0.465; 0.5,0.5;  0.625,0.535; 0.75,0.6; 0.875,0.7335; 1,1">
                                          <p:stCondLst>
                                            <p:cond delay="1656"/>
                                          </p:stCondLst>
                                        </p:cTn>
                                        <p:tgtEl>
                                          <p:spTgt spid="3078"/>
                                        </p:tgtEl>
                                        <p:attrNameLst>
                                          <p:attrName>ppt_y</p:attrName>
                                        </p:attrNameLst>
                                      </p:cBhvr>
                                      <p:tavLst>
                                        <p:tav tm="0" fmla="#ppt_y-sin(pi*$)/81">
                                          <p:val>
                                            <p:fltVal val="0"/>
                                          </p:val>
                                        </p:tav>
                                        <p:tav tm="100000">
                                          <p:val>
                                            <p:fltVal val="1"/>
                                          </p:val>
                                        </p:tav>
                                      </p:tavLst>
                                    </p:anim>
                                    <p:animScale>
                                      <p:cBhvr>
                                        <p:cTn id="58" dur="26">
                                          <p:stCondLst>
                                            <p:cond delay="650"/>
                                          </p:stCondLst>
                                        </p:cTn>
                                        <p:tgtEl>
                                          <p:spTgt spid="3078"/>
                                        </p:tgtEl>
                                      </p:cBhvr>
                                      <p:to x="100000" y="60000"/>
                                    </p:animScale>
                                    <p:animScale>
                                      <p:cBhvr>
                                        <p:cTn id="59" dur="166" decel="50000">
                                          <p:stCondLst>
                                            <p:cond delay="676"/>
                                          </p:stCondLst>
                                        </p:cTn>
                                        <p:tgtEl>
                                          <p:spTgt spid="3078"/>
                                        </p:tgtEl>
                                      </p:cBhvr>
                                      <p:to x="100000" y="100000"/>
                                    </p:animScale>
                                    <p:animScale>
                                      <p:cBhvr>
                                        <p:cTn id="60" dur="26">
                                          <p:stCondLst>
                                            <p:cond delay="1312"/>
                                          </p:stCondLst>
                                        </p:cTn>
                                        <p:tgtEl>
                                          <p:spTgt spid="3078"/>
                                        </p:tgtEl>
                                      </p:cBhvr>
                                      <p:to x="100000" y="80000"/>
                                    </p:animScale>
                                    <p:animScale>
                                      <p:cBhvr>
                                        <p:cTn id="61" dur="166" decel="50000">
                                          <p:stCondLst>
                                            <p:cond delay="1338"/>
                                          </p:stCondLst>
                                        </p:cTn>
                                        <p:tgtEl>
                                          <p:spTgt spid="3078"/>
                                        </p:tgtEl>
                                      </p:cBhvr>
                                      <p:to x="100000" y="100000"/>
                                    </p:animScale>
                                    <p:animScale>
                                      <p:cBhvr>
                                        <p:cTn id="62" dur="26">
                                          <p:stCondLst>
                                            <p:cond delay="1642"/>
                                          </p:stCondLst>
                                        </p:cTn>
                                        <p:tgtEl>
                                          <p:spTgt spid="3078"/>
                                        </p:tgtEl>
                                      </p:cBhvr>
                                      <p:to x="100000" y="90000"/>
                                    </p:animScale>
                                    <p:animScale>
                                      <p:cBhvr>
                                        <p:cTn id="63" dur="166" decel="50000">
                                          <p:stCondLst>
                                            <p:cond delay="1668"/>
                                          </p:stCondLst>
                                        </p:cTn>
                                        <p:tgtEl>
                                          <p:spTgt spid="3078"/>
                                        </p:tgtEl>
                                      </p:cBhvr>
                                      <p:to x="100000" y="100000"/>
                                    </p:animScale>
                                    <p:animScale>
                                      <p:cBhvr>
                                        <p:cTn id="64" dur="26">
                                          <p:stCondLst>
                                            <p:cond delay="1808"/>
                                          </p:stCondLst>
                                        </p:cTn>
                                        <p:tgtEl>
                                          <p:spTgt spid="3078"/>
                                        </p:tgtEl>
                                      </p:cBhvr>
                                      <p:to x="100000" y="95000"/>
                                    </p:animScale>
                                    <p:animScale>
                                      <p:cBhvr>
                                        <p:cTn id="65" dur="166" decel="50000">
                                          <p:stCondLst>
                                            <p:cond delay="1834"/>
                                          </p:stCondLst>
                                        </p:cTn>
                                        <p:tgtEl>
                                          <p:spTgt spid="3078"/>
                                        </p:tgtEl>
                                      </p:cBhvr>
                                      <p:to x="100000" y="100000"/>
                                    </p:animScale>
                                  </p:childTnLst>
                                </p:cTn>
                              </p:par>
                            </p:childTnLst>
                          </p:cTn>
                        </p:par>
                        <p:par>
                          <p:cTn id="66" fill="hold">
                            <p:stCondLst>
                              <p:cond delay="5000"/>
                            </p:stCondLst>
                            <p:childTnLst>
                              <p:par>
                                <p:cTn id="67" presetID="2" presetClass="entr" presetSubtype="4" fill="hold" grpId="0" nodeType="afterEffect">
                                  <p:stCondLst>
                                    <p:cond delay="0"/>
                                  </p:stCondLst>
                                  <p:childTnLst>
                                    <p:set>
                                      <p:cBhvr>
                                        <p:cTn id="68" dur="1" fill="hold">
                                          <p:stCondLst>
                                            <p:cond delay="0"/>
                                          </p:stCondLst>
                                        </p:cTn>
                                        <p:tgtEl>
                                          <p:spTgt spid="4"/>
                                        </p:tgtEl>
                                        <p:attrNameLst>
                                          <p:attrName>style.visibility</p:attrName>
                                        </p:attrNameLst>
                                      </p:cBhvr>
                                      <p:to>
                                        <p:strVal val="visible"/>
                                      </p:to>
                                    </p:set>
                                    <p:anim calcmode="lin" valueType="num">
                                      <p:cBhvr additive="base">
                                        <p:cTn id="69" dur="500" fill="hold"/>
                                        <p:tgtEl>
                                          <p:spTgt spid="4"/>
                                        </p:tgtEl>
                                        <p:attrNameLst>
                                          <p:attrName>ppt_x</p:attrName>
                                        </p:attrNameLst>
                                      </p:cBhvr>
                                      <p:tavLst>
                                        <p:tav tm="0">
                                          <p:val>
                                            <p:strVal val="#ppt_x"/>
                                          </p:val>
                                        </p:tav>
                                        <p:tav tm="100000">
                                          <p:val>
                                            <p:strVal val="#ppt_x"/>
                                          </p:val>
                                        </p:tav>
                                      </p:tavLst>
                                    </p:anim>
                                    <p:anim calcmode="lin" valueType="num">
                                      <p:cBhvr additive="base">
                                        <p:cTn id="7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La course à la supériorité technologique…</a:t>
            </a:r>
          </a:p>
        </p:txBody>
      </p:sp>
      <p:sp>
        <p:nvSpPr>
          <p:cNvPr id="7" name="Espace réservé du contenu 2"/>
          <p:cNvSpPr>
            <a:spLocks noGrp="1"/>
          </p:cNvSpPr>
          <p:nvPr>
            <p:ph sz="quarter" idx="1"/>
          </p:nvPr>
        </p:nvSpPr>
        <p:spPr>
          <a:xfrm>
            <a:off x="457200" y="1412776"/>
            <a:ext cx="8435280" cy="4176464"/>
          </a:xfrm>
        </p:spPr>
        <p:txBody>
          <a:bodyPr>
            <a:normAutofit/>
          </a:bodyPr>
          <a:lstStyle/>
          <a:p>
            <a:r>
              <a:rPr lang="fr-FR" dirty="0" smtClean="0"/>
              <a:t>Projet Sage (1950-1963)</a:t>
            </a:r>
          </a:p>
          <a:p>
            <a:pPr lvl="1"/>
            <a:r>
              <a:rPr lang="fr-FR" dirty="0" smtClean="0"/>
              <a:t>Radar de défense en réseau</a:t>
            </a:r>
          </a:p>
          <a:p>
            <a:pPr lvl="1"/>
            <a:endParaRPr lang="fr-FR" dirty="0"/>
          </a:p>
          <a:p>
            <a:r>
              <a:rPr lang="fr-FR" dirty="0" smtClean="0"/>
              <a:t>Modem de BELL (1958)</a:t>
            </a:r>
          </a:p>
          <a:p>
            <a:pPr lvl="1"/>
            <a:r>
              <a:rPr lang="fr-FR" dirty="0" smtClean="0"/>
              <a:t>Transmission de numérique modulé par téléphonique</a:t>
            </a:r>
          </a:p>
          <a:p>
            <a:pPr lvl="1"/>
            <a:endParaRPr lang="fr-FR" dirty="0"/>
          </a:p>
          <a:p>
            <a:r>
              <a:rPr lang="fr-FR" dirty="0" smtClean="0"/>
              <a:t>Théorie de la commutation de paquets</a:t>
            </a:r>
          </a:p>
          <a:p>
            <a:pPr lvl="1"/>
            <a:r>
              <a:rPr lang="fr-FR" dirty="0" smtClean="0"/>
              <a:t>Par Leonard </a:t>
            </a:r>
            <a:r>
              <a:rPr lang="fr-FR" dirty="0" err="1" smtClean="0"/>
              <a:t>Kleinrock</a:t>
            </a:r>
            <a:r>
              <a:rPr lang="fr-FR" dirty="0" smtClean="0"/>
              <a:t> (1961)</a:t>
            </a:r>
          </a:p>
          <a:p>
            <a:endParaRPr lang="fr-FR" dirty="0"/>
          </a:p>
          <a:p>
            <a:pPr lvl="1"/>
            <a:endParaRPr lang="fr-FR" dirty="0" smtClean="0"/>
          </a:p>
          <a:p>
            <a:pPr lvl="1"/>
            <a:endParaRPr lang="fr-FR" dirty="0" smtClean="0"/>
          </a:p>
          <a:p>
            <a:endParaRPr lang="fr-FR" dirty="0"/>
          </a:p>
        </p:txBody>
      </p:sp>
      <p:pic>
        <p:nvPicPr>
          <p:cNvPr id="4098" name="Picture 2" descr="http://upload.wikimedia.org/wikipedia/commons/thumb/3/3f/SAGE_console.jpeg/220px-SAGE_console.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176" y="1556792"/>
            <a:ext cx="2095500" cy="1524001"/>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www.sigmobile.org/mobicom/1995/gif/kleinrock.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4248" y="3713240"/>
            <a:ext cx="1663452" cy="2610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58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Effect transition="in" filter="fade">
                                      <p:cBhvr>
                                        <p:cTn id="13" dur="1000"/>
                                        <p:tgtEl>
                                          <p:spTgt spid="7">
                                            <p:txEl>
                                              <p:pRg st="1" end="1"/>
                                            </p:txEl>
                                          </p:spTgt>
                                        </p:tgtEl>
                                      </p:cBhvr>
                                    </p:animEffect>
                                    <p:anim calcmode="lin" valueType="num">
                                      <p:cBhvr>
                                        <p:cTn id="14"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16" presetClass="entr" presetSubtype="21" fill="hold" nodeType="afterEffect">
                                  <p:stCondLst>
                                    <p:cond delay="0"/>
                                  </p:stCondLst>
                                  <p:childTnLst>
                                    <p:set>
                                      <p:cBhvr>
                                        <p:cTn id="18" dur="1" fill="hold">
                                          <p:stCondLst>
                                            <p:cond delay="0"/>
                                          </p:stCondLst>
                                        </p:cTn>
                                        <p:tgtEl>
                                          <p:spTgt spid="4098"/>
                                        </p:tgtEl>
                                        <p:attrNameLst>
                                          <p:attrName>style.visibility</p:attrName>
                                        </p:attrNameLst>
                                      </p:cBhvr>
                                      <p:to>
                                        <p:strVal val="visible"/>
                                      </p:to>
                                    </p:set>
                                    <p:animEffect transition="in" filter="barn(inVertical)">
                                      <p:cBhvr>
                                        <p:cTn id="19" dur="500"/>
                                        <p:tgtEl>
                                          <p:spTgt spid="4098"/>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7">
                                            <p:txEl>
                                              <p:pRg st="3" end="3"/>
                                            </p:txEl>
                                          </p:spTgt>
                                        </p:tgtEl>
                                        <p:attrNameLst>
                                          <p:attrName>style.visibility</p:attrName>
                                        </p:attrNameLst>
                                      </p:cBhvr>
                                      <p:to>
                                        <p:strVal val="visible"/>
                                      </p:to>
                                    </p:set>
                                    <p:animEffect transition="in" filter="fade">
                                      <p:cBhvr>
                                        <p:cTn id="24" dur="1000"/>
                                        <p:tgtEl>
                                          <p:spTgt spid="7">
                                            <p:txEl>
                                              <p:pRg st="3" end="3"/>
                                            </p:txEl>
                                          </p:spTgt>
                                        </p:tgtEl>
                                      </p:cBhvr>
                                    </p:animEffect>
                                    <p:anim calcmode="lin" valueType="num">
                                      <p:cBhvr>
                                        <p:cTn id="25"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par>
                          <p:cTn id="27" fill="hold">
                            <p:stCondLst>
                              <p:cond delay="1000"/>
                            </p:stCondLst>
                            <p:childTnLst>
                              <p:par>
                                <p:cTn id="28" presetID="42" presetClass="entr" presetSubtype="0" fill="hold" nodeType="afterEffect">
                                  <p:stCondLst>
                                    <p:cond delay="0"/>
                                  </p:stCondLst>
                                  <p:childTnLst>
                                    <p:set>
                                      <p:cBhvr>
                                        <p:cTn id="29" dur="1" fill="hold">
                                          <p:stCondLst>
                                            <p:cond delay="0"/>
                                          </p:stCondLst>
                                        </p:cTn>
                                        <p:tgtEl>
                                          <p:spTgt spid="7">
                                            <p:txEl>
                                              <p:pRg st="4" end="4"/>
                                            </p:txEl>
                                          </p:spTgt>
                                        </p:tgtEl>
                                        <p:attrNameLst>
                                          <p:attrName>style.visibility</p:attrName>
                                        </p:attrNameLst>
                                      </p:cBhvr>
                                      <p:to>
                                        <p:strVal val="visible"/>
                                      </p:to>
                                    </p:set>
                                    <p:animEffect transition="in" filter="fade">
                                      <p:cBhvr>
                                        <p:cTn id="30" dur="1000"/>
                                        <p:tgtEl>
                                          <p:spTgt spid="7">
                                            <p:txEl>
                                              <p:pRg st="4" end="4"/>
                                            </p:txEl>
                                          </p:spTgt>
                                        </p:tgtEl>
                                      </p:cBhvr>
                                    </p:animEffect>
                                    <p:anim calcmode="lin" valueType="num">
                                      <p:cBhvr>
                                        <p:cTn id="31"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2"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Effect transition="in" filter="fade">
                                      <p:cBhvr>
                                        <p:cTn id="37" dur="1000"/>
                                        <p:tgtEl>
                                          <p:spTgt spid="7">
                                            <p:txEl>
                                              <p:pRg st="6" end="6"/>
                                            </p:txEl>
                                          </p:spTgt>
                                        </p:tgtEl>
                                      </p:cBhvr>
                                    </p:animEffect>
                                    <p:anim calcmode="lin" valueType="num">
                                      <p:cBhvr>
                                        <p:cTn id="38"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par>
                          <p:cTn id="40" fill="hold">
                            <p:stCondLst>
                              <p:cond delay="1000"/>
                            </p:stCondLst>
                            <p:childTnLst>
                              <p:par>
                                <p:cTn id="41" presetID="42" presetClass="entr" presetSubtype="0" fill="hold" nodeType="afterEffect">
                                  <p:stCondLst>
                                    <p:cond delay="0"/>
                                  </p:stCondLst>
                                  <p:childTnLst>
                                    <p:set>
                                      <p:cBhvr>
                                        <p:cTn id="42" dur="1" fill="hold">
                                          <p:stCondLst>
                                            <p:cond delay="0"/>
                                          </p:stCondLst>
                                        </p:cTn>
                                        <p:tgtEl>
                                          <p:spTgt spid="7">
                                            <p:txEl>
                                              <p:pRg st="7" end="7"/>
                                            </p:txEl>
                                          </p:spTgt>
                                        </p:tgtEl>
                                        <p:attrNameLst>
                                          <p:attrName>style.visibility</p:attrName>
                                        </p:attrNameLst>
                                      </p:cBhvr>
                                      <p:to>
                                        <p:strVal val="visible"/>
                                      </p:to>
                                    </p:set>
                                    <p:animEffect transition="in" filter="fade">
                                      <p:cBhvr>
                                        <p:cTn id="43" dur="1000"/>
                                        <p:tgtEl>
                                          <p:spTgt spid="7">
                                            <p:txEl>
                                              <p:pRg st="7" end="7"/>
                                            </p:txEl>
                                          </p:spTgt>
                                        </p:tgtEl>
                                      </p:cBhvr>
                                    </p:animEffect>
                                    <p:anim calcmode="lin" valueType="num">
                                      <p:cBhvr>
                                        <p:cTn id="44"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45" dur="1000" fill="hold"/>
                                        <p:tgtEl>
                                          <p:spTgt spid="7">
                                            <p:txEl>
                                              <p:pRg st="7" end="7"/>
                                            </p:txEl>
                                          </p:spTgt>
                                        </p:tgtEl>
                                        <p:attrNameLst>
                                          <p:attrName>ppt_y</p:attrName>
                                        </p:attrNameLst>
                                      </p:cBhvr>
                                      <p:tavLst>
                                        <p:tav tm="0">
                                          <p:val>
                                            <p:strVal val="#ppt_y+.1"/>
                                          </p:val>
                                        </p:tav>
                                        <p:tav tm="100000">
                                          <p:val>
                                            <p:strVal val="#ppt_y"/>
                                          </p:val>
                                        </p:tav>
                                      </p:tavLst>
                                    </p:anim>
                                  </p:childTnLst>
                                </p:cTn>
                              </p:par>
                              <p:par>
                                <p:cTn id="46" presetID="6" presetClass="entr" presetSubtype="16" fill="hold" nodeType="withEffect">
                                  <p:stCondLst>
                                    <p:cond delay="0"/>
                                  </p:stCondLst>
                                  <p:childTnLst>
                                    <p:set>
                                      <p:cBhvr>
                                        <p:cTn id="47" dur="1" fill="hold">
                                          <p:stCondLst>
                                            <p:cond delay="0"/>
                                          </p:stCondLst>
                                        </p:cTn>
                                        <p:tgtEl>
                                          <p:spTgt spid="4100"/>
                                        </p:tgtEl>
                                        <p:attrNameLst>
                                          <p:attrName>style.visibility</p:attrName>
                                        </p:attrNameLst>
                                      </p:cBhvr>
                                      <p:to>
                                        <p:strVal val="visible"/>
                                      </p:to>
                                    </p:set>
                                    <p:animEffect transition="in" filter="circle(in)">
                                      <p:cBhvr>
                                        <p:cTn id="48" dur="20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Projet RAND et ARPA</a:t>
            </a:r>
            <a:endParaRPr lang="fr-FR" dirty="0"/>
          </a:p>
        </p:txBody>
      </p:sp>
      <p:pic>
        <p:nvPicPr>
          <p:cNvPr id="8" name="Picture 2" descr="http://www.zdnet.fr/u/017/091/4ec78a394eb4e4e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8224" y="1268760"/>
            <a:ext cx="1656184" cy="2373864"/>
          </a:xfrm>
          <a:prstGeom prst="rect">
            <a:avLst/>
          </a:prstGeom>
          <a:noFill/>
          <a:extLst>
            <a:ext uri="{909E8E84-426E-40DD-AFC4-6F175D3DCCD1}">
              <a14:hiddenFill xmlns:a14="http://schemas.microsoft.com/office/drawing/2010/main">
                <a:solidFill>
                  <a:srgbClr val="FFFFFF"/>
                </a:solidFill>
              </a14:hiddenFill>
            </a:ext>
          </a:extLst>
        </p:spPr>
      </p:pic>
      <p:sp>
        <p:nvSpPr>
          <p:cNvPr id="9" name="Espace réservé du contenu 2"/>
          <p:cNvSpPr>
            <a:spLocks noGrp="1"/>
          </p:cNvSpPr>
          <p:nvPr>
            <p:ph sz="quarter" idx="1"/>
          </p:nvPr>
        </p:nvSpPr>
        <p:spPr>
          <a:xfrm>
            <a:off x="457200" y="1412776"/>
            <a:ext cx="5987008" cy="1512168"/>
          </a:xfrm>
        </p:spPr>
        <p:txBody>
          <a:bodyPr>
            <a:normAutofit/>
          </a:bodyPr>
          <a:lstStyle/>
          <a:p>
            <a:r>
              <a:rPr lang="fr-FR" dirty="0" smtClean="0"/>
              <a:t>Paul Baran (1962)</a:t>
            </a:r>
          </a:p>
          <a:p>
            <a:pPr lvl="1"/>
            <a:r>
              <a:rPr lang="fr-FR" dirty="0" err="1" smtClean="0"/>
              <a:t>Distributed</a:t>
            </a:r>
            <a:r>
              <a:rPr lang="fr-FR" dirty="0" smtClean="0"/>
              <a:t> Communications Networks</a:t>
            </a:r>
          </a:p>
          <a:p>
            <a:pPr lvl="1"/>
            <a:r>
              <a:rPr lang="fr-FR" dirty="0" smtClean="0"/>
              <a:t>Transmission robuste de la voix</a:t>
            </a:r>
          </a:p>
          <a:p>
            <a:pPr lvl="1"/>
            <a:endParaRPr lang="fr-FR" dirty="0"/>
          </a:p>
          <a:p>
            <a:pPr lvl="1"/>
            <a:endParaRPr lang="fr-FR" dirty="0" smtClean="0"/>
          </a:p>
          <a:p>
            <a:endParaRPr lang="fr-FR" dirty="0"/>
          </a:p>
          <a:p>
            <a:pPr lvl="1"/>
            <a:endParaRPr lang="fr-FR" dirty="0" smtClean="0"/>
          </a:p>
          <a:p>
            <a:pPr lvl="1"/>
            <a:endParaRPr lang="fr-FR" dirty="0" smtClean="0"/>
          </a:p>
          <a:p>
            <a:endParaRPr lang="fr-FR" dirty="0"/>
          </a:p>
        </p:txBody>
      </p:sp>
      <p:pic>
        <p:nvPicPr>
          <p:cNvPr id="10" name="Picture 2" descr="http://www-formal.stanford.edu/jmc/jmcbw.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7237" y="2880320"/>
            <a:ext cx="1869360" cy="2636912"/>
          </a:xfrm>
          <a:prstGeom prst="rect">
            <a:avLst/>
          </a:prstGeom>
          <a:noFill/>
          <a:extLst>
            <a:ext uri="{909E8E84-426E-40DD-AFC4-6F175D3DCCD1}">
              <a14:hiddenFill xmlns:a14="http://schemas.microsoft.com/office/drawing/2010/main">
                <a:solidFill>
                  <a:srgbClr val="FFFFFF"/>
                </a:solidFill>
              </a14:hiddenFill>
            </a:ext>
          </a:extLst>
        </p:spPr>
      </p:pic>
      <p:sp>
        <p:nvSpPr>
          <p:cNvPr id="11" name="Espace réservé du contenu 2"/>
          <p:cNvSpPr txBox="1">
            <a:spLocks/>
          </p:cNvSpPr>
          <p:nvPr/>
        </p:nvSpPr>
        <p:spPr>
          <a:xfrm>
            <a:off x="2264900" y="2924944"/>
            <a:ext cx="5400600" cy="3168352"/>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dirty="0" smtClean="0"/>
              <a:t>John McCarthy (1962)</a:t>
            </a:r>
          </a:p>
          <a:p>
            <a:pPr lvl="1"/>
            <a:r>
              <a:rPr lang="fr-FR" dirty="0" smtClean="0"/>
              <a:t>Time-Sharing</a:t>
            </a:r>
          </a:p>
          <a:p>
            <a:pPr lvl="1"/>
            <a:r>
              <a:rPr lang="fr-FR" dirty="0" smtClean="0"/>
              <a:t>Principe Client-Serveur</a:t>
            </a:r>
          </a:p>
          <a:p>
            <a:endParaRPr lang="fr-FR" dirty="0" smtClean="0"/>
          </a:p>
          <a:p>
            <a:r>
              <a:rPr lang="fr-FR" dirty="0" smtClean="0"/>
              <a:t>J.C.R</a:t>
            </a:r>
            <a:r>
              <a:rPr lang="fr-FR" dirty="0"/>
              <a:t>. </a:t>
            </a:r>
            <a:r>
              <a:rPr lang="fr-FR" dirty="0" err="1" smtClean="0"/>
              <a:t>Licklider</a:t>
            </a:r>
            <a:r>
              <a:rPr lang="fr-FR" dirty="0" smtClean="0"/>
              <a:t> (1962)</a:t>
            </a:r>
          </a:p>
          <a:p>
            <a:pPr lvl="1"/>
            <a:r>
              <a:rPr lang="fr-FR" dirty="0"/>
              <a:t>« Réseau galactique » (1962</a:t>
            </a:r>
            <a:r>
              <a:rPr lang="fr-FR" dirty="0" smtClean="0"/>
              <a:t>)</a:t>
            </a:r>
          </a:p>
          <a:p>
            <a:pPr lvl="1"/>
            <a:r>
              <a:rPr lang="fr-FR" dirty="0" smtClean="0"/>
              <a:t>Importance d’un réseau ARPA</a:t>
            </a:r>
            <a:endParaRPr lang="fr-FR" dirty="0"/>
          </a:p>
          <a:p>
            <a:pPr lvl="1"/>
            <a:endParaRPr lang="fr-FR" dirty="0"/>
          </a:p>
          <a:p>
            <a:endParaRPr lang="fr-FR" dirty="0"/>
          </a:p>
          <a:p>
            <a:pPr lvl="1"/>
            <a:endParaRPr lang="fr-FR" dirty="0" smtClean="0"/>
          </a:p>
          <a:p>
            <a:pPr lvl="1"/>
            <a:endParaRPr lang="fr-FR" dirty="0" smtClean="0"/>
          </a:p>
          <a:p>
            <a:endParaRPr lang="fr-FR" dirty="0" smtClean="0"/>
          </a:p>
          <a:p>
            <a:pPr lvl="1"/>
            <a:endParaRPr lang="fr-FR" dirty="0" smtClean="0"/>
          </a:p>
          <a:p>
            <a:pPr lvl="1"/>
            <a:endParaRPr lang="fr-FR" dirty="0" smtClean="0"/>
          </a:p>
          <a:p>
            <a:endParaRPr lang="fr-FR" dirty="0"/>
          </a:p>
        </p:txBody>
      </p:sp>
      <p:pic>
        <p:nvPicPr>
          <p:cNvPr id="8194" name="Picture 2" descr="http://webmuseum.mit.edu/grabimg.php?kv=84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4522" y="4005064"/>
            <a:ext cx="1587056" cy="2088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5125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anim calcmode="lin" valueType="num">
                                      <p:cBhvr>
                                        <p:cTn id="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1000"/>
                                        <p:tgtEl>
                                          <p:spTgt spid="9">
                                            <p:txEl>
                                              <p:pRg st="1" end="1"/>
                                            </p:txEl>
                                          </p:spTgt>
                                        </p:tgtEl>
                                      </p:cBhvr>
                                    </p:animEffect>
                                    <p:anim calcmode="lin" valueType="num">
                                      <p:cBhvr>
                                        <p:cTn id="13"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9">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1000"/>
                                        <p:tgtEl>
                                          <p:spTgt spid="9">
                                            <p:txEl>
                                              <p:pRg st="2" end="2"/>
                                            </p:txEl>
                                          </p:spTgt>
                                        </p:tgtEl>
                                      </p:cBhvr>
                                    </p:animEffect>
                                    <p:anim calcmode="lin" valueType="num">
                                      <p:cBhvr>
                                        <p:cTn id="18"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9">
                                            <p:txEl>
                                              <p:pRg st="2" end="2"/>
                                            </p:txEl>
                                          </p:spTgt>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42" presetClass="entr" presetSubtype="0"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1000"/>
                                        <p:tgtEl>
                                          <p:spTgt spid="8"/>
                                        </p:tgtEl>
                                      </p:cBhvr>
                                    </p:animEffect>
                                    <p:anim calcmode="lin" valueType="num">
                                      <p:cBhvr>
                                        <p:cTn id="24" dur="1000" fill="hold"/>
                                        <p:tgtEl>
                                          <p:spTgt spid="8"/>
                                        </p:tgtEl>
                                        <p:attrNameLst>
                                          <p:attrName>ppt_x</p:attrName>
                                        </p:attrNameLst>
                                      </p:cBhvr>
                                      <p:tavLst>
                                        <p:tav tm="0">
                                          <p:val>
                                            <p:strVal val="#ppt_x"/>
                                          </p:val>
                                        </p:tav>
                                        <p:tav tm="100000">
                                          <p:val>
                                            <p:strVal val="#ppt_x"/>
                                          </p:val>
                                        </p:tav>
                                      </p:tavLst>
                                    </p:anim>
                                    <p:anim calcmode="lin" valueType="num">
                                      <p:cBhvr>
                                        <p:cTn id="2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11">
                                            <p:txEl>
                                              <p:pRg st="0" end="0"/>
                                            </p:txEl>
                                          </p:spTgt>
                                        </p:tgtEl>
                                        <p:attrNameLst>
                                          <p:attrName>style.visibility</p:attrName>
                                        </p:attrNameLst>
                                      </p:cBhvr>
                                      <p:to>
                                        <p:strVal val="visible"/>
                                      </p:to>
                                    </p:set>
                                    <p:animEffect transition="in" filter="barn(inVertical)">
                                      <p:cBhvr>
                                        <p:cTn id="30" dur="500"/>
                                        <p:tgtEl>
                                          <p:spTgt spid="11">
                                            <p:txEl>
                                              <p:pRg st="0" end="0"/>
                                            </p:txEl>
                                          </p:spTgt>
                                        </p:tgtEl>
                                      </p:cBhvr>
                                    </p:animEffect>
                                  </p:childTnLst>
                                </p:cTn>
                              </p:par>
                              <p:par>
                                <p:cTn id="31" presetID="16" presetClass="entr" presetSubtype="21" fill="hold" nodeType="withEffect">
                                  <p:stCondLst>
                                    <p:cond delay="0"/>
                                  </p:stCondLst>
                                  <p:childTnLst>
                                    <p:set>
                                      <p:cBhvr>
                                        <p:cTn id="32" dur="1" fill="hold">
                                          <p:stCondLst>
                                            <p:cond delay="0"/>
                                          </p:stCondLst>
                                        </p:cTn>
                                        <p:tgtEl>
                                          <p:spTgt spid="11">
                                            <p:txEl>
                                              <p:pRg st="1" end="1"/>
                                            </p:txEl>
                                          </p:spTgt>
                                        </p:tgtEl>
                                        <p:attrNameLst>
                                          <p:attrName>style.visibility</p:attrName>
                                        </p:attrNameLst>
                                      </p:cBhvr>
                                      <p:to>
                                        <p:strVal val="visible"/>
                                      </p:to>
                                    </p:set>
                                    <p:animEffect transition="in" filter="barn(inVertical)">
                                      <p:cBhvr>
                                        <p:cTn id="33" dur="500"/>
                                        <p:tgtEl>
                                          <p:spTgt spid="11">
                                            <p:txEl>
                                              <p:pRg st="1" end="1"/>
                                            </p:txEl>
                                          </p:spTgt>
                                        </p:tgtEl>
                                      </p:cBhvr>
                                    </p:animEffect>
                                  </p:childTnLst>
                                </p:cTn>
                              </p:par>
                              <p:par>
                                <p:cTn id="34" presetID="16" presetClass="entr" presetSubtype="21" fill="hold" nodeType="withEffect">
                                  <p:stCondLst>
                                    <p:cond delay="0"/>
                                  </p:stCondLst>
                                  <p:childTnLst>
                                    <p:set>
                                      <p:cBhvr>
                                        <p:cTn id="35" dur="1" fill="hold">
                                          <p:stCondLst>
                                            <p:cond delay="0"/>
                                          </p:stCondLst>
                                        </p:cTn>
                                        <p:tgtEl>
                                          <p:spTgt spid="11">
                                            <p:txEl>
                                              <p:pRg st="2" end="2"/>
                                            </p:txEl>
                                          </p:spTgt>
                                        </p:tgtEl>
                                        <p:attrNameLst>
                                          <p:attrName>style.visibility</p:attrName>
                                        </p:attrNameLst>
                                      </p:cBhvr>
                                      <p:to>
                                        <p:strVal val="visible"/>
                                      </p:to>
                                    </p:set>
                                    <p:animEffect transition="in" filter="barn(inVertical)">
                                      <p:cBhvr>
                                        <p:cTn id="36" dur="500"/>
                                        <p:tgtEl>
                                          <p:spTgt spid="11">
                                            <p:txEl>
                                              <p:pRg st="2" end="2"/>
                                            </p:txEl>
                                          </p:spTgt>
                                        </p:tgtEl>
                                      </p:cBhvr>
                                    </p:animEffect>
                                  </p:childTnLst>
                                </p:cTn>
                              </p:par>
                            </p:childTnLst>
                          </p:cTn>
                        </p:par>
                        <p:par>
                          <p:cTn id="37" fill="hold">
                            <p:stCondLst>
                              <p:cond delay="500"/>
                            </p:stCondLst>
                            <p:childTnLst>
                              <p:par>
                                <p:cTn id="38" presetID="16" presetClass="entr" presetSubtype="21" fill="hold" nodeType="after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barn(inVertical)">
                                      <p:cBhvr>
                                        <p:cTn id="40" dur="500"/>
                                        <p:tgtEl>
                                          <p:spTgt spid="10"/>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1">
                                            <p:txEl>
                                              <p:pRg st="4" end="4"/>
                                            </p:txEl>
                                          </p:spTgt>
                                        </p:tgtEl>
                                        <p:attrNameLst>
                                          <p:attrName>style.visibility</p:attrName>
                                        </p:attrNameLst>
                                      </p:cBhvr>
                                      <p:to>
                                        <p:strVal val="visible"/>
                                      </p:to>
                                    </p:set>
                                    <p:animEffect transition="in" filter="fade">
                                      <p:cBhvr>
                                        <p:cTn id="45" dur="500"/>
                                        <p:tgtEl>
                                          <p:spTgt spid="11">
                                            <p:txEl>
                                              <p:pRg st="4" end="4"/>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11">
                                            <p:txEl>
                                              <p:pRg st="5" end="5"/>
                                            </p:txEl>
                                          </p:spTgt>
                                        </p:tgtEl>
                                        <p:attrNameLst>
                                          <p:attrName>style.visibility</p:attrName>
                                        </p:attrNameLst>
                                      </p:cBhvr>
                                      <p:to>
                                        <p:strVal val="visible"/>
                                      </p:to>
                                    </p:set>
                                    <p:animEffect transition="in" filter="fade">
                                      <p:cBhvr>
                                        <p:cTn id="48" dur="500"/>
                                        <p:tgtEl>
                                          <p:spTgt spid="11">
                                            <p:txEl>
                                              <p:pRg st="5" end="5"/>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11">
                                            <p:txEl>
                                              <p:pRg st="6" end="6"/>
                                            </p:txEl>
                                          </p:spTgt>
                                        </p:tgtEl>
                                        <p:attrNameLst>
                                          <p:attrName>style.visibility</p:attrName>
                                        </p:attrNameLst>
                                      </p:cBhvr>
                                      <p:to>
                                        <p:strVal val="visible"/>
                                      </p:to>
                                    </p:set>
                                    <p:animEffect transition="in" filter="fade">
                                      <p:cBhvr>
                                        <p:cTn id="51" dur="500"/>
                                        <p:tgtEl>
                                          <p:spTgt spid="11">
                                            <p:txEl>
                                              <p:pRg st="6" end="6"/>
                                            </p:txEl>
                                          </p:spTgt>
                                        </p:tgtEl>
                                      </p:cBhvr>
                                    </p:animEffect>
                                  </p:childTnLst>
                                </p:cTn>
                              </p:par>
                            </p:childTnLst>
                          </p:cTn>
                        </p:par>
                        <p:par>
                          <p:cTn id="52" fill="hold">
                            <p:stCondLst>
                              <p:cond delay="500"/>
                            </p:stCondLst>
                            <p:childTnLst>
                              <p:par>
                                <p:cTn id="53" presetID="10" presetClass="entr" presetSubtype="0" fill="hold" nodeType="afterEffect">
                                  <p:stCondLst>
                                    <p:cond delay="0"/>
                                  </p:stCondLst>
                                  <p:childTnLst>
                                    <p:set>
                                      <p:cBhvr>
                                        <p:cTn id="54" dur="1" fill="hold">
                                          <p:stCondLst>
                                            <p:cond delay="0"/>
                                          </p:stCondLst>
                                        </p:cTn>
                                        <p:tgtEl>
                                          <p:spTgt spid="8194"/>
                                        </p:tgtEl>
                                        <p:attrNameLst>
                                          <p:attrName>style.visibility</p:attrName>
                                        </p:attrNameLst>
                                      </p:cBhvr>
                                      <p:to>
                                        <p:strVal val="visible"/>
                                      </p:to>
                                    </p:set>
                                    <p:animEffect transition="in" filter="fade">
                                      <p:cBhvr>
                                        <p:cTn id="55" dur="500"/>
                                        <p:tgtEl>
                                          <p:spTgt spid="8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Théorie de la commutation de paquets</a:t>
            </a:r>
            <a:endParaRPr lang="fr-FR" dirty="0"/>
          </a:p>
        </p:txBody>
      </p:sp>
      <p:pic>
        <p:nvPicPr>
          <p:cNvPr id="8" name="Picture 2"/>
          <p:cNvPicPr>
            <a:picLocks noChangeAspect="1" noChangeArrowheads="1"/>
          </p:cNvPicPr>
          <p:nvPr/>
        </p:nvPicPr>
        <p:blipFill>
          <a:blip r:embed="rId2"/>
          <a:srcRect/>
          <a:stretch>
            <a:fillRect/>
          </a:stretch>
        </p:blipFill>
        <p:spPr bwMode="auto">
          <a:xfrm>
            <a:off x="323528" y="3283446"/>
            <a:ext cx="1200150" cy="1009650"/>
          </a:xfrm>
          <a:prstGeom prst="rect">
            <a:avLst/>
          </a:prstGeom>
          <a:noFill/>
          <a:ln w="9525">
            <a:noFill/>
            <a:miter lim="800000"/>
            <a:headEnd/>
            <a:tailEnd/>
          </a:ln>
          <a:effectLst/>
        </p:spPr>
      </p:pic>
      <p:pic>
        <p:nvPicPr>
          <p:cNvPr id="9" name="Picture 2"/>
          <p:cNvPicPr>
            <a:picLocks noChangeAspect="1" noChangeArrowheads="1"/>
          </p:cNvPicPr>
          <p:nvPr/>
        </p:nvPicPr>
        <p:blipFill>
          <a:blip r:embed="rId2"/>
          <a:srcRect/>
          <a:stretch>
            <a:fillRect/>
          </a:stretch>
        </p:blipFill>
        <p:spPr bwMode="auto">
          <a:xfrm>
            <a:off x="7452320" y="3283446"/>
            <a:ext cx="1200150" cy="1009650"/>
          </a:xfrm>
          <a:prstGeom prst="rect">
            <a:avLst/>
          </a:prstGeom>
          <a:noFill/>
          <a:ln w="9525">
            <a:noFill/>
            <a:miter lim="800000"/>
            <a:headEnd/>
            <a:tailEnd/>
          </a:ln>
          <a:effectLst/>
        </p:spPr>
      </p:pic>
      <p:sp>
        <p:nvSpPr>
          <p:cNvPr id="4" name="Rectangle 3"/>
          <p:cNvSpPr/>
          <p:nvPr/>
        </p:nvSpPr>
        <p:spPr>
          <a:xfrm>
            <a:off x="2843808" y="1412776"/>
            <a:ext cx="1080120" cy="10801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solidFill>
                  <a:schemeClr val="tx2"/>
                </a:solidFill>
              </a:rPr>
              <a:t>?</a:t>
            </a:r>
            <a:endParaRPr lang="fr-FR" b="1" dirty="0">
              <a:solidFill>
                <a:schemeClr val="tx2"/>
              </a:solidFill>
            </a:endParaRPr>
          </a:p>
        </p:txBody>
      </p:sp>
      <p:sp>
        <p:nvSpPr>
          <p:cNvPr id="10" name="Rectangle 9"/>
          <p:cNvSpPr/>
          <p:nvPr/>
        </p:nvSpPr>
        <p:spPr>
          <a:xfrm>
            <a:off x="5004048" y="1428800"/>
            <a:ext cx="1080120" cy="10801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2"/>
                </a:solidFill>
              </a:rPr>
              <a:t>?</a:t>
            </a:r>
            <a:endParaRPr lang="fr-FR" dirty="0"/>
          </a:p>
        </p:txBody>
      </p:sp>
      <p:sp>
        <p:nvSpPr>
          <p:cNvPr id="11" name="Rectangle 10"/>
          <p:cNvSpPr/>
          <p:nvPr/>
        </p:nvSpPr>
        <p:spPr>
          <a:xfrm>
            <a:off x="3923928" y="4941168"/>
            <a:ext cx="1080120" cy="10801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2"/>
                </a:solidFill>
              </a:rPr>
              <a:t>?</a:t>
            </a:r>
            <a:endParaRPr lang="fr-FR" dirty="0"/>
          </a:p>
        </p:txBody>
      </p:sp>
      <p:cxnSp>
        <p:nvCxnSpPr>
          <p:cNvPr id="6" name="Connecteur droit avec flèche 5"/>
          <p:cNvCxnSpPr/>
          <p:nvPr/>
        </p:nvCxnSpPr>
        <p:spPr>
          <a:xfrm flipV="1">
            <a:off x="1619672" y="1952836"/>
            <a:ext cx="1116124" cy="1476164"/>
          </a:xfrm>
          <a:prstGeom prst="straightConnector1">
            <a:avLst/>
          </a:prstGeom>
          <a:ln w="38100">
            <a:headEnd type="arrow"/>
            <a:tailEnd type="arrow"/>
          </a:ln>
        </p:spPr>
        <p:style>
          <a:lnRef idx="1">
            <a:schemeClr val="accent1"/>
          </a:lnRef>
          <a:fillRef idx="0">
            <a:schemeClr val="accent1"/>
          </a:fillRef>
          <a:effectRef idx="0">
            <a:schemeClr val="accent1"/>
          </a:effectRef>
          <a:fontRef idx="minor">
            <a:schemeClr val="tx1"/>
          </a:fontRef>
        </p:style>
      </p:cxnSp>
      <p:cxnSp>
        <p:nvCxnSpPr>
          <p:cNvPr id="15" name="Connecteur droit avec flèche 14"/>
          <p:cNvCxnSpPr/>
          <p:nvPr/>
        </p:nvCxnSpPr>
        <p:spPr>
          <a:xfrm>
            <a:off x="1691680" y="3795928"/>
            <a:ext cx="2088232" cy="1692957"/>
          </a:xfrm>
          <a:prstGeom prst="straightConnector1">
            <a:avLst/>
          </a:prstGeom>
          <a:ln w="38100">
            <a:headEnd type="arrow"/>
            <a:tailEnd type="arrow"/>
          </a:ln>
        </p:spPr>
        <p:style>
          <a:lnRef idx="1">
            <a:schemeClr val="accent1"/>
          </a:lnRef>
          <a:fillRef idx="0">
            <a:schemeClr val="accent1"/>
          </a:fillRef>
          <a:effectRef idx="0">
            <a:schemeClr val="accent1"/>
          </a:effectRef>
          <a:fontRef idx="minor">
            <a:schemeClr val="tx1"/>
          </a:fontRef>
        </p:style>
      </p:cxnSp>
      <p:cxnSp>
        <p:nvCxnSpPr>
          <p:cNvPr id="16" name="Connecteur droit avec flèche 15"/>
          <p:cNvCxnSpPr/>
          <p:nvPr/>
        </p:nvCxnSpPr>
        <p:spPr>
          <a:xfrm>
            <a:off x="3995936" y="1952836"/>
            <a:ext cx="965820" cy="16024"/>
          </a:xfrm>
          <a:prstGeom prst="straightConnector1">
            <a:avLst/>
          </a:prstGeom>
          <a:ln w="38100">
            <a:headEnd type="arrow"/>
            <a:tailEnd type="arrow"/>
          </a:ln>
        </p:spPr>
        <p:style>
          <a:lnRef idx="1">
            <a:schemeClr val="accent1"/>
          </a:lnRef>
          <a:fillRef idx="0">
            <a:schemeClr val="accent1"/>
          </a:fillRef>
          <a:effectRef idx="0">
            <a:schemeClr val="accent1"/>
          </a:effectRef>
          <a:fontRef idx="minor">
            <a:schemeClr val="tx1"/>
          </a:fontRef>
        </p:style>
      </p:cxnSp>
      <p:cxnSp>
        <p:nvCxnSpPr>
          <p:cNvPr id="21" name="Connecteur droit avec flèche 20"/>
          <p:cNvCxnSpPr/>
          <p:nvPr/>
        </p:nvCxnSpPr>
        <p:spPr>
          <a:xfrm>
            <a:off x="6156176" y="1960848"/>
            <a:ext cx="1224136" cy="1468152"/>
          </a:xfrm>
          <a:prstGeom prst="straightConnector1">
            <a:avLst/>
          </a:prstGeom>
          <a:ln w="38100">
            <a:headEnd type="arrow"/>
            <a:tailEnd type="arrow"/>
          </a:ln>
        </p:spPr>
        <p:style>
          <a:lnRef idx="1">
            <a:schemeClr val="accent1"/>
          </a:lnRef>
          <a:fillRef idx="0">
            <a:schemeClr val="accent1"/>
          </a:fillRef>
          <a:effectRef idx="0">
            <a:schemeClr val="accent1"/>
          </a:effectRef>
          <a:fontRef idx="minor">
            <a:schemeClr val="tx1"/>
          </a:fontRef>
        </p:style>
      </p:cxnSp>
      <p:cxnSp>
        <p:nvCxnSpPr>
          <p:cNvPr id="23" name="Connecteur droit avec flèche 22"/>
          <p:cNvCxnSpPr/>
          <p:nvPr/>
        </p:nvCxnSpPr>
        <p:spPr>
          <a:xfrm flipH="1">
            <a:off x="5148064" y="3788271"/>
            <a:ext cx="2160240" cy="1692957"/>
          </a:xfrm>
          <a:prstGeom prst="straightConnector1">
            <a:avLst/>
          </a:prstGeom>
          <a:ln w="38100">
            <a:headEnd type="arrow"/>
            <a:tailEnd type="arrow"/>
          </a:ln>
        </p:spPr>
        <p:style>
          <a:lnRef idx="1">
            <a:schemeClr val="accent1"/>
          </a:lnRef>
          <a:fillRef idx="0">
            <a:schemeClr val="accent1"/>
          </a:fillRef>
          <a:effectRef idx="0">
            <a:schemeClr val="accent1"/>
          </a:effectRef>
          <a:fontRef idx="minor">
            <a:schemeClr val="tx1"/>
          </a:fontRef>
        </p:style>
      </p:cxnSp>
      <p:cxnSp>
        <p:nvCxnSpPr>
          <p:cNvPr id="30" name="Connecteur droit avec flèche 29"/>
          <p:cNvCxnSpPr/>
          <p:nvPr/>
        </p:nvCxnSpPr>
        <p:spPr>
          <a:xfrm flipH="1" flipV="1">
            <a:off x="3383868" y="2650435"/>
            <a:ext cx="1094978" cy="2218725"/>
          </a:xfrm>
          <a:prstGeom prst="straightConnector1">
            <a:avLst/>
          </a:prstGeom>
          <a:ln w="38100">
            <a:headEnd type="arrow"/>
            <a:tailEnd type="arrow"/>
          </a:ln>
        </p:spPr>
        <p:style>
          <a:lnRef idx="1">
            <a:schemeClr val="accent1"/>
          </a:lnRef>
          <a:fillRef idx="0">
            <a:schemeClr val="accent1"/>
          </a:fillRef>
          <a:effectRef idx="0">
            <a:schemeClr val="accent1"/>
          </a:effectRef>
          <a:fontRef idx="minor">
            <a:schemeClr val="tx1"/>
          </a:fontRef>
        </p:style>
      </p:cxnSp>
      <p:sp>
        <p:nvSpPr>
          <p:cNvPr id="31" name="Rectangle à coins arrondis 30"/>
          <p:cNvSpPr/>
          <p:nvPr/>
        </p:nvSpPr>
        <p:spPr>
          <a:xfrm>
            <a:off x="323528" y="4509120"/>
            <a:ext cx="1296144" cy="252028"/>
          </a:xfrm>
          <a:prstGeom prst="roundRect">
            <a:avLst/>
          </a:prstGeom>
          <a:solidFill>
            <a:schemeClr val="bg1"/>
          </a:solid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rgbClr val="FF0000"/>
                </a:solidFill>
              </a:rPr>
              <a:t>A vers B</a:t>
            </a:r>
            <a:endParaRPr lang="fr-FR" dirty="0">
              <a:solidFill>
                <a:srgbClr val="FF0000"/>
              </a:solidFill>
            </a:endParaRPr>
          </a:p>
        </p:txBody>
      </p:sp>
      <p:sp>
        <p:nvSpPr>
          <p:cNvPr id="4096" name="ZoneTexte 4095"/>
          <p:cNvSpPr txBox="1"/>
          <p:nvPr/>
        </p:nvSpPr>
        <p:spPr>
          <a:xfrm>
            <a:off x="715360" y="2721902"/>
            <a:ext cx="338554" cy="369332"/>
          </a:xfrm>
          <a:prstGeom prst="rect">
            <a:avLst/>
          </a:prstGeom>
          <a:noFill/>
        </p:spPr>
        <p:txBody>
          <a:bodyPr wrap="none" rtlCol="0">
            <a:spAutoFit/>
          </a:bodyPr>
          <a:lstStyle/>
          <a:p>
            <a:r>
              <a:rPr lang="fr-FR" dirty="0" smtClean="0"/>
              <a:t>A</a:t>
            </a:r>
            <a:endParaRPr lang="fr-FR" dirty="0"/>
          </a:p>
        </p:txBody>
      </p:sp>
      <p:sp>
        <p:nvSpPr>
          <p:cNvPr id="36" name="ZoneTexte 35"/>
          <p:cNvSpPr txBox="1"/>
          <p:nvPr/>
        </p:nvSpPr>
        <p:spPr>
          <a:xfrm>
            <a:off x="7883118" y="2802835"/>
            <a:ext cx="338554" cy="369332"/>
          </a:xfrm>
          <a:prstGeom prst="rect">
            <a:avLst/>
          </a:prstGeom>
          <a:noFill/>
        </p:spPr>
        <p:txBody>
          <a:bodyPr wrap="none" rtlCol="0">
            <a:spAutoFit/>
          </a:bodyPr>
          <a:lstStyle/>
          <a:p>
            <a:r>
              <a:rPr lang="fr-FR" dirty="0"/>
              <a:t>B</a:t>
            </a:r>
          </a:p>
        </p:txBody>
      </p:sp>
      <p:sp>
        <p:nvSpPr>
          <p:cNvPr id="17" name="Rectangle à coins arrondis 16"/>
          <p:cNvSpPr/>
          <p:nvPr/>
        </p:nvSpPr>
        <p:spPr>
          <a:xfrm>
            <a:off x="323528" y="4856094"/>
            <a:ext cx="1296144" cy="252028"/>
          </a:xfrm>
          <a:prstGeom prst="roundRect">
            <a:avLst/>
          </a:prstGeom>
          <a:solidFill>
            <a:schemeClr val="bg1"/>
          </a:solid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rgbClr val="FF0000"/>
                </a:solidFill>
              </a:rPr>
              <a:t>A vers B</a:t>
            </a:r>
            <a:endParaRPr lang="fr-FR" dirty="0">
              <a:solidFill>
                <a:srgbClr val="FF0000"/>
              </a:solidFill>
            </a:endParaRPr>
          </a:p>
        </p:txBody>
      </p:sp>
      <p:sp>
        <p:nvSpPr>
          <p:cNvPr id="18" name="Rectangle à coins arrondis 17"/>
          <p:cNvSpPr/>
          <p:nvPr/>
        </p:nvSpPr>
        <p:spPr>
          <a:xfrm>
            <a:off x="321229" y="5209863"/>
            <a:ext cx="1296144" cy="252028"/>
          </a:xfrm>
          <a:prstGeom prst="roundRect">
            <a:avLst/>
          </a:prstGeom>
          <a:solidFill>
            <a:schemeClr val="bg1"/>
          </a:solid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rgbClr val="FF0000"/>
                </a:solidFill>
              </a:rPr>
              <a:t>A vers B</a:t>
            </a:r>
            <a:endParaRPr lang="fr-FR" dirty="0">
              <a:solidFill>
                <a:srgbClr val="FF0000"/>
              </a:solidFill>
            </a:endParaRPr>
          </a:p>
        </p:txBody>
      </p:sp>
      <p:sp>
        <p:nvSpPr>
          <p:cNvPr id="3" name="Interdiction 2"/>
          <p:cNvSpPr/>
          <p:nvPr/>
        </p:nvSpPr>
        <p:spPr>
          <a:xfrm>
            <a:off x="4644008" y="1113952"/>
            <a:ext cx="1800200" cy="1709816"/>
          </a:xfrm>
          <a:prstGeom prst="noSmoking">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2647306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ppt_x"/>
                                          </p:val>
                                        </p:tav>
                                        <p:tav tm="100000">
                                          <p:val>
                                            <p:strVal val="#ppt_x"/>
                                          </p:val>
                                        </p:tav>
                                      </p:tavLst>
                                    </p:anim>
                                    <p:anim calcmode="lin" valueType="num">
                                      <p:cBhvr additive="base">
                                        <p:cTn id="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path" presetSubtype="0" accel="50000" decel="50000" fill="hold" grpId="1" nodeType="clickEffect">
                                  <p:stCondLst>
                                    <p:cond delay="0"/>
                                  </p:stCondLst>
                                  <p:childTnLst>
                                    <p:animMotion origin="layout" path="M 1.38778E-17 -4.44444E-6 L 0.25208 -0.40671 " pathEditMode="relative" rAng="0" ptsTypes="AA">
                                      <p:cBhvr>
                                        <p:cTn id="12" dur="2000" fill="hold"/>
                                        <p:tgtEl>
                                          <p:spTgt spid="31"/>
                                        </p:tgtEl>
                                        <p:attrNameLst>
                                          <p:attrName>ppt_x</p:attrName>
                                          <p:attrName>ppt_y</p:attrName>
                                        </p:attrNameLst>
                                      </p:cBhvr>
                                      <p:rCtr x="12604" y="-20347"/>
                                    </p:animMotion>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2" nodeType="clickEffect">
                                  <p:stCondLst>
                                    <p:cond delay="0"/>
                                  </p:stCondLst>
                                  <p:childTnLst>
                                    <p:animMotion origin="layout" path="M 0.25208 -0.40671 L 0.50399 -0.40671 " pathEditMode="relative" rAng="0" ptsTypes="AA">
                                      <p:cBhvr>
                                        <p:cTn id="16" dur="2000" fill="hold"/>
                                        <p:tgtEl>
                                          <p:spTgt spid="31"/>
                                        </p:tgtEl>
                                        <p:attrNameLst>
                                          <p:attrName>ppt_x</p:attrName>
                                          <p:attrName>ppt_y</p:attrName>
                                        </p:attrNameLst>
                                      </p:cBhvr>
                                      <p:rCtr x="12587" y="0"/>
                                    </p:animMotion>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grpId="3" nodeType="clickEffect">
                                  <p:stCondLst>
                                    <p:cond delay="0"/>
                                  </p:stCondLst>
                                  <p:childTnLst>
                                    <p:animMotion origin="layout" path="M 0.50399 -0.40671 L 0.66944 -0.19675 " pathEditMode="relative" rAng="0" ptsTypes="AA">
                                      <p:cBhvr>
                                        <p:cTn id="20" dur="2000" fill="hold"/>
                                        <p:tgtEl>
                                          <p:spTgt spid="31"/>
                                        </p:tgtEl>
                                        <p:attrNameLst>
                                          <p:attrName>ppt_x</p:attrName>
                                          <p:attrName>ppt_y</p:attrName>
                                        </p:attrNameLst>
                                      </p:cBhvr>
                                      <p:rCtr x="8264" y="10486"/>
                                    </p:animMotion>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1000"/>
                                        <p:tgtEl>
                                          <p:spTgt spid="17"/>
                                        </p:tgtEl>
                                      </p:cBhvr>
                                    </p:animEffect>
                                    <p:anim calcmode="lin" valueType="num">
                                      <p:cBhvr>
                                        <p:cTn id="26" dur="1000" fill="hold"/>
                                        <p:tgtEl>
                                          <p:spTgt spid="17"/>
                                        </p:tgtEl>
                                        <p:attrNameLst>
                                          <p:attrName>ppt_x</p:attrName>
                                        </p:attrNameLst>
                                      </p:cBhvr>
                                      <p:tavLst>
                                        <p:tav tm="0">
                                          <p:val>
                                            <p:strVal val="#ppt_x"/>
                                          </p:val>
                                        </p:tav>
                                        <p:tav tm="100000">
                                          <p:val>
                                            <p:strVal val="#ppt_x"/>
                                          </p:val>
                                        </p:tav>
                                      </p:tavLst>
                                    </p:anim>
                                    <p:anim calcmode="lin" valueType="num">
                                      <p:cBhvr>
                                        <p:cTn id="27" dur="1000" fill="hold"/>
                                        <p:tgtEl>
                                          <p:spTgt spid="17"/>
                                        </p:tgtEl>
                                        <p:attrNameLst>
                                          <p:attrName>ppt_y</p:attrName>
                                        </p:attrNameLst>
                                      </p:cBhvr>
                                      <p:tavLst>
                                        <p:tav tm="0">
                                          <p:val>
                                            <p:strVal val="#ppt_y+.1"/>
                                          </p:val>
                                        </p:tav>
                                        <p:tav tm="100000">
                                          <p:val>
                                            <p:strVal val="#ppt_y"/>
                                          </p:val>
                                        </p:tav>
                                      </p:tavLst>
                                    </p:anim>
                                  </p:childTnLst>
                                </p:cTn>
                              </p:par>
                            </p:childTnLst>
                          </p:cTn>
                        </p:par>
                        <p:par>
                          <p:cTn id="28" fill="hold">
                            <p:stCondLst>
                              <p:cond delay="1000"/>
                            </p:stCondLst>
                            <p:childTnLst>
                              <p:par>
                                <p:cTn id="29" presetID="42" presetClass="path" presetSubtype="0" accel="50000" decel="50000" fill="hold" grpId="1" nodeType="afterEffect">
                                  <p:stCondLst>
                                    <p:cond delay="0"/>
                                  </p:stCondLst>
                                  <p:childTnLst>
                                    <p:animMotion origin="layout" path="M 1.38889E-6 -2.22222E-6 L 0.25208 -0.40486 " pathEditMode="relative" rAng="0" ptsTypes="AA">
                                      <p:cBhvr>
                                        <p:cTn id="30" dur="2000" fill="hold"/>
                                        <p:tgtEl>
                                          <p:spTgt spid="17"/>
                                        </p:tgtEl>
                                        <p:attrNameLst>
                                          <p:attrName>ppt_x</p:attrName>
                                          <p:attrName>ppt_y</p:attrName>
                                        </p:attrNameLst>
                                      </p:cBhvr>
                                      <p:rCtr x="12604" y="-20255"/>
                                    </p:animMotion>
                                  </p:childTnLst>
                                </p:cTn>
                              </p:par>
                            </p:childTnLst>
                          </p:cTn>
                        </p:par>
                        <p:par>
                          <p:cTn id="31" fill="hold">
                            <p:stCondLst>
                              <p:cond delay="3000"/>
                            </p:stCondLst>
                            <p:childTnLst>
                              <p:par>
                                <p:cTn id="32" presetID="42" presetClass="path" presetSubtype="0" accel="50000" decel="50000" fill="hold" grpId="2" nodeType="afterEffect">
                                  <p:stCondLst>
                                    <p:cond delay="0"/>
                                  </p:stCondLst>
                                  <p:childTnLst>
                                    <p:animMotion origin="layout" path="M 0.25209 -0.45741 L 0.49619 -0.45741 " pathEditMode="relative" rAng="0" ptsTypes="AA">
                                      <p:cBhvr>
                                        <p:cTn id="33" dur="2000" fill="hold"/>
                                        <p:tgtEl>
                                          <p:spTgt spid="17"/>
                                        </p:tgtEl>
                                        <p:attrNameLst>
                                          <p:attrName>ppt_x</p:attrName>
                                          <p:attrName>ppt_y</p:attrName>
                                        </p:attrNameLst>
                                      </p:cBhvr>
                                      <p:rCtr x="12205" y="0"/>
                                    </p:animMotion>
                                  </p:childTnLst>
                                </p:cTn>
                              </p:par>
                            </p:childTnLst>
                          </p:cTn>
                        </p:par>
                        <p:par>
                          <p:cTn id="34" fill="hold">
                            <p:stCondLst>
                              <p:cond delay="5000"/>
                            </p:stCondLst>
                            <p:childTnLst>
                              <p:par>
                                <p:cTn id="35" presetID="42" presetClass="path" presetSubtype="0" accel="50000" decel="50000" fill="hold" grpId="3" nodeType="afterEffect">
                                  <p:stCondLst>
                                    <p:cond delay="0"/>
                                  </p:stCondLst>
                                  <p:childTnLst>
                                    <p:animMotion origin="layout" path="M 0.49618 -0.39445 L 0.66944 -0.17384 " pathEditMode="relative" rAng="0" ptsTypes="AA">
                                      <p:cBhvr>
                                        <p:cTn id="36" dur="2000" fill="hold"/>
                                        <p:tgtEl>
                                          <p:spTgt spid="17"/>
                                        </p:tgtEl>
                                        <p:attrNameLst>
                                          <p:attrName>ppt_x</p:attrName>
                                          <p:attrName>ppt_y</p:attrName>
                                        </p:attrNameLst>
                                      </p:cBhvr>
                                      <p:rCtr x="8663" y="11019"/>
                                    </p:animMotion>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8"/>
                                        </p:tgtEl>
                                        <p:attrNameLst>
                                          <p:attrName>style.visibility</p:attrName>
                                        </p:attrNameLst>
                                      </p:cBhvr>
                                      <p:to>
                                        <p:strVal val="visible"/>
                                      </p:to>
                                    </p:set>
                                    <p:anim calcmode="lin" valueType="num">
                                      <p:cBhvr additive="base">
                                        <p:cTn id="41" dur="500" fill="hold"/>
                                        <p:tgtEl>
                                          <p:spTgt spid="18"/>
                                        </p:tgtEl>
                                        <p:attrNameLst>
                                          <p:attrName>ppt_x</p:attrName>
                                        </p:attrNameLst>
                                      </p:cBhvr>
                                      <p:tavLst>
                                        <p:tav tm="0">
                                          <p:val>
                                            <p:strVal val="#ppt_x"/>
                                          </p:val>
                                        </p:tav>
                                        <p:tav tm="100000">
                                          <p:val>
                                            <p:strVal val="#ppt_x"/>
                                          </p:val>
                                        </p:tav>
                                      </p:tavLst>
                                    </p:anim>
                                    <p:anim calcmode="lin" valueType="num">
                                      <p:cBhvr additive="base">
                                        <p:cTn id="42" dur="500" fill="hold"/>
                                        <p:tgtEl>
                                          <p:spTgt spid="18"/>
                                        </p:tgtEl>
                                        <p:attrNameLst>
                                          <p:attrName>ppt_y</p:attrName>
                                        </p:attrNameLst>
                                      </p:cBhvr>
                                      <p:tavLst>
                                        <p:tav tm="0">
                                          <p:val>
                                            <p:strVal val="1+#ppt_h/2"/>
                                          </p:val>
                                        </p:tav>
                                        <p:tav tm="100000">
                                          <p:val>
                                            <p:strVal val="#ppt_y"/>
                                          </p:val>
                                        </p:tav>
                                      </p:tavLst>
                                    </p:anim>
                                  </p:childTnLst>
                                </p:cTn>
                              </p:par>
                            </p:childTnLst>
                          </p:cTn>
                        </p:par>
                        <p:par>
                          <p:cTn id="43" fill="hold">
                            <p:stCondLst>
                              <p:cond delay="500"/>
                            </p:stCondLst>
                            <p:childTnLst>
                              <p:par>
                                <p:cTn id="44" presetID="22" presetClass="entr" presetSubtype="4" fill="hold" grpId="0" nodeType="afterEffect">
                                  <p:stCondLst>
                                    <p:cond delay="0"/>
                                  </p:stCondLst>
                                  <p:childTnLst>
                                    <p:set>
                                      <p:cBhvr>
                                        <p:cTn id="45" dur="1" fill="hold">
                                          <p:stCondLst>
                                            <p:cond delay="0"/>
                                          </p:stCondLst>
                                        </p:cTn>
                                        <p:tgtEl>
                                          <p:spTgt spid="3"/>
                                        </p:tgtEl>
                                        <p:attrNameLst>
                                          <p:attrName>style.visibility</p:attrName>
                                        </p:attrNameLst>
                                      </p:cBhvr>
                                      <p:to>
                                        <p:strVal val="visible"/>
                                      </p:to>
                                    </p:set>
                                    <p:animEffect transition="in" filter="wipe(down)">
                                      <p:cBhvr>
                                        <p:cTn id="46" dur="500"/>
                                        <p:tgtEl>
                                          <p:spTgt spid="3"/>
                                        </p:tgtEl>
                                      </p:cBhvr>
                                    </p:animEffect>
                                  </p:childTnLst>
                                </p:cTn>
                              </p:par>
                            </p:childTnLst>
                          </p:cTn>
                        </p:par>
                        <p:par>
                          <p:cTn id="47" fill="hold">
                            <p:stCondLst>
                              <p:cond delay="1000"/>
                            </p:stCondLst>
                            <p:childTnLst>
                              <p:par>
                                <p:cTn id="48" presetID="42" presetClass="path" presetSubtype="0" accel="50000" decel="50000" fill="hold" grpId="1" nodeType="afterEffect">
                                  <p:stCondLst>
                                    <p:cond delay="0"/>
                                  </p:stCondLst>
                                  <p:childTnLst>
                                    <p:animMotion origin="layout" path="M -2.77778E-6 7.40741E-7 L 0.26025 -0.41458 " pathEditMode="relative" rAng="0" ptsTypes="AA">
                                      <p:cBhvr>
                                        <p:cTn id="49" dur="2000" fill="hold"/>
                                        <p:tgtEl>
                                          <p:spTgt spid="18"/>
                                        </p:tgtEl>
                                        <p:attrNameLst>
                                          <p:attrName>ppt_x</p:attrName>
                                          <p:attrName>ppt_y</p:attrName>
                                        </p:attrNameLst>
                                      </p:cBhvr>
                                      <p:rCtr x="13003" y="-20741"/>
                                    </p:animMotion>
                                  </p:childTnLst>
                                </p:cTn>
                              </p:par>
                            </p:childTnLst>
                          </p:cTn>
                        </p:par>
                      </p:childTnLst>
                    </p:cTn>
                  </p:par>
                  <p:par>
                    <p:cTn id="50" fill="hold">
                      <p:stCondLst>
                        <p:cond delay="indefinite"/>
                      </p:stCondLst>
                      <p:childTnLst>
                        <p:par>
                          <p:cTn id="51" fill="hold">
                            <p:stCondLst>
                              <p:cond delay="0"/>
                            </p:stCondLst>
                            <p:childTnLst>
                              <p:par>
                                <p:cTn id="52" presetID="42" presetClass="path" presetSubtype="0" accel="50000" decel="50000" fill="hold" grpId="2" nodeType="clickEffect">
                                  <p:stCondLst>
                                    <p:cond delay="0"/>
                                  </p:stCondLst>
                                  <p:childTnLst>
                                    <p:animMotion origin="layout" path="M 0.25243 -0.50903 L 0.4099 -0.07848 " pathEditMode="relative" rAng="0" ptsTypes="AA">
                                      <p:cBhvr>
                                        <p:cTn id="53" dur="2000" fill="hold"/>
                                        <p:tgtEl>
                                          <p:spTgt spid="18"/>
                                        </p:tgtEl>
                                        <p:attrNameLst>
                                          <p:attrName>ppt_x</p:attrName>
                                          <p:attrName>ppt_y</p:attrName>
                                        </p:attrNameLst>
                                      </p:cBhvr>
                                      <p:rCtr x="7865" y="21528"/>
                                    </p:animMotion>
                                  </p:childTnLst>
                                </p:cTn>
                              </p:par>
                            </p:childTnLst>
                          </p:cTn>
                        </p:par>
                        <p:par>
                          <p:cTn id="54" fill="hold">
                            <p:stCondLst>
                              <p:cond delay="2000"/>
                            </p:stCondLst>
                            <p:childTnLst>
                              <p:par>
                                <p:cTn id="55" presetID="42" presetClass="path" presetSubtype="0" accel="50000" decel="50000" fill="hold" grpId="3" nodeType="afterEffect">
                                  <p:stCondLst>
                                    <p:cond delay="0"/>
                                  </p:stCondLst>
                                  <p:childTnLst>
                                    <p:animMotion origin="layout" path="M 0.44931 -0.00509 L 0.66979 -0.17292 " pathEditMode="relative" rAng="0" ptsTypes="AA">
                                      <p:cBhvr>
                                        <p:cTn id="56" dur="2000" fill="hold"/>
                                        <p:tgtEl>
                                          <p:spTgt spid="18"/>
                                        </p:tgtEl>
                                        <p:attrNameLst>
                                          <p:attrName>ppt_x</p:attrName>
                                          <p:attrName>ppt_y</p:attrName>
                                        </p:attrNameLst>
                                      </p:cBhvr>
                                      <p:rCtr x="11024" y="-840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1" grpId="1" animBg="1"/>
      <p:bldP spid="31" grpId="2" animBg="1"/>
      <p:bldP spid="31" grpId="3" animBg="1"/>
      <p:bldP spid="17" grpId="0" animBg="1"/>
      <p:bldP spid="17" grpId="1" animBg="1"/>
      <p:bldP spid="17" grpId="2" animBg="1"/>
      <p:bldP spid="17" grpId="3" animBg="1"/>
      <p:bldP spid="18" grpId="0" animBg="1"/>
      <p:bldP spid="18" grpId="1" animBg="1"/>
      <p:bldP spid="18" grpId="2" animBg="1"/>
      <p:bldP spid="18" grpId="3" animBg="1"/>
      <p:bldP spid="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La pièce indispensable à ce réseau</a:t>
            </a:r>
            <a:endParaRPr lang="fr-FR" dirty="0"/>
          </a:p>
        </p:txBody>
      </p:sp>
      <p:sp>
        <p:nvSpPr>
          <p:cNvPr id="9" name="Espace réservé du contenu 2"/>
          <p:cNvSpPr>
            <a:spLocks noGrp="1"/>
          </p:cNvSpPr>
          <p:nvPr>
            <p:ph sz="quarter" idx="1"/>
          </p:nvPr>
        </p:nvSpPr>
        <p:spPr>
          <a:xfrm>
            <a:off x="457200" y="1700807"/>
            <a:ext cx="5194920" cy="4518795"/>
          </a:xfrm>
        </p:spPr>
        <p:txBody>
          <a:bodyPr>
            <a:normAutofit/>
          </a:bodyPr>
          <a:lstStyle/>
          <a:p>
            <a:r>
              <a:rPr lang="fr-FR" dirty="0" smtClean="0"/>
              <a:t>Le commutateur de paquet IMP (1969)</a:t>
            </a:r>
          </a:p>
          <a:p>
            <a:pPr lvl="1"/>
            <a:r>
              <a:rPr lang="fr-FR" dirty="0" smtClean="0"/>
              <a:t>Interface </a:t>
            </a:r>
            <a:r>
              <a:rPr lang="fr-FR" dirty="0"/>
              <a:t>M</a:t>
            </a:r>
            <a:r>
              <a:rPr lang="fr-FR" dirty="0" smtClean="0"/>
              <a:t>essage Processor</a:t>
            </a:r>
          </a:p>
          <a:p>
            <a:pPr lvl="1"/>
            <a:endParaRPr lang="fr-FR" dirty="0" smtClean="0"/>
          </a:p>
          <a:p>
            <a:pPr lvl="1"/>
            <a:r>
              <a:rPr lang="fr-FR" dirty="0" smtClean="0"/>
              <a:t>La première génération de routeur</a:t>
            </a:r>
          </a:p>
          <a:p>
            <a:pPr lvl="1"/>
            <a:endParaRPr lang="fr-FR" dirty="0" smtClean="0"/>
          </a:p>
          <a:p>
            <a:pPr lvl="1"/>
            <a:r>
              <a:rPr lang="fr-FR" dirty="0" smtClean="0"/>
              <a:t>Première livraison au groupe de Leonard </a:t>
            </a:r>
            <a:r>
              <a:rPr lang="fr-FR" dirty="0" err="1" smtClean="0"/>
              <a:t>Kleinrock</a:t>
            </a:r>
            <a:r>
              <a:rPr lang="fr-FR" dirty="0" smtClean="0"/>
              <a:t> à UCLA (Université de Californie)</a:t>
            </a:r>
          </a:p>
          <a:p>
            <a:pPr lvl="1"/>
            <a:endParaRPr lang="fr-FR" dirty="0" smtClean="0"/>
          </a:p>
          <a:p>
            <a:pPr lvl="1"/>
            <a:r>
              <a:rPr lang="fr-FR" dirty="0" smtClean="0"/>
              <a:t>Le deuxième à…</a:t>
            </a:r>
          </a:p>
          <a:p>
            <a:pPr lvl="1"/>
            <a:endParaRPr lang="fr-FR" dirty="0" smtClean="0"/>
          </a:p>
          <a:p>
            <a:pPr lvl="1"/>
            <a:endParaRPr lang="fr-FR" dirty="0" smtClean="0"/>
          </a:p>
          <a:p>
            <a:pPr lvl="1"/>
            <a:endParaRPr lang="fr-FR" dirty="0"/>
          </a:p>
          <a:p>
            <a:pPr lvl="1"/>
            <a:endParaRPr lang="fr-FR" dirty="0" smtClean="0"/>
          </a:p>
          <a:p>
            <a:endParaRPr lang="fr-FR" dirty="0"/>
          </a:p>
          <a:p>
            <a:pPr lvl="1"/>
            <a:endParaRPr lang="fr-FR" dirty="0" smtClean="0"/>
          </a:p>
          <a:p>
            <a:pPr lvl="1"/>
            <a:endParaRPr lang="fr-FR" dirty="0" smtClean="0"/>
          </a:p>
          <a:p>
            <a:endParaRPr lang="fr-FR" dirty="0"/>
          </a:p>
        </p:txBody>
      </p:sp>
      <p:pic>
        <p:nvPicPr>
          <p:cNvPr id="11266" name="Picture 2" descr="https://encrypted-tbn1.gstatic.com/images?q=tbn:ANd9GcQ92PT826OlvnhuXrw1PR8323H8rMEHGYpLbm9CG0dpWwuOQG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6136" y="2132856"/>
            <a:ext cx="2520280" cy="371741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002141" y="5850271"/>
            <a:ext cx="2108269" cy="369332"/>
          </a:xfrm>
          <a:prstGeom prst="rect">
            <a:avLst/>
          </a:prstGeom>
        </p:spPr>
        <p:txBody>
          <a:bodyPr wrap="none">
            <a:spAutoFit/>
          </a:bodyPr>
          <a:lstStyle/>
          <a:p>
            <a:r>
              <a:rPr lang="fr-FR" dirty="0"/>
              <a:t>Leonard </a:t>
            </a:r>
            <a:r>
              <a:rPr lang="fr-FR" dirty="0" err="1"/>
              <a:t>Kleinrock</a:t>
            </a:r>
            <a:r>
              <a:rPr lang="fr-FR" dirty="0"/>
              <a:t> </a:t>
            </a:r>
          </a:p>
        </p:txBody>
      </p:sp>
    </p:spTree>
    <p:extLst>
      <p:ext uri="{BB962C8B-B14F-4D97-AF65-F5344CB8AC3E}">
        <p14:creationId xmlns:p14="http://schemas.microsoft.com/office/powerpoint/2010/main" val="127597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 calcmode="lin" valueType="num">
                                      <p:cBhvr additive="base">
                                        <p:cTn id="12"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9">
                                            <p:txEl>
                                              <p:pRg st="3" end="3"/>
                                            </p:txEl>
                                          </p:spTgt>
                                        </p:tgtEl>
                                        <p:attrNameLst>
                                          <p:attrName>style.visibility</p:attrName>
                                        </p:attrNameLst>
                                      </p:cBhvr>
                                      <p:to>
                                        <p:strVal val="visible"/>
                                      </p:to>
                                    </p:set>
                                    <p:anim calcmode="lin" valueType="num">
                                      <p:cBhvr additive="base">
                                        <p:cTn id="17"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9">
                                            <p:txEl>
                                              <p:pRg st="5" end="5"/>
                                            </p:txEl>
                                          </p:spTgt>
                                        </p:tgtEl>
                                        <p:attrNameLst>
                                          <p:attrName>style.visibility</p:attrName>
                                        </p:attrNameLst>
                                      </p:cBhvr>
                                      <p:to>
                                        <p:strVal val="visible"/>
                                      </p:to>
                                    </p:set>
                                    <p:anim calcmode="lin" valueType="num">
                                      <p:cBhvr additive="base">
                                        <p:cTn id="22"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9">
                                            <p:txEl>
                                              <p:pRg st="7" end="7"/>
                                            </p:txEl>
                                          </p:spTgt>
                                        </p:tgtEl>
                                        <p:attrNameLst>
                                          <p:attrName>style.visibility</p:attrName>
                                        </p:attrNameLst>
                                      </p:cBhvr>
                                      <p:to>
                                        <p:strVal val="visible"/>
                                      </p:to>
                                    </p:set>
                                    <p:anim calcmode="lin" valueType="num">
                                      <p:cBhvr additive="base">
                                        <p:cTn id="27"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9">
                                            <p:txEl>
                                              <p:pRg st="7" end="7"/>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42" presetClass="entr" presetSubtype="0" fill="hold" nodeType="afterEffect">
                                  <p:stCondLst>
                                    <p:cond delay="0"/>
                                  </p:stCondLst>
                                  <p:childTnLst>
                                    <p:set>
                                      <p:cBhvr>
                                        <p:cTn id="31" dur="1" fill="hold">
                                          <p:stCondLst>
                                            <p:cond delay="0"/>
                                          </p:stCondLst>
                                        </p:cTn>
                                        <p:tgtEl>
                                          <p:spTgt spid="11266"/>
                                        </p:tgtEl>
                                        <p:attrNameLst>
                                          <p:attrName>style.visibility</p:attrName>
                                        </p:attrNameLst>
                                      </p:cBhvr>
                                      <p:to>
                                        <p:strVal val="visible"/>
                                      </p:to>
                                    </p:set>
                                    <p:animEffect transition="in" filter="fade">
                                      <p:cBhvr>
                                        <p:cTn id="32" dur="1000"/>
                                        <p:tgtEl>
                                          <p:spTgt spid="11266"/>
                                        </p:tgtEl>
                                      </p:cBhvr>
                                    </p:animEffect>
                                    <p:anim calcmode="lin" valueType="num">
                                      <p:cBhvr>
                                        <p:cTn id="33" dur="1000" fill="hold"/>
                                        <p:tgtEl>
                                          <p:spTgt spid="11266"/>
                                        </p:tgtEl>
                                        <p:attrNameLst>
                                          <p:attrName>ppt_x</p:attrName>
                                        </p:attrNameLst>
                                      </p:cBhvr>
                                      <p:tavLst>
                                        <p:tav tm="0">
                                          <p:val>
                                            <p:strVal val="#ppt_x"/>
                                          </p:val>
                                        </p:tav>
                                        <p:tav tm="100000">
                                          <p:val>
                                            <p:strVal val="#ppt_x"/>
                                          </p:val>
                                        </p:tav>
                                      </p:tavLst>
                                    </p:anim>
                                    <p:anim calcmode="lin" valueType="num">
                                      <p:cBhvr>
                                        <p:cTn id="34" dur="1000" fill="hold"/>
                                        <p:tgtEl>
                                          <p:spTgt spid="11266"/>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fade">
                                      <p:cBhvr>
                                        <p:cTn id="37" dur="1000"/>
                                        <p:tgtEl>
                                          <p:spTgt spid="3"/>
                                        </p:tgtEl>
                                      </p:cBhvr>
                                    </p:animEffect>
                                    <p:anim calcmode="lin" valueType="num">
                                      <p:cBhvr>
                                        <p:cTn id="38" dur="1000" fill="hold"/>
                                        <p:tgtEl>
                                          <p:spTgt spid="3"/>
                                        </p:tgtEl>
                                        <p:attrNameLst>
                                          <p:attrName>ppt_x</p:attrName>
                                        </p:attrNameLst>
                                      </p:cBhvr>
                                      <p:tavLst>
                                        <p:tav tm="0">
                                          <p:val>
                                            <p:strVal val="#ppt_x"/>
                                          </p:val>
                                        </p:tav>
                                        <p:tav tm="100000">
                                          <p:val>
                                            <p:strVal val="#ppt_x"/>
                                          </p:val>
                                        </p:tav>
                                      </p:tavLst>
                                    </p:anim>
                                    <p:anim calcmode="lin" valueType="num">
                                      <p:cBhvr>
                                        <p:cTn id="3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Internet ?</a:t>
            </a:r>
            <a:endParaRPr lang="fr-FR" dirty="0"/>
          </a:p>
        </p:txBody>
      </p:sp>
      <p:sp>
        <p:nvSpPr>
          <p:cNvPr id="3" name="Espace réservé du contenu 2"/>
          <p:cNvSpPr>
            <a:spLocks noGrp="1"/>
          </p:cNvSpPr>
          <p:nvPr>
            <p:ph sz="quarter" idx="1"/>
          </p:nvPr>
        </p:nvSpPr>
        <p:spPr>
          <a:xfrm>
            <a:off x="467544" y="1988840"/>
            <a:ext cx="8229600" cy="1512168"/>
          </a:xfrm>
        </p:spPr>
        <p:txBody>
          <a:bodyPr>
            <a:normAutofit/>
          </a:bodyPr>
          <a:lstStyle/>
          <a:p>
            <a:r>
              <a:rPr lang="fr-FR" dirty="0" smtClean="0"/>
              <a:t>Deux questions pour vous :</a:t>
            </a:r>
          </a:p>
          <a:p>
            <a:pPr lvl="1"/>
            <a:r>
              <a:rPr lang="fr-FR" dirty="0"/>
              <a:t>Qu’est ce Internet </a:t>
            </a:r>
            <a:r>
              <a:rPr lang="fr-FR" dirty="0" smtClean="0"/>
              <a:t>?</a:t>
            </a:r>
          </a:p>
          <a:p>
            <a:pPr lvl="1"/>
            <a:r>
              <a:rPr lang="fr-FR" dirty="0" smtClean="0">
                <a:solidFill>
                  <a:schemeClr val="bg1">
                    <a:lumMod val="75000"/>
                  </a:schemeClr>
                </a:solidFill>
              </a:rPr>
              <a:t>Pourquoi Internet ?</a:t>
            </a:r>
          </a:p>
        </p:txBody>
      </p:sp>
    </p:spTree>
    <p:extLst>
      <p:ext uri="{BB962C8B-B14F-4D97-AF65-F5344CB8AC3E}">
        <p14:creationId xmlns:p14="http://schemas.microsoft.com/office/powerpoint/2010/main" val="383805468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On-Line System</a:t>
            </a:r>
            <a:endParaRPr lang="fr-FR" dirty="0"/>
          </a:p>
        </p:txBody>
      </p:sp>
      <p:sp>
        <p:nvSpPr>
          <p:cNvPr id="9" name="Espace réservé du contenu 2"/>
          <p:cNvSpPr>
            <a:spLocks noGrp="1"/>
          </p:cNvSpPr>
          <p:nvPr>
            <p:ph sz="quarter" idx="1"/>
          </p:nvPr>
        </p:nvSpPr>
        <p:spPr>
          <a:xfrm>
            <a:off x="457200" y="1412776"/>
            <a:ext cx="6131024" cy="4824536"/>
          </a:xfrm>
        </p:spPr>
        <p:txBody>
          <a:bodyPr>
            <a:normAutofit fontScale="92500" lnSpcReduction="10000"/>
          </a:bodyPr>
          <a:lstStyle/>
          <a:p>
            <a:r>
              <a:rPr lang="fr-FR" dirty="0" smtClean="0"/>
              <a:t>Douglas Carl </a:t>
            </a:r>
            <a:r>
              <a:rPr lang="fr-FR" dirty="0" err="1" smtClean="0"/>
              <a:t>Engelbart</a:t>
            </a:r>
            <a:r>
              <a:rPr lang="fr-FR" dirty="0" smtClean="0"/>
              <a:t> (1925-2013)</a:t>
            </a:r>
          </a:p>
          <a:p>
            <a:pPr lvl="1"/>
            <a:r>
              <a:rPr lang="fr-FR" dirty="0" err="1"/>
              <a:t>Stanford</a:t>
            </a:r>
            <a:r>
              <a:rPr lang="fr-FR" dirty="0"/>
              <a:t> </a:t>
            </a:r>
            <a:r>
              <a:rPr lang="fr-FR" dirty="0" err="1"/>
              <a:t>Research</a:t>
            </a:r>
            <a:r>
              <a:rPr lang="fr-FR" dirty="0"/>
              <a:t> Institute (SRI) </a:t>
            </a:r>
            <a:endParaRPr lang="fr-FR" dirty="0" smtClean="0"/>
          </a:p>
          <a:p>
            <a:pPr lvl="2"/>
            <a:r>
              <a:rPr lang="fr-FR" dirty="0" smtClean="0"/>
              <a:t>Recherche transdisciplinaire (V. Bush)</a:t>
            </a:r>
            <a:endParaRPr lang="fr-FR" dirty="0"/>
          </a:p>
          <a:p>
            <a:pPr lvl="1"/>
            <a:r>
              <a:rPr lang="fr-FR" dirty="0" smtClean="0"/>
              <a:t>Augmentation Humaine par la machine</a:t>
            </a:r>
          </a:p>
          <a:p>
            <a:pPr lvl="1"/>
            <a:r>
              <a:rPr lang="fr-FR" dirty="0" smtClean="0"/>
              <a:t>Invention de la souris (1967)</a:t>
            </a:r>
          </a:p>
          <a:p>
            <a:pPr lvl="1"/>
            <a:r>
              <a:rPr lang="fr-FR" dirty="0" smtClean="0"/>
              <a:t>« The </a:t>
            </a:r>
            <a:r>
              <a:rPr lang="fr-FR" dirty="0" err="1" smtClean="0"/>
              <a:t>mother</a:t>
            </a:r>
            <a:r>
              <a:rPr lang="fr-FR" dirty="0" smtClean="0"/>
              <a:t> of all </a:t>
            </a:r>
            <a:r>
              <a:rPr lang="fr-FR" dirty="0" err="1" smtClean="0"/>
              <a:t>Demos</a:t>
            </a:r>
            <a:r>
              <a:rPr lang="fr-FR" dirty="0" smtClean="0"/>
              <a:t> » (9/12/1968)</a:t>
            </a:r>
          </a:p>
          <a:p>
            <a:pPr lvl="2"/>
            <a:r>
              <a:rPr lang="fr-FR" dirty="0" smtClean="0"/>
              <a:t>Souris informatique</a:t>
            </a:r>
          </a:p>
          <a:p>
            <a:pPr lvl="2"/>
            <a:r>
              <a:rPr lang="fr-FR" dirty="0" smtClean="0"/>
              <a:t>Bureau informatique</a:t>
            </a:r>
          </a:p>
          <a:p>
            <a:pPr lvl="2"/>
            <a:r>
              <a:rPr lang="fr-FR" dirty="0" smtClean="0"/>
              <a:t>Téléconférence (On line system)</a:t>
            </a:r>
          </a:p>
          <a:p>
            <a:pPr lvl="2"/>
            <a:r>
              <a:rPr lang="fr-FR" dirty="0" smtClean="0"/>
              <a:t>Ancêtre du Courrier électronique</a:t>
            </a:r>
          </a:p>
          <a:p>
            <a:pPr lvl="2"/>
            <a:r>
              <a:rPr lang="fr-FR" dirty="0" smtClean="0"/>
              <a:t>Hypertexte</a:t>
            </a:r>
          </a:p>
          <a:p>
            <a:pPr lvl="2"/>
            <a:endParaRPr lang="fr-FR" dirty="0" smtClean="0"/>
          </a:p>
          <a:p>
            <a:pPr lvl="1"/>
            <a:r>
              <a:rPr lang="fr-FR" dirty="0"/>
              <a:t>Prix T</a:t>
            </a:r>
            <a:r>
              <a:rPr lang="fr-FR" dirty="0" smtClean="0"/>
              <a:t>uring </a:t>
            </a:r>
            <a:r>
              <a:rPr lang="fr-FR" dirty="0"/>
              <a:t>(1997)</a:t>
            </a:r>
          </a:p>
          <a:p>
            <a:pPr lvl="1"/>
            <a:endParaRPr lang="fr-FR" dirty="0" smtClean="0"/>
          </a:p>
          <a:p>
            <a:pPr lvl="1"/>
            <a:endParaRPr lang="fr-FR" dirty="0"/>
          </a:p>
          <a:p>
            <a:endParaRPr lang="fr-FR" dirty="0" smtClean="0"/>
          </a:p>
          <a:p>
            <a:pPr lvl="1"/>
            <a:endParaRPr lang="fr-FR" dirty="0"/>
          </a:p>
          <a:p>
            <a:pPr lvl="1"/>
            <a:endParaRPr lang="fr-FR" dirty="0" smtClean="0"/>
          </a:p>
          <a:p>
            <a:endParaRPr lang="fr-FR" dirty="0"/>
          </a:p>
          <a:p>
            <a:pPr lvl="1"/>
            <a:endParaRPr lang="fr-FR" dirty="0" smtClean="0"/>
          </a:p>
          <a:p>
            <a:pPr lvl="1"/>
            <a:endParaRPr lang="fr-FR" dirty="0" smtClean="0"/>
          </a:p>
          <a:p>
            <a:endParaRPr lang="fr-FR" dirty="0"/>
          </a:p>
        </p:txBody>
      </p:sp>
      <p:pic>
        <p:nvPicPr>
          <p:cNvPr id="7" name="Picture 10" descr="http://sloan.stanford.edu/mousesite/engelbart.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2160" y="1656837"/>
            <a:ext cx="2621722" cy="3788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099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circle(in)">
                                      <p:cBhvr>
                                        <p:cTn id="7" dur="2000"/>
                                        <p:tgtEl>
                                          <p:spTgt spid="9">
                                            <p:txEl>
                                              <p:pRg st="0" end="0"/>
                                            </p:txEl>
                                          </p:spTgt>
                                        </p:tgtEl>
                                      </p:cBhvr>
                                    </p:animEffect>
                                  </p:childTnLst>
                                </p:cTn>
                              </p:par>
                            </p:childTnLst>
                          </p:cTn>
                        </p:par>
                        <p:par>
                          <p:cTn id="8" fill="hold">
                            <p:stCondLst>
                              <p:cond delay="2000"/>
                            </p:stCondLst>
                            <p:childTnLst>
                              <p:par>
                                <p:cTn id="9" presetID="6" presetClass="entr" presetSubtype="16" fill="hold" nodeType="after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animEffect transition="in" filter="circle(in)">
                                      <p:cBhvr>
                                        <p:cTn id="11" dur="2000"/>
                                        <p:tgtEl>
                                          <p:spTgt spid="9">
                                            <p:txEl>
                                              <p:pRg st="1" end="1"/>
                                            </p:txEl>
                                          </p:spTgt>
                                        </p:tgtEl>
                                      </p:cBhvr>
                                    </p:animEffect>
                                  </p:childTnLst>
                                </p:cTn>
                              </p:par>
                            </p:childTnLst>
                          </p:cTn>
                        </p:par>
                        <p:par>
                          <p:cTn id="12" fill="hold">
                            <p:stCondLst>
                              <p:cond delay="4000"/>
                            </p:stCondLst>
                            <p:childTnLst>
                              <p:par>
                                <p:cTn id="13" presetID="6" presetClass="entr" presetSubtype="16" fill="hold" nodeType="after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animEffect transition="in" filter="circle(in)">
                                      <p:cBhvr>
                                        <p:cTn id="15" dur="2000"/>
                                        <p:tgtEl>
                                          <p:spTgt spid="9">
                                            <p:txEl>
                                              <p:pRg st="2" end="2"/>
                                            </p:txEl>
                                          </p:spTgt>
                                        </p:tgtEl>
                                      </p:cBhvr>
                                    </p:animEffect>
                                  </p:childTnLst>
                                </p:cTn>
                              </p:par>
                            </p:childTnLst>
                          </p:cTn>
                        </p:par>
                        <p:par>
                          <p:cTn id="16" fill="hold">
                            <p:stCondLst>
                              <p:cond delay="6000"/>
                            </p:stCondLst>
                            <p:childTnLst>
                              <p:par>
                                <p:cTn id="17" presetID="6" presetClass="entr" presetSubtype="16" fill="hold" nodeType="after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animEffect transition="in" filter="circle(in)">
                                      <p:cBhvr>
                                        <p:cTn id="19" dur="2000"/>
                                        <p:tgtEl>
                                          <p:spTgt spid="9">
                                            <p:txEl>
                                              <p:pRg st="3" end="3"/>
                                            </p:txEl>
                                          </p:spTgt>
                                        </p:tgtEl>
                                      </p:cBhvr>
                                    </p:animEffect>
                                  </p:childTnLst>
                                </p:cTn>
                              </p:par>
                            </p:childTnLst>
                          </p:cTn>
                        </p:par>
                        <p:par>
                          <p:cTn id="20" fill="hold">
                            <p:stCondLst>
                              <p:cond delay="8000"/>
                            </p:stCondLst>
                            <p:childTnLst>
                              <p:par>
                                <p:cTn id="21" presetID="6" presetClass="entr" presetSubtype="16" fill="hold" nodeType="after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animEffect transition="in" filter="circle(in)">
                                      <p:cBhvr>
                                        <p:cTn id="23" dur="2000"/>
                                        <p:tgtEl>
                                          <p:spTgt spid="9">
                                            <p:txEl>
                                              <p:pRg st="4" end="4"/>
                                            </p:txEl>
                                          </p:spTgt>
                                        </p:tgtEl>
                                      </p:cBhvr>
                                    </p:animEffect>
                                  </p:childTnLst>
                                </p:cTn>
                              </p:par>
                            </p:childTnLst>
                          </p:cTn>
                        </p:par>
                        <p:par>
                          <p:cTn id="24" fill="hold">
                            <p:stCondLst>
                              <p:cond delay="10000"/>
                            </p:stCondLst>
                            <p:childTnLst>
                              <p:par>
                                <p:cTn id="25" presetID="6" presetClass="entr" presetSubtype="16" fill="hold" nodeType="after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animEffect transition="in" filter="circle(in)">
                                      <p:cBhvr>
                                        <p:cTn id="27" dur="2000"/>
                                        <p:tgtEl>
                                          <p:spTgt spid="9">
                                            <p:txEl>
                                              <p:pRg st="5" end="5"/>
                                            </p:txEl>
                                          </p:spTgt>
                                        </p:tgtEl>
                                      </p:cBhvr>
                                    </p:animEffect>
                                  </p:childTnLst>
                                </p:cTn>
                              </p:par>
                            </p:childTnLst>
                          </p:cTn>
                        </p:par>
                        <p:par>
                          <p:cTn id="28" fill="hold">
                            <p:stCondLst>
                              <p:cond delay="12000"/>
                            </p:stCondLst>
                            <p:childTnLst>
                              <p:par>
                                <p:cTn id="29" presetID="6" presetClass="entr" presetSubtype="16" fill="hold" nodeType="after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animEffect transition="in" filter="circle(in)">
                                      <p:cBhvr>
                                        <p:cTn id="31" dur="2000"/>
                                        <p:tgtEl>
                                          <p:spTgt spid="9">
                                            <p:txEl>
                                              <p:pRg st="6" end="6"/>
                                            </p:txEl>
                                          </p:spTgt>
                                        </p:tgtEl>
                                      </p:cBhvr>
                                    </p:animEffect>
                                  </p:childTnLst>
                                </p:cTn>
                              </p:par>
                            </p:childTnLst>
                          </p:cTn>
                        </p:par>
                        <p:par>
                          <p:cTn id="32" fill="hold">
                            <p:stCondLst>
                              <p:cond delay="14000"/>
                            </p:stCondLst>
                            <p:childTnLst>
                              <p:par>
                                <p:cTn id="33" presetID="6" presetClass="entr" presetSubtype="16" fill="hold" nodeType="afterEffect">
                                  <p:stCondLst>
                                    <p:cond delay="0"/>
                                  </p:stCondLst>
                                  <p:childTnLst>
                                    <p:set>
                                      <p:cBhvr>
                                        <p:cTn id="34" dur="1" fill="hold">
                                          <p:stCondLst>
                                            <p:cond delay="0"/>
                                          </p:stCondLst>
                                        </p:cTn>
                                        <p:tgtEl>
                                          <p:spTgt spid="9">
                                            <p:txEl>
                                              <p:pRg st="7" end="7"/>
                                            </p:txEl>
                                          </p:spTgt>
                                        </p:tgtEl>
                                        <p:attrNameLst>
                                          <p:attrName>style.visibility</p:attrName>
                                        </p:attrNameLst>
                                      </p:cBhvr>
                                      <p:to>
                                        <p:strVal val="visible"/>
                                      </p:to>
                                    </p:set>
                                    <p:animEffect transition="in" filter="circle(in)">
                                      <p:cBhvr>
                                        <p:cTn id="35" dur="2000"/>
                                        <p:tgtEl>
                                          <p:spTgt spid="9">
                                            <p:txEl>
                                              <p:pRg st="7" end="7"/>
                                            </p:txEl>
                                          </p:spTgt>
                                        </p:tgtEl>
                                      </p:cBhvr>
                                    </p:animEffect>
                                  </p:childTnLst>
                                </p:cTn>
                              </p:par>
                            </p:childTnLst>
                          </p:cTn>
                        </p:par>
                        <p:par>
                          <p:cTn id="36" fill="hold">
                            <p:stCondLst>
                              <p:cond delay="16000"/>
                            </p:stCondLst>
                            <p:childTnLst>
                              <p:par>
                                <p:cTn id="37" presetID="6" presetClass="entr" presetSubtype="16" fill="hold" nodeType="afterEffect">
                                  <p:stCondLst>
                                    <p:cond delay="0"/>
                                  </p:stCondLst>
                                  <p:childTnLst>
                                    <p:set>
                                      <p:cBhvr>
                                        <p:cTn id="38" dur="1" fill="hold">
                                          <p:stCondLst>
                                            <p:cond delay="0"/>
                                          </p:stCondLst>
                                        </p:cTn>
                                        <p:tgtEl>
                                          <p:spTgt spid="9">
                                            <p:txEl>
                                              <p:pRg st="8" end="8"/>
                                            </p:txEl>
                                          </p:spTgt>
                                        </p:tgtEl>
                                        <p:attrNameLst>
                                          <p:attrName>style.visibility</p:attrName>
                                        </p:attrNameLst>
                                      </p:cBhvr>
                                      <p:to>
                                        <p:strVal val="visible"/>
                                      </p:to>
                                    </p:set>
                                    <p:animEffect transition="in" filter="circle(in)">
                                      <p:cBhvr>
                                        <p:cTn id="39" dur="2000"/>
                                        <p:tgtEl>
                                          <p:spTgt spid="9">
                                            <p:txEl>
                                              <p:pRg st="8" end="8"/>
                                            </p:txEl>
                                          </p:spTgt>
                                        </p:tgtEl>
                                      </p:cBhvr>
                                    </p:animEffect>
                                  </p:childTnLst>
                                </p:cTn>
                              </p:par>
                            </p:childTnLst>
                          </p:cTn>
                        </p:par>
                        <p:par>
                          <p:cTn id="40" fill="hold">
                            <p:stCondLst>
                              <p:cond delay="18000"/>
                            </p:stCondLst>
                            <p:childTnLst>
                              <p:par>
                                <p:cTn id="41" presetID="6" presetClass="entr" presetSubtype="16" fill="hold" nodeType="afterEffect">
                                  <p:stCondLst>
                                    <p:cond delay="0"/>
                                  </p:stCondLst>
                                  <p:childTnLst>
                                    <p:set>
                                      <p:cBhvr>
                                        <p:cTn id="42" dur="1" fill="hold">
                                          <p:stCondLst>
                                            <p:cond delay="0"/>
                                          </p:stCondLst>
                                        </p:cTn>
                                        <p:tgtEl>
                                          <p:spTgt spid="9">
                                            <p:txEl>
                                              <p:pRg st="9" end="9"/>
                                            </p:txEl>
                                          </p:spTgt>
                                        </p:tgtEl>
                                        <p:attrNameLst>
                                          <p:attrName>style.visibility</p:attrName>
                                        </p:attrNameLst>
                                      </p:cBhvr>
                                      <p:to>
                                        <p:strVal val="visible"/>
                                      </p:to>
                                    </p:set>
                                    <p:animEffect transition="in" filter="circle(in)">
                                      <p:cBhvr>
                                        <p:cTn id="43" dur="2000"/>
                                        <p:tgtEl>
                                          <p:spTgt spid="9">
                                            <p:txEl>
                                              <p:pRg st="9" end="9"/>
                                            </p:txEl>
                                          </p:spTgt>
                                        </p:tgtEl>
                                      </p:cBhvr>
                                    </p:animEffect>
                                  </p:childTnLst>
                                </p:cTn>
                              </p:par>
                            </p:childTnLst>
                          </p:cTn>
                        </p:par>
                        <p:par>
                          <p:cTn id="44" fill="hold">
                            <p:stCondLst>
                              <p:cond delay="20000"/>
                            </p:stCondLst>
                            <p:childTnLst>
                              <p:par>
                                <p:cTn id="45" presetID="6" presetClass="entr" presetSubtype="16" fill="hold" nodeType="afterEffect">
                                  <p:stCondLst>
                                    <p:cond delay="0"/>
                                  </p:stCondLst>
                                  <p:childTnLst>
                                    <p:set>
                                      <p:cBhvr>
                                        <p:cTn id="46" dur="1" fill="hold">
                                          <p:stCondLst>
                                            <p:cond delay="0"/>
                                          </p:stCondLst>
                                        </p:cTn>
                                        <p:tgtEl>
                                          <p:spTgt spid="9">
                                            <p:txEl>
                                              <p:pRg st="10" end="10"/>
                                            </p:txEl>
                                          </p:spTgt>
                                        </p:tgtEl>
                                        <p:attrNameLst>
                                          <p:attrName>style.visibility</p:attrName>
                                        </p:attrNameLst>
                                      </p:cBhvr>
                                      <p:to>
                                        <p:strVal val="visible"/>
                                      </p:to>
                                    </p:set>
                                    <p:animEffect transition="in" filter="circle(in)">
                                      <p:cBhvr>
                                        <p:cTn id="47" dur="2000"/>
                                        <p:tgtEl>
                                          <p:spTgt spid="9">
                                            <p:txEl>
                                              <p:pRg st="10" end="10"/>
                                            </p:txEl>
                                          </p:spTgt>
                                        </p:tgtEl>
                                      </p:cBhvr>
                                    </p:animEffect>
                                  </p:childTnLst>
                                </p:cTn>
                              </p:par>
                            </p:childTnLst>
                          </p:cTn>
                        </p:par>
                        <p:par>
                          <p:cTn id="48" fill="hold">
                            <p:stCondLst>
                              <p:cond delay="22000"/>
                            </p:stCondLst>
                            <p:childTnLst>
                              <p:par>
                                <p:cTn id="49" presetID="6" presetClass="entr" presetSubtype="16" fill="hold" nodeType="afterEffect">
                                  <p:stCondLst>
                                    <p:cond delay="0"/>
                                  </p:stCondLst>
                                  <p:childTnLst>
                                    <p:set>
                                      <p:cBhvr>
                                        <p:cTn id="50" dur="1" fill="hold">
                                          <p:stCondLst>
                                            <p:cond delay="0"/>
                                          </p:stCondLst>
                                        </p:cTn>
                                        <p:tgtEl>
                                          <p:spTgt spid="9">
                                            <p:txEl>
                                              <p:pRg st="12" end="12"/>
                                            </p:txEl>
                                          </p:spTgt>
                                        </p:tgtEl>
                                        <p:attrNameLst>
                                          <p:attrName>style.visibility</p:attrName>
                                        </p:attrNameLst>
                                      </p:cBhvr>
                                      <p:to>
                                        <p:strVal val="visible"/>
                                      </p:to>
                                    </p:set>
                                    <p:animEffect transition="in" filter="circle(in)">
                                      <p:cBhvr>
                                        <p:cTn id="51" dur="2000"/>
                                        <p:tgtEl>
                                          <p:spTgt spid="9">
                                            <p:txEl>
                                              <p:pRg st="12" end="12"/>
                                            </p:txEl>
                                          </p:spTgt>
                                        </p:tgtEl>
                                      </p:cBhvr>
                                    </p:animEffect>
                                  </p:childTnLst>
                                </p:cTn>
                              </p:par>
                            </p:childTnLst>
                          </p:cTn>
                        </p:par>
                        <p:par>
                          <p:cTn id="52" fill="hold">
                            <p:stCondLst>
                              <p:cond delay="24000"/>
                            </p:stCondLst>
                            <p:childTnLst>
                              <p:par>
                                <p:cTn id="53" presetID="6" presetClass="entr" presetSubtype="16" fill="hold" nodeType="after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circle(in)">
                                      <p:cBhvr>
                                        <p:cTn id="55"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La naissance d’ARPANET</a:t>
            </a:r>
            <a:endParaRPr lang="fr-FR" dirty="0"/>
          </a:p>
        </p:txBody>
      </p:sp>
      <p:sp>
        <p:nvSpPr>
          <p:cNvPr id="4" name="Espace réservé du contenu 2"/>
          <p:cNvSpPr>
            <a:spLocks noGrp="1"/>
          </p:cNvSpPr>
          <p:nvPr>
            <p:ph sz="quarter" idx="1"/>
          </p:nvPr>
        </p:nvSpPr>
        <p:spPr>
          <a:xfrm>
            <a:off x="457200" y="1412776"/>
            <a:ext cx="7859216" cy="1440160"/>
          </a:xfrm>
        </p:spPr>
        <p:txBody>
          <a:bodyPr>
            <a:normAutofit/>
          </a:bodyPr>
          <a:lstStyle/>
          <a:p>
            <a:r>
              <a:rPr lang="fr-FR" dirty="0" smtClean="0"/>
              <a:t>Nouveaux membres à la fête (Septembre 1969)</a:t>
            </a:r>
          </a:p>
          <a:p>
            <a:pPr lvl="1"/>
            <a:r>
              <a:rPr lang="fr-FR" dirty="0" smtClean="0"/>
              <a:t>3° : Université de Santa Barbara</a:t>
            </a:r>
          </a:p>
          <a:p>
            <a:pPr lvl="1"/>
            <a:r>
              <a:rPr lang="fr-FR" dirty="0" smtClean="0"/>
              <a:t>4° : Université de l’Utah</a:t>
            </a:r>
            <a:endParaRPr lang="fr-FR" dirty="0"/>
          </a:p>
          <a:p>
            <a:pPr lvl="1"/>
            <a:endParaRPr lang="fr-FR" dirty="0" smtClean="0"/>
          </a:p>
          <a:p>
            <a:pPr lvl="1"/>
            <a:endParaRPr lang="fr-FR" dirty="0"/>
          </a:p>
          <a:p>
            <a:endParaRPr lang="fr-FR" dirty="0" smtClean="0"/>
          </a:p>
          <a:p>
            <a:pPr lvl="1"/>
            <a:endParaRPr lang="fr-FR" dirty="0"/>
          </a:p>
          <a:p>
            <a:pPr lvl="1"/>
            <a:endParaRPr lang="fr-FR" dirty="0" smtClean="0"/>
          </a:p>
          <a:p>
            <a:endParaRPr lang="fr-FR" dirty="0"/>
          </a:p>
          <a:p>
            <a:pPr lvl="1"/>
            <a:endParaRPr lang="fr-FR" dirty="0" smtClean="0"/>
          </a:p>
          <a:p>
            <a:pPr lvl="1"/>
            <a:endParaRPr lang="fr-FR" dirty="0" smtClean="0"/>
          </a:p>
          <a:p>
            <a:endParaRPr lang="fr-FR" dirty="0"/>
          </a:p>
        </p:txBody>
      </p:sp>
      <p:pic>
        <p:nvPicPr>
          <p:cNvPr id="12290" name="Picture 2" descr="http://histoire.info.online.fr/images/net69.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832" y="2852936"/>
            <a:ext cx="3486150" cy="3390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8862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 calcmode="lin" valueType="num">
                                      <p:cBhvr additive="base">
                                        <p:cTn id="12"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 calcmode="lin" valueType="num">
                                      <p:cBhvr additive="base">
                                        <p:cTn id="1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16" presetClass="entr" presetSubtype="21" fill="hold" nodeType="afterEffect">
                                  <p:stCondLst>
                                    <p:cond delay="0"/>
                                  </p:stCondLst>
                                  <p:childTnLst>
                                    <p:set>
                                      <p:cBhvr>
                                        <p:cTn id="21" dur="1" fill="hold">
                                          <p:stCondLst>
                                            <p:cond delay="0"/>
                                          </p:stCondLst>
                                        </p:cTn>
                                        <p:tgtEl>
                                          <p:spTgt spid="12290"/>
                                        </p:tgtEl>
                                        <p:attrNameLst>
                                          <p:attrName>style.visibility</p:attrName>
                                        </p:attrNameLst>
                                      </p:cBhvr>
                                      <p:to>
                                        <p:strVal val="visible"/>
                                      </p:to>
                                    </p:set>
                                    <p:animEffect transition="in" filter="barn(inVertical)">
                                      <p:cBhvr>
                                        <p:cTn id="22" dur="500"/>
                                        <p:tgtEl>
                                          <p:spTgt spid="1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ARPANET devient… Internet</a:t>
            </a:r>
            <a:endParaRPr lang="fr-FR" dirty="0"/>
          </a:p>
        </p:txBody>
      </p:sp>
      <p:sp>
        <p:nvSpPr>
          <p:cNvPr id="4" name="Espace réservé du contenu 3"/>
          <p:cNvSpPr>
            <a:spLocks noGrp="1"/>
          </p:cNvSpPr>
          <p:nvPr>
            <p:ph sz="quarter" idx="1"/>
          </p:nvPr>
        </p:nvSpPr>
        <p:spPr>
          <a:xfrm>
            <a:off x="457200" y="1412777"/>
            <a:ext cx="5829647" cy="4824536"/>
          </a:xfrm>
        </p:spPr>
        <p:txBody>
          <a:bodyPr>
            <a:normAutofit fontScale="77500" lnSpcReduction="20000"/>
          </a:bodyPr>
          <a:lstStyle/>
          <a:p>
            <a:r>
              <a:rPr lang="fr-FR" dirty="0" smtClean="0"/>
              <a:t>1969 - RFC, Norme libre et ouverte (IETF)</a:t>
            </a:r>
          </a:p>
          <a:p>
            <a:r>
              <a:rPr lang="fr-FR" dirty="0" smtClean="0"/>
              <a:t>1970 - Network Control Protocol</a:t>
            </a:r>
          </a:p>
          <a:p>
            <a:r>
              <a:rPr lang="fr-FR" dirty="0" smtClean="0"/>
              <a:t>1971 - Ray Tomlinson invente le email et l’adressage</a:t>
            </a:r>
          </a:p>
          <a:p>
            <a:r>
              <a:rPr lang="fr-FR" dirty="0" smtClean="0"/>
              <a:t>1971 - FTP (</a:t>
            </a:r>
            <a:r>
              <a:rPr lang="fr-FR" dirty="0" err="1" smtClean="0"/>
              <a:t>Abhay</a:t>
            </a:r>
            <a:r>
              <a:rPr lang="fr-FR" dirty="0" smtClean="0"/>
              <a:t> Bhushan)</a:t>
            </a:r>
          </a:p>
          <a:p>
            <a:pPr lvl="1"/>
            <a:r>
              <a:rPr lang="fr-FR" dirty="0" smtClean="0"/>
              <a:t>Premier livre numérique (constitution)</a:t>
            </a:r>
          </a:p>
          <a:p>
            <a:pPr lvl="1"/>
            <a:r>
              <a:rPr lang="fr-FR" dirty="0" smtClean="0"/>
              <a:t>Projet Gutenberg (Michael Hart)</a:t>
            </a:r>
          </a:p>
          <a:p>
            <a:r>
              <a:rPr lang="fr-FR" dirty="0" smtClean="0"/>
              <a:t>1972 - Besoin d’un contrôle de flux pour la transmission par radio :</a:t>
            </a:r>
          </a:p>
          <a:p>
            <a:pPr lvl="1"/>
            <a:r>
              <a:rPr lang="fr-FR" dirty="0" smtClean="0"/>
              <a:t>TCP/IP : </a:t>
            </a:r>
            <a:r>
              <a:rPr lang="fr-FR" dirty="0" err="1" smtClean="0"/>
              <a:t>Vinton</a:t>
            </a:r>
            <a:r>
              <a:rPr lang="fr-FR" dirty="0" smtClean="0"/>
              <a:t> Cerf et Bob Kahn</a:t>
            </a:r>
          </a:p>
          <a:p>
            <a:r>
              <a:rPr lang="fr-FR" dirty="0" smtClean="0"/>
              <a:t>1973 - Liaison satellite (Hawaï)</a:t>
            </a:r>
          </a:p>
          <a:p>
            <a:r>
              <a:rPr lang="fr-FR" dirty="0" smtClean="0"/>
              <a:t>1980 - MILNET (futur DDN)</a:t>
            </a:r>
          </a:p>
          <a:p>
            <a:r>
              <a:rPr lang="fr-FR" dirty="0" smtClean="0"/>
              <a:t>1983 - TCP/IP comme standard</a:t>
            </a:r>
          </a:p>
          <a:p>
            <a:pPr lvl="1"/>
            <a:r>
              <a:rPr lang="fr-FR" dirty="0" smtClean="0"/>
              <a:t>562 machines connectés</a:t>
            </a:r>
          </a:p>
          <a:p>
            <a:r>
              <a:rPr lang="fr-FR" dirty="0" smtClean="0"/>
              <a:t>1984 - Cisco </a:t>
            </a:r>
            <a:r>
              <a:rPr lang="fr-FR" dirty="0" err="1" smtClean="0"/>
              <a:t>Systems</a:t>
            </a:r>
            <a:endParaRPr lang="fr-FR" dirty="0" smtClean="0"/>
          </a:p>
          <a:p>
            <a:endParaRPr lang="fr-FR" dirty="0" smtClean="0"/>
          </a:p>
          <a:p>
            <a:endParaRPr lang="fr-FR" dirty="0"/>
          </a:p>
        </p:txBody>
      </p:sp>
      <p:pic>
        <p:nvPicPr>
          <p:cNvPr id="14338" name="Picture 2" descr="http://kokyjabn.files.wordpress.com/2009/05/ray-tomlinson.jpg?w=5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0272" y="1268760"/>
            <a:ext cx="1809750" cy="217170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7142368" y="3445103"/>
            <a:ext cx="1565557" cy="369332"/>
          </a:xfrm>
          <a:prstGeom prst="rect">
            <a:avLst/>
          </a:prstGeom>
        </p:spPr>
        <p:txBody>
          <a:bodyPr wrap="none">
            <a:spAutoFit/>
          </a:bodyPr>
          <a:lstStyle/>
          <a:p>
            <a:r>
              <a:rPr lang="fr-FR" dirty="0" smtClean="0"/>
              <a:t>Ray </a:t>
            </a:r>
            <a:r>
              <a:rPr lang="fr-FR" dirty="0" err="1" smtClean="0"/>
              <a:t>Tomlison</a:t>
            </a:r>
            <a:endParaRPr lang="fr-FR" dirty="0"/>
          </a:p>
        </p:txBody>
      </p:sp>
      <p:pic>
        <p:nvPicPr>
          <p:cNvPr id="14340" name="Picture 4" descr="https://encrypted-tbn3.gstatic.com/images?q=tbn:ANd9GcR0AzretmqX7-el2FzcYpgNM8DRQ71uvJdpQcsa_rC-8ElmKR70G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847" y="3933056"/>
            <a:ext cx="2543175" cy="180022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6775655" y="5733281"/>
            <a:ext cx="1334661" cy="369332"/>
          </a:xfrm>
          <a:prstGeom prst="rect">
            <a:avLst/>
          </a:prstGeom>
        </p:spPr>
        <p:txBody>
          <a:bodyPr wrap="none">
            <a:spAutoFit/>
          </a:bodyPr>
          <a:lstStyle/>
          <a:p>
            <a:r>
              <a:rPr lang="fr-FR" dirty="0" err="1" smtClean="0"/>
              <a:t>Vinton</a:t>
            </a:r>
            <a:r>
              <a:rPr lang="fr-FR" dirty="0" smtClean="0"/>
              <a:t> Cerf</a:t>
            </a:r>
            <a:endParaRPr lang="fr-FR" dirty="0"/>
          </a:p>
        </p:txBody>
      </p:sp>
    </p:spTree>
    <p:extLst>
      <p:ext uri="{BB962C8B-B14F-4D97-AF65-F5344CB8AC3E}">
        <p14:creationId xmlns:p14="http://schemas.microsoft.com/office/powerpoint/2010/main" val="480944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fade">
                                      <p:cBhvr>
                                        <p:cTn id="11" dur="500"/>
                                        <p:tgtEl>
                                          <p:spTgt spid="4">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childTnLst>
                          </p:cTn>
                        </p:par>
                        <p:par>
                          <p:cTn id="16" fill="hold">
                            <p:stCondLst>
                              <p:cond delay="1500"/>
                            </p:stCondLst>
                            <p:childTnLst>
                              <p:par>
                                <p:cTn id="17" presetID="42" presetClass="entr" presetSubtype="0" fill="hold" nodeType="afterEffect">
                                  <p:stCondLst>
                                    <p:cond delay="0"/>
                                  </p:stCondLst>
                                  <p:childTnLst>
                                    <p:set>
                                      <p:cBhvr>
                                        <p:cTn id="18" dur="1" fill="hold">
                                          <p:stCondLst>
                                            <p:cond delay="0"/>
                                          </p:stCondLst>
                                        </p:cTn>
                                        <p:tgtEl>
                                          <p:spTgt spid="14338"/>
                                        </p:tgtEl>
                                        <p:attrNameLst>
                                          <p:attrName>style.visibility</p:attrName>
                                        </p:attrNameLst>
                                      </p:cBhvr>
                                      <p:to>
                                        <p:strVal val="visible"/>
                                      </p:to>
                                    </p:set>
                                    <p:animEffect transition="in" filter="fade">
                                      <p:cBhvr>
                                        <p:cTn id="19" dur="1000"/>
                                        <p:tgtEl>
                                          <p:spTgt spid="14338"/>
                                        </p:tgtEl>
                                      </p:cBhvr>
                                    </p:animEffect>
                                    <p:anim calcmode="lin" valueType="num">
                                      <p:cBhvr>
                                        <p:cTn id="20" dur="1000" fill="hold"/>
                                        <p:tgtEl>
                                          <p:spTgt spid="14338"/>
                                        </p:tgtEl>
                                        <p:attrNameLst>
                                          <p:attrName>ppt_x</p:attrName>
                                        </p:attrNameLst>
                                      </p:cBhvr>
                                      <p:tavLst>
                                        <p:tav tm="0">
                                          <p:val>
                                            <p:strVal val="#ppt_x"/>
                                          </p:val>
                                        </p:tav>
                                        <p:tav tm="100000">
                                          <p:val>
                                            <p:strVal val="#ppt_x"/>
                                          </p:val>
                                        </p:tav>
                                      </p:tavLst>
                                    </p:anim>
                                    <p:anim calcmode="lin" valueType="num">
                                      <p:cBhvr>
                                        <p:cTn id="21" dur="1000" fill="hold"/>
                                        <p:tgtEl>
                                          <p:spTgt spid="14338"/>
                                        </p:tgtEl>
                                        <p:attrNameLst>
                                          <p:attrName>ppt_y</p:attrName>
                                        </p:attrNameLst>
                                      </p:cBhvr>
                                      <p:tavLst>
                                        <p:tav tm="0">
                                          <p:val>
                                            <p:strVal val="#ppt_y+.1"/>
                                          </p:val>
                                        </p:tav>
                                        <p:tav tm="100000">
                                          <p:val>
                                            <p:strVal val="#ppt_y"/>
                                          </p:val>
                                        </p:tav>
                                      </p:tavLst>
                                    </p:anim>
                                  </p:childTnLst>
                                </p:cTn>
                              </p:par>
                            </p:childTnLst>
                          </p:cTn>
                        </p:par>
                        <p:par>
                          <p:cTn id="22" fill="hold">
                            <p:stCondLst>
                              <p:cond delay="2500"/>
                            </p:stCondLst>
                            <p:childTnLst>
                              <p:par>
                                <p:cTn id="23" presetID="42" presetClass="entr" presetSubtype="0"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1000"/>
                                        <p:tgtEl>
                                          <p:spTgt spid="5"/>
                                        </p:tgtEl>
                                      </p:cBhvr>
                                    </p:animEffect>
                                    <p:anim calcmode="lin" valueType="num">
                                      <p:cBhvr>
                                        <p:cTn id="26" dur="1000" fill="hold"/>
                                        <p:tgtEl>
                                          <p:spTgt spid="5"/>
                                        </p:tgtEl>
                                        <p:attrNameLst>
                                          <p:attrName>ppt_x</p:attrName>
                                        </p:attrNameLst>
                                      </p:cBhvr>
                                      <p:tavLst>
                                        <p:tav tm="0">
                                          <p:val>
                                            <p:strVal val="#ppt_x"/>
                                          </p:val>
                                        </p:tav>
                                        <p:tav tm="100000">
                                          <p:val>
                                            <p:strVal val="#ppt_x"/>
                                          </p:val>
                                        </p:tav>
                                      </p:tavLst>
                                    </p:anim>
                                    <p:anim calcmode="lin" valueType="num">
                                      <p:cBhvr>
                                        <p:cTn id="27" dur="1000" fill="hold"/>
                                        <p:tgtEl>
                                          <p:spTgt spid="5"/>
                                        </p:tgtEl>
                                        <p:attrNameLst>
                                          <p:attrName>ppt_y</p:attrName>
                                        </p:attrNameLst>
                                      </p:cBhvr>
                                      <p:tavLst>
                                        <p:tav tm="0">
                                          <p:val>
                                            <p:strVal val="#ppt_y+.1"/>
                                          </p:val>
                                        </p:tav>
                                        <p:tav tm="100000">
                                          <p:val>
                                            <p:strVal val="#ppt_y"/>
                                          </p:val>
                                        </p:tav>
                                      </p:tavLst>
                                    </p:anim>
                                  </p:childTnLst>
                                </p:cTn>
                              </p:par>
                            </p:childTnLst>
                          </p:cTn>
                        </p:par>
                        <p:par>
                          <p:cTn id="28" fill="hold">
                            <p:stCondLst>
                              <p:cond delay="3500"/>
                            </p:stCondLst>
                            <p:childTnLst>
                              <p:par>
                                <p:cTn id="29" presetID="10" presetClass="entr" presetSubtype="0" fill="hold" nodeType="after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animEffect transition="in" filter="fade">
                                      <p:cBhvr>
                                        <p:cTn id="31" dur="500"/>
                                        <p:tgtEl>
                                          <p:spTgt spid="4">
                                            <p:txEl>
                                              <p:pRg st="3" end="3"/>
                                            </p:txEl>
                                          </p:spTgt>
                                        </p:tgtEl>
                                      </p:cBhvr>
                                    </p:animEffect>
                                  </p:childTnLst>
                                </p:cTn>
                              </p:par>
                            </p:childTnLst>
                          </p:cTn>
                        </p:par>
                        <p:par>
                          <p:cTn id="32" fill="hold">
                            <p:stCondLst>
                              <p:cond delay="4000"/>
                            </p:stCondLst>
                            <p:childTnLst>
                              <p:par>
                                <p:cTn id="33" presetID="10" presetClass="entr" presetSubtype="0" fill="hold" nodeType="after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500"/>
                                        <p:tgtEl>
                                          <p:spTgt spid="4">
                                            <p:txEl>
                                              <p:pRg st="4" end="4"/>
                                            </p:txEl>
                                          </p:spTgt>
                                        </p:tgtEl>
                                      </p:cBhvr>
                                    </p:animEffect>
                                  </p:childTnLst>
                                </p:cTn>
                              </p:par>
                            </p:childTnLst>
                          </p:cTn>
                        </p:par>
                        <p:par>
                          <p:cTn id="36" fill="hold">
                            <p:stCondLst>
                              <p:cond delay="4500"/>
                            </p:stCondLst>
                            <p:childTnLst>
                              <p:par>
                                <p:cTn id="37" presetID="10" presetClass="entr" presetSubtype="0" fill="hold" nodeType="after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animEffect transition="in" filter="fade">
                                      <p:cBhvr>
                                        <p:cTn id="39" dur="500"/>
                                        <p:tgtEl>
                                          <p:spTgt spid="4">
                                            <p:txEl>
                                              <p:pRg st="5" end="5"/>
                                            </p:txEl>
                                          </p:spTgt>
                                        </p:tgtEl>
                                      </p:cBhvr>
                                    </p:animEffect>
                                  </p:childTnLst>
                                </p:cTn>
                              </p:par>
                            </p:childTnLst>
                          </p:cTn>
                        </p:par>
                        <p:par>
                          <p:cTn id="40" fill="hold">
                            <p:stCondLst>
                              <p:cond delay="5000"/>
                            </p:stCondLst>
                            <p:childTnLst>
                              <p:par>
                                <p:cTn id="41" presetID="10" presetClass="entr" presetSubtype="0" fill="hold" nodeType="after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Effect transition="in" filter="fade">
                                      <p:cBhvr>
                                        <p:cTn id="43" dur="500"/>
                                        <p:tgtEl>
                                          <p:spTgt spid="4">
                                            <p:txEl>
                                              <p:pRg st="6" end="6"/>
                                            </p:txEl>
                                          </p:spTgt>
                                        </p:tgtEl>
                                      </p:cBhvr>
                                    </p:animEffect>
                                  </p:childTnLst>
                                </p:cTn>
                              </p:par>
                            </p:childTnLst>
                          </p:cTn>
                        </p:par>
                        <p:par>
                          <p:cTn id="44" fill="hold">
                            <p:stCondLst>
                              <p:cond delay="5500"/>
                            </p:stCondLst>
                            <p:childTnLst>
                              <p:par>
                                <p:cTn id="45" presetID="10" presetClass="entr" presetSubtype="0" fill="hold" nodeType="afterEffect">
                                  <p:stCondLst>
                                    <p:cond delay="0"/>
                                  </p:stCondLst>
                                  <p:childTnLst>
                                    <p:set>
                                      <p:cBhvr>
                                        <p:cTn id="46" dur="1" fill="hold">
                                          <p:stCondLst>
                                            <p:cond delay="0"/>
                                          </p:stCondLst>
                                        </p:cTn>
                                        <p:tgtEl>
                                          <p:spTgt spid="4">
                                            <p:txEl>
                                              <p:pRg st="7" end="7"/>
                                            </p:txEl>
                                          </p:spTgt>
                                        </p:tgtEl>
                                        <p:attrNameLst>
                                          <p:attrName>style.visibility</p:attrName>
                                        </p:attrNameLst>
                                      </p:cBhvr>
                                      <p:to>
                                        <p:strVal val="visible"/>
                                      </p:to>
                                    </p:set>
                                    <p:animEffect transition="in" filter="fade">
                                      <p:cBhvr>
                                        <p:cTn id="47" dur="500"/>
                                        <p:tgtEl>
                                          <p:spTgt spid="4">
                                            <p:txEl>
                                              <p:pRg st="7" end="7"/>
                                            </p:txEl>
                                          </p:spTgt>
                                        </p:tgtEl>
                                      </p:cBhvr>
                                    </p:animEffect>
                                  </p:childTnLst>
                                </p:cTn>
                              </p:par>
                            </p:childTnLst>
                          </p:cTn>
                        </p:par>
                        <p:par>
                          <p:cTn id="48" fill="hold">
                            <p:stCondLst>
                              <p:cond delay="6000"/>
                            </p:stCondLst>
                            <p:childTnLst>
                              <p:par>
                                <p:cTn id="49" presetID="10" presetClass="entr" presetSubtype="0" fill="hold" nodeType="afterEffect">
                                  <p:stCondLst>
                                    <p:cond delay="0"/>
                                  </p:stCondLst>
                                  <p:childTnLst>
                                    <p:set>
                                      <p:cBhvr>
                                        <p:cTn id="50" dur="1" fill="hold">
                                          <p:stCondLst>
                                            <p:cond delay="0"/>
                                          </p:stCondLst>
                                        </p:cTn>
                                        <p:tgtEl>
                                          <p:spTgt spid="14340"/>
                                        </p:tgtEl>
                                        <p:attrNameLst>
                                          <p:attrName>style.visibility</p:attrName>
                                        </p:attrNameLst>
                                      </p:cBhvr>
                                      <p:to>
                                        <p:strVal val="visible"/>
                                      </p:to>
                                    </p:set>
                                    <p:animEffect transition="in" filter="fade">
                                      <p:cBhvr>
                                        <p:cTn id="51" dur="500"/>
                                        <p:tgtEl>
                                          <p:spTgt spid="14340"/>
                                        </p:tgtEl>
                                      </p:cBhvr>
                                    </p:animEffect>
                                  </p:childTnLst>
                                </p:cTn>
                              </p:par>
                            </p:childTnLst>
                          </p:cTn>
                        </p:par>
                        <p:par>
                          <p:cTn id="52" fill="hold">
                            <p:stCondLst>
                              <p:cond delay="6500"/>
                            </p:stCondLst>
                            <p:childTnLst>
                              <p:par>
                                <p:cTn id="53" presetID="10" presetClass="entr" presetSubtype="0" fill="hold" grpId="0" nodeType="after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fade">
                                      <p:cBhvr>
                                        <p:cTn id="55" dur="500"/>
                                        <p:tgtEl>
                                          <p:spTgt spid="7"/>
                                        </p:tgtEl>
                                      </p:cBhvr>
                                    </p:animEffect>
                                  </p:childTnLst>
                                </p:cTn>
                              </p:par>
                            </p:childTnLst>
                          </p:cTn>
                        </p:par>
                        <p:par>
                          <p:cTn id="56" fill="hold">
                            <p:stCondLst>
                              <p:cond delay="7000"/>
                            </p:stCondLst>
                            <p:childTnLst>
                              <p:par>
                                <p:cTn id="57" presetID="10" presetClass="entr" presetSubtype="0" fill="hold" nodeType="afterEffect">
                                  <p:stCondLst>
                                    <p:cond delay="0"/>
                                  </p:stCondLst>
                                  <p:childTnLst>
                                    <p:set>
                                      <p:cBhvr>
                                        <p:cTn id="58" dur="1" fill="hold">
                                          <p:stCondLst>
                                            <p:cond delay="0"/>
                                          </p:stCondLst>
                                        </p:cTn>
                                        <p:tgtEl>
                                          <p:spTgt spid="4">
                                            <p:txEl>
                                              <p:pRg st="8" end="8"/>
                                            </p:txEl>
                                          </p:spTgt>
                                        </p:tgtEl>
                                        <p:attrNameLst>
                                          <p:attrName>style.visibility</p:attrName>
                                        </p:attrNameLst>
                                      </p:cBhvr>
                                      <p:to>
                                        <p:strVal val="visible"/>
                                      </p:to>
                                    </p:set>
                                    <p:animEffect transition="in" filter="fade">
                                      <p:cBhvr>
                                        <p:cTn id="59" dur="500"/>
                                        <p:tgtEl>
                                          <p:spTgt spid="4">
                                            <p:txEl>
                                              <p:pRg st="8" end="8"/>
                                            </p:txEl>
                                          </p:spTgt>
                                        </p:tgtEl>
                                      </p:cBhvr>
                                    </p:animEffect>
                                  </p:childTnLst>
                                </p:cTn>
                              </p:par>
                            </p:childTnLst>
                          </p:cTn>
                        </p:par>
                        <p:par>
                          <p:cTn id="60" fill="hold">
                            <p:stCondLst>
                              <p:cond delay="7500"/>
                            </p:stCondLst>
                            <p:childTnLst>
                              <p:par>
                                <p:cTn id="61" presetID="10" presetClass="entr" presetSubtype="0" fill="hold" nodeType="afterEffect">
                                  <p:stCondLst>
                                    <p:cond delay="0"/>
                                  </p:stCondLst>
                                  <p:childTnLst>
                                    <p:set>
                                      <p:cBhvr>
                                        <p:cTn id="62" dur="1" fill="hold">
                                          <p:stCondLst>
                                            <p:cond delay="0"/>
                                          </p:stCondLst>
                                        </p:cTn>
                                        <p:tgtEl>
                                          <p:spTgt spid="4">
                                            <p:txEl>
                                              <p:pRg st="9" end="9"/>
                                            </p:txEl>
                                          </p:spTgt>
                                        </p:tgtEl>
                                        <p:attrNameLst>
                                          <p:attrName>style.visibility</p:attrName>
                                        </p:attrNameLst>
                                      </p:cBhvr>
                                      <p:to>
                                        <p:strVal val="visible"/>
                                      </p:to>
                                    </p:set>
                                    <p:animEffect transition="in" filter="fade">
                                      <p:cBhvr>
                                        <p:cTn id="63" dur="500"/>
                                        <p:tgtEl>
                                          <p:spTgt spid="4">
                                            <p:txEl>
                                              <p:pRg st="9" end="9"/>
                                            </p:txEl>
                                          </p:spTgt>
                                        </p:tgtEl>
                                      </p:cBhvr>
                                    </p:animEffect>
                                  </p:childTnLst>
                                </p:cTn>
                              </p:par>
                            </p:childTnLst>
                          </p:cTn>
                        </p:par>
                        <p:par>
                          <p:cTn id="64" fill="hold">
                            <p:stCondLst>
                              <p:cond delay="8000"/>
                            </p:stCondLst>
                            <p:childTnLst>
                              <p:par>
                                <p:cTn id="65" presetID="10" presetClass="entr" presetSubtype="0" fill="hold" nodeType="afterEffect">
                                  <p:stCondLst>
                                    <p:cond delay="0"/>
                                  </p:stCondLst>
                                  <p:childTnLst>
                                    <p:set>
                                      <p:cBhvr>
                                        <p:cTn id="66" dur="1" fill="hold">
                                          <p:stCondLst>
                                            <p:cond delay="0"/>
                                          </p:stCondLst>
                                        </p:cTn>
                                        <p:tgtEl>
                                          <p:spTgt spid="4">
                                            <p:txEl>
                                              <p:pRg st="10" end="10"/>
                                            </p:txEl>
                                          </p:spTgt>
                                        </p:tgtEl>
                                        <p:attrNameLst>
                                          <p:attrName>style.visibility</p:attrName>
                                        </p:attrNameLst>
                                      </p:cBhvr>
                                      <p:to>
                                        <p:strVal val="visible"/>
                                      </p:to>
                                    </p:set>
                                    <p:animEffect transition="in" filter="fade">
                                      <p:cBhvr>
                                        <p:cTn id="67" dur="500"/>
                                        <p:tgtEl>
                                          <p:spTgt spid="4">
                                            <p:txEl>
                                              <p:pRg st="10" end="10"/>
                                            </p:txEl>
                                          </p:spTgt>
                                        </p:tgtEl>
                                      </p:cBhvr>
                                    </p:animEffect>
                                  </p:childTnLst>
                                </p:cTn>
                              </p:par>
                            </p:childTnLst>
                          </p:cTn>
                        </p:par>
                        <p:par>
                          <p:cTn id="68" fill="hold">
                            <p:stCondLst>
                              <p:cond delay="8500"/>
                            </p:stCondLst>
                            <p:childTnLst>
                              <p:par>
                                <p:cTn id="69" presetID="10" presetClass="entr" presetSubtype="0" fill="hold" nodeType="afterEffect">
                                  <p:stCondLst>
                                    <p:cond delay="0"/>
                                  </p:stCondLst>
                                  <p:childTnLst>
                                    <p:set>
                                      <p:cBhvr>
                                        <p:cTn id="70" dur="1" fill="hold">
                                          <p:stCondLst>
                                            <p:cond delay="0"/>
                                          </p:stCondLst>
                                        </p:cTn>
                                        <p:tgtEl>
                                          <p:spTgt spid="4">
                                            <p:txEl>
                                              <p:pRg st="11" end="11"/>
                                            </p:txEl>
                                          </p:spTgt>
                                        </p:tgtEl>
                                        <p:attrNameLst>
                                          <p:attrName>style.visibility</p:attrName>
                                        </p:attrNameLst>
                                      </p:cBhvr>
                                      <p:to>
                                        <p:strVal val="visible"/>
                                      </p:to>
                                    </p:set>
                                    <p:animEffect transition="in" filter="fade">
                                      <p:cBhvr>
                                        <p:cTn id="71" dur="500"/>
                                        <p:tgtEl>
                                          <p:spTgt spid="4">
                                            <p:txEl>
                                              <p:pRg st="11" end="11"/>
                                            </p:txEl>
                                          </p:spTgt>
                                        </p:tgtEl>
                                      </p:cBhvr>
                                    </p:animEffect>
                                  </p:childTnLst>
                                </p:cTn>
                              </p:par>
                            </p:childTnLst>
                          </p:cTn>
                        </p:par>
                        <p:par>
                          <p:cTn id="72" fill="hold">
                            <p:stCondLst>
                              <p:cond delay="9000"/>
                            </p:stCondLst>
                            <p:childTnLst>
                              <p:par>
                                <p:cTn id="73" presetID="10" presetClass="entr" presetSubtype="0" fill="hold" nodeType="afterEffect">
                                  <p:stCondLst>
                                    <p:cond delay="0"/>
                                  </p:stCondLst>
                                  <p:childTnLst>
                                    <p:set>
                                      <p:cBhvr>
                                        <p:cTn id="74" dur="1" fill="hold">
                                          <p:stCondLst>
                                            <p:cond delay="0"/>
                                          </p:stCondLst>
                                        </p:cTn>
                                        <p:tgtEl>
                                          <p:spTgt spid="4">
                                            <p:txEl>
                                              <p:pRg st="12" end="12"/>
                                            </p:txEl>
                                          </p:spTgt>
                                        </p:tgtEl>
                                        <p:attrNameLst>
                                          <p:attrName>style.visibility</p:attrName>
                                        </p:attrNameLst>
                                      </p:cBhvr>
                                      <p:to>
                                        <p:strVal val="visible"/>
                                      </p:to>
                                    </p:set>
                                    <p:animEffect transition="in" filter="fade">
                                      <p:cBhvr>
                                        <p:cTn id="75" dur="500"/>
                                        <p:tgtEl>
                                          <p:spTgt spid="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Pendant ce temps… ailleurs.</a:t>
            </a:r>
            <a:endParaRPr lang="fr-FR" dirty="0"/>
          </a:p>
        </p:txBody>
      </p:sp>
      <p:sp>
        <p:nvSpPr>
          <p:cNvPr id="4" name="Espace réservé du contenu 3"/>
          <p:cNvSpPr>
            <a:spLocks noGrp="1"/>
          </p:cNvSpPr>
          <p:nvPr>
            <p:ph sz="quarter" idx="1"/>
          </p:nvPr>
        </p:nvSpPr>
        <p:spPr>
          <a:xfrm>
            <a:off x="457200" y="1219200"/>
            <a:ext cx="5554960" cy="4937760"/>
          </a:xfrm>
        </p:spPr>
        <p:txBody>
          <a:bodyPr>
            <a:normAutofit/>
          </a:bodyPr>
          <a:lstStyle/>
          <a:p>
            <a:r>
              <a:rPr lang="fr-FR" dirty="0" smtClean="0"/>
              <a:t>1970-1978 : Le projet Cyclades de Louis </a:t>
            </a:r>
            <a:r>
              <a:rPr lang="fr-FR" dirty="0" err="1" smtClean="0"/>
              <a:t>Pouzin</a:t>
            </a:r>
            <a:endParaRPr lang="fr-FR" dirty="0" smtClean="0"/>
          </a:p>
          <a:p>
            <a:pPr lvl="1"/>
            <a:r>
              <a:rPr lang="fr-FR" dirty="0" smtClean="0"/>
              <a:t>Conception du Datagramme</a:t>
            </a:r>
          </a:p>
          <a:p>
            <a:pPr lvl="1"/>
            <a:r>
              <a:rPr lang="fr-FR" dirty="0" smtClean="0"/>
              <a:t>Principe du End-to-End</a:t>
            </a:r>
          </a:p>
          <a:p>
            <a:pPr lvl="1"/>
            <a:r>
              <a:rPr lang="fr-FR" dirty="0" smtClean="0"/>
              <a:t>Principe des couches réseaux</a:t>
            </a:r>
          </a:p>
          <a:p>
            <a:pPr lvl="1"/>
            <a:r>
              <a:rPr lang="fr-FR" dirty="0" smtClean="0"/>
              <a:t>Concurrence avec Transpac X.25</a:t>
            </a:r>
            <a:endParaRPr lang="fr-FR" dirty="0"/>
          </a:p>
          <a:p>
            <a:pPr marL="0" indent="0">
              <a:buNone/>
            </a:pPr>
            <a:endParaRPr lang="fr-FR" dirty="0" smtClean="0"/>
          </a:p>
          <a:p>
            <a:endParaRPr lang="fr-FR" dirty="0"/>
          </a:p>
          <a:p>
            <a:r>
              <a:rPr lang="fr-FR" dirty="0" smtClean="0"/>
              <a:t>1981 : Terminal télématique, le Minitel</a:t>
            </a:r>
          </a:p>
          <a:p>
            <a:endParaRPr lang="fr-FR" dirty="0"/>
          </a:p>
        </p:txBody>
      </p:sp>
      <p:pic>
        <p:nvPicPr>
          <p:cNvPr id="4098" name="Picture 2" descr="https://encrypted-tbn1.gstatic.com/images?q=tbn:ANd9GcS4spOoAvd6DjvEVYe_ZSWZpiyQRHuy5eg4bSLHOFNuyipxyTo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6216" y="1268760"/>
            <a:ext cx="1981200" cy="148590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rogerdmoore.ca/PS/CYCF1B.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68144" y="2924944"/>
            <a:ext cx="3024336" cy="32331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6557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1000"/>
                                        <p:tgtEl>
                                          <p:spTgt spid="4">
                                            <p:txEl>
                                              <p:pRg st="1" end="1"/>
                                            </p:txEl>
                                          </p:spTgt>
                                        </p:tgtEl>
                                      </p:cBhvr>
                                    </p:animEffect>
                                    <p:anim calcmode="lin" valueType="num">
                                      <p:cBhvr>
                                        <p:cTn id="13"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1000"/>
                                        <p:tgtEl>
                                          <p:spTgt spid="4">
                                            <p:txEl>
                                              <p:pRg st="2" end="2"/>
                                            </p:txEl>
                                          </p:spTgt>
                                        </p:tgtEl>
                                      </p:cBhvr>
                                    </p:animEffect>
                                    <p:anim calcmode="lin" valueType="num">
                                      <p:cBhvr>
                                        <p:cTn id="18"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1000"/>
                                        <p:tgtEl>
                                          <p:spTgt spid="4">
                                            <p:txEl>
                                              <p:pRg st="3" end="3"/>
                                            </p:txEl>
                                          </p:spTgt>
                                        </p:tgtEl>
                                      </p:cBhvr>
                                    </p:animEffect>
                                    <p:anim calcmode="lin" valueType="num">
                                      <p:cBhvr>
                                        <p:cTn id="23"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4">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1000"/>
                                        <p:tgtEl>
                                          <p:spTgt spid="4">
                                            <p:txEl>
                                              <p:pRg st="4" end="4"/>
                                            </p:txEl>
                                          </p:spTgt>
                                        </p:tgtEl>
                                      </p:cBhvr>
                                    </p:animEffect>
                                    <p:anim calcmode="lin" valueType="num">
                                      <p:cBhvr>
                                        <p:cTn id="28"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par>
                          <p:cTn id="30" fill="hold">
                            <p:stCondLst>
                              <p:cond delay="1000"/>
                            </p:stCondLst>
                            <p:childTnLst>
                              <p:par>
                                <p:cTn id="31" presetID="42" presetClass="entr" presetSubtype="0" fill="hold" nodeType="afterEffect">
                                  <p:stCondLst>
                                    <p:cond delay="0"/>
                                  </p:stCondLst>
                                  <p:childTnLst>
                                    <p:set>
                                      <p:cBhvr>
                                        <p:cTn id="32" dur="1" fill="hold">
                                          <p:stCondLst>
                                            <p:cond delay="0"/>
                                          </p:stCondLst>
                                        </p:cTn>
                                        <p:tgtEl>
                                          <p:spTgt spid="4098"/>
                                        </p:tgtEl>
                                        <p:attrNameLst>
                                          <p:attrName>style.visibility</p:attrName>
                                        </p:attrNameLst>
                                      </p:cBhvr>
                                      <p:to>
                                        <p:strVal val="visible"/>
                                      </p:to>
                                    </p:set>
                                    <p:animEffect transition="in" filter="fade">
                                      <p:cBhvr>
                                        <p:cTn id="33" dur="1000"/>
                                        <p:tgtEl>
                                          <p:spTgt spid="4098"/>
                                        </p:tgtEl>
                                      </p:cBhvr>
                                    </p:animEffect>
                                    <p:anim calcmode="lin" valueType="num">
                                      <p:cBhvr>
                                        <p:cTn id="34" dur="1000" fill="hold"/>
                                        <p:tgtEl>
                                          <p:spTgt spid="4098"/>
                                        </p:tgtEl>
                                        <p:attrNameLst>
                                          <p:attrName>ppt_x</p:attrName>
                                        </p:attrNameLst>
                                      </p:cBhvr>
                                      <p:tavLst>
                                        <p:tav tm="0">
                                          <p:val>
                                            <p:strVal val="#ppt_x"/>
                                          </p:val>
                                        </p:tav>
                                        <p:tav tm="100000">
                                          <p:val>
                                            <p:strVal val="#ppt_x"/>
                                          </p:val>
                                        </p:tav>
                                      </p:tavLst>
                                    </p:anim>
                                    <p:anim calcmode="lin" valueType="num">
                                      <p:cBhvr>
                                        <p:cTn id="35" dur="1000" fill="hold"/>
                                        <p:tgtEl>
                                          <p:spTgt spid="4098"/>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4102"/>
                                        </p:tgtEl>
                                        <p:attrNameLst>
                                          <p:attrName>style.visibility</p:attrName>
                                        </p:attrNameLst>
                                      </p:cBhvr>
                                      <p:to>
                                        <p:strVal val="visible"/>
                                      </p:to>
                                    </p:set>
                                    <p:animEffect transition="in" filter="fade">
                                      <p:cBhvr>
                                        <p:cTn id="38" dur="1000"/>
                                        <p:tgtEl>
                                          <p:spTgt spid="4102"/>
                                        </p:tgtEl>
                                      </p:cBhvr>
                                    </p:animEffect>
                                    <p:anim calcmode="lin" valueType="num">
                                      <p:cBhvr>
                                        <p:cTn id="39" dur="1000" fill="hold"/>
                                        <p:tgtEl>
                                          <p:spTgt spid="4102"/>
                                        </p:tgtEl>
                                        <p:attrNameLst>
                                          <p:attrName>ppt_x</p:attrName>
                                        </p:attrNameLst>
                                      </p:cBhvr>
                                      <p:tavLst>
                                        <p:tav tm="0">
                                          <p:val>
                                            <p:strVal val="#ppt_x"/>
                                          </p:val>
                                        </p:tav>
                                        <p:tav tm="100000">
                                          <p:val>
                                            <p:strVal val="#ppt_x"/>
                                          </p:val>
                                        </p:tav>
                                      </p:tavLst>
                                    </p:anim>
                                    <p:anim calcmode="lin" valueType="num">
                                      <p:cBhvr>
                                        <p:cTn id="40" dur="1000" fill="hold"/>
                                        <p:tgtEl>
                                          <p:spTgt spid="4102"/>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4">
                                            <p:txEl>
                                              <p:pRg st="7" end="7"/>
                                            </p:txEl>
                                          </p:spTgt>
                                        </p:tgtEl>
                                        <p:attrNameLst>
                                          <p:attrName>style.visibility</p:attrName>
                                        </p:attrNameLst>
                                      </p:cBhvr>
                                      <p:to>
                                        <p:strVal val="visible"/>
                                      </p:to>
                                    </p:set>
                                    <p:animEffect transition="in" filter="fade">
                                      <p:cBhvr>
                                        <p:cTn id="45" dur="1000"/>
                                        <p:tgtEl>
                                          <p:spTgt spid="4">
                                            <p:txEl>
                                              <p:pRg st="7" end="7"/>
                                            </p:txEl>
                                          </p:spTgt>
                                        </p:tgtEl>
                                      </p:cBhvr>
                                    </p:animEffect>
                                    <p:anim calcmode="lin" valueType="num">
                                      <p:cBhvr>
                                        <p:cTn id="46"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47"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188640"/>
            <a:ext cx="8229600" cy="990600"/>
          </a:xfrm>
        </p:spPr>
        <p:txBody>
          <a:bodyPr/>
          <a:lstStyle/>
          <a:p>
            <a:r>
              <a:rPr lang="fr-FR" dirty="0" smtClean="0"/>
              <a:t>Et la société dans tout ça ?</a:t>
            </a:r>
            <a:endParaRPr lang="fr-FR" dirty="0"/>
          </a:p>
        </p:txBody>
      </p:sp>
      <p:sp>
        <p:nvSpPr>
          <p:cNvPr id="4" name="Espace réservé du contenu 3"/>
          <p:cNvSpPr>
            <a:spLocks noGrp="1"/>
          </p:cNvSpPr>
          <p:nvPr>
            <p:ph sz="quarter" idx="1"/>
          </p:nvPr>
        </p:nvSpPr>
        <p:spPr/>
        <p:txBody>
          <a:bodyPr/>
          <a:lstStyle/>
          <a:p>
            <a:r>
              <a:rPr lang="fr-FR" dirty="0" smtClean="0"/>
              <a:t>Guerre du Viet Nam</a:t>
            </a:r>
          </a:p>
          <a:p>
            <a:pPr lvl="1"/>
            <a:r>
              <a:rPr lang="fr-FR" dirty="0" smtClean="0"/>
              <a:t>Après les accords de Genève désengagement Français</a:t>
            </a:r>
          </a:p>
          <a:p>
            <a:pPr lvl="1"/>
            <a:r>
              <a:rPr lang="fr-FR" dirty="0" smtClean="0"/>
              <a:t>Conflit entre le Nord et Sud Viet Nam (1954-1975)</a:t>
            </a:r>
          </a:p>
          <a:p>
            <a:pPr lvl="1"/>
            <a:r>
              <a:rPr lang="fr-FR" dirty="0" smtClean="0"/>
              <a:t>Intervention américaine </a:t>
            </a:r>
            <a:r>
              <a:rPr lang="fr-FR" dirty="0"/>
              <a:t>(1965-1968</a:t>
            </a:r>
            <a:r>
              <a:rPr lang="fr-FR" dirty="0" smtClean="0"/>
              <a:t>)</a:t>
            </a:r>
            <a:endParaRPr lang="fr-FR" dirty="0"/>
          </a:p>
          <a:p>
            <a:pPr lvl="1"/>
            <a:endParaRPr lang="fr-FR" dirty="0" smtClean="0"/>
          </a:p>
          <a:p>
            <a:r>
              <a:rPr lang="fr-FR" dirty="0" smtClean="0"/>
              <a:t>La peur de l’holocauste atomique</a:t>
            </a:r>
          </a:p>
          <a:p>
            <a:endParaRPr lang="fr-FR" dirty="0" smtClean="0"/>
          </a:p>
          <a:p>
            <a:r>
              <a:rPr lang="fr-FR" dirty="0" smtClean="0"/>
              <a:t>« </a:t>
            </a:r>
            <a:r>
              <a:rPr lang="fr-FR" dirty="0" err="1" smtClean="0"/>
              <a:t>Summer</a:t>
            </a:r>
            <a:r>
              <a:rPr lang="fr-FR" dirty="0" smtClean="0"/>
              <a:t> of Love » (1967) à San Francisco</a:t>
            </a:r>
          </a:p>
          <a:p>
            <a:pPr lvl="1"/>
            <a:r>
              <a:rPr lang="fr-FR" dirty="0" smtClean="0"/>
              <a:t>Berceau de la contre-culture hippie</a:t>
            </a:r>
          </a:p>
          <a:p>
            <a:pPr lvl="1"/>
            <a:r>
              <a:rPr lang="fr-FR" dirty="0" smtClean="0"/>
              <a:t>Le Golden </a:t>
            </a:r>
            <a:r>
              <a:rPr lang="fr-FR" dirty="0" err="1" smtClean="0"/>
              <a:t>Gate</a:t>
            </a:r>
            <a:r>
              <a:rPr lang="fr-FR" dirty="0" smtClean="0"/>
              <a:t> Park, son but : changer le monde</a:t>
            </a:r>
          </a:p>
          <a:p>
            <a:pPr lvl="1"/>
            <a:r>
              <a:rPr lang="fr-FR" dirty="0" smtClean="0"/>
              <a:t>L’arrivée des communautés</a:t>
            </a:r>
          </a:p>
          <a:p>
            <a:pPr lvl="1"/>
            <a:endParaRPr lang="fr-FR" dirty="0" smtClean="0"/>
          </a:p>
          <a:p>
            <a:pPr lvl="1"/>
            <a:endParaRPr lang="fr-FR" dirty="0" smtClean="0"/>
          </a:p>
          <a:p>
            <a:endParaRPr lang="fr-FR" dirty="0"/>
          </a:p>
        </p:txBody>
      </p:sp>
    </p:spTree>
    <p:extLst>
      <p:ext uri="{BB962C8B-B14F-4D97-AF65-F5344CB8AC3E}">
        <p14:creationId xmlns:p14="http://schemas.microsoft.com/office/powerpoint/2010/main" val="3577988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fade">
                                      <p:cBhvr>
                                        <p:cTn id="11" dur="500"/>
                                        <p:tgtEl>
                                          <p:spTgt spid="4">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fade">
                                      <p:cBhvr>
                                        <p:cTn id="19" dur="500"/>
                                        <p:tgtEl>
                                          <p:spTgt spid="4">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500"/>
                                        <p:tgtEl>
                                          <p:spTgt spid="4">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animEffect transition="in" filter="fade">
                                      <p:cBhvr>
                                        <p:cTn id="29" dur="500"/>
                                        <p:tgtEl>
                                          <p:spTgt spid="4">
                                            <p:txEl>
                                              <p:pRg st="7" end="7"/>
                                            </p:txEl>
                                          </p:spTgt>
                                        </p:tgtEl>
                                      </p:cBhvr>
                                    </p:animEffect>
                                  </p:childTnLst>
                                </p:cTn>
                              </p:par>
                            </p:childTnLst>
                          </p:cTn>
                        </p:par>
                        <p:par>
                          <p:cTn id="30" fill="hold">
                            <p:stCondLst>
                              <p:cond delay="500"/>
                            </p:stCondLst>
                            <p:childTnLst>
                              <p:par>
                                <p:cTn id="31" presetID="10" presetClass="entr" presetSubtype="0" fill="hold" nodeType="afterEffect">
                                  <p:stCondLst>
                                    <p:cond delay="0"/>
                                  </p:stCondLst>
                                  <p:childTnLst>
                                    <p:set>
                                      <p:cBhvr>
                                        <p:cTn id="32" dur="1" fill="hold">
                                          <p:stCondLst>
                                            <p:cond delay="0"/>
                                          </p:stCondLst>
                                        </p:cTn>
                                        <p:tgtEl>
                                          <p:spTgt spid="4">
                                            <p:txEl>
                                              <p:pRg st="8" end="8"/>
                                            </p:txEl>
                                          </p:spTgt>
                                        </p:tgtEl>
                                        <p:attrNameLst>
                                          <p:attrName>style.visibility</p:attrName>
                                        </p:attrNameLst>
                                      </p:cBhvr>
                                      <p:to>
                                        <p:strVal val="visible"/>
                                      </p:to>
                                    </p:set>
                                    <p:animEffect transition="in" filter="fade">
                                      <p:cBhvr>
                                        <p:cTn id="33" dur="500"/>
                                        <p:tgtEl>
                                          <p:spTgt spid="4">
                                            <p:txEl>
                                              <p:pRg st="8" end="8"/>
                                            </p:txEl>
                                          </p:spTgt>
                                        </p:tgtEl>
                                      </p:cBhvr>
                                    </p:animEffect>
                                  </p:childTnLst>
                                </p:cTn>
                              </p:par>
                            </p:childTnLst>
                          </p:cTn>
                        </p:par>
                        <p:par>
                          <p:cTn id="34" fill="hold">
                            <p:stCondLst>
                              <p:cond delay="1000"/>
                            </p:stCondLst>
                            <p:childTnLst>
                              <p:par>
                                <p:cTn id="35" presetID="10" presetClass="entr" presetSubtype="0" fill="hold" nodeType="afterEffect">
                                  <p:stCondLst>
                                    <p:cond delay="0"/>
                                  </p:stCondLst>
                                  <p:childTnLst>
                                    <p:set>
                                      <p:cBhvr>
                                        <p:cTn id="36" dur="1" fill="hold">
                                          <p:stCondLst>
                                            <p:cond delay="0"/>
                                          </p:stCondLst>
                                        </p:cTn>
                                        <p:tgtEl>
                                          <p:spTgt spid="4">
                                            <p:txEl>
                                              <p:pRg st="9" end="9"/>
                                            </p:txEl>
                                          </p:spTgt>
                                        </p:tgtEl>
                                        <p:attrNameLst>
                                          <p:attrName>style.visibility</p:attrName>
                                        </p:attrNameLst>
                                      </p:cBhvr>
                                      <p:to>
                                        <p:strVal val="visible"/>
                                      </p:to>
                                    </p:set>
                                    <p:animEffect transition="in" filter="fade">
                                      <p:cBhvr>
                                        <p:cTn id="37" dur="500"/>
                                        <p:tgtEl>
                                          <p:spTgt spid="4">
                                            <p:txEl>
                                              <p:pRg st="9" end="9"/>
                                            </p:txEl>
                                          </p:spTgt>
                                        </p:tgtEl>
                                      </p:cBhvr>
                                    </p:animEffect>
                                  </p:childTnLst>
                                </p:cTn>
                              </p:par>
                            </p:childTnLst>
                          </p:cTn>
                        </p:par>
                        <p:par>
                          <p:cTn id="38" fill="hold">
                            <p:stCondLst>
                              <p:cond delay="1500"/>
                            </p:stCondLst>
                            <p:childTnLst>
                              <p:par>
                                <p:cTn id="39" presetID="10" presetClass="entr" presetSubtype="0" fill="hold" nodeType="afterEffect">
                                  <p:stCondLst>
                                    <p:cond delay="0"/>
                                  </p:stCondLst>
                                  <p:childTnLst>
                                    <p:set>
                                      <p:cBhvr>
                                        <p:cTn id="40" dur="1" fill="hold">
                                          <p:stCondLst>
                                            <p:cond delay="0"/>
                                          </p:stCondLst>
                                        </p:cTn>
                                        <p:tgtEl>
                                          <p:spTgt spid="4">
                                            <p:txEl>
                                              <p:pRg st="10" end="10"/>
                                            </p:txEl>
                                          </p:spTgt>
                                        </p:tgtEl>
                                        <p:attrNameLst>
                                          <p:attrName>style.visibility</p:attrName>
                                        </p:attrNameLst>
                                      </p:cBhvr>
                                      <p:to>
                                        <p:strVal val="visible"/>
                                      </p:to>
                                    </p:set>
                                    <p:animEffect transition="in" filter="fade">
                                      <p:cBhvr>
                                        <p:cTn id="41"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 contre-culture</a:t>
            </a:r>
            <a:endParaRPr lang="fr-FR" dirty="0"/>
          </a:p>
        </p:txBody>
      </p:sp>
      <p:sp>
        <p:nvSpPr>
          <p:cNvPr id="4" name="Espace réservé du contenu 3"/>
          <p:cNvSpPr>
            <a:spLocks noGrp="1"/>
          </p:cNvSpPr>
          <p:nvPr>
            <p:ph sz="quarter" idx="1"/>
          </p:nvPr>
        </p:nvSpPr>
        <p:spPr>
          <a:xfrm>
            <a:off x="395536" y="1412776"/>
            <a:ext cx="8229600" cy="4721736"/>
          </a:xfrm>
        </p:spPr>
        <p:txBody>
          <a:bodyPr/>
          <a:lstStyle/>
          <a:p>
            <a:endParaRPr lang="fr-FR" dirty="0" smtClean="0"/>
          </a:p>
          <a:p>
            <a:r>
              <a:rPr lang="fr-FR" dirty="0" smtClean="0"/>
              <a:t>Steward Brand (Né en 1938)</a:t>
            </a:r>
          </a:p>
          <a:p>
            <a:pPr lvl="1"/>
            <a:r>
              <a:rPr lang="fr-FR" dirty="0" err="1" smtClean="0"/>
              <a:t>Whole</a:t>
            </a:r>
            <a:r>
              <a:rPr lang="fr-FR" dirty="0" smtClean="0"/>
              <a:t> </a:t>
            </a:r>
            <a:r>
              <a:rPr lang="fr-FR" dirty="0" err="1" smtClean="0"/>
              <a:t>Earth</a:t>
            </a:r>
            <a:r>
              <a:rPr lang="fr-FR" dirty="0" smtClean="0"/>
              <a:t> </a:t>
            </a:r>
            <a:r>
              <a:rPr lang="fr-FR" dirty="0" err="1" smtClean="0"/>
              <a:t>Catalog</a:t>
            </a:r>
            <a:r>
              <a:rPr lang="fr-FR" dirty="0" smtClean="0"/>
              <a:t> (Web 2.0 en papier)</a:t>
            </a:r>
          </a:p>
          <a:p>
            <a:pPr lvl="1"/>
            <a:r>
              <a:rPr lang="fr-FR" dirty="0" smtClean="0"/>
              <a:t>LSD  (1938 en suisse, interdit 1966)</a:t>
            </a:r>
          </a:p>
          <a:p>
            <a:pPr lvl="1"/>
            <a:r>
              <a:rPr lang="fr-FR" dirty="0" smtClean="0"/>
              <a:t>Changer la conscience des gens </a:t>
            </a:r>
          </a:p>
          <a:p>
            <a:pPr lvl="1"/>
            <a:r>
              <a:rPr lang="fr-FR" dirty="0" smtClean="0"/>
              <a:t>Cybernétique comme nouvelle pensée</a:t>
            </a:r>
          </a:p>
          <a:p>
            <a:pPr lvl="1"/>
            <a:r>
              <a:rPr lang="fr-FR" dirty="0" smtClean="0"/>
              <a:t>Début de l’Utopie numérique </a:t>
            </a:r>
          </a:p>
          <a:p>
            <a:pPr lvl="1"/>
            <a:r>
              <a:rPr lang="fr-FR" dirty="0" smtClean="0"/>
              <a:t>The </a:t>
            </a:r>
            <a:r>
              <a:rPr lang="fr-FR" dirty="0" err="1" smtClean="0"/>
              <a:t>Well</a:t>
            </a:r>
            <a:r>
              <a:rPr lang="fr-FR" dirty="0" smtClean="0"/>
              <a:t>  (1985)</a:t>
            </a:r>
          </a:p>
          <a:p>
            <a:pPr lvl="2"/>
            <a:r>
              <a:rPr lang="fr-FR" dirty="0" smtClean="0"/>
              <a:t>Première expérience de communauté asynchrone sur Internet</a:t>
            </a:r>
          </a:p>
          <a:p>
            <a:pPr lvl="2"/>
            <a:r>
              <a:rPr lang="fr-FR" dirty="0" smtClean="0"/>
              <a:t>Plusieurs centaines d’adhérents (dont plusieurs célèbres)</a:t>
            </a:r>
          </a:p>
          <a:p>
            <a:pPr lvl="1"/>
            <a:endParaRPr lang="fr-FR" dirty="0"/>
          </a:p>
          <a:p>
            <a:pPr marL="274320" lvl="1" indent="0">
              <a:buNone/>
            </a:pPr>
            <a:endParaRPr lang="fr-FR" dirty="0" smtClean="0"/>
          </a:p>
          <a:p>
            <a:pPr lvl="1"/>
            <a:endParaRPr lang="fr-FR" dirty="0"/>
          </a:p>
          <a:p>
            <a:endParaRPr lang="fr-FR" dirty="0" smtClean="0"/>
          </a:p>
          <a:p>
            <a:pPr lvl="1"/>
            <a:endParaRPr lang="fr-FR" dirty="0" smtClean="0"/>
          </a:p>
          <a:p>
            <a:pPr lvl="1"/>
            <a:endParaRPr lang="fr-FR" dirty="0" smtClean="0"/>
          </a:p>
          <a:p>
            <a:pPr lvl="1"/>
            <a:endParaRPr lang="fr-FR" dirty="0" smtClean="0"/>
          </a:p>
          <a:p>
            <a:pPr lvl="1"/>
            <a:endParaRPr lang="fr-FR" dirty="0" smtClean="0"/>
          </a:p>
          <a:p>
            <a:endParaRPr lang="fr-FR" dirty="0"/>
          </a:p>
        </p:txBody>
      </p:sp>
      <p:pic>
        <p:nvPicPr>
          <p:cNvPr id="3074" name="Picture 2" descr="http://datapeak.net/images/bran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1483" y="1844824"/>
            <a:ext cx="1638302" cy="2160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7939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wipe(down)">
                                      <p:cBhvr>
                                        <p:cTn id="7" dur="580">
                                          <p:stCondLst>
                                            <p:cond delay="0"/>
                                          </p:stCondLst>
                                        </p:cTn>
                                        <p:tgtEl>
                                          <p:spTgt spid="4">
                                            <p:txEl>
                                              <p:pRg st="1" end="1"/>
                                            </p:txEl>
                                          </p:spTgt>
                                        </p:tgtEl>
                                      </p:cBhvr>
                                    </p:animEffect>
                                    <p:anim calcmode="lin" valueType="num">
                                      <p:cBhvr>
                                        <p:cTn id="8" dur="1822" tmFilter="0,0; 0.14,0.36; 0.43,0.73; 0.71,0.91; 1.0,1.0">
                                          <p:stCondLst>
                                            <p:cond delay="0"/>
                                          </p:stCondLst>
                                        </p:cTn>
                                        <p:tgtEl>
                                          <p:spTgt spid="4">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xEl>
                                              <p:pRg st="1" end="1"/>
                                            </p:txEl>
                                          </p:spTgt>
                                        </p:tgtEl>
                                      </p:cBhvr>
                                      <p:to x="100000" y="60000"/>
                                    </p:animScale>
                                    <p:animScale>
                                      <p:cBhvr>
                                        <p:cTn id="14" dur="166" decel="50000">
                                          <p:stCondLst>
                                            <p:cond delay="676"/>
                                          </p:stCondLst>
                                        </p:cTn>
                                        <p:tgtEl>
                                          <p:spTgt spid="4">
                                            <p:txEl>
                                              <p:pRg st="1" end="1"/>
                                            </p:txEl>
                                          </p:spTgt>
                                        </p:tgtEl>
                                      </p:cBhvr>
                                      <p:to x="100000" y="100000"/>
                                    </p:animScale>
                                    <p:animScale>
                                      <p:cBhvr>
                                        <p:cTn id="15" dur="26">
                                          <p:stCondLst>
                                            <p:cond delay="1312"/>
                                          </p:stCondLst>
                                        </p:cTn>
                                        <p:tgtEl>
                                          <p:spTgt spid="4">
                                            <p:txEl>
                                              <p:pRg st="1" end="1"/>
                                            </p:txEl>
                                          </p:spTgt>
                                        </p:tgtEl>
                                      </p:cBhvr>
                                      <p:to x="100000" y="80000"/>
                                    </p:animScale>
                                    <p:animScale>
                                      <p:cBhvr>
                                        <p:cTn id="16" dur="166" decel="50000">
                                          <p:stCondLst>
                                            <p:cond delay="1338"/>
                                          </p:stCondLst>
                                        </p:cTn>
                                        <p:tgtEl>
                                          <p:spTgt spid="4">
                                            <p:txEl>
                                              <p:pRg st="1" end="1"/>
                                            </p:txEl>
                                          </p:spTgt>
                                        </p:tgtEl>
                                      </p:cBhvr>
                                      <p:to x="100000" y="100000"/>
                                    </p:animScale>
                                    <p:animScale>
                                      <p:cBhvr>
                                        <p:cTn id="17" dur="26">
                                          <p:stCondLst>
                                            <p:cond delay="1642"/>
                                          </p:stCondLst>
                                        </p:cTn>
                                        <p:tgtEl>
                                          <p:spTgt spid="4">
                                            <p:txEl>
                                              <p:pRg st="1" end="1"/>
                                            </p:txEl>
                                          </p:spTgt>
                                        </p:tgtEl>
                                      </p:cBhvr>
                                      <p:to x="100000" y="90000"/>
                                    </p:animScale>
                                    <p:animScale>
                                      <p:cBhvr>
                                        <p:cTn id="18" dur="166" decel="50000">
                                          <p:stCondLst>
                                            <p:cond delay="1668"/>
                                          </p:stCondLst>
                                        </p:cTn>
                                        <p:tgtEl>
                                          <p:spTgt spid="4">
                                            <p:txEl>
                                              <p:pRg st="1" end="1"/>
                                            </p:txEl>
                                          </p:spTgt>
                                        </p:tgtEl>
                                      </p:cBhvr>
                                      <p:to x="100000" y="100000"/>
                                    </p:animScale>
                                    <p:animScale>
                                      <p:cBhvr>
                                        <p:cTn id="19" dur="26">
                                          <p:stCondLst>
                                            <p:cond delay="1808"/>
                                          </p:stCondLst>
                                        </p:cTn>
                                        <p:tgtEl>
                                          <p:spTgt spid="4">
                                            <p:txEl>
                                              <p:pRg st="1" end="1"/>
                                            </p:txEl>
                                          </p:spTgt>
                                        </p:tgtEl>
                                      </p:cBhvr>
                                      <p:to x="100000" y="95000"/>
                                    </p:animScale>
                                    <p:animScale>
                                      <p:cBhvr>
                                        <p:cTn id="20" dur="166" decel="50000">
                                          <p:stCondLst>
                                            <p:cond delay="1834"/>
                                          </p:stCondLst>
                                        </p:cTn>
                                        <p:tgtEl>
                                          <p:spTgt spid="4">
                                            <p:txEl>
                                              <p:pRg st="1" end="1"/>
                                            </p:txEl>
                                          </p:spTgt>
                                        </p:tgtEl>
                                      </p:cBhvr>
                                      <p:to x="100000" y="100000"/>
                                    </p:animScale>
                                  </p:childTnLst>
                                </p:cTn>
                              </p:par>
                            </p:childTnLst>
                          </p:cTn>
                        </p:par>
                        <p:par>
                          <p:cTn id="21" fill="hold">
                            <p:stCondLst>
                              <p:cond delay="2000"/>
                            </p:stCondLst>
                            <p:childTnLst>
                              <p:par>
                                <p:cTn id="22" presetID="31" presetClass="entr" presetSubtype="0" fill="hold" nodeType="afterEffect">
                                  <p:stCondLst>
                                    <p:cond delay="0"/>
                                  </p:stCondLst>
                                  <p:childTnLst>
                                    <p:set>
                                      <p:cBhvr>
                                        <p:cTn id="23" dur="1" fill="hold">
                                          <p:stCondLst>
                                            <p:cond delay="0"/>
                                          </p:stCondLst>
                                        </p:cTn>
                                        <p:tgtEl>
                                          <p:spTgt spid="3074"/>
                                        </p:tgtEl>
                                        <p:attrNameLst>
                                          <p:attrName>style.visibility</p:attrName>
                                        </p:attrNameLst>
                                      </p:cBhvr>
                                      <p:to>
                                        <p:strVal val="visible"/>
                                      </p:to>
                                    </p:set>
                                    <p:anim calcmode="lin" valueType="num">
                                      <p:cBhvr>
                                        <p:cTn id="24" dur="1000" fill="hold"/>
                                        <p:tgtEl>
                                          <p:spTgt spid="3074"/>
                                        </p:tgtEl>
                                        <p:attrNameLst>
                                          <p:attrName>ppt_w</p:attrName>
                                        </p:attrNameLst>
                                      </p:cBhvr>
                                      <p:tavLst>
                                        <p:tav tm="0">
                                          <p:val>
                                            <p:fltVal val="0"/>
                                          </p:val>
                                        </p:tav>
                                        <p:tav tm="100000">
                                          <p:val>
                                            <p:strVal val="#ppt_w"/>
                                          </p:val>
                                        </p:tav>
                                      </p:tavLst>
                                    </p:anim>
                                    <p:anim calcmode="lin" valueType="num">
                                      <p:cBhvr>
                                        <p:cTn id="25" dur="1000" fill="hold"/>
                                        <p:tgtEl>
                                          <p:spTgt spid="3074"/>
                                        </p:tgtEl>
                                        <p:attrNameLst>
                                          <p:attrName>ppt_h</p:attrName>
                                        </p:attrNameLst>
                                      </p:cBhvr>
                                      <p:tavLst>
                                        <p:tav tm="0">
                                          <p:val>
                                            <p:fltVal val="0"/>
                                          </p:val>
                                        </p:tav>
                                        <p:tav tm="100000">
                                          <p:val>
                                            <p:strVal val="#ppt_h"/>
                                          </p:val>
                                        </p:tav>
                                      </p:tavLst>
                                    </p:anim>
                                    <p:anim calcmode="lin" valueType="num">
                                      <p:cBhvr>
                                        <p:cTn id="26" dur="1000" fill="hold"/>
                                        <p:tgtEl>
                                          <p:spTgt spid="3074"/>
                                        </p:tgtEl>
                                        <p:attrNameLst>
                                          <p:attrName>style.rotation</p:attrName>
                                        </p:attrNameLst>
                                      </p:cBhvr>
                                      <p:tavLst>
                                        <p:tav tm="0">
                                          <p:val>
                                            <p:fltVal val="90"/>
                                          </p:val>
                                        </p:tav>
                                        <p:tav tm="100000">
                                          <p:val>
                                            <p:fltVal val="0"/>
                                          </p:val>
                                        </p:tav>
                                      </p:tavLst>
                                    </p:anim>
                                    <p:animEffect transition="in" filter="fade">
                                      <p:cBhvr>
                                        <p:cTn id="27" dur="1000"/>
                                        <p:tgtEl>
                                          <p:spTgt spid="3074"/>
                                        </p:tgtEl>
                                      </p:cBhvr>
                                    </p:animEffect>
                                  </p:childTnLst>
                                </p:cTn>
                              </p:par>
                            </p:childTnLst>
                          </p:cTn>
                        </p:par>
                        <p:par>
                          <p:cTn id="28" fill="hold">
                            <p:stCondLst>
                              <p:cond delay="3000"/>
                            </p:stCondLst>
                            <p:childTnLst>
                              <p:par>
                                <p:cTn id="29" presetID="26" presetClass="entr" presetSubtype="0" fill="hold" nodeType="after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animEffect transition="in" filter="wipe(down)">
                                      <p:cBhvr>
                                        <p:cTn id="31" dur="580">
                                          <p:stCondLst>
                                            <p:cond delay="0"/>
                                          </p:stCondLst>
                                        </p:cTn>
                                        <p:tgtEl>
                                          <p:spTgt spid="4">
                                            <p:txEl>
                                              <p:pRg st="2" end="2"/>
                                            </p:txEl>
                                          </p:spTgt>
                                        </p:tgtEl>
                                      </p:cBhvr>
                                    </p:animEffect>
                                    <p:anim calcmode="lin" valueType="num">
                                      <p:cBhvr>
                                        <p:cTn id="32" dur="1822" tmFilter="0,0; 0.14,0.36; 0.43,0.73; 0.71,0.91; 1.0,1.0">
                                          <p:stCondLst>
                                            <p:cond delay="0"/>
                                          </p:stCondLst>
                                        </p:cTn>
                                        <p:tgtEl>
                                          <p:spTgt spid="4">
                                            <p:txEl>
                                              <p:pRg st="2" end="2"/>
                                            </p:txEl>
                                          </p:spTgt>
                                        </p:tgtEl>
                                        <p:attrNameLst>
                                          <p:attrName>ppt_x</p:attrName>
                                        </p:attrNameLst>
                                      </p:cBhvr>
                                      <p:tavLst>
                                        <p:tav tm="0">
                                          <p:val>
                                            <p:strVal val="#ppt_x-0.25"/>
                                          </p:val>
                                        </p:tav>
                                        <p:tav tm="100000">
                                          <p:val>
                                            <p:strVal val="#ppt_x"/>
                                          </p:val>
                                        </p:tav>
                                      </p:tavLst>
                                    </p:anim>
                                    <p:anim calcmode="lin" valueType="num">
                                      <p:cBhvr>
                                        <p:cTn id="33" dur="664" tmFilter="0.0,0.0; 0.25,0.07; 0.50,0.2; 0.75,0.467; 1.0,1.0">
                                          <p:stCondLst>
                                            <p:cond delay="0"/>
                                          </p:stCondLst>
                                        </p:cTn>
                                        <p:tgtEl>
                                          <p:spTgt spid="4">
                                            <p:txEl>
                                              <p:pRg st="2" end="2"/>
                                            </p:txEl>
                                          </p:spTgt>
                                        </p:tgtEl>
                                        <p:attrNameLst>
                                          <p:attrName>ppt_y</p:attrName>
                                        </p:attrNameLst>
                                      </p:cBhvr>
                                      <p:tavLst>
                                        <p:tav tm="0" fmla="#ppt_y-sin(pi*$)/3">
                                          <p:val>
                                            <p:fltVal val="0.5"/>
                                          </p:val>
                                        </p:tav>
                                        <p:tav tm="100000">
                                          <p:val>
                                            <p:fltVal val="1"/>
                                          </p:val>
                                        </p:tav>
                                      </p:tavLst>
                                    </p:anim>
                                    <p:anim calcmode="lin" valueType="num">
                                      <p:cBhvr>
                                        <p:cTn id="34" dur="664" tmFilter="0, 0; 0.125,0.2665; 0.25,0.4; 0.375,0.465; 0.5,0.5;  0.625,0.535; 0.75,0.6; 0.875,0.7335; 1,1">
                                          <p:stCondLst>
                                            <p:cond delay="664"/>
                                          </p:stCondLst>
                                        </p:cTn>
                                        <p:tgtEl>
                                          <p:spTgt spid="4">
                                            <p:txEl>
                                              <p:pRg st="2" end="2"/>
                                            </p:txEl>
                                          </p:spTgt>
                                        </p:tgtEl>
                                        <p:attrNameLst>
                                          <p:attrName>ppt_y</p:attrName>
                                        </p:attrNameLst>
                                      </p:cBhvr>
                                      <p:tavLst>
                                        <p:tav tm="0" fmla="#ppt_y-sin(pi*$)/9">
                                          <p:val>
                                            <p:fltVal val="0"/>
                                          </p:val>
                                        </p:tav>
                                        <p:tav tm="100000">
                                          <p:val>
                                            <p:fltVal val="1"/>
                                          </p:val>
                                        </p:tav>
                                      </p:tavLst>
                                    </p:anim>
                                    <p:anim calcmode="lin" valueType="num">
                                      <p:cBhvr>
                                        <p:cTn id="35" dur="332" tmFilter="0, 0; 0.125,0.2665; 0.25,0.4; 0.375,0.465; 0.5,0.5;  0.625,0.535; 0.75,0.6; 0.875,0.7335; 1,1">
                                          <p:stCondLst>
                                            <p:cond delay="1324"/>
                                          </p:stCondLst>
                                        </p:cTn>
                                        <p:tgtEl>
                                          <p:spTgt spid="4">
                                            <p:txEl>
                                              <p:pRg st="2" end="2"/>
                                            </p:txEl>
                                          </p:spTgt>
                                        </p:tgtEl>
                                        <p:attrNameLst>
                                          <p:attrName>ppt_y</p:attrName>
                                        </p:attrNameLst>
                                      </p:cBhvr>
                                      <p:tavLst>
                                        <p:tav tm="0" fmla="#ppt_y-sin(pi*$)/27">
                                          <p:val>
                                            <p:fltVal val="0"/>
                                          </p:val>
                                        </p:tav>
                                        <p:tav tm="100000">
                                          <p:val>
                                            <p:fltVal val="1"/>
                                          </p:val>
                                        </p:tav>
                                      </p:tavLst>
                                    </p:anim>
                                    <p:anim calcmode="lin" valueType="num">
                                      <p:cBhvr>
                                        <p:cTn id="36" dur="164" tmFilter="0, 0; 0.125,0.2665; 0.25,0.4; 0.375,0.465; 0.5,0.5;  0.625,0.535; 0.75,0.6; 0.875,0.7335; 1,1">
                                          <p:stCondLst>
                                            <p:cond delay="1656"/>
                                          </p:stCondLst>
                                        </p:cTn>
                                        <p:tgtEl>
                                          <p:spTgt spid="4">
                                            <p:txEl>
                                              <p:pRg st="2" end="2"/>
                                            </p:txEl>
                                          </p:spTgt>
                                        </p:tgtEl>
                                        <p:attrNameLst>
                                          <p:attrName>ppt_y</p:attrName>
                                        </p:attrNameLst>
                                      </p:cBhvr>
                                      <p:tavLst>
                                        <p:tav tm="0" fmla="#ppt_y-sin(pi*$)/81">
                                          <p:val>
                                            <p:fltVal val="0"/>
                                          </p:val>
                                        </p:tav>
                                        <p:tav tm="100000">
                                          <p:val>
                                            <p:fltVal val="1"/>
                                          </p:val>
                                        </p:tav>
                                      </p:tavLst>
                                    </p:anim>
                                    <p:animScale>
                                      <p:cBhvr>
                                        <p:cTn id="37" dur="26">
                                          <p:stCondLst>
                                            <p:cond delay="650"/>
                                          </p:stCondLst>
                                        </p:cTn>
                                        <p:tgtEl>
                                          <p:spTgt spid="4">
                                            <p:txEl>
                                              <p:pRg st="2" end="2"/>
                                            </p:txEl>
                                          </p:spTgt>
                                        </p:tgtEl>
                                      </p:cBhvr>
                                      <p:to x="100000" y="60000"/>
                                    </p:animScale>
                                    <p:animScale>
                                      <p:cBhvr>
                                        <p:cTn id="38" dur="166" decel="50000">
                                          <p:stCondLst>
                                            <p:cond delay="676"/>
                                          </p:stCondLst>
                                        </p:cTn>
                                        <p:tgtEl>
                                          <p:spTgt spid="4">
                                            <p:txEl>
                                              <p:pRg st="2" end="2"/>
                                            </p:txEl>
                                          </p:spTgt>
                                        </p:tgtEl>
                                      </p:cBhvr>
                                      <p:to x="100000" y="100000"/>
                                    </p:animScale>
                                    <p:animScale>
                                      <p:cBhvr>
                                        <p:cTn id="39" dur="26">
                                          <p:stCondLst>
                                            <p:cond delay="1312"/>
                                          </p:stCondLst>
                                        </p:cTn>
                                        <p:tgtEl>
                                          <p:spTgt spid="4">
                                            <p:txEl>
                                              <p:pRg st="2" end="2"/>
                                            </p:txEl>
                                          </p:spTgt>
                                        </p:tgtEl>
                                      </p:cBhvr>
                                      <p:to x="100000" y="80000"/>
                                    </p:animScale>
                                    <p:animScale>
                                      <p:cBhvr>
                                        <p:cTn id="40" dur="166" decel="50000">
                                          <p:stCondLst>
                                            <p:cond delay="1338"/>
                                          </p:stCondLst>
                                        </p:cTn>
                                        <p:tgtEl>
                                          <p:spTgt spid="4">
                                            <p:txEl>
                                              <p:pRg st="2" end="2"/>
                                            </p:txEl>
                                          </p:spTgt>
                                        </p:tgtEl>
                                      </p:cBhvr>
                                      <p:to x="100000" y="100000"/>
                                    </p:animScale>
                                    <p:animScale>
                                      <p:cBhvr>
                                        <p:cTn id="41" dur="26">
                                          <p:stCondLst>
                                            <p:cond delay="1642"/>
                                          </p:stCondLst>
                                        </p:cTn>
                                        <p:tgtEl>
                                          <p:spTgt spid="4">
                                            <p:txEl>
                                              <p:pRg st="2" end="2"/>
                                            </p:txEl>
                                          </p:spTgt>
                                        </p:tgtEl>
                                      </p:cBhvr>
                                      <p:to x="100000" y="90000"/>
                                    </p:animScale>
                                    <p:animScale>
                                      <p:cBhvr>
                                        <p:cTn id="42" dur="166" decel="50000">
                                          <p:stCondLst>
                                            <p:cond delay="1668"/>
                                          </p:stCondLst>
                                        </p:cTn>
                                        <p:tgtEl>
                                          <p:spTgt spid="4">
                                            <p:txEl>
                                              <p:pRg st="2" end="2"/>
                                            </p:txEl>
                                          </p:spTgt>
                                        </p:tgtEl>
                                      </p:cBhvr>
                                      <p:to x="100000" y="100000"/>
                                    </p:animScale>
                                    <p:animScale>
                                      <p:cBhvr>
                                        <p:cTn id="43" dur="26">
                                          <p:stCondLst>
                                            <p:cond delay="1808"/>
                                          </p:stCondLst>
                                        </p:cTn>
                                        <p:tgtEl>
                                          <p:spTgt spid="4">
                                            <p:txEl>
                                              <p:pRg st="2" end="2"/>
                                            </p:txEl>
                                          </p:spTgt>
                                        </p:tgtEl>
                                      </p:cBhvr>
                                      <p:to x="100000" y="95000"/>
                                    </p:animScale>
                                    <p:animScale>
                                      <p:cBhvr>
                                        <p:cTn id="44" dur="166" decel="50000">
                                          <p:stCondLst>
                                            <p:cond delay="1834"/>
                                          </p:stCondLst>
                                        </p:cTn>
                                        <p:tgtEl>
                                          <p:spTgt spid="4">
                                            <p:txEl>
                                              <p:pRg st="2" end="2"/>
                                            </p:txEl>
                                          </p:spTgt>
                                        </p:tgtEl>
                                      </p:cBhvr>
                                      <p:to x="100000" y="100000"/>
                                    </p:animScale>
                                  </p:childTnLst>
                                </p:cTn>
                              </p:par>
                            </p:childTnLst>
                          </p:cTn>
                        </p:par>
                        <p:par>
                          <p:cTn id="45" fill="hold">
                            <p:stCondLst>
                              <p:cond delay="5000"/>
                            </p:stCondLst>
                            <p:childTnLst>
                              <p:par>
                                <p:cTn id="46" presetID="26" presetClass="entr" presetSubtype="0" fill="hold" nodeType="afterEffect">
                                  <p:stCondLst>
                                    <p:cond delay="0"/>
                                  </p:stCondLst>
                                  <p:childTnLst>
                                    <p:set>
                                      <p:cBhvr>
                                        <p:cTn id="47" dur="1" fill="hold">
                                          <p:stCondLst>
                                            <p:cond delay="0"/>
                                          </p:stCondLst>
                                        </p:cTn>
                                        <p:tgtEl>
                                          <p:spTgt spid="4">
                                            <p:txEl>
                                              <p:pRg st="3" end="3"/>
                                            </p:txEl>
                                          </p:spTgt>
                                        </p:tgtEl>
                                        <p:attrNameLst>
                                          <p:attrName>style.visibility</p:attrName>
                                        </p:attrNameLst>
                                      </p:cBhvr>
                                      <p:to>
                                        <p:strVal val="visible"/>
                                      </p:to>
                                    </p:set>
                                    <p:animEffect transition="in" filter="wipe(down)">
                                      <p:cBhvr>
                                        <p:cTn id="48" dur="580">
                                          <p:stCondLst>
                                            <p:cond delay="0"/>
                                          </p:stCondLst>
                                        </p:cTn>
                                        <p:tgtEl>
                                          <p:spTgt spid="4">
                                            <p:txEl>
                                              <p:pRg st="3" end="3"/>
                                            </p:txEl>
                                          </p:spTgt>
                                        </p:tgtEl>
                                      </p:cBhvr>
                                    </p:animEffect>
                                    <p:anim calcmode="lin" valueType="num">
                                      <p:cBhvr>
                                        <p:cTn id="49" dur="1822" tmFilter="0,0; 0.14,0.36; 0.43,0.73; 0.71,0.91; 1.0,1.0">
                                          <p:stCondLst>
                                            <p:cond delay="0"/>
                                          </p:stCondLst>
                                        </p:cTn>
                                        <p:tgtEl>
                                          <p:spTgt spid="4">
                                            <p:txEl>
                                              <p:pRg st="3" end="3"/>
                                            </p:txEl>
                                          </p:spTgt>
                                        </p:tgtEl>
                                        <p:attrNameLst>
                                          <p:attrName>ppt_x</p:attrName>
                                        </p:attrNameLst>
                                      </p:cBhvr>
                                      <p:tavLst>
                                        <p:tav tm="0">
                                          <p:val>
                                            <p:strVal val="#ppt_x-0.25"/>
                                          </p:val>
                                        </p:tav>
                                        <p:tav tm="100000">
                                          <p:val>
                                            <p:strVal val="#ppt_x"/>
                                          </p:val>
                                        </p:tav>
                                      </p:tavLst>
                                    </p:anim>
                                    <p:anim calcmode="lin" valueType="num">
                                      <p:cBhvr>
                                        <p:cTn id="50" dur="664" tmFilter="0.0,0.0; 0.25,0.07; 0.50,0.2; 0.75,0.467; 1.0,1.0">
                                          <p:stCondLst>
                                            <p:cond delay="0"/>
                                          </p:stCondLst>
                                        </p:cTn>
                                        <p:tgtEl>
                                          <p:spTgt spid="4">
                                            <p:txEl>
                                              <p:pRg st="3" end="3"/>
                                            </p:txEl>
                                          </p:spTgt>
                                        </p:tgtEl>
                                        <p:attrNameLst>
                                          <p:attrName>ppt_y</p:attrName>
                                        </p:attrNameLst>
                                      </p:cBhvr>
                                      <p:tavLst>
                                        <p:tav tm="0" fmla="#ppt_y-sin(pi*$)/3">
                                          <p:val>
                                            <p:fltVal val="0.5"/>
                                          </p:val>
                                        </p:tav>
                                        <p:tav tm="100000">
                                          <p:val>
                                            <p:fltVal val="1"/>
                                          </p:val>
                                        </p:tav>
                                      </p:tavLst>
                                    </p:anim>
                                    <p:anim calcmode="lin" valueType="num">
                                      <p:cBhvr>
                                        <p:cTn id="51" dur="664" tmFilter="0, 0; 0.125,0.2665; 0.25,0.4; 0.375,0.465; 0.5,0.5;  0.625,0.535; 0.75,0.6; 0.875,0.7335; 1,1">
                                          <p:stCondLst>
                                            <p:cond delay="664"/>
                                          </p:stCondLst>
                                        </p:cTn>
                                        <p:tgtEl>
                                          <p:spTgt spid="4">
                                            <p:txEl>
                                              <p:pRg st="3" end="3"/>
                                            </p:txEl>
                                          </p:spTgt>
                                        </p:tgtEl>
                                        <p:attrNameLst>
                                          <p:attrName>ppt_y</p:attrName>
                                        </p:attrNameLst>
                                      </p:cBhvr>
                                      <p:tavLst>
                                        <p:tav tm="0" fmla="#ppt_y-sin(pi*$)/9">
                                          <p:val>
                                            <p:fltVal val="0"/>
                                          </p:val>
                                        </p:tav>
                                        <p:tav tm="100000">
                                          <p:val>
                                            <p:fltVal val="1"/>
                                          </p:val>
                                        </p:tav>
                                      </p:tavLst>
                                    </p:anim>
                                    <p:anim calcmode="lin" valueType="num">
                                      <p:cBhvr>
                                        <p:cTn id="52" dur="332" tmFilter="0, 0; 0.125,0.2665; 0.25,0.4; 0.375,0.465; 0.5,0.5;  0.625,0.535; 0.75,0.6; 0.875,0.7335; 1,1">
                                          <p:stCondLst>
                                            <p:cond delay="1324"/>
                                          </p:stCondLst>
                                        </p:cTn>
                                        <p:tgtEl>
                                          <p:spTgt spid="4">
                                            <p:txEl>
                                              <p:pRg st="3" end="3"/>
                                            </p:txEl>
                                          </p:spTgt>
                                        </p:tgtEl>
                                        <p:attrNameLst>
                                          <p:attrName>ppt_y</p:attrName>
                                        </p:attrNameLst>
                                      </p:cBhvr>
                                      <p:tavLst>
                                        <p:tav tm="0" fmla="#ppt_y-sin(pi*$)/27">
                                          <p:val>
                                            <p:fltVal val="0"/>
                                          </p:val>
                                        </p:tav>
                                        <p:tav tm="100000">
                                          <p:val>
                                            <p:fltVal val="1"/>
                                          </p:val>
                                        </p:tav>
                                      </p:tavLst>
                                    </p:anim>
                                    <p:anim calcmode="lin" valueType="num">
                                      <p:cBhvr>
                                        <p:cTn id="53" dur="164" tmFilter="0, 0; 0.125,0.2665; 0.25,0.4; 0.375,0.465; 0.5,0.5;  0.625,0.535; 0.75,0.6; 0.875,0.7335; 1,1">
                                          <p:stCondLst>
                                            <p:cond delay="1656"/>
                                          </p:stCondLst>
                                        </p:cTn>
                                        <p:tgtEl>
                                          <p:spTgt spid="4">
                                            <p:txEl>
                                              <p:pRg st="3" end="3"/>
                                            </p:txEl>
                                          </p:spTgt>
                                        </p:tgtEl>
                                        <p:attrNameLst>
                                          <p:attrName>ppt_y</p:attrName>
                                        </p:attrNameLst>
                                      </p:cBhvr>
                                      <p:tavLst>
                                        <p:tav tm="0" fmla="#ppt_y-sin(pi*$)/81">
                                          <p:val>
                                            <p:fltVal val="0"/>
                                          </p:val>
                                        </p:tav>
                                        <p:tav tm="100000">
                                          <p:val>
                                            <p:fltVal val="1"/>
                                          </p:val>
                                        </p:tav>
                                      </p:tavLst>
                                    </p:anim>
                                    <p:animScale>
                                      <p:cBhvr>
                                        <p:cTn id="54" dur="26">
                                          <p:stCondLst>
                                            <p:cond delay="650"/>
                                          </p:stCondLst>
                                        </p:cTn>
                                        <p:tgtEl>
                                          <p:spTgt spid="4">
                                            <p:txEl>
                                              <p:pRg st="3" end="3"/>
                                            </p:txEl>
                                          </p:spTgt>
                                        </p:tgtEl>
                                      </p:cBhvr>
                                      <p:to x="100000" y="60000"/>
                                    </p:animScale>
                                    <p:animScale>
                                      <p:cBhvr>
                                        <p:cTn id="55" dur="166" decel="50000">
                                          <p:stCondLst>
                                            <p:cond delay="676"/>
                                          </p:stCondLst>
                                        </p:cTn>
                                        <p:tgtEl>
                                          <p:spTgt spid="4">
                                            <p:txEl>
                                              <p:pRg st="3" end="3"/>
                                            </p:txEl>
                                          </p:spTgt>
                                        </p:tgtEl>
                                      </p:cBhvr>
                                      <p:to x="100000" y="100000"/>
                                    </p:animScale>
                                    <p:animScale>
                                      <p:cBhvr>
                                        <p:cTn id="56" dur="26">
                                          <p:stCondLst>
                                            <p:cond delay="1312"/>
                                          </p:stCondLst>
                                        </p:cTn>
                                        <p:tgtEl>
                                          <p:spTgt spid="4">
                                            <p:txEl>
                                              <p:pRg st="3" end="3"/>
                                            </p:txEl>
                                          </p:spTgt>
                                        </p:tgtEl>
                                      </p:cBhvr>
                                      <p:to x="100000" y="80000"/>
                                    </p:animScale>
                                    <p:animScale>
                                      <p:cBhvr>
                                        <p:cTn id="57" dur="166" decel="50000">
                                          <p:stCondLst>
                                            <p:cond delay="1338"/>
                                          </p:stCondLst>
                                        </p:cTn>
                                        <p:tgtEl>
                                          <p:spTgt spid="4">
                                            <p:txEl>
                                              <p:pRg st="3" end="3"/>
                                            </p:txEl>
                                          </p:spTgt>
                                        </p:tgtEl>
                                      </p:cBhvr>
                                      <p:to x="100000" y="100000"/>
                                    </p:animScale>
                                    <p:animScale>
                                      <p:cBhvr>
                                        <p:cTn id="58" dur="26">
                                          <p:stCondLst>
                                            <p:cond delay="1642"/>
                                          </p:stCondLst>
                                        </p:cTn>
                                        <p:tgtEl>
                                          <p:spTgt spid="4">
                                            <p:txEl>
                                              <p:pRg st="3" end="3"/>
                                            </p:txEl>
                                          </p:spTgt>
                                        </p:tgtEl>
                                      </p:cBhvr>
                                      <p:to x="100000" y="90000"/>
                                    </p:animScale>
                                    <p:animScale>
                                      <p:cBhvr>
                                        <p:cTn id="59" dur="166" decel="50000">
                                          <p:stCondLst>
                                            <p:cond delay="1668"/>
                                          </p:stCondLst>
                                        </p:cTn>
                                        <p:tgtEl>
                                          <p:spTgt spid="4">
                                            <p:txEl>
                                              <p:pRg st="3" end="3"/>
                                            </p:txEl>
                                          </p:spTgt>
                                        </p:tgtEl>
                                      </p:cBhvr>
                                      <p:to x="100000" y="100000"/>
                                    </p:animScale>
                                    <p:animScale>
                                      <p:cBhvr>
                                        <p:cTn id="60" dur="26">
                                          <p:stCondLst>
                                            <p:cond delay="1808"/>
                                          </p:stCondLst>
                                        </p:cTn>
                                        <p:tgtEl>
                                          <p:spTgt spid="4">
                                            <p:txEl>
                                              <p:pRg st="3" end="3"/>
                                            </p:txEl>
                                          </p:spTgt>
                                        </p:tgtEl>
                                      </p:cBhvr>
                                      <p:to x="100000" y="95000"/>
                                    </p:animScale>
                                    <p:animScale>
                                      <p:cBhvr>
                                        <p:cTn id="61" dur="166" decel="50000">
                                          <p:stCondLst>
                                            <p:cond delay="1834"/>
                                          </p:stCondLst>
                                        </p:cTn>
                                        <p:tgtEl>
                                          <p:spTgt spid="4">
                                            <p:txEl>
                                              <p:pRg st="3" end="3"/>
                                            </p:txEl>
                                          </p:spTgt>
                                        </p:tgtEl>
                                      </p:cBhvr>
                                      <p:to x="100000" y="100000"/>
                                    </p:animScale>
                                  </p:childTnLst>
                                </p:cTn>
                              </p:par>
                            </p:childTnLst>
                          </p:cTn>
                        </p:par>
                        <p:par>
                          <p:cTn id="62" fill="hold">
                            <p:stCondLst>
                              <p:cond delay="7000"/>
                            </p:stCondLst>
                            <p:childTnLst>
                              <p:par>
                                <p:cTn id="63" presetID="26" presetClass="entr" presetSubtype="0" fill="hold" nodeType="afterEffect">
                                  <p:stCondLst>
                                    <p:cond delay="0"/>
                                  </p:stCondLst>
                                  <p:childTnLst>
                                    <p:set>
                                      <p:cBhvr>
                                        <p:cTn id="64" dur="1" fill="hold">
                                          <p:stCondLst>
                                            <p:cond delay="0"/>
                                          </p:stCondLst>
                                        </p:cTn>
                                        <p:tgtEl>
                                          <p:spTgt spid="4">
                                            <p:txEl>
                                              <p:pRg st="4" end="4"/>
                                            </p:txEl>
                                          </p:spTgt>
                                        </p:tgtEl>
                                        <p:attrNameLst>
                                          <p:attrName>style.visibility</p:attrName>
                                        </p:attrNameLst>
                                      </p:cBhvr>
                                      <p:to>
                                        <p:strVal val="visible"/>
                                      </p:to>
                                    </p:set>
                                    <p:animEffect transition="in" filter="wipe(down)">
                                      <p:cBhvr>
                                        <p:cTn id="65" dur="580">
                                          <p:stCondLst>
                                            <p:cond delay="0"/>
                                          </p:stCondLst>
                                        </p:cTn>
                                        <p:tgtEl>
                                          <p:spTgt spid="4">
                                            <p:txEl>
                                              <p:pRg st="4" end="4"/>
                                            </p:txEl>
                                          </p:spTgt>
                                        </p:tgtEl>
                                      </p:cBhvr>
                                    </p:animEffect>
                                    <p:anim calcmode="lin" valueType="num">
                                      <p:cBhvr>
                                        <p:cTn id="66" dur="1822" tmFilter="0,0; 0.14,0.36; 0.43,0.73; 0.71,0.91; 1.0,1.0">
                                          <p:stCondLst>
                                            <p:cond delay="0"/>
                                          </p:stCondLst>
                                        </p:cTn>
                                        <p:tgtEl>
                                          <p:spTgt spid="4">
                                            <p:txEl>
                                              <p:pRg st="4" end="4"/>
                                            </p:txEl>
                                          </p:spTgt>
                                        </p:tgtEl>
                                        <p:attrNameLst>
                                          <p:attrName>ppt_x</p:attrName>
                                        </p:attrNameLst>
                                      </p:cBhvr>
                                      <p:tavLst>
                                        <p:tav tm="0">
                                          <p:val>
                                            <p:strVal val="#ppt_x-0.25"/>
                                          </p:val>
                                        </p:tav>
                                        <p:tav tm="100000">
                                          <p:val>
                                            <p:strVal val="#ppt_x"/>
                                          </p:val>
                                        </p:tav>
                                      </p:tavLst>
                                    </p:anim>
                                    <p:anim calcmode="lin" valueType="num">
                                      <p:cBhvr>
                                        <p:cTn id="67" dur="664" tmFilter="0.0,0.0; 0.25,0.07; 0.50,0.2; 0.75,0.467; 1.0,1.0">
                                          <p:stCondLst>
                                            <p:cond delay="0"/>
                                          </p:stCondLst>
                                        </p:cTn>
                                        <p:tgtEl>
                                          <p:spTgt spid="4">
                                            <p:txEl>
                                              <p:pRg st="4" end="4"/>
                                            </p:txEl>
                                          </p:spTgt>
                                        </p:tgtEl>
                                        <p:attrNameLst>
                                          <p:attrName>ppt_y</p:attrName>
                                        </p:attrNameLst>
                                      </p:cBhvr>
                                      <p:tavLst>
                                        <p:tav tm="0" fmla="#ppt_y-sin(pi*$)/3">
                                          <p:val>
                                            <p:fltVal val="0.5"/>
                                          </p:val>
                                        </p:tav>
                                        <p:tav tm="100000">
                                          <p:val>
                                            <p:fltVal val="1"/>
                                          </p:val>
                                        </p:tav>
                                      </p:tavLst>
                                    </p:anim>
                                    <p:anim calcmode="lin" valueType="num">
                                      <p:cBhvr>
                                        <p:cTn id="68" dur="664" tmFilter="0, 0; 0.125,0.2665; 0.25,0.4; 0.375,0.465; 0.5,0.5;  0.625,0.535; 0.75,0.6; 0.875,0.7335; 1,1">
                                          <p:stCondLst>
                                            <p:cond delay="664"/>
                                          </p:stCondLst>
                                        </p:cTn>
                                        <p:tgtEl>
                                          <p:spTgt spid="4">
                                            <p:txEl>
                                              <p:pRg st="4" end="4"/>
                                            </p:txEl>
                                          </p:spTgt>
                                        </p:tgtEl>
                                        <p:attrNameLst>
                                          <p:attrName>ppt_y</p:attrName>
                                        </p:attrNameLst>
                                      </p:cBhvr>
                                      <p:tavLst>
                                        <p:tav tm="0" fmla="#ppt_y-sin(pi*$)/9">
                                          <p:val>
                                            <p:fltVal val="0"/>
                                          </p:val>
                                        </p:tav>
                                        <p:tav tm="100000">
                                          <p:val>
                                            <p:fltVal val="1"/>
                                          </p:val>
                                        </p:tav>
                                      </p:tavLst>
                                    </p:anim>
                                    <p:anim calcmode="lin" valueType="num">
                                      <p:cBhvr>
                                        <p:cTn id="69" dur="332" tmFilter="0, 0; 0.125,0.2665; 0.25,0.4; 0.375,0.465; 0.5,0.5;  0.625,0.535; 0.75,0.6; 0.875,0.7335; 1,1">
                                          <p:stCondLst>
                                            <p:cond delay="1324"/>
                                          </p:stCondLst>
                                        </p:cTn>
                                        <p:tgtEl>
                                          <p:spTgt spid="4">
                                            <p:txEl>
                                              <p:pRg st="4" end="4"/>
                                            </p:txEl>
                                          </p:spTgt>
                                        </p:tgtEl>
                                        <p:attrNameLst>
                                          <p:attrName>ppt_y</p:attrName>
                                        </p:attrNameLst>
                                      </p:cBhvr>
                                      <p:tavLst>
                                        <p:tav tm="0" fmla="#ppt_y-sin(pi*$)/27">
                                          <p:val>
                                            <p:fltVal val="0"/>
                                          </p:val>
                                        </p:tav>
                                        <p:tav tm="100000">
                                          <p:val>
                                            <p:fltVal val="1"/>
                                          </p:val>
                                        </p:tav>
                                      </p:tavLst>
                                    </p:anim>
                                    <p:anim calcmode="lin" valueType="num">
                                      <p:cBhvr>
                                        <p:cTn id="70" dur="164" tmFilter="0, 0; 0.125,0.2665; 0.25,0.4; 0.375,0.465; 0.5,0.5;  0.625,0.535; 0.75,0.6; 0.875,0.7335; 1,1">
                                          <p:stCondLst>
                                            <p:cond delay="1656"/>
                                          </p:stCondLst>
                                        </p:cTn>
                                        <p:tgtEl>
                                          <p:spTgt spid="4">
                                            <p:txEl>
                                              <p:pRg st="4" end="4"/>
                                            </p:txEl>
                                          </p:spTgt>
                                        </p:tgtEl>
                                        <p:attrNameLst>
                                          <p:attrName>ppt_y</p:attrName>
                                        </p:attrNameLst>
                                      </p:cBhvr>
                                      <p:tavLst>
                                        <p:tav tm="0" fmla="#ppt_y-sin(pi*$)/81">
                                          <p:val>
                                            <p:fltVal val="0"/>
                                          </p:val>
                                        </p:tav>
                                        <p:tav tm="100000">
                                          <p:val>
                                            <p:fltVal val="1"/>
                                          </p:val>
                                        </p:tav>
                                      </p:tavLst>
                                    </p:anim>
                                    <p:animScale>
                                      <p:cBhvr>
                                        <p:cTn id="71" dur="26">
                                          <p:stCondLst>
                                            <p:cond delay="650"/>
                                          </p:stCondLst>
                                        </p:cTn>
                                        <p:tgtEl>
                                          <p:spTgt spid="4">
                                            <p:txEl>
                                              <p:pRg st="4" end="4"/>
                                            </p:txEl>
                                          </p:spTgt>
                                        </p:tgtEl>
                                      </p:cBhvr>
                                      <p:to x="100000" y="60000"/>
                                    </p:animScale>
                                    <p:animScale>
                                      <p:cBhvr>
                                        <p:cTn id="72" dur="166" decel="50000">
                                          <p:stCondLst>
                                            <p:cond delay="676"/>
                                          </p:stCondLst>
                                        </p:cTn>
                                        <p:tgtEl>
                                          <p:spTgt spid="4">
                                            <p:txEl>
                                              <p:pRg st="4" end="4"/>
                                            </p:txEl>
                                          </p:spTgt>
                                        </p:tgtEl>
                                      </p:cBhvr>
                                      <p:to x="100000" y="100000"/>
                                    </p:animScale>
                                    <p:animScale>
                                      <p:cBhvr>
                                        <p:cTn id="73" dur="26">
                                          <p:stCondLst>
                                            <p:cond delay="1312"/>
                                          </p:stCondLst>
                                        </p:cTn>
                                        <p:tgtEl>
                                          <p:spTgt spid="4">
                                            <p:txEl>
                                              <p:pRg st="4" end="4"/>
                                            </p:txEl>
                                          </p:spTgt>
                                        </p:tgtEl>
                                      </p:cBhvr>
                                      <p:to x="100000" y="80000"/>
                                    </p:animScale>
                                    <p:animScale>
                                      <p:cBhvr>
                                        <p:cTn id="74" dur="166" decel="50000">
                                          <p:stCondLst>
                                            <p:cond delay="1338"/>
                                          </p:stCondLst>
                                        </p:cTn>
                                        <p:tgtEl>
                                          <p:spTgt spid="4">
                                            <p:txEl>
                                              <p:pRg st="4" end="4"/>
                                            </p:txEl>
                                          </p:spTgt>
                                        </p:tgtEl>
                                      </p:cBhvr>
                                      <p:to x="100000" y="100000"/>
                                    </p:animScale>
                                    <p:animScale>
                                      <p:cBhvr>
                                        <p:cTn id="75" dur="26">
                                          <p:stCondLst>
                                            <p:cond delay="1642"/>
                                          </p:stCondLst>
                                        </p:cTn>
                                        <p:tgtEl>
                                          <p:spTgt spid="4">
                                            <p:txEl>
                                              <p:pRg st="4" end="4"/>
                                            </p:txEl>
                                          </p:spTgt>
                                        </p:tgtEl>
                                      </p:cBhvr>
                                      <p:to x="100000" y="90000"/>
                                    </p:animScale>
                                    <p:animScale>
                                      <p:cBhvr>
                                        <p:cTn id="76" dur="166" decel="50000">
                                          <p:stCondLst>
                                            <p:cond delay="1668"/>
                                          </p:stCondLst>
                                        </p:cTn>
                                        <p:tgtEl>
                                          <p:spTgt spid="4">
                                            <p:txEl>
                                              <p:pRg st="4" end="4"/>
                                            </p:txEl>
                                          </p:spTgt>
                                        </p:tgtEl>
                                      </p:cBhvr>
                                      <p:to x="100000" y="100000"/>
                                    </p:animScale>
                                    <p:animScale>
                                      <p:cBhvr>
                                        <p:cTn id="77" dur="26">
                                          <p:stCondLst>
                                            <p:cond delay="1808"/>
                                          </p:stCondLst>
                                        </p:cTn>
                                        <p:tgtEl>
                                          <p:spTgt spid="4">
                                            <p:txEl>
                                              <p:pRg st="4" end="4"/>
                                            </p:txEl>
                                          </p:spTgt>
                                        </p:tgtEl>
                                      </p:cBhvr>
                                      <p:to x="100000" y="95000"/>
                                    </p:animScale>
                                    <p:animScale>
                                      <p:cBhvr>
                                        <p:cTn id="78" dur="166" decel="50000">
                                          <p:stCondLst>
                                            <p:cond delay="1834"/>
                                          </p:stCondLst>
                                        </p:cTn>
                                        <p:tgtEl>
                                          <p:spTgt spid="4">
                                            <p:txEl>
                                              <p:pRg st="4" end="4"/>
                                            </p:txEl>
                                          </p:spTgt>
                                        </p:tgtEl>
                                      </p:cBhvr>
                                      <p:to x="100000" y="100000"/>
                                    </p:animScale>
                                  </p:childTnLst>
                                </p:cTn>
                              </p:par>
                            </p:childTnLst>
                          </p:cTn>
                        </p:par>
                        <p:par>
                          <p:cTn id="79" fill="hold">
                            <p:stCondLst>
                              <p:cond delay="9000"/>
                            </p:stCondLst>
                            <p:childTnLst>
                              <p:par>
                                <p:cTn id="80" presetID="26" presetClass="entr" presetSubtype="0" fill="hold" nodeType="afterEffect">
                                  <p:stCondLst>
                                    <p:cond delay="0"/>
                                  </p:stCondLst>
                                  <p:childTnLst>
                                    <p:set>
                                      <p:cBhvr>
                                        <p:cTn id="81" dur="1" fill="hold">
                                          <p:stCondLst>
                                            <p:cond delay="0"/>
                                          </p:stCondLst>
                                        </p:cTn>
                                        <p:tgtEl>
                                          <p:spTgt spid="4">
                                            <p:txEl>
                                              <p:pRg st="5" end="5"/>
                                            </p:txEl>
                                          </p:spTgt>
                                        </p:tgtEl>
                                        <p:attrNameLst>
                                          <p:attrName>style.visibility</p:attrName>
                                        </p:attrNameLst>
                                      </p:cBhvr>
                                      <p:to>
                                        <p:strVal val="visible"/>
                                      </p:to>
                                    </p:set>
                                    <p:animEffect transition="in" filter="wipe(down)">
                                      <p:cBhvr>
                                        <p:cTn id="82" dur="580">
                                          <p:stCondLst>
                                            <p:cond delay="0"/>
                                          </p:stCondLst>
                                        </p:cTn>
                                        <p:tgtEl>
                                          <p:spTgt spid="4">
                                            <p:txEl>
                                              <p:pRg st="5" end="5"/>
                                            </p:txEl>
                                          </p:spTgt>
                                        </p:tgtEl>
                                      </p:cBhvr>
                                    </p:animEffect>
                                    <p:anim calcmode="lin" valueType="num">
                                      <p:cBhvr>
                                        <p:cTn id="83" dur="1822" tmFilter="0,0; 0.14,0.36; 0.43,0.73; 0.71,0.91; 1.0,1.0">
                                          <p:stCondLst>
                                            <p:cond delay="0"/>
                                          </p:stCondLst>
                                        </p:cTn>
                                        <p:tgtEl>
                                          <p:spTgt spid="4">
                                            <p:txEl>
                                              <p:pRg st="5" end="5"/>
                                            </p:txEl>
                                          </p:spTgt>
                                        </p:tgtEl>
                                        <p:attrNameLst>
                                          <p:attrName>ppt_x</p:attrName>
                                        </p:attrNameLst>
                                      </p:cBhvr>
                                      <p:tavLst>
                                        <p:tav tm="0">
                                          <p:val>
                                            <p:strVal val="#ppt_x-0.25"/>
                                          </p:val>
                                        </p:tav>
                                        <p:tav tm="100000">
                                          <p:val>
                                            <p:strVal val="#ppt_x"/>
                                          </p:val>
                                        </p:tav>
                                      </p:tavLst>
                                    </p:anim>
                                    <p:anim calcmode="lin" valueType="num">
                                      <p:cBhvr>
                                        <p:cTn id="84" dur="664" tmFilter="0.0,0.0; 0.25,0.07; 0.50,0.2; 0.75,0.467; 1.0,1.0">
                                          <p:stCondLst>
                                            <p:cond delay="0"/>
                                          </p:stCondLst>
                                        </p:cTn>
                                        <p:tgtEl>
                                          <p:spTgt spid="4">
                                            <p:txEl>
                                              <p:pRg st="5" end="5"/>
                                            </p:txEl>
                                          </p:spTgt>
                                        </p:tgtEl>
                                        <p:attrNameLst>
                                          <p:attrName>ppt_y</p:attrName>
                                        </p:attrNameLst>
                                      </p:cBhvr>
                                      <p:tavLst>
                                        <p:tav tm="0" fmla="#ppt_y-sin(pi*$)/3">
                                          <p:val>
                                            <p:fltVal val="0.5"/>
                                          </p:val>
                                        </p:tav>
                                        <p:tav tm="100000">
                                          <p:val>
                                            <p:fltVal val="1"/>
                                          </p:val>
                                        </p:tav>
                                      </p:tavLst>
                                    </p:anim>
                                    <p:anim calcmode="lin" valueType="num">
                                      <p:cBhvr>
                                        <p:cTn id="85" dur="664" tmFilter="0, 0; 0.125,0.2665; 0.25,0.4; 0.375,0.465; 0.5,0.5;  0.625,0.535; 0.75,0.6; 0.875,0.7335; 1,1">
                                          <p:stCondLst>
                                            <p:cond delay="664"/>
                                          </p:stCondLst>
                                        </p:cTn>
                                        <p:tgtEl>
                                          <p:spTgt spid="4">
                                            <p:txEl>
                                              <p:pRg st="5" end="5"/>
                                            </p:txEl>
                                          </p:spTgt>
                                        </p:tgtEl>
                                        <p:attrNameLst>
                                          <p:attrName>ppt_y</p:attrName>
                                        </p:attrNameLst>
                                      </p:cBhvr>
                                      <p:tavLst>
                                        <p:tav tm="0" fmla="#ppt_y-sin(pi*$)/9">
                                          <p:val>
                                            <p:fltVal val="0"/>
                                          </p:val>
                                        </p:tav>
                                        <p:tav tm="100000">
                                          <p:val>
                                            <p:fltVal val="1"/>
                                          </p:val>
                                        </p:tav>
                                      </p:tavLst>
                                    </p:anim>
                                    <p:anim calcmode="lin" valueType="num">
                                      <p:cBhvr>
                                        <p:cTn id="86" dur="332" tmFilter="0, 0; 0.125,0.2665; 0.25,0.4; 0.375,0.465; 0.5,0.5;  0.625,0.535; 0.75,0.6; 0.875,0.7335; 1,1">
                                          <p:stCondLst>
                                            <p:cond delay="1324"/>
                                          </p:stCondLst>
                                        </p:cTn>
                                        <p:tgtEl>
                                          <p:spTgt spid="4">
                                            <p:txEl>
                                              <p:pRg st="5" end="5"/>
                                            </p:txEl>
                                          </p:spTgt>
                                        </p:tgtEl>
                                        <p:attrNameLst>
                                          <p:attrName>ppt_y</p:attrName>
                                        </p:attrNameLst>
                                      </p:cBhvr>
                                      <p:tavLst>
                                        <p:tav tm="0" fmla="#ppt_y-sin(pi*$)/27">
                                          <p:val>
                                            <p:fltVal val="0"/>
                                          </p:val>
                                        </p:tav>
                                        <p:tav tm="100000">
                                          <p:val>
                                            <p:fltVal val="1"/>
                                          </p:val>
                                        </p:tav>
                                      </p:tavLst>
                                    </p:anim>
                                    <p:anim calcmode="lin" valueType="num">
                                      <p:cBhvr>
                                        <p:cTn id="87" dur="164" tmFilter="0, 0; 0.125,0.2665; 0.25,0.4; 0.375,0.465; 0.5,0.5;  0.625,0.535; 0.75,0.6; 0.875,0.7335; 1,1">
                                          <p:stCondLst>
                                            <p:cond delay="1656"/>
                                          </p:stCondLst>
                                        </p:cTn>
                                        <p:tgtEl>
                                          <p:spTgt spid="4">
                                            <p:txEl>
                                              <p:pRg st="5" end="5"/>
                                            </p:txEl>
                                          </p:spTgt>
                                        </p:tgtEl>
                                        <p:attrNameLst>
                                          <p:attrName>ppt_y</p:attrName>
                                        </p:attrNameLst>
                                      </p:cBhvr>
                                      <p:tavLst>
                                        <p:tav tm="0" fmla="#ppt_y-sin(pi*$)/81">
                                          <p:val>
                                            <p:fltVal val="0"/>
                                          </p:val>
                                        </p:tav>
                                        <p:tav tm="100000">
                                          <p:val>
                                            <p:fltVal val="1"/>
                                          </p:val>
                                        </p:tav>
                                      </p:tavLst>
                                    </p:anim>
                                    <p:animScale>
                                      <p:cBhvr>
                                        <p:cTn id="88" dur="26">
                                          <p:stCondLst>
                                            <p:cond delay="650"/>
                                          </p:stCondLst>
                                        </p:cTn>
                                        <p:tgtEl>
                                          <p:spTgt spid="4">
                                            <p:txEl>
                                              <p:pRg st="5" end="5"/>
                                            </p:txEl>
                                          </p:spTgt>
                                        </p:tgtEl>
                                      </p:cBhvr>
                                      <p:to x="100000" y="60000"/>
                                    </p:animScale>
                                    <p:animScale>
                                      <p:cBhvr>
                                        <p:cTn id="89" dur="166" decel="50000">
                                          <p:stCondLst>
                                            <p:cond delay="676"/>
                                          </p:stCondLst>
                                        </p:cTn>
                                        <p:tgtEl>
                                          <p:spTgt spid="4">
                                            <p:txEl>
                                              <p:pRg st="5" end="5"/>
                                            </p:txEl>
                                          </p:spTgt>
                                        </p:tgtEl>
                                      </p:cBhvr>
                                      <p:to x="100000" y="100000"/>
                                    </p:animScale>
                                    <p:animScale>
                                      <p:cBhvr>
                                        <p:cTn id="90" dur="26">
                                          <p:stCondLst>
                                            <p:cond delay="1312"/>
                                          </p:stCondLst>
                                        </p:cTn>
                                        <p:tgtEl>
                                          <p:spTgt spid="4">
                                            <p:txEl>
                                              <p:pRg st="5" end="5"/>
                                            </p:txEl>
                                          </p:spTgt>
                                        </p:tgtEl>
                                      </p:cBhvr>
                                      <p:to x="100000" y="80000"/>
                                    </p:animScale>
                                    <p:animScale>
                                      <p:cBhvr>
                                        <p:cTn id="91" dur="166" decel="50000">
                                          <p:stCondLst>
                                            <p:cond delay="1338"/>
                                          </p:stCondLst>
                                        </p:cTn>
                                        <p:tgtEl>
                                          <p:spTgt spid="4">
                                            <p:txEl>
                                              <p:pRg st="5" end="5"/>
                                            </p:txEl>
                                          </p:spTgt>
                                        </p:tgtEl>
                                      </p:cBhvr>
                                      <p:to x="100000" y="100000"/>
                                    </p:animScale>
                                    <p:animScale>
                                      <p:cBhvr>
                                        <p:cTn id="92" dur="26">
                                          <p:stCondLst>
                                            <p:cond delay="1642"/>
                                          </p:stCondLst>
                                        </p:cTn>
                                        <p:tgtEl>
                                          <p:spTgt spid="4">
                                            <p:txEl>
                                              <p:pRg st="5" end="5"/>
                                            </p:txEl>
                                          </p:spTgt>
                                        </p:tgtEl>
                                      </p:cBhvr>
                                      <p:to x="100000" y="90000"/>
                                    </p:animScale>
                                    <p:animScale>
                                      <p:cBhvr>
                                        <p:cTn id="93" dur="166" decel="50000">
                                          <p:stCondLst>
                                            <p:cond delay="1668"/>
                                          </p:stCondLst>
                                        </p:cTn>
                                        <p:tgtEl>
                                          <p:spTgt spid="4">
                                            <p:txEl>
                                              <p:pRg st="5" end="5"/>
                                            </p:txEl>
                                          </p:spTgt>
                                        </p:tgtEl>
                                      </p:cBhvr>
                                      <p:to x="100000" y="100000"/>
                                    </p:animScale>
                                    <p:animScale>
                                      <p:cBhvr>
                                        <p:cTn id="94" dur="26">
                                          <p:stCondLst>
                                            <p:cond delay="1808"/>
                                          </p:stCondLst>
                                        </p:cTn>
                                        <p:tgtEl>
                                          <p:spTgt spid="4">
                                            <p:txEl>
                                              <p:pRg st="5" end="5"/>
                                            </p:txEl>
                                          </p:spTgt>
                                        </p:tgtEl>
                                      </p:cBhvr>
                                      <p:to x="100000" y="95000"/>
                                    </p:animScale>
                                    <p:animScale>
                                      <p:cBhvr>
                                        <p:cTn id="95" dur="166" decel="50000">
                                          <p:stCondLst>
                                            <p:cond delay="1834"/>
                                          </p:stCondLst>
                                        </p:cTn>
                                        <p:tgtEl>
                                          <p:spTgt spid="4">
                                            <p:txEl>
                                              <p:pRg st="5" end="5"/>
                                            </p:txEl>
                                          </p:spTgt>
                                        </p:tgtEl>
                                      </p:cBhvr>
                                      <p:to x="100000" y="100000"/>
                                    </p:animScale>
                                  </p:childTnLst>
                                </p:cTn>
                              </p:par>
                            </p:childTnLst>
                          </p:cTn>
                        </p:par>
                        <p:par>
                          <p:cTn id="96" fill="hold">
                            <p:stCondLst>
                              <p:cond delay="11000"/>
                            </p:stCondLst>
                            <p:childTnLst>
                              <p:par>
                                <p:cTn id="97" presetID="26" presetClass="entr" presetSubtype="0" fill="hold" nodeType="afterEffect">
                                  <p:stCondLst>
                                    <p:cond delay="0"/>
                                  </p:stCondLst>
                                  <p:childTnLst>
                                    <p:set>
                                      <p:cBhvr>
                                        <p:cTn id="98" dur="1" fill="hold">
                                          <p:stCondLst>
                                            <p:cond delay="0"/>
                                          </p:stCondLst>
                                        </p:cTn>
                                        <p:tgtEl>
                                          <p:spTgt spid="4">
                                            <p:txEl>
                                              <p:pRg st="6" end="6"/>
                                            </p:txEl>
                                          </p:spTgt>
                                        </p:tgtEl>
                                        <p:attrNameLst>
                                          <p:attrName>style.visibility</p:attrName>
                                        </p:attrNameLst>
                                      </p:cBhvr>
                                      <p:to>
                                        <p:strVal val="visible"/>
                                      </p:to>
                                    </p:set>
                                    <p:animEffect transition="in" filter="wipe(down)">
                                      <p:cBhvr>
                                        <p:cTn id="99" dur="580">
                                          <p:stCondLst>
                                            <p:cond delay="0"/>
                                          </p:stCondLst>
                                        </p:cTn>
                                        <p:tgtEl>
                                          <p:spTgt spid="4">
                                            <p:txEl>
                                              <p:pRg st="6" end="6"/>
                                            </p:txEl>
                                          </p:spTgt>
                                        </p:tgtEl>
                                      </p:cBhvr>
                                    </p:animEffect>
                                    <p:anim calcmode="lin" valueType="num">
                                      <p:cBhvr>
                                        <p:cTn id="100" dur="1822" tmFilter="0,0; 0.14,0.36; 0.43,0.73; 0.71,0.91; 1.0,1.0">
                                          <p:stCondLst>
                                            <p:cond delay="0"/>
                                          </p:stCondLst>
                                        </p:cTn>
                                        <p:tgtEl>
                                          <p:spTgt spid="4">
                                            <p:txEl>
                                              <p:pRg st="6" end="6"/>
                                            </p:txEl>
                                          </p:spTgt>
                                        </p:tgtEl>
                                        <p:attrNameLst>
                                          <p:attrName>ppt_x</p:attrName>
                                        </p:attrNameLst>
                                      </p:cBhvr>
                                      <p:tavLst>
                                        <p:tav tm="0">
                                          <p:val>
                                            <p:strVal val="#ppt_x-0.25"/>
                                          </p:val>
                                        </p:tav>
                                        <p:tav tm="100000">
                                          <p:val>
                                            <p:strVal val="#ppt_x"/>
                                          </p:val>
                                        </p:tav>
                                      </p:tavLst>
                                    </p:anim>
                                    <p:anim calcmode="lin" valueType="num">
                                      <p:cBhvr>
                                        <p:cTn id="101" dur="664" tmFilter="0.0,0.0; 0.25,0.07; 0.50,0.2; 0.75,0.467; 1.0,1.0">
                                          <p:stCondLst>
                                            <p:cond delay="0"/>
                                          </p:stCondLst>
                                        </p:cTn>
                                        <p:tgtEl>
                                          <p:spTgt spid="4">
                                            <p:txEl>
                                              <p:pRg st="6" end="6"/>
                                            </p:txEl>
                                          </p:spTgt>
                                        </p:tgtEl>
                                        <p:attrNameLst>
                                          <p:attrName>ppt_y</p:attrName>
                                        </p:attrNameLst>
                                      </p:cBhvr>
                                      <p:tavLst>
                                        <p:tav tm="0" fmla="#ppt_y-sin(pi*$)/3">
                                          <p:val>
                                            <p:fltVal val="0.5"/>
                                          </p:val>
                                        </p:tav>
                                        <p:tav tm="100000">
                                          <p:val>
                                            <p:fltVal val="1"/>
                                          </p:val>
                                        </p:tav>
                                      </p:tavLst>
                                    </p:anim>
                                    <p:anim calcmode="lin" valueType="num">
                                      <p:cBhvr>
                                        <p:cTn id="102" dur="664" tmFilter="0, 0; 0.125,0.2665; 0.25,0.4; 0.375,0.465; 0.5,0.5;  0.625,0.535; 0.75,0.6; 0.875,0.7335; 1,1">
                                          <p:stCondLst>
                                            <p:cond delay="664"/>
                                          </p:stCondLst>
                                        </p:cTn>
                                        <p:tgtEl>
                                          <p:spTgt spid="4">
                                            <p:txEl>
                                              <p:pRg st="6" end="6"/>
                                            </p:txEl>
                                          </p:spTgt>
                                        </p:tgtEl>
                                        <p:attrNameLst>
                                          <p:attrName>ppt_y</p:attrName>
                                        </p:attrNameLst>
                                      </p:cBhvr>
                                      <p:tavLst>
                                        <p:tav tm="0" fmla="#ppt_y-sin(pi*$)/9">
                                          <p:val>
                                            <p:fltVal val="0"/>
                                          </p:val>
                                        </p:tav>
                                        <p:tav tm="100000">
                                          <p:val>
                                            <p:fltVal val="1"/>
                                          </p:val>
                                        </p:tav>
                                      </p:tavLst>
                                    </p:anim>
                                    <p:anim calcmode="lin" valueType="num">
                                      <p:cBhvr>
                                        <p:cTn id="103" dur="332" tmFilter="0, 0; 0.125,0.2665; 0.25,0.4; 0.375,0.465; 0.5,0.5;  0.625,0.535; 0.75,0.6; 0.875,0.7335; 1,1">
                                          <p:stCondLst>
                                            <p:cond delay="1324"/>
                                          </p:stCondLst>
                                        </p:cTn>
                                        <p:tgtEl>
                                          <p:spTgt spid="4">
                                            <p:txEl>
                                              <p:pRg st="6" end="6"/>
                                            </p:txEl>
                                          </p:spTgt>
                                        </p:tgtEl>
                                        <p:attrNameLst>
                                          <p:attrName>ppt_y</p:attrName>
                                        </p:attrNameLst>
                                      </p:cBhvr>
                                      <p:tavLst>
                                        <p:tav tm="0" fmla="#ppt_y-sin(pi*$)/27">
                                          <p:val>
                                            <p:fltVal val="0"/>
                                          </p:val>
                                        </p:tav>
                                        <p:tav tm="100000">
                                          <p:val>
                                            <p:fltVal val="1"/>
                                          </p:val>
                                        </p:tav>
                                      </p:tavLst>
                                    </p:anim>
                                    <p:anim calcmode="lin" valueType="num">
                                      <p:cBhvr>
                                        <p:cTn id="104" dur="164" tmFilter="0, 0; 0.125,0.2665; 0.25,0.4; 0.375,0.465; 0.5,0.5;  0.625,0.535; 0.75,0.6; 0.875,0.7335; 1,1">
                                          <p:stCondLst>
                                            <p:cond delay="1656"/>
                                          </p:stCondLst>
                                        </p:cTn>
                                        <p:tgtEl>
                                          <p:spTgt spid="4">
                                            <p:txEl>
                                              <p:pRg st="6" end="6"/>
                                            </p:txEl>
                                          </p:spTgt>
                                        </p:tgtEl>
                                        <p:attrNameLst>
                                          <p:attrName>ppt_y</p:attrName>
                                        </p:attrNameLst>
                                      </p:cBhvr>
                                      <p:tavLst>
                                        <p:tav tm="0" fmla="#ppt_y-sin(pi*$)/81">
                                          <p:val>
                                            <p:fltVal val="0"/>
                                          </p:val>
                                        </p:tav>
                                        <p:tav tm="100000">
                                          <p:val>
                                            <p:fltVal val="1"/>
                                          </p:val>
                                        </p:tav>
                                      </p:tavLst>
                                    </p:anim>
                                    <p:animScale>
                                      <p:cBhvr>
                                        <p:cTn id="105" dur="26">
                                          <p:stCondLst>
                                            <p:cond delay="650"/>
                                          </p:stCondLst>
                                        </p:cTn>
                                        <p:tgtEl>
                                          <p:spTgt spid="4">
                                            <p:txEl>
                                              <p:pRg st="6" end="6"/>
                                            </p:txEl>
                                          </p:spTgt>
                                        </p:tgtEl>
                                      </p:cBhvr>
                                      <p:to x="100000" y="60000"/>
                                    </p:animScale>
                                    <p:animScale>
                                      <p:cBhvr>
                                        <p:cTn id="106" dur="166" decel="50000">
                                          <p:stCondLst>
                                            <p:cond delay="676"/>
                                          </p:stCondLst>
                                        </p:cTn>
                                        <p:tgtEl>
                                          <p:spTgt spid="4">
                                            <p:txEl>
                                              <p:pRg st="6" end="6"/>
                                            </p:txEl>
                                          </p:spTgt>
                                        </p:tgtEl>
                                      </p:cBhvr>
                                      <p:to x="100000" y="100000"/>
                                    </p:animScale>
                                    <p:animScale>
                                      <p:cBhvr>
                                        <p:cTn id="107" dur="26">
                                          <p:stCondLst>
                                            <p:cond delay="1312"/>
                                          </p:stCondLst>
                                        </p:cTn>
                                        <p:tgtEl>
                                          <p:spTgt spid="4">
                                            <p:txEl>
                                              <p:pRg st="6" end="6"/>
                                            </p:txEl>
                                          </p:spTgt>
                                        </p:tgtEl>
                                      </p:cBhvr>
                                      <p:to x="100000" y="80000"/>
                                    </p:animScale>
                                    <p:animScale>
                                      <p:cBhvr>
                                        <p:cTn id="108" dur="166" decel="50000">
                                          <p:stCondLst>
                                            <p:cond delay="1338"/>
                                          </p:stCondLst>
                                        </p:cTn>
                                        <p:tgtEl>
                                          <p:spTgt spid="4">
                                            <p:txEl>
                                              <p:pRg st="6" end="6"/>
                                            </p:txEl>
                                          </p:spTgt>
                                        </p:tgtEl>
                                      </p:cBhvr>
                                      <p:to x="100000" y="100000"/>
                                    </p:animScale>
                                    <p:animScale>
                                      <p:cBhvr>
                                        <p:cTn id="109" dur="26">
                                          <p:stCondLst>
                                            <p:cond delay="1642"/>
                                          </p:stCondLst>
                                        </p:cTn>
                                        <p:tgtEl>
                                          <p:spTgt spid="4">
                                            <p:txEl>
                                              <p:pRg st="6" end="6"/>
                                            </p:txEl>
                                          </p:spTgt>
                                        </p:tgtEl>
                                      </p:cBhvr>
                                      <p:to x="100000" y="90000"/>
                                    </p:animScale>
                                    <p:animScale>
                                      <p:cBhvr>
                                        <p:cTn id="110" dur="166" decel="50000">
                                          <p:stCondLst>
                                            <p:cond delay="1668"/>
                                          </p:stCondLst>
                                        </p:cTn>
                                        <p:tgtEl>
                                          <p:spTgt spid="4">
                                            <p:txEl>
                                              <p:pRg st="6" end="6"/>
                                            </p:txEl>
                                          </p:spTgt>
                                        </p:tgtEl>
                                      </p:cBhvr>
                                      <p:to x="100000" y="100000"/>
                                    </p:animScale>
                                    <p:animScale>
                                      <p:cBhvr>
                                        <p:cTn id="111" dur="26">
                                          <p:stCondLst>
                                            <p:cond delay="1808"/>
                                          </p:stCondLst>
                                        </p:cTn>
                                        <p:tgtEl>
                                          <p:spTgt spid="4">
                                            <p:txEl>
                                              <p:pRg st="6" end="6"/>
                                            </p:txEl>
                                          </p:spTgt>
                                        </p:tgtEl>
                                      </p:cBhvr>
                                      <p:to x="100000" y="95000"/>
                                    </p:animScale>
                                    <p:animScale>
                                      <p:cBhvr>
                                        <p:cTn id="112" dur="166" decel="50000">
                                          <p:stCondLst>
                                            <p:cond delay="1834"/>
                                          </p:stCondLst>
                                        </p:cTn>
                                        <p:tgtEl>
                                          <p:spTgt spid="4">
                                            <p:txEl>
                                              <p:pRg st="6" end="6"/>
                                            </p:txEl>
                                          </p:spTgt>
                                        </p:tgtEl>
                                      </p:cBhvr>
                                      <p:to x="100000" y="100000"/>
                                    </p:animScale>
                                  </p:childTnLst>
                                </p:cTn>
                              </p:par>
                            </p:childTnLst>
                          </p:cTn>
                        </p:par>
                        <p:par>
                          <p:cTn id="113" fill="hold">
                            <p:stCondLst>
                              <p:cond delay="13000"/>
                            </p:stCondLst>
                            <p:childTnLst>
                              <p:par>
                                <p:cTn id="114" presetID="26" presetClass="entr" presetSubtype="0" fill="hold" nodeType="afterEffect">
                                  <p:stCondLst>
                                    <p:cond delay="0"/>
                                  </p:stCondLst>
                                  <p:childTnLst>
                                    <p:set>
                                      <p:cBhvr>
                                        <p:cTn id="115" dur="1" fill="hold">
                                          <p:stCondLst>
                                            <p:cond delay="0"/>
                                          </p:stCondLst>
                                        </p:cTn>
                                        <p:tgtEl>
                                          <p:spTgt spid="4">
                                            <p:txEl>
                                              <p:pRg st="7" end="7"/>
                                            </p:txEl>
                                          </p:spTgt>
                                        </p:tgtEl>
                                        <p:attrNameLst>
                                          <p:attrName>style.visibility</p:attrName>
                                        </p:attrNameLst>
                                      </p:cBhvr>
                                      <p:to>
                                        <p:strVal val="visible"/>
                                      </p:to>
                                    </p:set>
                                    <p:animEffect transition="in" filter="wipe(down)">
                                      <p:cBhvr>
                                        <p:cTn id="116" dur="580">
                                          <p:stCondLst>
                                            <p:cond delay="0"/>
                                          </p:stCondLst>
                                        </p:cTn>
                                        <p:tgtEl>
                                          <p:spTgt spid="4">
                                            <p:txEl>
                                              <p:pRg st="7" end="7"/>
                                            </p:txEl>
                                          </p:spTgt>
                                        </p:tgtEl>
                                      </p:cBhvr>
                                    </p:animEffect>
                                    <p:anim calcmode="lin" valueType="num">
                                      <p:cBhvr>
                                        <p:cTn id="117" dur="1822" tmFilter="0,0; 0.14,0.36; 0.43,0.73; 0.71,0.91; 1.0,1.0">
                                          <p:stCondLst>
                                            <p:cond delay="0"/>
                                          </p:stCondLst>
                                        </p:cTn>
                                        <p:tgtEl>
                                          <p:spTgt spid="4">
                                            <p:txEl>
                                              <p:pRg st="7" end="7"/>
                                            </p:txEl>
                                          </p:spTgt>
                                        </p:tgtEl>
                                        <p:attrNameLst>
                                          <p:attrName>ppt_x</p:attrName>
                                        </p:attrNameLst>
                                      </p:cBhvr>
                                      <p:tavLst>
                                        <p:tav tm="0">
                                          <p:val>
                                            <p:strVal val="#ppt_x-0.25"/>
                                          </p:val>
                                        </p:tav>
                                        <p:tav tm="100000">
                                          <p:val>
                                            <p:strVal val="#ppt_x"/>
                                          </p:val>
                                        </p:tav>
                                      </p:tavLst>
                                    </p:anim>
                                    <p:anim calcmode="lin" valueType="num">
                                      <p:cBhvr>
                                        <p:cTn id="118" dur="664" tmFilter="0.0,0.0; 0.25,0.07; 0.50,0.2; 0.75,0.467; 1.0,1.0">
                                          <p:stCondLst>
                                            <p:cond delay="0"/>
                                          </p:stCondLst>
                                        </p:cTn>
                                        <p:tgtEl>
                                          <p:spTgt spid="4">
                                            <p:txEl>
                                              <p:pRg st="7" end="7"/>
                                            </p:txEl>
                                          </p:spTgt>
                                        </p:tgtEl>
                                        <p:attrNameLst>
                                          <p:attrName>ppt_y</p:attrName>
                                        </p:attrNameLst>
                                      </p:cBhvr>
                                      <p:tavLst>
                                        <p:tav tm="0" fmla="#ppt_y-sin(pi*$)/3">
                                          <p:val>
                                            <p:fltVal val="0.5"/>
                                          </p:val>
                                        </p:tav>
                                        <p:tav tm="100000">
                                          <p:val>
                                            <p:fltVal val="1"/>
                                          </p:val>
                                        </p:tav>
                                      </p:tavLst>
                                    </p:anim>
                                    <p:anim calcmode="lin" valueType="num">
                                      <p:cBhvr>
                                        <p:cTn id="119" dur="664" tmFilter="0, 0; 0.125,0.2665; 0.25,0.4; 0.375,0.465; 0.5,0.5;  0.625,0.535; 0.75,0.6; 0.875,0.7335; 1,1">
                                          <p:stCondLst>
                                            <p:cond delay="664"/>
                                          </p:stCondLst>
                                        </p:cTn>
                                        <p:tgtEl>
                                          <p:spTgt spid="4">
                                            <p:txEl>
                                              <p:pRg st="7" end="7"/>
                                            </p:txEl>
                                          </p:spTgt>
                                        </p:tgtEl>
                                        <p:attrNameLst>
                                          <p:attrName>ppt_y</p:attrName>
                                        </p:attrNameLst>
                                      </p:cBhvr>
                                      <p:tavLst>
                                        <p:tav tm="0" fmla="#ppt_y-sin(pi*$)/9">
                                          <p:val>
                                            <p:fltVal val="0"/>
                                          </p:val>
                                        </p:tav>
                                        <p:tav tm="100000">
                                          <p:val>
                                            <p:fltVal val="1"/>
                                          </p:val>
                                        </p:tav>
                                      </p:tavLst>
                                    </p:anim>
                                    <p:anim calcmode="lin" valueType="num">
                                      <p:cBhvr>
                                        <p:cTn id="120" dur="332" tmFilter="0, 0; 0.125,0.2665; 0.25,0.4; 0.375,0.465; 0.5,0.5;  0.625,0.535; 0.75,0.6; 0.875,0.7335; 1,1">
                                          <p:stCondLst>
                                            <p:cond delay="1324"/>
                                          </p:stCondLst>
                                        </p:cTn>
                                        <p:tgtEl>
                                          <p:spTgt spid="4">
                                            <p:txEl>
                                              <p:pRg st="7" end="7"/>
                                            </p:txEl>
                                          </p:spTgt>
                                        </p:tgtEl>
                                        <p:attrNameLst>
                                          <p:attrName>ppt_y</p:attrName>
                                        </p:attrNameLst>
                                      </p:cBhvr>
                                      <p:tavLst>
                                        <p:tav tm="0" fmla="#ppt_y-sin(pi*$)/27">
                                          <p:val>
                                            <p:fltVal val="0"/>
                                          </p:val>
                                        </p:tav>
                                        <p:tav tm="100000">
                                          <p:val>
                                            <p:fltVal val="1"/>
                                          </p:val>
                                        </p:tav>
                                      </p:tavLst>
                                    </p:anim>
                                    <p:anim calcmode="lin" valueType="num">
                                      <p:cBhvr>
                                        <p:cTn id="121" dur="164" tmFilter="0, 0; 0.125,0.2665; 0.25,0.4; 0.375,0.465; 0.5,0.5;  0.625,0.535; 0.75,0.6; 0.875,0.7335; 1,1">
                                          <p:stCondLst>
                                            <p:cond delay="1656"/>
                                          </p:stCondLst>
                                        </p:cTn>
                                        <p:tgtEl>
                                          <p:spTgt spid="4">
                                            <p:txEl>
                                              <p:pRg st="7" end="7"/>
                                            </p:txEl>
                                          </p:spTgt>
                                        </p:tgtEl>
                                        <p:attrNameLst>
                                          <p:attrName>ppt_y</p:attrName>
                                        </p:attrNameLst>
                                      </p:cBhvr>
                                      <p:tavLst>
                                        <p:tav tm="0" fmla="#ppt_y-sin(pi*$)/81">
                                          <p:val>
                                            <p:fltVal val="0"/>
                                          </p:val>
                                        </p:tav>
                                        <p:tav tm="100000">
                                          <p:val>
                                            <p:fltVal val="1"/>
                                          </p:val>
                                        </p:tav>
                                      </p:tavLst>
                                    </p:anim>
                                    <p:animScale>
                                      <p:cBhvr>
                                        <p:cTn id="122" dur="26">
                                          <p:stCondLst>
                                            <p:cond delay="650"/>
                                          </p:stCondLst>
                                        </p:cTn>
                                        <p:tgtEl>
                                          <p:spTgt spid="4">
                                            <p:txEl>
                                              <p:pRg st="7" end="7"/>
                                            </p:txEl>
                                          </p:spTgt>
                                        </p:tgtEl>
                                      </p:cBhvr>
                                      <p:to x="100000" y="60000"/>
                                    </p:animScale>
                                    <p:animScale>
                                      <p:cBhvr>
                                        <p:cTn id="123" dur="166" decel="50000">
                                          <p:stCondLst>
                                            <p:cond delay="676"/>
                                          </p:stCondLst>
                                        </p:cTn>
                                        <p:tgtEl>
                                          <p:spTgt spid="4">
                                            <p:txEl>
                                              <p:pRg st="7" end="7"/>
                                            </p:txEl>
                                          </p:spTgt>
                                        </p:tgtEl>
                                      </p:cBhvr>
                                      <p:to x="100000" y="100000"/>
                                    </p:animScale>
                                    <p:animScale>
                                      <p:cBhvr>
                                        <p:cTn id="124" dur="26">
                                          <p:stCondLst>
                                            <p:cond delay="1312"/>
                                          </p:stCondLst>
                                        </p:cTn>
                                        <p:tgtEl>
                                          <p:spTgt spid="4">
                                            <p:txEl>
                                              <p:pRg st="7" end="7"/>
                                            </p:txEl>
                                          </p:spTgt>
                                        </p:tgtEl>
                                      </p:cBhvr>
                                      <p:to x="100000" y="80000"/>
                                    </p:animScale>
                                    <p:animScale>
                                      <p:cBhvr>
                                        <p:cTn id="125" dur="166" decel="50000">
                                          <p:stCondLst>
                                            <p:cond delay="1338"/>
                                          </p:stCondLst>
                                        </p:cTn>
                                        <p:tgtEl>
                                          <p:spTgt spid="4">
                                            <p:txEl>
                                              <p:pRg st="7" end="7"/>
                                            </p:txEl>
                                          </p:spTgt>
                                        </p:tgtEl>
                                      </p:cBhvr>
                                      <p:to x="100000" y="100000"/>
                                    </p:animScale>
                                    <p:animScale>
                                      <p:cBhvr>
                                        <p:cTn id="126" dur="26">
                                          <p:stCondLst>
                                            <p:cond delay="1642"/>
                                          </p:stCondLst>
                                        </p:cTn>
                                        <p:tgtEl>
                                          <p:spTgt spid="4">
                                            <p:txEl>
                                              <p:pRg st="7" end="7"/>
                                            </p:txEl>
                                          </p:spTgt>
                                        </p:tgtEl>
                                      </p:cBhvr>
                                      <p:to x="100000" y="90000"/>
                                    </p:animScale>
                                    <p:animScale>
                                      <p:cBhvr>
                                        <p:cTn id="127" dur="166" decel="50000">
                                          <p:stCondLst>
                                            <p:cond delay="1668"/>
                                          </p:stCondLst>
                                        </p:cTn>
                                        <p:tgtEl>
                                          <p:spTgt spid="4">
                                            <p:txEl>
                                              <p:pRg st="7" end="7"/>
                                            </p:txEl>
                                          </p:spTgt>
                                        </p:tgtEl>
                                      </p:cBhvr>
                                      <p:to x="100000" y="100000"/>
                                    </p:animScale>
                                    <p:animScale>
                                      <p:cBhvr>
                                        <p:cTn id="128" dur="26">
                                          <p:stCondLst>
                                            <p:cond delay="1808"/>
                                          </p:stCondLst>
                                        </p:cTn>
                                        <p:tgtEl>
                                          <p:spTgt spid="4">
                                            <p:txEl>
                                              <p:pRg st="7" end="7"/>
                                            </p:txEl>
                                          </p:spTgt>
                                        </p:tgtEl>
                                      </p:cBhvr>
                                      <p:to x="100000" y="95000"/>
                                    </p:animScale>
                                    <p:animScale>
                                      <p:cBhvr>
                                        <p:cTn id="129" dur="166" decel="50000">
                                          <p:stCondLst>
                                            <p:cond delay="1834"/>
                                          </p:stCondLst>
                                        </p:cTn>
                                        <p:tgtEl>
                                          <p:spTgt spid="4">
                                            <p:txEl>
                                              <p:pRg st="7" end="7"/>
                                            </p:txEl>
                                          </p:spTgt>
                                        </p:tgtEl>
                                      </p:cBhvr>
                                      <p:to x="100000" y="100000"/>
                                    </p:animScale>
                                  </p:childTnLst>
                                </p:cTn>
                              </p:par>
                            </p:childTnLst>
                          </p:cTn>
                        </p:par>
                        <p:par>
                          <p:cTn id="130" fill="hold">
                            <p:stCondLst>
                              <p:cond delay="15000"/>
                            </p:stCondLst>
                            <p:childTnLst>
                              <p:par>
                                <p:cTn id="131" presetID="26" presetClass="entr" presetSubtype="0" fill="hold" nodeType="afterEffect">
                                  <p:stCondLst>
                                    <p:cond delay="0"/>
                                  </p:stCondLst>
                                  <p:childTnLst>
                                    <p:set>
                                      <p:cBhvr>
                                        <p:cTn id="132" dur="1" fill="hold">
                                          <p:stCondLst>
                                            <p:cond delay="0"/>
                                          </p:stCondLst>
                                        </p:cTn>
                                        <p:tgtEl>
                                          <p:spTgt spid="4">
                                            <p:txEl>
                                              <p:pRg st="8" end="8"/>
                                            </p:txEl>
                                          </p:spTgt>
                                        </p:tgtEl>
                                        <p:attrNameLst>
                                          <p:attrName>style.visibility</p:attrName>
                                        </p:attrNameLst>
                                      </p:cBhvr>
                                      <p:to>
                                        <p:strVal val="visible"/>
                                      </p:to>
                                    </p:set>
                                    <p:animEffect transition="in" filter="wipe(down)">
                                      <p:cBhvr>
                                        <p:cTn id="133" dur="580">
                                          <p:stCondLst>
                                            <p:cond delay="0"/>
                                          </p:stCondLst>
                                        </p:cTn>
                                        <p:tgtEl>
                                          <p:spTgt spid="4">
                                            <p:txEl>
                                              <p:pRg st="8" end="8"/>
                                            </p:txEl>
                                          </p:spTgt>
                                        </p:tgtEl>
                                      </p:cBhvr>
                                    </p:animEffect>
                                    <p:anim calcmode="lin" valueType="num">
                                      <p:cBhvr>
                                        <p:cTn id="134" dur="1822" tmFilter="0,0; 0.14,0.36; 0.43,0.73; 0.71,0.91; 1.0,1.0">
                                          <p:stCondLst>
                                            <p:cond delay="0"/>
                                          </p:stCondLst>
                                        </p:cTn>
                                        <p:tgtEl>
                                          <p:spTgt spid="4">
                                            <p:txEl>
                                              <p:pRg st="8" end="8"/>
                                            </p:txEl>
                                          </p:spTgt>
                                        </p:tgtEl>
                                        <p:attrNameLst>
                                          <p:attrName>ppt_x</p:attrName>
                                        </p:attrNameLst>
                                      </p:cBhvr>
                                      <p:tavLst>
                                        <p:tav tm="0">
                                          <p:val>
                                            <p:strVal val="#ppt_x-0.25"/>
                                          </p:val>
                                        </p:tav>
                                        <p:tav tm="100000">
                                          <p:val>
                                            <p:strVal val="#ppt_x"/>
                                          </p:val>
                                        </p:tav>
                                      </p:tavLst>
                                    </p:anim>
                                    <p:anim calcmode="lin" valueType="num">
                                      <p:cBhvr>
                                        <p:cTn id="135" dur="664" tmFilter="0.0,0.0; 0.25,0.07; 0.50,0.2; 0.75,0.467; 1.0,1.0">
                                          <p:stCondLst>
                                            <p:cond delay="0"/>
                                          </p:stCondLst>
                                        </p:cTn>
                                        <p:tgtEl>
                                          <p:spTgt spid="4">
                                            <p:txEl>
                                              <p:pRg st="8" end="8"/>
                                            </p:txEl>
                                          </p:spTgt>
                                        </p:tgtEl>
                                        <p:attrNameLst>
                                          <p:attrName>ppt_y</p:attrName>
                                        </p:attrNameLst>
                                      </p:cBhvr>
                                      <p:tavLst>
                                        <p:tav tm="0" fmla="#ppt_y-sin(pi*$)/3">
                                          <p:val>
                                            <p:fltVal val="0.5"/>
                                          </p:val>
                                        </p:tav>
                                        <p:tav tm="100000">
                                          <p:val>
                                            <p:fltVal val="1"/>
                                          </p:val>
                                        </p:tav>
                                      </p:tavLst>
                                    </p:anim>
                                    <p:anim calcmode="lin" valueType="num">
                                      <p:cBhvr>
                                        <p:cTn id="136" dur="664" tmFilter="0, 0; 0.125,0.2665; 0.25,0.4; 0.375,0.465; 0.5,0.5;  0.625,0.535; 0.75,0.6; 0.875,0.7335; 1,1">
                                          <p:stCondLst>
                                            <p:cond delay="664"/>
                                          </p:stCondLst>
                                        </p:cTn>
                                        <p:tgtEl>
                                          <p:spTgt spid="4">
                                            <p:txEl>
                                              <p:pRg st="8" end="8"/>
                                            </p:txEl>
                                          </p:spTgt>
                                        </p:tgtEl>
                                        <p:attrNameLst>
                                          <p:attrName>ppt_y</p:attrName>
                                        </p:attrNameLst>
                                      </p:cBhvr>
                                      <p:tavLst>
                                        <p:tav tm="0" fmla="#ppt_y-sin(pi*$)/9">
                                          <p:val>
                                            <p:fltVal val="0"/>
                                          </p:val>
                                        </p:tav>
                                        <p:tav tm="100000">
                                          <p:val>
                                            <p:fltVal val="1"/>
                                          </p:val>
                                        </p:tav>
                                      </p:tavLst>
                                    </p:anim>
                                    <p:anim calcmode="lin" valueType="num">
                                      <p:cBhvr>
                                        <p:cTn id="137" dur="332" tmFilter="0, 0; 0.125,0.2665; 0.25,0.4; 0.375,0.465; 0.5,0.5;  0.625,0.535; 0.75,0.6; 0.875,0.7335; 1,1">
                                          <p:stCondLst>
                                            <p:cond delay="1324"/>
                                          </p:stCondLst>
                                        </p:cTn>
                                        <p:tgtEl>
                                          <p:spTgt spid="4">
                                            <p:txEl>
                                              <p:pRg st="8" end="8"/>
                                            </p:txEl>
                                          </p:spTgt>
                                        </p:tgtEl>
                                        <p:attrNameLst>
                                          <p:attrName>ppt_y</p:attrName>
                                        </p:attrNameLst>
                                      </p:cBhvr>
                                      <p:tavLst>
                                        <p:tav tm="0" fmla="#ppt_y-sin(pi*$)/27">
                                          <p:val>
                                            <p:fltVal val="0"/>
                                          </p:val>
                                        </p:tav>
                                        <p:tav tm="100000">
                                          <p:val>
                                            <p:fltVal val="1"/>
                                          </p:val>
                                        </p:tav>
                                      </p:tavLst>
                                    </p:anim>
                                    <p:anim calcmode="lin" valueType="num">
                                      <p:cBhvr>
                                        <p:cTn id="138" dur="164" tmFilter="0, 0; 0.125,0.2665; 0.25,0.4; 0.375,0.465; 0.5,0.5;  0.625,0.535; 0.75,0.6; 0.875,0.7335; 1,1">
                                          <p:stCondLst>
                                            <p:cond delay="1656"/>
                                          </p:stCondLst>
                                        </p:cTn>
                                        <p:tgtEl>
                                          <p:spTgt spid="4">
                                            <p:txEl>
                                              <p:pRg st="8" end="8"/>
                                            </p:txEl>
                                          </p:spTgt>
                                        </p:tgtEl>
                                        <p:attrNameLst>
                                          <p:attrName>ppt_y</p:attrName>
                                        </p:attrNameLst>
                                      </p:cBhvr>
                                      <p:tavLst>
                                        <p:tav tm="0" fmla="#ppt_y-sin(pi*$)/81">
                                          <p:val>
                                            <p:fltVal val="0"/>
                                          </p:val>
                                        </p:tav>
                                        <p:tav tm="100000">
                                          <p:val>
                                            <p:fltVal val="1"/>
                                          </p:val>
                                        </p:tav>
                                      </p:tavLst>
                                    </p:anim>
                                    <p:animScale>
                                      <p:cBhvr>
                                        <p:cTn id="139" dur="26">
                                          <p:stCondLst>
                                            <p:cond delay="650"/>
                                          </p:stCondLst>
                                        </p:cTn>
                                        <p:tgtEl>
                                          <p:spTgt spid="4">
                                            <p:txEl>
                                              <p:pRg st="8" end="8"/>
                                            </p:txEl>
                                          </p:spTgt>
                                        </p:tgtEl>
                                      </p:cBhvr>
                                      <p:to x="100000" y="60000"/>
                                    </p:animScale>
                                    <p:animScale>
                                      <p:cBhvr>
                                        <p:cTn id="140" dur="166" decel="50000">
                                          <p:stCondLst>
                                            <p:cond delay="676"/>
                                          </p:stCondLst>
                                        </p:cTn>
                                        <p:tgtEl>
                                          <p:spTgt spid="4">
                                            <p:txEl>
                                              <p:pRg st="8" end="8"/>
                                            </p:txEl>
                                          </p:spTgt>
                                        </p:tgtEl>
                                      </p:cBhvr>
                                      <p:to x="100000" y="100000"/>
                                    </p:animScale>
                                    <p:animScale>
                                      <p:cBhvr>
                                        <p:cTn id="141" dur="26">
                                          <p:stCondLst>
                                            <p:cond delay="1312"/>
                                          </p:stCondLst>
                                        </p:cTn>
                                        <p:tgtEl>
                                          <p:spTgt spid="4">
                                            <p:txEl>
                                              <p:pRg st="8" end="8"/>
                                            </p:txEl>
                                          </p:spTgt>
                                        </p:tgtEl>
                                      </p:cBhvr>
                                      <p:to x="100000" y="80000"/>
                                    </p:animScale>
                                    <p:animScale>
                                      <p:cBhvr>
                                        <p:cTn id="142" dur="166" decel="50000">
                                          <p:stCondLst>
                                            <p:cond delay="1338"/>
                                          </p:stCondLst>
                                        </p:cTn>
                                        <p:tgtEl>
                                          <p:spTgt spid="4">
                                            <p:txEl>
                                              <p:pRg st="8" end="8"/>
                                            </p:txEl>
                                          </p:spTgt>
                                        </p:tgtEl>
                                      </p:cBhvr>
                                      <p:to x="100000" y="100000"/>
                                    </p:animScale>
                                    <p:animScale>
                                      <p:cBhvr>
                                        <p:cTn id="143" dur="26">
                                          <p:stCondLst>
                                            <p:cond delay="1642"/>
                                          </p:stCondLst>
                                        </p:cTn>
                                        <p:tgtEl>
                                          <p:spTgt spid="4">
                                            <p:txEl>
                                              <p:pRg st="8" end="8"/>
                                            </p:txEl>
                                          </p:spTgt>
                                        </p:tgtEl>
                                      </p:cBhvr>
                                      <p:to x="100000" y="90000"/>
                                    </p:animScale>
                                    <p:animScale>
                                      <p:cBhvr>
                                        <p:cTn id="144" dur="166" decel="50000">
                                          <p:stCondLst>
                                            <p:cond delay="1668"/>
                                          </p:stCondLst>
                                        </p:cTn>
                                        <p:tgtEl>
                                          <p:spTgt spid="4">
                                            <p:txEl>
                                              <p:pRg st="8" end="8"/>
                                            </p:txEl>
                                          </p:spTgt>
                                        </p:tgtEl>
                                      </p:cBhvr>
                                      <p:to x="100000" y="100000"/>
                                    </p:animScale>
                                    <p:animScale>
                                      <p:cBhvr>
                                        <p:cTn id="145" dur="26">
                                          <p:stCondLst>
                                            <p:cond delay="1808"/>
                                          </p:stCondLst>
                                        </p:cTn>
                                        <p:tgtEl>
                                          <p:spTgt spid="4">
                                            <p:txEl>
                                              <p:pRg st="8" end="8"/>
                                            </p:txEl>
                                          </p:spTgt>
                                        </p:tgtEl>
                                      </p:cBhvr>
                                      <p:to x="100000" y="95000"/>
                                    </p:animScale>
                                    <p:animScale>
                                      <p:cBhvr>
                                        <p:cTn id="146" dur="166" decel="50000">
                                          <p:stCondLst>
                                            <p:cond delay="1834"/>
                                          </p:stCondLst>
                                        </p:cTn>
                                        <p:tgtEl>
                                          <p:spTgt spid="4">
                                            <p:txEl>
                                              <p:pRg st="8" end="8"/>
                                            </p:txEl>
                                          </p:spTgt>
                                        </p:tgtEl>
                                      </p:cBhvr>
                                      <p:to x="100000" y="100000"/>
                                    </p:animScale>
                                  </p:childTnLst>
                                </p:cTn>
                              </p:par>
                            </p:childTnLst>
                          </p:cTn>
                        </p:par>
                        <p:par>
                          <p:cTn id="147" fill="hold">
                            <p:stCondLst>
                              <p:cond delay="17000"/>
                            </p:stCondLst>
                            <p:childTnLst>
                              <p:par>
                                <p:cTn id="148" presetID="26" presetClass="entr" presetSubtype="0" fill="hold" nodeType="afterEffect">
                                  <p:stCondLst>
                                    <p:cond delay="0"/>
                                  </p:stCondLst>
                                  <p:childTnLst>
                                    <p:set>
                                      <p:cBhvr>
                                        <p:cTn id="149" dur="1" fill="hold">
                                          <p:stCondLst>
                                            <p:cond delay="0"/>
                                          </p:stCondLst>
                                        </p:cTn>
                                        <p:tgtEl>
                                          <p:spTgt spid="4">
                                            <p:txEl>
                                              <p:pRg st="9" end="9"/>
                                            </p:txEl>
                                          </p:spTgt>
                                        </p:tgtEl>
                                        <p:attrNameLst>
                                          <p:attrName>style.visibility</p:attrName>
                                        </p:attrNameLst>
                                      </p:cBhvr>
                                      <p:to>
                                        <p:strVal val="visible"/>
                                      </p:to>
                                    </p:set>
                                    <p:animEffect transition="in" filter="wipe(down)">
                                      <p:cBhvr>
                                        <p:cTn id="150" dur="580">
                                          <p:stCondLst>
                                            <p:cond delay="0"/>
                                          </p:stCondLst>
                                        </p:cTn>
                                        <p:tgtEl>
                                          <p:spTgt spid="4">
                                            <p:txEl>
                                              <p:pRg st="9" end="9"/>
                                            </p:txEl>
                                          </p:spTgt>
                                        </p:tgtEl>
                                      </p:cBhvr>
                                    </p:animEffect>
                                    <p:anim calcmode="lin" valueType="num">
                                      <p:cBhvr>
                                        <p:cTn id="151" dur="1822" tmFilter="0,0; 0.14,0.36; 0.43,0.73; 0.71,0.91; 1.0,1.0">
                                          <p:stCondLst>
                                            <p:cond delay="0"/>
                                          </p:stCondLst>
                                        </p:cTn>
                                        <p:tgtEl>
                                          <p:spTgt spid="4">
                                            <p:txEl>
                                              <p:pRg st="9" end="9"/>
                                            </p:txEl>
                                          </p:spTgt>
                                        </p:tgtEl>
                                        <p:attrNameLst>
                                          <p:attrName>ppt_x</p:attrName>
                                        </p:attrNameLst>
                                      </p:cBhvr>
                                      <p:tavLst>
                                        <p:tav tm="0">
                                          <p:val>
                                            <p:strVal val="#ppt_x-0.25"/>
                                          </p:val>
                                        </p:tav>
                                        <p:tav tm="100000">
                                          <p:val>
                                            <p:strVal val="#ppt_x"/>
                                          </p:val>
                                        </p:tav>
                                      </p:tavLst>
                                    </p:anim>
                                    <p:anim calcmode="lin" valueType="num">
                                      <p:cBhvr>
                                        <p:cTn id="152" dur="664" tmFilter="0.0,0.0; 0.25,0.07; 0.50,0.2; 0.75,0.467; 1.0,1.0">
                                          <p:stCondLst>
                                            <p:cond delay="0"/>
                                          </p:stCondLst>
                                        </p:cTn>
                                        <p:tgtEl>
                                          <p:spTgt spid="4">
                                            <p:txEl>
                                              <p:pRg st="9" end="9"/>
                                            </p:txEl>
                                          </p:spTgt>
                                        </p:tgtEl>
                                        <p:attrNameLst>
                                          <p:attrName>ppt_y</p:attrName>
                                        </p:attrNameLst>
                                      </p:cBhvr>
                                      <p:tavLst>
                                        <p:tav tm="0" fmla="#ppt_y-sin(pi*$)/3">
                                          <p:val>
                                            <p:fltVal val="0.5"/>
                                          </p:val>
                                        </p:tav>
                                        <p:tav tm="100000">
                                          <p:val>
                                            <p:fltVal val="1"/>
                                          </p:val>
                                        </p:tav>
                                      </p:tavLst>
                                    </p:anim>
                                    <p:anim calcmode="lin" valueType="num">
                                      <p:cBhvr>
                                        <p:cTn id="153" dur="664" tmFilter="0, 0; 0.125,0.2665; 0.25,0.4; 0.375,0.465; 0.5,0.5;  0.625,0.535; 0.75,0.6; 0.875,0.7335; 1,1">
                                          <p:stCondLst>
                                            <p:cond delay="664"/>
                                          </p:stCondLst>
                                        </p:cTn>
                                        <p:tgtEl>
                                          <p:spTgt spid="4">
                                            <p:txEl>
                                              <p:pRg st="9" end="9"/>
                                            </p:txEl>
                                          </p:spTgt>
                                        </p:tgtEl>
                                        <p:attrNameLst>
                                          <p:attrName>ppt_y</p:attrName>
                                        </p:attrNameLst>
                                      </p:cBhvr>
                                      <p:tavLst>
                                        <p:tav tm="0" fmla="#ppt_y-sin(pi*$)/9">
                                          <p:val>
                                            <p:fltVal val="0"/>
                                          </p:val>
                                        </p:tav>
                                        <p:tav tm="100000">
                                          <p:val>
                                            <p:fltVal val="1"/>
                                          </p:val>
                                        </p:tav>
                                      </p:tavLst>
                                    </p:anim>
                                    <p:anim calcmode="lin" valueType="num">
                                      <p:cBhvr>
                                        <p:cTn id="154" dur="332" tmFilter="0, 0; 0.125,0.2665; 0.25,0.4; 0.375,0.465; 0.5,0.5;  0.625,0.535; 0.75,0.6; 0.875,0.7335; 1,1">
                                          <p:stCondLst>
                                            <p:cond delay="1324"/>
                                          </p:stCondLst>
                                        </p:cTn>
                                        <p:tgtEl>
                                          <p:spTgt spid="4">
                                            <p:txEl>
                                              <p:pRg st="9" end="9"/>
                                            </p:txEl>
                                          </p:spTgt>
                                        </p:tgtEl>
                                        <p:attrNameLst>
                                          <p:attrName>ppt_y</p:attrName>
                                        </p:attrNameLst>
                                      </p:cBhvr>
                                      <p:tavLst>
                                        <p:tav tm="0" fmla="#ppt_y-sin(pi*$)/27">
                                          <p:val>
                                            <p:fltVal val="0"/>
                                          </p:val>
                                        </p:tav>
                                        <p:tav tm="100000">
                                          <p:val>
                                            <p:fltVal val="1"/>
                                          </p:val>
                                        </p:tav>
                                      </p:tavLst>
                                    </p:anim>
                                    <p:anim calcmode="lin" valueType="num">
                                      <p:cBhvr>
                                        <p:cTn id="155" dur="164" tmFilter="0, 0; 0.125,0.2665; 0.25,0.4; 0.375,0.465; 0.5,0.5;  0.625,0.535; 0.75,0.6; 0.875,0.7335; 1,1">
                                          <p:stCondLst>
                                            <p:cond delay="1656"/>
                                          </p:stCondLst>
                                        </p:cTn>
                                        <p:tgtEl>
                                          <p:spTgt spid="4">
                                            <p:txEl>
                                              <p:pRg st="9" end="9"/>
                                            </p:txEl>
                                          </p:spTgt>
                                        </p:tgtEl>
                                        <p:attrNameLst>
                                          <p:attrName>ppt_y</p:attrName>
                                        </p:attrNameLst>
                                      </p:cBhvr>
                                      <p:tavLst>
                                        <p:tav tm="0" fmla="#ppt_y-sin(pi*$)/81">
                                          <p:val>
                                            <p:fltVal val="0"/>
                                          </p:val>
                                        </p:tav>
                                        <p:tav tm="100000">
                                          <p:val>
                                            <p:fltVal val="1"/>
                                          </p:val>
                                        </p:tav>
                                      </p:tavLst>
                                    </p:anim>
                                    <p:animScale>
                                      <p:cBhvr>
                                        <p:cTn id="156" dur="26">
                                          <p:stCondLst>
                                            <p:cond delay="650"/>
                                          </p:stCondLst>
                                        </p:cTn>
                                        <p:tgtEl>
                                          <p:spTgt spid="4">
                                            <p:txEl>
                                              <p:pRg st="9" end="9"/>
                                            </p:txEl>
                                          </p:spTgt>
                                        </p:tgtEl>
                                      </p:cBhvr>
                                      <p:to x="100000" y="60000"/>
                                    </p:animScale>
                                    <p:animScale>
                                      <p:cBhvr>
                                        <p:cTn id="157" dur="166" decel="50000">
                                          <p:stCondLst>
                                            <p:cond delay="676"/>
                                          </p:stCondLst>
                                        </p:cTn>
                                        <p:tgtEl>
                                          <p:spTgt spid="4">
                                            <p:txEl>
                                              <p:pRg st="9" end="9"/>
                                            </p:txEl>
                                          </p:spTgt>
                                        </p:tgtEl>
                                      </p:cBhvr>
                                      <p:to x="100000" y="100000"/>
                                    </p:animScale>
                                    <p:animScale>
                                      <p:cBhvr>
                                        <p:cTn id="158" dur="26">
                                          <p:stCondLst>
                                            <p:cond delay="1312"/>
                                          </p:stCondLst>
                                        </p:cTn>
                                        <p:tgtEl>
                                          <p:spTgt spid="4">
                                            <p:txEl>
                                              <p:pRg st="9" end="9"/>
                                            </p:txEl>
                                          </p:spTgt>
                                        </p:tgtEl>
                                      </p:cBhvr>
                                      <p:to x="100000" y="80000"/>
                                    </p:animScale>
                                    <p:animScale>
                                      <p:cBhvr>
                                        <p:cTn id="159" dur="166" decel="50000">
                                          <p:stCondLst>
                                            <p:cond delay="1338"/>
                                          </p:stCondLst>
                                        </p:cTn>
                                        <p:tgtEl>
                                          <p:spTgt spid="4">
                                            <p:txEl>
                                              <p:pRg st="9" end="9"/>
                                            </p:txEl>
                                          </p:spTgt>
                                        </p:tgtEl>
                                      </p:cBhvr>
                                      <p:to x="100000" y="100000"/>
                                    </p:animScale>
                                    <p:animScale>
                                      <p:cBhvr>
                                        <p:cTn id="160" dur="26">
                                          <p:stCondLst>
                                            <p:cond delay="1642"/>
                                          </p:stCondLst>
                                        </p:cTn>
                                        <p:tgtEl>
                                          <p:spTgt spid="4">
                                            <p:txEl>
                                              <p:pRg st="9" end="9"/>
                                            </p:txEl>
                                          </p:spTgt>
                                        </p:tgtEl>
                                      </p:cBhvr>
                                      <p:to x="100000" y="90000"/>
                                    </p:animScale>
                                    <p:animScale>
                                      <p:cBhvr>
                                        <p:cTn id="161" dur="166" decel="50000">
                                          <p:stCondLst>
                                            <p:cond delay="1668"/>
                                          </p:stCondLst>
                                        </p:cTn>
                                        <p:tgtEl>
                                          <p:spTgt spid="4">
                                            <p:txEl>
                                              <p:pRg st="9" end="9"/>
                                            </p:txEl>
                                          </p:spTgt>
                                        </p:tgtEl>
                                      </p:cBhvr>
                                      <p:to x="100000" y="100000"/>
                                    </p:animScale>
                                    <p:animScale>
                                      <p:cBhvr>
                                        <p:cTn id="162" dur="26">
                                          <p:stCondLst>
                                            <p:cond delay="1808"/>
                                          </p:stCondLst>
                                        </p:cTn>
                                        <p:tgtEl>
                                          <p:spTgt spid="4">
                                            <p:txEl>
                                              <p:pRg st="9" end="9"/>
                                            </p:txEl>
                                          </p:spTgt>
                                        </p:tgtEl>
                                      </p:cBhvr>
                                      <p:to x="100000" y="95000"/>
                                    </p:animScale>
                                    <p:animScale>
                                      <p:cBhvr>
                                        <p:cTn id="163" dur="166" decel="50000">
                                          <p:stCondLst>
                                            <p:cond delay="1834"/>
                                          </p:stCondLst>
                                        </p:cTn>
                                        <p:tgtEl>
                                          <p:spTgt spid="4">
                                            <p:txEl>
                                              <p:pRg st="9" end="9"/>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 </a:t>
            </a:r>
            <a:r>
              <a:rPr lang="fr-FR" dirty="0" err="1" smtClean="0"/>
              <a:t>Silicon</a:t>
            </a:r>
            <a:r>
              <a:rPr lang="fr-FR" dirty="0" smtClean="0"/>
              <a:t> </a:t>
            </a:r>
            <a:r>
              <a:rPr lang="fr-FR" dirty="0" err="1" smtClean="0"/>
              <a:t>Valley</a:t>
            </a:r>
            <a:endParaRPr lang="fr-FR" dirty="0"/>
          </a:p>
        </p:txBody>
      </p:sp>
      <p:sp>
        <p:nvSpPr>
          <p:cNvPr id="3" name="Espace réservé du contenu 2"/>
          <p:cNvSpPr>
            <a:spLocks noGrp="1"/>
          </p:cNvSpPr>
          <p:nvPr>
            <p:ph sz="quarter" idx="1"/>
          </p:nvPr>
        </p:nvSpPr>
        <p:spPr>
          <a:xfrm>
            <a:off x="457200" y="1219200"/>
            <a:ext cx="8229600" cy="5090120"/>
          </a:xfrm>
        </p:spPr>
        <p:txBody>
          <a:bodyPr>
            <a:normAutofit/>
          </a:bodyPr>
          <a:lstStyle/>
          <a:p>
            <a:r>
              <a:rPr lang="fr-FR" dirty="0" smtClean="0"/>
              <a:t>Culture de l’horizontalité</a:t>
            </a:r>
          </a:p>
          <a:p>
            <a:endParaRPr lang="fr-FR" dirty="0"/>
          </a:p>
          <a:p>
            <a:r>
              <a:rPr lang="fr-FR" dirty="0" smtClean="0"/>
              <a:t>Création d’Intel (1968)</a:t>
            </a:r>
          </a:p>
          <a:p>
            <a:pPr lvl="1"/>
            <a:r>
              <a:rPr lang="fr-FR" dirty="0"/>
              <a:t>Robert </a:t>
            </a:r>
            <a:r>
              <a:rPr lang="fr-FR" dirty="0" err="1" smtClean="0"/>
              <a:t>Noyce</a:t>
            </a:r>
            <a:endParaRPr lang="fr-FR" dirty="0" smtClean="0"/>
          </a:p>
          <a:p>
            <a:pPr lvl="1"/>
            <a:r>
              <a:rPr lang="fr-FR" dirty="0" smtClean="0"/>
              <a:t>Gordon Moore</a:t>
            </a:r>
          </a:p>
          <a:p>
            <a:endParaRPr lang="fr-FR" dirty="0" smtClean="0"/>
          </a:p>
          <a:p>
            <a:endParaRPr lang="fr-FR" dirty="0" smtClean="0"/>
          </a:p>
          <a:p>
            <a:r>
              <a:rPr lang="fr-FR" dirty="0" smtClean="0"/>
              <a:t>Premier microprocesseur (1971)</a:t>
            </a:r>
          </a:p>
          <a:p>
            <a:pPr lvl="1"/>
            <a:r>
              <a:rPr lang="fr-FR" dirty="0" smtClean="0"/>
              <a:t>Le 4004 de </a:t>
            </a:r>
            <a:r>
              <a:rPr lang="fr-FR" dirty="0" err="1" smtClean="0"/>
              <a:t>Marcian</a:t>
            </a:r>
            <a:r>
              <a:rPr lang="fr-FR" dirty="0" smtClean="0"/>
              <a:t> </a:t>
            </a:r>
            <a:r>
              <a:rPr lang="fr-FR" dirty="0" err="1" smtClean="0"/>
              <a:t>Hoff</a:t>
            </a:r>
            <a:endParaRPr lang="fr-FR" dirty="0" smtClean="0"/>
          </a:p>
          <a:p>
            <a:pPr lvl="1"/>
            <a:r>
              <a:rPr lang="fr-FR" dirty="0" smtClean="0"/>
              <a:t>740 KHz d’horloge (2300 MOS)</a:t>
            </a:r>
          </a:p>
          <a:p>
            <a:pPr lvl="1"/>
            <a:r>
              <a:rPr lang="fr-FR" dirty="0" smtClean="0"/>
              <a:t>ENIAC équivalent</a:t>
            </a:r>
            <a:endParaRPr lang="fr-FR" dirty="0"/>
          </a:p>
        </p:txBody>
      </p:sp>
      <p:pic>
        <p:nvPicPr>
          <p:cNvPr id="1026" name="Picture 2" descr="http://4.bp.blogspot.com/-x9N1ioGCp3w/T6wV-UAjoHI/AAAAAAAAAO4/BwryjLZVshw/s200/1971_science_technology_intel_4004_cpu.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4128" y="4077072"/>
            <a:ext cx="2711622" cy="203371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therichest.com/cdn/300/300/75/t/wp-content/uploads/tumblr_mhsk8cNDz01qhv5sho2_50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736812"/>
            <a:ext cx="1944216" cy="194421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encrypted-tbn0.gstatic.com/images?q=tbn:ANd9GcRp9WKxBSVeDfZL_paDixO-3nJFkNDd5GxVfHGRCT2loX-ATqL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12256" y="1623924"/>
            <a:ext cx="1584176" cy="2169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2451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additive="base">
                                        <p:cTn id="1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42" presetClass="entr" presetSubtype="0" fill="hold" nodeType="withEffect">
                                  <p:stCondLst>
                                    <p:cond delay="0"/>
                                  </p:stCondLst>
                                  <p:childTnLst>
                                    <p:set>
                                      <p:cBhvr>
                                        <p:cTn id="20" dur="1" fill="hold">
                                          <p:stCondLst>
                                            <p:cond delay="0"/>
                                          </p:stCondLst>
                                        </p:cTn>
                                        <p:tgtEl>
                                          <p:spTgt spid="1028"/>
                                        </p:tgtEl>
                                        <p:attrNameLst>
                                          <p:attrName>style.visibility</p:attrName>
                                        </p:attrNameLst>
                                      </p:cBhvr>
                                      <p:to>
                                        <p:strVal val="visible"/>
                                      </p:to>
                                    </p:set>
                                    <p:animEffect transition="in" filter="fade">
                                      <p:cBhvr>
                                        <p:cTn id="21" dur="1000"/>
                                        <p:tgtEl>
                                          <p:spTgt spid="1028"/>
                                        </p:tgtEl>
                                      </p:cBhvr>
                                    </p:animEffect>
                                    <p:anim calcmode="lin" valueType="num">
                                      <p:cBhvr>
                                        <p:cTn id="22" dur="1000" fill="hold"/>
                                        <p:tgtEl>
                                          <p:spTgt spid="1028"/>
                                        </p:tgtEl>
                                        <p:attrNameLst>
                                          <p:attrName>ppt_x</p:attrName>
                                        </p:attrNameLst>
                                      </p:cBhvr>
                                      <p:tavLst>
                                        <p:tav tm="0">
                                          <p:val>
                                            <p:strVal val="#ppt_x"/>
                                          </p:val>
                                        </p:tav>
                                        <p:tav tm="100000">
                                          <p:val>
                                            <p:strVal val="#ppt_x"/>
                                          </p:val>
                                        </p:tav>
                                      </p:tavLst>
                                    </p:anim>
                                    <p:anim calcmode="lin" valueType="num">
                                      <p:cBhvr>
                                        <p:cTn id="23" dur="1000" fill="hold"/>
                                        <p:tgtEl>
                                          <p:spTgt spid="1028"/>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030"/>
                                        </p:tgtEl>
                                        <p:attrNameLst>
                                          <p:attrName>style.visibility</p:attrName>
                                        </p:attrNameLst>
                                      </p:cBhvr>
                                      <p:to>
                                        <p:strVal val="visible"/>
                                      </p:to>
                                    </p:set>
                                    <p:animEffect transition="in" filter="fade">
                                      <p:cBhvr>
                                        <p:cTn id="31" dur="1000"/>
                                        <p:tgtEl>
                                          <p:spTgt spid="1030"/>
                                        </p:tgtEl>
                                      </p:cBhvr>
                                    </p:animEffect>
                                    <p:anim calcmode="lin" valueType="num">
                                      <p:cBhvr>
                                        <p:cTn id="32" dur="1000" fill="hold"/>
                                        <p:tgtEl>
                                          <p:spTgt spid="1030"/>
                                        </p:tgtEl>
                                        <p:attrNameLst>
                                          <p:attrName>ppt_x</p:attrName>
                                        </p:attrNameLst>
                                      </p:cBhvr>
                                      <p:tavLst>
                                        <p:tav tm="0">
                                          <p:val>
                                            <p:strVal val="#ppt_x"/>
                                          </p:val>
                                        </p:tav>
                                        <p:tav tm="100000">
                                          <p:val>
                                            <p:strVal val="#ppt_x"/>
                                          </p:val>
                                        </p:tav>
                                      </p:tavLst>
                                    </p:anim>
                                    <p:anim calcmode="lin" valueType="num">
                                      <p:cBhvr>
                                        <p:cTn id="33" dur="1000" fill="hold"/>
                                        <p:tgtEl>
                                          <p:spTgt spid="1030"/>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 calcmode="lin" valueType="num">
                                      <p:cBhvr additive="base">
                                        <p:cTn id="38"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1026"/>
                                        </p:tgtEl>
                                        <p:attrNameLst>
                                          <p:attrName>style.visibility</p:attrName>
                                        </p:attrNameLst>
                                      </p:cBhvr>
                                      <p:to>
                                        <p:strVal val="visible"/>
                                      </p:to>
                                    </p:set>
                                    <p:anim calcmode="lin" valueType="num">
                                      <p:cBhvr additive="base">
                                        <p:cTn id="42" dur="500" fill="hold"/>
                                        <p:tgtEl>
                                          <p:spTgt spid="1026"/>
                                        </p:tgtEl>
                                        <p:attrNameLst>
                                          <p:attrName>ppt_x</p:attrName>
                                        </p:attrNameLst>
                                      </p:cBhvr>
                                      <p:tavLst>
                                        <p:tav tm="0">
                                          <p:val>
                                            <p:strVal val="#ppt_x"/>
                                          </p:val>
                                        </p:tav>
                                        <p:tav tm="100000">
                                          <p:val>
                                            <p:strVal val="#ppt_x"/>
                                          </p:val>
                                        </p:tav>
                                      </p:tavLst>
                                    </p:anim>
                                    <p:anim calcmode="lin" valueType="num">
                                      <p:cBhvr additive="base">
                                        <p:cTn id="43" dur="500" fill="hold"/>
                                        <p:tgtEl>
                                          <p:spTgt spid="1026"/>
                                        </p:tgtEl>
                                        <p:attrNameLst>
                                          <p:attrName>ppt_y</p:attrName>
                                        </p:attrNameLst>
                                      </p:cBhvr>
                                      <p:tavLst>
                                        <p:tav tm="0">
                                          <p:val>
                                            <p:strVal val="1+#ppt_h/2"/>
                                          </p:val>
                                        </p:tav>
                                        <p:tav tm="100000">
                                          <p:val>
                                            <p:strVal val="#ppt_y"/>
                                          </p:val>
                                        </p:tav>
                                      </p:tavLst>
                                    </p:anim>
                                  </p:childTnLst>
                                </p:cTn>
                              </p:par>
                            </p:childTnLst>
                          </p:cTn>
                        </p:par>
                        <p:par>
                          <p:cTn id="44" fill="hold">
                            <p:stCondLst>
                              <p:cond delay="500"/>
                            </p:stCondLst>
                            <p:childTnLst>
                              <p:par>
                                <p:cTn id="45" presetID="2" presetClass="entr" presetSubtype="4" fill="hold" nodeType="after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par>
                          <p:cTn id="49" fill="hold">
                            <p:stCondLst>
                              <p:cond delay="1000"/>
                            </p:stCondLst>
                            <p:childTnLst>
                              <p:par>
                                <p:cTn id="50" presetID="2" presetClass="entr" presetSubtype="4" fill="hold" nodeType="after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 calcmode="lin" valueType="num">
                                      <p:cBhvr additive="base">
                                        <p:cTn id="52"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par>
                          <p:cTn id="54" fill="hold">
                            <p:stCondLst>
                              <p:cond delay="1500"/>
                            </p:stCondLst>
                            <p:childTnLst>
                              <p:par>
                                <p:cTn id="55" presetID="2" presetClass="entr" presetSubtype="4" fill="hold" nodeType="after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 calcmode="lin" valueType="num">
                                      <p:cBhvr additive="base">
                                        <p:cTn id="5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premiers ordinateurs personnels…</a:t>
            </a:r>
            <a:endParaRPr lang="fr-FR" dirty="0"/>
          </a:p>
        </p:txBody>
      </p:sp>
      <p:sp>
        <p:nvSpPr>
          <p:cNvPr id="4" name="Espace réservé du contenu 3"/>
          <p:cNvSpPr>
            <a:spLocks noGrp="1"/>
          </p:cNvSpPr>
          <p:nvPr>
            <p:ph sz="quarter" idx="1"/>
          </p:nvPr>
        </p:nvSpPr>
        <p:spPr>
          <a:xfrm>
            <a:off x="457200" y="1484784"/>
            <a:ext cx="4474840" cy="4672176"/>
          </a:xfrm>
        </p:spPr>
        <p:txBody>
          <a:bodyPr>
            <a:normAutofit fontScale="92500" lnSpcReduction="10000"/>
          </a:bodyPr>
          <a:lstStyle/>
          <a:p>
            <a:r>
              <a:rPr lang="fr-FR" dirty="0" err="1" smtClean="0"/>
              <a:t>Micral</a:t>
            </a:r>
            <a:r>
              <a:rPr lang="fr-FR" dirty="0" smtClean="0"/>
              <a:t> (1972)</a:t>
            </a:r>
          </a:p>
          <a:p>
            <a:pPr lvl="1"/>
            <a:r>
              <a:rPr lang="fr-FR" dirty="0" smtClean="0"/>
              <a:t>CPU 8008</a:t>
            </a:r>
          </a:p>
          <a:p>
            <a:pPr lvl="1"/>
            <a:r>
              <a:rPr lang="fr-FR" dirty="0" smtClean="0"/>
              <a:t>Usage scientifique</a:t>
            </a:r>
          </a:p>
          <a:p>
            <a:endParaRPr lang="fr-FR" dirty="0"/>
          </a:p>
          <a:p>
            <a:r>
              <a:rPr lang="fr-FR" dirty="0" err="1" smtClean="0"/>
              <a:t>Altair</a:t>
            </a:r>
            <a:r>
              <a:rPr lang="fr-FR" dirty="0" smtClean="0"/>
              <a:t> (1975)</a:t>
            </a:r>
          </a:p>
          <a:p>
            <a:pPr lvl="1"/>
            <a:r>
              <a:rPr lang="fr-FR" dirty="0" smtClean="0"/>
              <a:t>CPU 8080</a:t>
            </a:r>
          </a:p>
          <a:p>
            <a:pPr lvl="1"/>
            <a:r>
              <a:rPr lang="fr-FR" dirty="0" smtClean="0"/>
              <a:t>Vendu au public</a:t>
            </a:r>
          </a:p>
          <a:p>
            <a:pPr lvl="1"/>
            <a:r>
              <a:rPr lang="fr-FR" dirty="0" smtClean="0"/>
              <a:t>Langage BASIC</a:t>
            </a:r>
          </a:p>
          <a:p>
            <a:pPr lvl="1"/>
            <a:endParaRPr lang="fr-FR" dirty="0"/>
          </a:p>
          <a:p>
            <a:r>
              <a:rPr lang="fr-FR" dirty="0" smtClean="0"/>
              <a:t>Apple I (1976)</a:t>
            </a:r>
          </a:p>
          <a:p>
            <a:pPr lvl="1"/>
            <a:r>
              <a:rPr lang="fr-FR" dirty="0" smtClean="0"/>
              <a:t>Usage facile</a:t>
            </a:r>
          </a:p>
          <a:p>
            <a:pPr lvl="1"/>
            <a:r>
              <a:rPr lang="fr-FR" dirty="0" smtClean="0"/>
              <a:t>CPU 6502 MOS (économique)</a:t>
            </a:r>
            <a:endParaRPr lang="fr-FR" dirty="0"/>
          </a:p>
        </p:txBody>
      </p:sp>
      <p:pic>
        <p:nvPicPr>
          <p:cNvPr id="2050" name="Picture 2" descr="https://encrypted-tbn2.gstatic.com/images?q=tbn:ANd9GcQvUvs8X2U7L1UQ7YwvEN3oZAH37FMmwHP52Fp1nfrsj4UrY-S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0072" y="1459174"/>
            <a:ext cx="2352675" cy="194310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encrypted-tbn0.gstatic.com/images?q=tbn:ANd9GcSp0UeJ5QceioM01bW04iwclejEVYYcGOeNmQe0DbJfOALfNe5QR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8116" y="2708920"/>
            <a:ext cx="1772196" cy="1748671"/>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6" descr="data:image/jpeg;base64,/9j/4AAQSkZJRgABAQAAAQABAAD/2wCEAAkGBxQSEhUUExMWFhQXFhgZGRcXGBocGhsbHxgaHBwZHx4cHCggHCAlGx0cIjEhJikrLi4uHB8zODQsNygtLisBCgoKDg0OGxAQGywmHyQsLDQsLDQsLCwsLCwsLCwsLCwsLCwsLCwsLCwsLCwsLCwsLCwsLCwsLCwsLCwsLCwsLP/AABEIAM0A9gMBIgACEQEDEQH/xAAcAAABBQEBAQAAAAAAAAAAAAAAAwQFBgcCAQj/xABBEAABAwIDBQYCCAUDAwUAAAABAgMRACEEEjEFBkFRYRMicYGRoTKxBxQjQlLB0fAzYnKC4ZKi8SSywhUWNEPS/8QAGQEAAwEBAQAAAAAAAAAAAAAAAAIDAQQF/8QAJhEAAwACAgICAwACAwAAAAAAAAECAxEhMQQSQVETIjJhgSNCcf/aAAwDAQACEQMRAD8A3GiiigAooooAKKK8oA9oorygD2ivJpN3EJTdSgPE1jaRqW+hWio13buHTq6nyv8AKmD29zA0k+VTeaF8lZwZK6llhryqk7voJsg01e3qWrQR5x8gaR+RPxsovDyMu5NIuYtCdVpHmKzvE7XxKv8A63soGbOG1FEc8ytfKaa/WVrJBWsQOAMeRAAk+lK89b0kOvFnW3Roj22mU6q9qjnt7WU6X8/0mso2xvKWc47BZUglPfOWbxcRIB61BbQ3hxoiW22QRKVESCASMwUbKEjXStj8uToLjBj/AKNixG+KjZCIPMj/ADU7u5tJT7YKom9xxgxpWF7ubWxPaIDy0uJc0hIEdQU28Rets3QbAZQRxT7lap+VVUVNfsSusdxuCfoooqhzhRRRQAUUUUAFFFFABRRRQAUUUUAFFFV7fXHusMhbKgk5gD3QTflNgfI0tUpW2NEuqUosE1w8+lAJUpKQNSSAPesexG2cU6e++55HLfTRIAporDTBJzQNVEn0ma568lLo7J8Gvlmq4nezBo1xCDeO73vlNROI+kLDiyEOrP8ASEj3M+1Z8MMJ5a86UQyJuBHUf551N+TXwXnwY+S3O/SCs/AwAP5lE/IUwe3zxSzAUlI5pRHzJiocA6gRFI7RUcmVPxLIQk3F1KCQbcpnypPe6+Sv4MULfqSmJ2tiFyFOr9SPYfpVf2zt9GGgvKUVEd1CbqPM3sB1pHdvEKyOsurK1sOqQVnVSTdCud78ajt4928TjcQhOGbz5WxmOZKUplStSojkdAa2cadapmXlc4/aVom93NroxiVKCVJCVwQq5uJBkcxPpVXe33fLuRppGUrCAlQJWTmjUEAEnpWhbP3Zb2bhEM5grFLWFuqTJAsYHgLAeBPGme6e62zmF/W1OuPuBalNtlASlKgo8ASFEHQkxoYqi9FT+iNXkqJa2G1WEhTaHJAUsQCY74KVAEaKuCI62vTsqjSudrOFx1LhITLoIQQLwoGB1AE+VCjpH78qjvg6l22xTZmDdCCVJVdfdSpYzFEgIITmnLxHISaes4XNcEBI1J0qP2K2VAoTeXXAm+sRYTFgZ6a1K4bbi2EFIbUQuO8B3ki+YQbzoZNVSTrkhVVMca2ZjvDDedCiCZ63EyCJExFRjuIzNtoBUVBJAzyoC5y5BNkgDTmTUzvdjFYg4f4lBrInO5BUq8k6C1zAjnUQ6/8AZBGTKFLJLkHgpWWOEXI04dIHf4yWnr7PL8qqbXt3of7vvFTzYmUhRIMR3gkpPTx8BW97nf8Ax0f0/wDmuvn/AHUJL7d9Mx5fdPKvobdj+AgfyI+VZlf/ACf6Nxr/AIf9kvRRRWCBRRRQAUUUUAFFFFABRRRQAUUUUAFVzfsTh4/mSfRQH51Y6gd9Y+qOf2/9wqeX+GVwPWSf/TMwYmIt1p/isKG8P25MiJXlghviJGbMTF4FQqjcwfT3odazBQmEqjMAYzAaBUajpXBHon+x7OVZHP6Ma7L3rZ1xIKQkkGAVJN4B6RrB/DFONqvBLhDLiXUBSVJdTEkLSSG1DTQTpzmlGcC0qSW0mSoqkcSSToLeA0pTD4FlMZW0pAvqbX4SYrVklJrQjw5HSbo5TjHRqyfRVepxIUtrOkJAcKu8Y+FCiLkfij2qVD45jyM1FYjKvFISpIUlLK1kRIkrQgTPjSxQ+RaGScqdonKQpOIYM5TICmjMmP5I48aeNpWMY2psHJ2KkLKTEFSlFJ9Enwma53hbceba7IKUthxLjSEiBaxQBA1E1NYLFgNkN/C4EnTVJEi/Cx9Ca32SSf8AoPV8y+9pnC1HWep/fGuUYE4cdmoJnMsjLcZVKJBHKZGterIBlRAApFeMSkDkoEz0BAJPISRSLbXRStJp7HDmHYUpJeStRQczeRZRC9JOUiRBiJ507fxDRRlQwlJkntJUVaXuqTfxqPTijl+EJPaBBzXyggGToJykW4GvU4glTYIgKzyLXyxlV4EXpt0lon6Q69h87iFKykxKUhAUAAQBoJimzuNASpUlUWtczBtTNpXeaJ+IpVrPNMGPA61wwwpbLaZIg3P4RChYGxiY8634DhdIp+NX3UqjuzN+VRy0BLKYVmCoJBnKQEkXHNKioe+hq44rZba2smcJdjQKBSOGnLjc1Ds7uNN3cxQzcezF/aa7vHzRE6Z5vl4MmTJ7IS3Owyu2Cik5VpdKVEWJGUKjhYqHyr6A3bQQygHUIQP9tYdh8XhsKczaXFKjLKlfdJkgXgSY4VsW428LGLYlpXeRAUgnvJISkSROhix0Nb+RXeydY3jxKX9lloooqhzhRRRQAUUUUAFFFFABRRRQAUUUUAFQG/X/AMF88kg/7hUzisUhtBW4tKEJ1UogAeJOlVLeveLCv4TFNs4htxxDRUUoUFEC17WOopMn8Mpi/tf+mYoxU/r+zXQxPI1Dpft/ilw9bWvMaPemiTD8WFzzNudO8M5It/iq+XiYj/FqltnzlnoePXpSMqmTKR414zgO+tw/EtCUBMaJCsxJM6khI00HWuUKSNY/1W+d67cxqALmegBNCehHKrQuGeYTHKJ515jUkIVlTECwQIgRAAA0AGgHKmy9qpH3Y43/AE/4pB7bRiUgQIkwbTYXJrExnOx2838BSMyUq4CQAQoSOZBMxrqeFeDCBK5XlykOyCR94twNeIST51BPbWWSQNPP/ib01exC+cdf3rTuxfx/ZZ14hsEkqEFwLgJJuEpTHLhTbGbZZOozEXBmLxHCTEWjrUA/hV5O0MlEwSDIB68R500kWmSLelZ7G+qJx7eEcEpEaamPDlUfiNuOqtJjkIHsKWZ2Kl6S04mMts9lBX4VAaA371xUTg8WWyZbS4DYpUPkfunqK1J62I6netib76vAU0cdOhUakMZhUKTmactxbcICx4QIUPQ9KiHEdSapBHJo5W9NS26GMaaeLq8U5hloT9mptGcqJMFJsRljUEXkcqiEMFWiZ8ATTlvYz6vhbJqqpTzs5qirWkje9yt+2McOzzZX02KTbOB99E8DE5dRxq318wYTdbF5goANkGQrMQQRxB4Gto3R3oWEIaxi0qXoHU2B5ZuAPUe1WnyIb02c1+JkS9kuC70V4DXtdByhRRRQAUUUUAFFFFABRRRQBm29223g52iVFeGQstPMEJhNyAsmMxSrlwIqoYzd/wCqPKWxKsLi8O7kJEZTGfKf9JjxFT+0ccGcfiQLozlLjZ0UlSQSDPMmZ4Gn+zW0j/pHTmwr0nDuHVBv3ehExXPbOqF8oyM4gGY8uXjSoekaj9ir9/7MaAdwSk5XpK2XdcwAsnS1tQNQecRVGd0sQoLIbPcVlIzCSqJgDjp/uETUbx6OrHlXbI5pSeJPyFPmMXaEj50zwOz3HC4EphTSSSk2JAIBA6idOlJBR4WrnqWjsi0/kt+ysW0CnMz2wjvJlSVTxjKYEU+2nhVNqLjLDqGFZCFKIOUnUZgTCdNSKqOEeWiSm0pg8iJFjTo7XdCVIDhShYhSUzBHhp51muDKT9touGLcONa7J/EMpWlXcU43B0Iy5hA8+PWqxhR2bymXIhYUgqB7pI0IP9Q1qGXcCSoxpcR6VylCjoJHK/52rKnY2P8AQkMJj1YdwggKIlKkkSCPePGn5w+GdOYO9mk/cVHdPKTwqIb2e8sySbm80+Z3f/E55ClaX2UTb+DjFPow5nDv5laQE2I4ydCKVa3kTEJwrU9Bb0gn3qQwmxWJAJPmJHjxqyYfZeCZ+J7MRwQn9J/KqTCpcELyfjfL7/xsqO7+IcLj6+yCElKAAlMfiPHqNelN/wD25iHjnWQCdTAHtYedXfaG0cP2aksMKK/uqKgk6jxi08vKofD7SSqQDCh8SVkhQ8uI6iQedbkrhJa4Ewwqptp8/ZCp3SQPjdvyGvtT5nYeGQboKvG1/Cn6ik/oBHzrlDXO2tyTJ061zO2/k7VEr4PGkIEZW0DwBMetKuPKjVQ8oHzr1IA4mPSvUqGoE+/rSjibp6D3J8a4lSdRbj1/WlVO3sCByHpwFelEjgP34UGEzu5vQpjuOStrhAJKBfS3eHTWtCw2IS4kLQQpKhII0NZEtuRE6dCCKe7E2s7hVSnvNk3QTY+E2SrrXfg8lriujzfJ8NV+0dmq14FUz2ZtJt9OZtU8xxB5EcKithk/W8YqSQXUoie6nIygyBzJVB/pFegmmeRprssVFFFaYFFFFABRRRQBg297hG0sVl1Dg8+4k1MbBxqHUFpyQhR14tr4LH59PCof6SYRtR4iBPZzHMtIuY+dGz3AkgzAVY/kf3zqFL4OqXwi+NE4lP1Z85cUzGVYIkgfCpPM1XN5G3HkFSFKbxTX8VCSUheX4VJ8ZJB4XHGz4EupSUGMQ1dpWmcC/ZHymPSnTh+usjEs2xDchaI+LWUKjhA4jlSz9M2uOUUDctyX3gQZ+rruZP303PIzrUPhULgSIgaeVW7HoDajimwSFJUlxA1TpmnTvCL84niaRG0MKlIKGhMfEbzbrNFStJN60bFtW2k3sg2sLxIJ9Y9SKWbw17i9SmL3iUtORKUhMa8flUclSibk+ZrkyLT4Z6OJul+y0KoSlI0vP70ilfrA4DyA/cVwBPCggnw9Kiy4snFGf38ppVDx4SfAfrFNEOBOp9P8a04+t8R3ra8KVmpjlDogSDc8TPy60s2/JmTHJKR8yL02lcd1ITbj/wA10EE6q8f3NKxkxQ4lIOl+tIPuoVEp0MpNgQeYOo8qcN4YaXPt+nzpVLATokDyrPbRo0OLUfhBJ00J87CBSrbbqjcwPT2H609MgUn2kams2MjhrCDXMTziPzpfsgLcOppPt5+EEmlUoWRcR0J/Ssew4OwrqfIRXCHIPd0859qUbwxOpGnKbDjevGw2UlU50iRrNxwgcelap2K6SOSUnVXof0vS+CTkUF/FB4iR7im63e5LaO9MARFhrNp4iJtrUzgdq5GxLac1jJiRzBPGOdXxyvblkMtv1/VbPcErElaVNyV5jKzbNmXOVVoIE+nlU1u08lt91pxUOlxxyCICs2Um/EiD5VWMbt5Un7Qifw2Fuv8Amq5tHaCc/adsW3BHezlWmhIm56gzXbOTXW2ebeB1/WkbtXtQO5u2hi8OlecKUmUrIgXHMAmJEHzqdrrT2tnDS9XpntFFFaYFFFFAFA+k7dIPo+tNJl5AhYAutA6C5Unh0kcqzXDPd2DHCD+zX0QayHfvdn6s92jafsHSdPuL1KfA6jzHKpWvktjr4Y22XiZAEwR4+RqVbWW3Bi2pmft0CwUNM4A9+p62qDLpbVPrVi2djcsFMRexGo4g9IJqLLpfY+22wlH/AFDQzMujviP9w4SPcW5CqDtTZ/YqlMFtUZTfje3Tl/ir7hMWGVFF/q7x46IUeEi8T8x0iG2rswNq7JZ+xcPcUTYEnSeRPLQwRYgU39rT7E36VtdFSRiQOP60ul8yIBP74f8ANcvYFbTpaykq0TAkqvaBxPhSzy1tkJWgpVrC7W5xHQ+YNcty0ejjtPQJeWLmE1ypUm5J4m8Ug5ihoSIjQVw3iEg6TbWpaZf2Q9ZCeAE06ZKtACPKmaH1H4UxS6VqJuoeAuf8UtJgmPk24z4yY6U7RiBH79rUwSAbkEjrNO23Y4AeFJr7G2OQ4SLJMeF/enCWyOI89aYpxPX9fag4gcvz/fnW+n+A9hwVQRJJPIRXKnkchPWJpq5iwB3lARPHL+nyqO/9YSDbvf0Jmbc4inWLaFeTTLEHja1umn78qO2MyTA66+9Vtza7h+FAE8VmD7daajFuuEys/wBiQPc1qw/Zjy/4LSvFoFyrpM/8Co7/ANcZTKW45lKQVGecJqEUhB+JAJtdayT6Ex7VKbO2Y+73WkFXDuCw9LDzrfSUDuu+BRW23I7ravFaggexzUyfx7ypJWhP9KST/qMfKnzW6eKcKiMsJkLk3SRqk9ajUYPKTJA5ykfLSnf6LonLWR6VdEe4jNqtxwzoSfkI+VK4bBq+6jIOoAqd2VjENuw4lK0jvXGUFHE20IP5VObVS2s52khItA6R8QP74VZxfp7nP+aFl/GyP3J2i7g3u0nM0qzqde7PxCOKdfAmtrZcCkhSTKSAQRoQeNYhgcYvDuKUlRhZGdKTcgCwzRI1m3IVeNyd6QtZZWkoCo7IG5mO9pzPe8zT+PlWtNkfKwvfskXuiiius4AooooAKa7SwKH21NOCUqEH9R1p1RQBh229kLYeU0sXTcKt3kkmFed/CDSOEXkt61q++OwPrTPd/iokoPPmk9D84rJ3GrkEQQYjiP8AM1y3PqzrivZEy08LoUJQoQRyPBQ8KUaWlxKsK+STH2auc6fOP3aIwrp0PCRTso7VGSYUmSg9dcvSfn41gzGyUuElrNlxTSVBtUXcQR3k6agQOojpVR2ptd50IbcCfsQUiEgHhcka/KrpinfrTfaDu4lg8Be2ihxPHxPKTELtbA/WkfWG0jtUiHmx7LHDKqbenhSv3naJx+lFYSJpwhA612vBK+8W0f1Kk+QGtK4fDjipZ8AED1VXM52d8vQ4ZsJIHmf1p025cceHdE0xzhOgQP6jmNet4jNqskchZPtepuCyvZKuPwJMJHNRv6Cmjm0kmwW6s3/hiB6mmpU2ngnTlPub0qypSrNtrXAkwlVh6TWLS6QPfyxQOuAABtKRwzrKleOUQPevC64ZCnFeCISKlNnbrY19vtEtoSlQJBUsAqjkNfWKndnfRwl1oLViVKWoGEpACQofdMmaopt9IlWbFPbKQtlAOiZ6yo+U8aVYYUswhLjkmABAvytetQ2bujg+xlDICiLqWSSlaeCpMQeQFTRfbVh0ggJkAAJTAzzYg6CY9KdYX8shXmQukZs1ufijkzNpaC1QCqPfUj0qfb+j5CVI+sPKWgmFZLQrgDNoPhVuxylZEpdTAWUoKiZCVcFQNL2ma9xuZOTtDLebKuNeGRUi/vrFOsMohXmZH1wRrW7WEwziSGU5FSn7SCUkfeE2vzqVZUlLqi0AUEfaJSAAFcDeBJtXGIQG3UKt35QpMkmLkLHEGNfKvAuV9q0CsZSFxCQsp0jMbnh5CqqUujnq6rtlR3gx8Yl1TY7M2S4mblUWVA4FMXmKqu1QVS4Ba0kjjoPWr7tzYy8Wnt2VJQ52RSlGUkKUDICzIjlpaazHGY9BbhTy+0UoBTfZwGzPeCllUkiPujjXPkx5sla+Ed+DN4uKE+fZiC1ZgASCoGUyLTxHgdKte7e21PIDAy8bqhIjVSCrU1R1EAyDm63/ADpVl9TagtPEibxCp1ngDx6xzqvjV/0ZPzcft+67LFtPDltRSbjhGkT70wYeyGUmFAhQI4HUe9WVcYxnP2hU5MlKsog6c8xnUADSqhtNC0p7hhYPK4jUCaS8fpXA+HN+SOezct0dvDFshR/iJssdeY6Gp0Vkm7u8bSIeA7BSRHZyVdpw70mLg2I0KeVq1XB4lLqAtBlKhINdUvg4bXPCF6KKKYQKKKKAPDWf7/7vEH6y0Nf4gHA6Z/19a0GuHWwoFKhIIIIPEHUUtT7LQ016vZhLtwFD4hr1pXBvSL1Ib27HODfIEltd0Hp+HxHyg1A58hB4cDXK970dnD5Q/wAUhYP1lv7sBwcwZH+PMV7trYqVsh9hxSkuI7qQYAcSorcQYM95CioA8UGPirrZ2KSFd7+GtJQ4NZSrj5GD5CuN2MQtp93ArXlOfM2TpnTdGv3SPZVbPYtb0VtL7aEyCkKjpP6nWmL20c2knTp86n8Zu2lTywSWmAlK0EAKXLiiAyEyLpWlSJvBAB1qsY1js3CmT5xMcPOIOlbUa5GnLvjZ0pZXoLeN6ve5257eLZ7ZxakBJEtpAkiJkk6eEedUXCkC8aSZ961vcTBpDHbNurKnNUICQE+oJ50RjT5aMzZalcMV3f3cwza3W3WErdQQpKl6FsmBY90EDz1qa2RlZC2kjuNqlCkJKu6oSpEi1uZNNdnGQ4HgO1bUnMtZAzNmSkyoGLH4RFe7MxnYoU2pSuzS6A2oJ+PNfLKhEdec1VQl0cdZKrtjzZeZCFltOdtSi40CSIgG3dEC8iCeVd4JClNlbS4LuZQAEALickQY5TIpAOKwoV3YQXQRMkNhVptE3mwMaV3i0FlJIUSntM7qU92Uq4ggSBxia0U7w7TbuHmQgqkd6LOAzN7q719eMU5Vie2aS0oEuKROWIuNFSYjTh1pHaTKW8jjYSMqwMv40qiesyZ9a9xq860BvN2iTnEjJCNFC/xelBosoLUoYdyEktjvmVZoNwBYAjnfhXhTLpQ5mWkpCm+CZTqCLAkHn0rh0530NqAbI+0QRJJNwRKhbwjgK5zf9QA5K0rSezK+BHxCIA5ajSKAFMMQ06tAulQzQAVFCpjKYv4f4rvZ7hKnFNCW1K0Jy98fEYuQJGh5mot/beHwrqs7qEoWMxQkyUr6Rz/Wq+59ImHbdWpltxaVi4sAVcTc8q1Q30hXSXZedkuWWtIhSld5BPwqA+HTiZMxWFbR2BjHfrOMcbQy2jErDgzXSorkwDEpBUBmseMVe9nfSAtanSjDoC1ZSJWYAAgzCbmb8NdaqO18Mt9x5Try8jqw4tlCiG81oITJJIjnQ6/G9MpGN5FtEbgsIlaTcghUHj19KVTssG3aGDPDh6inmDwOT+EhR4cb8up51J4XY7q+k8rnU+hrkqkntHpzD9dMY7PW4w3lSUG5lyConlKbAW6njSZhf8x4xpfw61PHZjKFEOOBSouJzHwAEn2rtptCIyNk8iohPjbvH2FM8lX2ic4px8og2ME4bBMeJ/KtG3IxDjIyOXSo6xYEmEm3OwPlzqnv7cbb+NxKOSW0j5nMfSPKrFuTt5vFSjsFZUEfaqBgyYglU/eiqRF9ksty1o0WikMKQBl/Dby4UVc4xxRRRWgFFFFAEXvFsdGLZU2qx1Sr8KhofyPSsU2ng1NLU04DKbEcR1/MdK3+qV9I+7heb7doS4j4kj7yBP8AuGo6SKlkjfKLYr1wzJcLjchyK52POldvgltrFJJztKS0scYgltXpKP7RUbjW+I04U52Rjkkll0w26nIo8rylXilUH1qMsvS4Jve1lOMwofbF0g4hIHCwD6BbnldEc1cqzzE4mVEqWVk3k6nzm9XXcnFKQp3COJBdaUVISeKhKVo8FplH91VXeHAN4d1aACpEBbSpiWliUGOYEpPVJqznfJBPnQ2axEaVM7J3pdwTC0sz3lazongNJFybiOFVlLvHKQCLa3HO+opdLpUCngbULcs2kqXJZHN4xmSrtnlLVGdS1JKNOAAmQYuetq1IbfYxLQClguuISFIREhw/Coq4XjWsJ2diEIstsKUlckGRmTGhUk5hB0jmaesbZHbheVCARlCGhlSL2MXJvqTe3SuhpUtnJpy9I3zaanEMoQ+lIzhLTjgOZSU6AxAGp1vwrva4LKUd5TrTZSlxBgAoIAHwgSLjWZmqXtnfxrsC2PtFltKVKAKiSABmkwkHqKpbu+GJxRKS6pKAPhBgRwHjapzPs9DVtcmz7YxzLBQ6HG0qbUIGYAqQqMwI4azfS9QW29/sKFoU0pbjiFEhQAjLeUzxGlZI5iU6qUVHrJ9ya7w7i1/wmieaot66Vb8Urtk/an0i8bS39dcKeyaQ3kJKdSZOvveq/tLb2IeMvPqPnAHkPKo9nZ77pjMB0T3vWLDzNSWA3bazAOuc548DHdRJ160ry4o6Kz42W+yGOJRPFR6Cn2EwOJcjI1lHAqt/3fkDVkwbTLQ7jXC8wge0k+dc4veZKbdoBfRA/PWpV5Nv+UXnw8a/p7Odl7uuNLDjz+gUCn4UwRBEmJ56VKspaQZBK+iRIP8AcTBquq2ytR7jZP8AMs/remzrzyj3ngmeCb/vhUKl290zplzC1CLU9tQJFsiOqjmOkdE/Oo3E7xpNsy3DEQNPDKkBNQiWEcczh/mNvSnDSyDCUgcLDoa2YlPoyrp/I6TtZ9QhttLY6/oKaPNLUftHSroDA9qeJMJMka/vhQlIPA/KnTEa+xDCMITdLYn8Rn/irFsLaS2HZKoQoKSrlEEg+MgRUalsxwA8PLWjDYIurCUk5yRCtYvEgdNaPdfYOOOjZtnP5yT1VfwIFFJbvBXZAlJTaACIPxKuRwmQaKZdHNXZLUUUU4oUUUUAFeGvaKAMY+kzdv6s72yB9g6TI/CvWOgOo8xyrOsW1Fq+oNq7PRiGltOCULEH8j5G9fOe9mxV4R5bDlym6VcFJOivP5gjhXPc6ezpi/ZaYzx+OIUxjE/GhSW3epSO6v8AuSL9QasW3XG5ZxfZ9oGiXkomAUKMKHG7T6g6BplURoKrGyCla1MrICHxkk6JX9xXkr2JqX3UeUWncKtP2zCitCFcYBS41/cnMnzBqsPaJWtDLa2MZfQVqDi8WtYUta4yJTlVKE3kySDoIAAqGbaSdRx6j5V1iWA2soBnQo5lBEpPjFj1BpRvCL1Iyi11QB70t9lI64BWDbVwM20P5UNYJI+9HkKfYfCA/fUr+hNv9SoHpT9GFbRfKkHWVqKvYQB6ml5HUoj28CFCQpR8BPtXbe7Sc2ZSlpnnlT85PtUgva6EyM5V0TYeEJA9zSSdqOH+E3EnX11tRuka1LFcJshKACEX1lQ+Zc/IU8cebT8ak2i2vly9qi3EOL+N2OYTc+tcfVUC8FR6msb2+R1x0h87tdHwoSpfjMfpSC8c+rTK2K4SQNLDpb31Fckga69TehIGcrZCjLi1Lkk9KUGVNgkDrXCQToD5C1Kpwaj/AJvWi8/CPAsnjNBM6X6AU7YwEnKJJOgGp8hVg2VuZinYhkoT+JyEex73twrVr4Na0uSstWEZb8+R8PClkMGUzzA0vWj7O+jLQvveKWx/5K//ADVp2bunhWAMrKVKH3l94zzvp5RWqWTeSUZZs/Yzr3wNrUOaUmJvxIAHqKsmD3CfV8akNjqSpXG8C3vxrSwK9rfT7JvO/gqmA3Fw6ILhW6r+Ywn0T+dWLC4FtsQhCUiAIAjSnNFMpS6Ju6rtnKEgCAIA4CiuqKYUKKKKACiiigAooooAKqX0i7qfX8P3P47cls/i5oPQ28wKtteGsa3wam09o+RcQkjgUkagyCCOB4gg0rjdrLD6MUk/aEAr6qACT6iK1H6Z9z8pOOZSYV/HSBpaztuHBR8DzrGsSSLcBU5WmVbVLZK7S2ioLztuEIWCYFiATmidYlR9KTw+0UiMrZUvmRJ9TUagFSCn8AzeWb9T70+2RiChJgwSZnj4U+9GEsDiVawhPNRuPKvFYZsfxHVLPJOnqaZKdn4iT514gzoJrG9jIk2nUAdxtNuJua9OJUrVXrOlNEsGNacs4aSAAVGLAAk+lSpyWhUdoc8Tblx/KlUsqUJiB1P5VZtj7mYx0SGFJm8u9z539qtuzfowOr7/AIpbHtmVr6Vi9n0hm4n+qMxbwXNR4W0qV2VsFx0w00pXUJJHmrT3rYtnbm4Nm6WQpX4nCVnh+Kw0GgqeSkAQBAHAUyx0+2TfkTP8oyvZv0eYhUFwobEcTmV6C3vVmwH0eYZH8QrdPInKnjoE30PEnSrfXtOsUolWe6+RpgtmtMiGm0IH8qQPfWnUV7RVCOwooooAKKKKACiiigAooooAKKKKACiiigAooooAKKKKAEsTh0uIUhaQpCklKkkSCCIII4givmr6Stx3dnuLUlClYQqBQ7Y5QT8C40INgTY24mK+mqTeZSpJSpIUkiCCJBHIg61jRqej45wGL7NZPNCk+MiIPTj5VKYXBWEkAdL/AOa2nbn0NYJ59LjanGEqJK20QUnj3c3weAtyAqzbG3BwOGAys51D7zpzn3sPICkpV8FZuf8AsYRs/d917+Cytw6HKkkA8p0HD1q3bI+i3GOXdLbAtZRzK4TZBj1VwrbW2gkAJAAGgAgeld1ix/bCs30tFA2T9FOFbOZ5bj55HuJHkm/qauGztjMYcQyy23OuRIBPidaf0VRSl0TdN9s8r2iitFCiiigAooooAKKKKACiiigAooooAKKKKACiiigD/9k="/>
          <p:cNvSpPr>
            <a:spLocks noChangeAspect="1" noChangeArrowheads="1"/>
          </p:cNvSpPr>
          <p:nvPr/>
        </p:nvSpPr>
        <p:spPr bwMode="auto">
          <a:xfrm>
            <a:off x="155575" y="-936625"/>
            <a:ext cx="2343150" cy="19526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8" descr="data:image/jpeg;base64,/9j/4AAQSkZJRgABAQAAAQABAAD/2wCEAAkGBxQSEhUUExMWFhQXFhgZGRcXGBocGhsbHxgaHBwZHx4cHCggHCAlGx0cIjEhJikrLi4uHB8zODQsNygtLisBCgoKDg0OGxAQGywmHyQsLDQsLDQsLCwsLCwsLCwsLCwsLCwsLCwsLCwsLCwsLCwsLCwsLCwsLCwsLCwsLCwsLP/AABEIAM0A9gMBIgACEQEDEQH/xAAcAAABBQEBAQAAAAAAAAAAAAAAAwQFBgcCAQj/xABBEAABAwIDBQYCCAUDAwUAAAABAgMRACEEEjEFBkFRYRMicYGRoTKxBxQjQlLB0fAzYnKC4ZKi8SSywhUWNEPS/8QAGQEAAwEBAQAAAAAAAAAAAAAAAAIDAQQF/8QAJhEAAwACAgICAwACAwAAAAAAAAECAxEhMQQSQVETIjJhgSNCcf/aAAwDAQACEQMRAD8A3GiiigAooooAKKK8oA9oorygD2ivJpN3EJTdSgPE1jaRqW+hWio13buHTq6nyv8AKmD29zA0k+VTeaF8lZwZK6llhryqk7voJsg01e3qWrQR5x8gaR+RPxsovDyMu5NIuYtCdVpHmKzvE7XxKv8A63soGbOG1FEc8ytfKaa/WVrJBWsQOAMeRAAk+lK89b0kOvFnW3Roj22mU6q9qjnt7WU6X8/0mso2xvKWc47BZUglPfOWbxcRIB61BbQ3hxoiW22QRKVESCASMwUbKEjXStj8uToLjBj/AKNixG+KjZCIPMj/ADU7u5tJT7YKom9xxgxpWF7ubWxPaIDy0uJc0hIEdQU28Rets3QbAZQRxT7lap+VVUVNfsSusdxuCfoooqhzhRRRQAUUUUAFFFFABRRRQAUUUUAFFFV7fXHusMhbKgk5gD3QTflNgfI0tUpW2NEuqUosE1w8+lAJUpKQNSSAPesexG2cU6e++55HLfTRIAporDTBJzQNVEn0ma568lLo7J8Gvlmq4nezBo1xCDeO73vlNROI+kLDiyEOrP8ASEj3M+1Z8MMJ5a86UQyJuBHUf551N+TXwXnwY+S3O/SCs/AwAP5lE/IUwe3zxSzAUlI5pRHzJiocA6gRFI7RUcmVPxLIQk3F1KCQbcpnypPe6+Sv4MULfqSmJ2tiFyFOr9SPYfpVf2zt9GGgvKUVEd1CbqPM3sB1pHdvEKyOsurK1sOqQVnVSTdCud78ajt4928TjcQhOGbz5WxmOZKUplStSojkdAa2cadapmXlc4/aVom93NroxiVKCVJCVwQq5uJBkcxPpVXe33fLuRppGUrCAlQJWTmjUEAEnpWhbP3Zb2bhEM5grFLWFuqTJAsYHgLAeBPGme6e62zmF/W1OuPuBalNtlASlKgo8ASFEHQkxoYqi9FT+iNXkqJa2G1WEhTaHJAUsQCY74KVAEaKuCI62vTsqjSudrOFx1LhITLoIQQLwoGB1AE+VCjpH78qjvg6l22xTZmDdCCVJVdfdSpYzFEgIITmnLxHISaes4XNcEBI1J0qP2K2VAoTeXXAm+sRYTFgZ6a1K4bbi2EFIbUQuO8B3ki+YQbzoZNVSTrkhVVMca2ZjvDDedCiCZ63EyCJExFRjuIzNtoBUVBJAzyoC5y5BNkgDTmTUzvdjFYg4f4lBrInO5BUq8k6C1zAjnUQ6/8AZBGTKFLJLkHgpWWOEXI04dIHf4yWnr7PL8qqbXt3of7vvFTzYmUhRIMR3gkpPTx8BW97nf8Ax0f0/wDmuvn/AHUJL7d9Mx5fdPKvobdj+AgfyI+VZlf/ACf6Nxr/AIf9kvRRRWCBRRRQAUUUUAFFFFABRRRQAUUUUAFVzfsTh4/mSfRQH51Y6gd9Y+qOf2/9wqeX+GVwPWSf/TMwYmIt1p/isKG8P25MiJXlghviJGbMTF4FQqjcwfT3odazBQmEqjMAYzAaBUajpXBHon+x7OVZHP6Ma7L3rZ1xIKQkkGAVJN4B6RrB/DFONqvBLhDLiXUBSVJdTEkLSSG1DTQTpzmlGcC0qSW0mSoqkcSSToLeA0pTD4FlMZW0pAvqbX4SYrVklJrQjw5HSbo5TjHRqyfRVepxIUtrOkJAcKu8Y+FCiLkfij2qVD45jyM1FYjKvFISpIUlLK1kRIkrQgTPjSxQ+RaGScqdonKQpOIYM5TICmjMmP5I48aeNpWMY2psHJ2KkLKTEFSlFJ9Enwma53hbceba7IKUthxLjSEiBaxQBA1E1NYLFgNkN/C4EnTVJEi/Cx9Ca32SSf8AoPV8y+9pnC1HWep/fGuUYE4cdmoJnMsjLcZVKJBHKZGterIBlRAApFeMSkDkoEz0BAJPISRSLbXRStJp7HDmHYUpJeStRQczeRZRC9JOUiRBiJ507fxDRRlQwlJkntJUVaXuqTfxqPTijl+EJPaBBzXyggGToJykW4GvU4glTYIgKzyLXyxlV4EXpt0lon6Q69h87iFKykxKUhAUAAQBoJimzuNASpUlUWtczBtTNpXeaJ+IpVrPNMGPA61wwwpbLaZIg3P4RChYGxiY8634DhdIp+NX3UqjuzN+VRy0BLKYVmCoJBnKQEkXHNKioe+hq44rZba2smcJdjQKBSOGnLjc1Ds7uNN3cxQzcezF/aa7vHzRE6Z5vl4MmTJ7IS3Owyu2Cik5VpdKVEWJGUKjhYqHyr6A3bQQygHUIQP9tYdh8XhsKczaXFKjLKlfdJkgXgSY4VsW428LGLYlpXeRAUgnvJISkSROhix0Nb+RXeydY3jxKX9lloooqhzhRRRQAUUUUAFFFFABRRRQAUUUUAFQG/X/AMF88kg/7hUzisUhtBW4tKEJ1UogAeJOlVLeveLCv4TFNs4htxxDRUUoUFEC17WOopMn8Mpi/tf+mYoxU/r+zXQxPI1Dpft/ilw9bWvMaPemiTD8WFzzNudO8M5It/iq+XiYj/FqltnzlnoePXpSMqmTKR414zgO+tw/EtCUBMaJCsxJM6khI00HWuUKSNY/1W+d67cxqALmegBNCehHKrQuGeYTHKJ515jUkIVlTECwQIgRAAA0AGgHKmy9qpH3Y43/AE/4pB7bRiUgQIkwbTYXJrExnOx2838BSMyUq4CQAQoSOZBMxrqeFeDCBK5XlykOyCR94twNeIST51BPbWWSQNPP/ib01exC+cdf3rTuxfx/ZZ14hsEkqEFwLgJJuEpTHLhTbGbZZOozEXBmLxHCTEWjrUA/hV5O0MlEwSDIB68R500kWmSLelZ7G+qJx7eEcEpEaamPDlUfiNuOqtJjkIHsKWZ2Kl6S04mMts9lBX4VAaA371xUTg8WWyZbS4DYpUPkfunqK1J62I6netib76vAU0cdOhUakMZhUKTmactxbcICx4QIUPQ9KiHEdSapBHJo5W9NS26GMaaeLq8U5hloT9mptGcqJMFJsRljUEXkcqiEMFWiZ8ATTlvYz6vhbJqqpTzs5qirWkje9yt+2McOzzZX02KTbOB99E8DE5dRxq318wYTdbF5goANkGQrMQQRxB4Gto3R3oWEIaxi0qXoHU2B5ZuAPUe1WnyIb02c1+JkS9kuC70V4DXtdByhRRRQAUUUUAFFFFABRRRQBm29223g52iVFeGQstPMEJhNyAsmMxSrlwIqoYzd/wCqPKWxKsLi8O7kJEZTGfKf9JjxFT+0ccGcfiQLozlLjZ0UlSQSDPMmZ4Gn+zW0j/pHTmwr0nDuHVBv3ehExXPbOqF8oyM4gGY8uXjSoekaj9ir9/7MaAdwSk5XpK2XdcwAsnS1tQNQecRVGd0sQoLIbPcVlIzCSqJgDjp/uETUbx6OrHlXbI5pSeJPyFPmMXaEj50zwOz3HC4EphTSSSk2JAIBA6idOlJBR4WrnqWjsi0/kt+ysW0CnMz2wjvJlSVTxjKYEU+2nhVNqLjLDqGFZCFKIOUnUZgTCdNSKqOEeWiSm0pg8iJFjTo7XdCVIDhShYhSUzBHhp51muDKT9touGLcONa7J/EMpWlXcU43B0Iy5hA8+PWqxhR2bymXIhYUgqB7pI0IP9Q1qGXcCSoxpcR6VylCjoJHK/52rKnY2P8AQkMJj1YdwggKIlKkkSCPePGn5w+GdOYO9mk/cVHdPKTwqIb2e8sySbm80+Z3f/E55ClaX2UTb+DjFPow5nDv5laQE2I4ydCKVa3kTEJwrU9Bb0gn3qQwmxWJAJPmJHjxqyYfZeCZ+J7MRwQn9J/KqTCpcELyfjfL7/xsqO7+IcLj6+yCElKAAlMfiPHqNelN/wD25iHjnWQCdTAHtYedXfaG0cP2aksMKK/uqKgk6jxi08vKofD7SSqQDCh8SVkhQ8uI6iQedbkrhJa4Ewwqptp8/ZCp3SQPjdvyGvtT5nYeGQboKvG1/Cn6ik/oBHzrlDXO2tyTJ061zO2/k7VEr4PGkIEZW0DwBMetKuPKjVQ8oHzr1IA4mPSvUqGoE+/rSjibp6D3J8a4lSdRbj1/WlVO3sCByHpwFelEjgP34UGEzu5vQpjuOStrhAJKBfS3eHTWtCw2IS4kLQQpKhII0NZEtuRE6dCCKe7E2s7hVSnvNk3QTY+E2SrrXfg8lriujzfJ8NV+0dmq14FUz2ZtJt9OZtU8xxB5EcKithk/W8YqSQXUoie6nIygyBzJVB/pFegmmeRprssVFFFaYFFFFABRRRQBg297hG0sVl1Dg8+4k1MbBxqHUFpyQhR14tr4LH59PCof6SYRtR4iBPZzHMtIuY+dGz3AkgzAVY/kf3zqFL4OqXwi+NE4lP1Z85cUzGVYIkgfCpPM1XN5G3HkFSFKbxTX8VCSUheX4VJ8ZJB4XHGz4EupSUGMQ1dpWmcC/ZHymPSnTh+usjEs2xDchaI+LWUKjhA4jlSz9M2uOUUDctyX3gQZ+rruZP303PIzrUPhULgSIgaeVW7HoDajimwSFJUlxA1TpmnTvCL84niaRG0MKlIKGhMfEbzbrNFStJN60bFtW2k3sg2sLxIJ9Y9SKWbw17i9SmL3iUtORKUhMa8flUclSibk+ZrkyLT4Z6OJul+y0KoSlI0vP70ilfrA4DyA/cVwBPCggnw9Kiy4snFGf38ppVDx4SfAfrFNEOBOp9P8a04+t8R3ra8KVmpjlDogSDc8TPy60s2/JmTHJKR8yL02lcd1ITbj/wA10EE6q8f3NKxkxQ4lIOl+tIPuoVEp0MpNgQeYOo8qcN4YaXPt+nzpVLATokDyrPbRo0OLUfhBJ00J87CBSrbbqjcwPT2H609MgUn2kams2MjhrCDXMTziPzpfsgLcOppPt5+EEmlUoWRcR0J/Ssew4OwrqfIRXCHIPd0859qUbwxOpGnKbDjevGw2UlU50iRrNxwgcelap2K6SOSUnVXof0vS+CTkUF/FB4iR7im63e5LaO9MARFhrNp4iJtrUzgdq5GxLac1jJiRzBPGOdXxyvblkMtv1/VbPcErElaVNyV5jKzbNmXOVVoIE+nlU1u08lt91pxUOlxxyCICs2Um/EiD5VWMbt5Un7Qifw2Fuv8Amq5tHaCc/adsW3BHezlWmhIm56gzXbOTXW2ebeB1/WkbtXtQO5u2hi8OlecKUmUrIgXHMAmJEHzqdrrT2tnDS9XpntFFFaYFFFFAFA+k7dIPo+tNJl5AhYAutA6C5Unh0kcqzXDPd2DHCD+zX0QayHfvdn6s92jafsHSdPuL1KfA6jzHKpWvktjr4Y22XiZAEwR4+RqVbWW3Bi2pmft0CwUNM4A9+p62qDLpbVPrVi2djcsFMRexGo4g9IJqLLpfY+22wlH/AFDQzMujviP9w4SPcW5CqDtTZ/YqlMFtUZTfje3Tl/ir7hMWGVFF/q7x46IUeEi8T8x0iG2rswNq7JZ+xcPcUTYEnSeRPLQwRYgU39rT7E36VtdFSRiQOP60ul8yIBP74f8ANcvYFbTpaykq0TAkqvaBxPhSzy1tkJWgpVrC7W5xHQ+YNcty0ejjtPQJeWLmE1ypUm5J4m8Ug5ihoSIjQVw3iEg6TbWpaZf2Q9ZCeAE06ZKtACPKmaH1H4UxS6VqJuoeAuf8UtJgmPk24z4yY6U7RiBH79rUwSAbkEjrNO23Y4AeFJr7G2OQ4SLJMeF/enCWyOI89aYpxPX9fag4gcvz/fnW+n+A9hwVQRJJPIRXKnkchPWJpq5iwB3lARPHL+nyqO/9YSDbvf0Jmbc4inWLaFeTTLEHja1umn78qO2MyTA66+9Vtza7h+FAE8VmD7daajFuuEys/wBiQPc1qw/Zjy/4LSvFoFyrpM/8Co7/ANcZTKW45lKQVGecJqEUhB+JAJtdayT6Ex7VKbO2Y+73WkFXDuCw9LDzrfSUDuu+BRW23I7ravFaggexzUyfx7ypJWhP9KST/qMfKnzW6eKcKiMsJkLk3SRqk9ajUYPKTJA5ykfLSnf6LonLWR6VdEe4jNqtxwzoSfkI+VK4bBq+6jIOoAqd2VjENuw4lK0jvXGUFHE20IP5VObVS2s52khItA6R8QP74VZxfp7nP+aFl/GyP3J2i7g3u0nM0qzqde7PxCOKdfAmtrZcCkhSTKSAQRoQeNYhgcYvDuKUlRhZGdKTcgCwzRI1m3IVeNyd6QtZZWkoCo7IG5mO9pzPe8zT+PlWtNkfKwvfskXuiiius4AooooAKa7SwKH21NOCUqEH9R1p1RQBh229kLYeU0sXTcKt3kkmFed/CDSOEXkt61q++OwPrTPd/iokoPPmk9D84rJ3GrkEQQYjiP8AM1y3PqzrivZEy08LoUJQoQRyPBQ8KUaWlxKsK+STH2auc6fOP3aIwrp0PCRTso7VGSYUmSg9dcvSfn41gzGyUuElrNlxTSVBtUXcQR3k6agQOojpVR2ptd50IbcCfsQUiEgHhcka/KrpinfrTfaDu4lg8Be2ihxPHxPKTELtbA/WkfWG0jtUiHmx7LHDKqbenhSv3naJx+lFYSJpwhA612vBK+8W0f1Kk+QGtK4fDjipZ8AED1VXM52d8vQ4ZsJIHmf1p025cceHdE0xzhOgQP6jmNet4jNqskchZPtepuCyvZKuPwJMJHNRv6Cmjm0kmwW6s3/hiB6mmpU2ngnTlPub0qypSrNtrXAkwlVh6TWLS6QPfyxQOuAABtKRwzrKleOUQPevC64ZCnFeCISKlNnbrY19vtEtoSlQJBUsAqjkNfWKndnfRwl1oLViVKWoGEpACQofdMmaopt9IlWbFPbKQtlAOiZ6yo+U8aVYYUswhLjkmABAvytetQ2bujg+xlDICiLqWSSlaeCpMQeQFTRfbVh0ggJkAAJTAzzYg6CY9KdYX8shXmQukZs1ufijkzNpaC1QCqPfUj0qfb+j5CVI+sPKWgmFZLQrgDNoPhVuxylZEpdTAWUoKiZCVcFQNL2ma9xuZOTtDLebKuNeGRUi/vrFOsMohXmZH1wRrW7WEwziSGU5FSn7SCUkfeE2vzqVZUlLqi0AUEfaJSAAFcDeBJtXGIQG3UKt35QpMkmLkLHEGNfKvAuV9q0CsZSFxCQsp0jMbnh5CqqUujnq6rtlR3gx8Yl1TY7M2S4mblUWVA4FMXmKqu1QVS4Ba0kjjoPWr7tzYy8Wnt2VJQ52RSlGUkKUDICzIjlpaazHGY9BbhTy+0UoBTfZwGzPeCllUkiPujjXPkx5sla+Ed+DN4uKE+fZiC1ZgASCoGUyLTxHgdKte7e21PIDAy8bqhIjVSCrU1R1EAyDm63/ADpVl9TagtPEibxCp1ngDx6xzqvjV/0ZPzcft+67LFtPDltRSbjhGkT70wYeyGUmFAhQI4HUe9WVcYxnP2hU5MlKsog6c8xnUADSqhtNC0p7hhYPK4jUCaS8fpXA+HN+SOezct0dvDFshR/iJssdeY6Gp0Vkm7u8bSIeA7BSRHZyVdpw70mLg2I0KeVq1XB4lLqAtBlKhINdUvg4bXPCF6KKKYQKKKKAPDWf7/7vEH6y0Nf4gHA6Z/19a0GuHWwoFKhIIIIPEHUUtT7LQ016vZhLtwFD4hr1pXBvSL1Ib27HODfIEltd0Hp+HxHyg1A58hB4cDXK970dnD5Q/wAUhYP1lv7sBwcwZH+PMV7trYqVsh9hxSkuI7qQYAcSorcQYM95CioA8UGPirrZ2KSFd7+GtJQ4NZSrj5GD5CuN2MQtp93ArXlOfM2TpnTdGv3SPZVbPYtb0VtL7aEyCkKjpP6nWmL20c2knTp86n8Zu2lTywSWmAlK0EAKXLiiAyEyLpWlSJvBAB1qsY1js3CmT5xMcPOIOlbUa5GnLvjZ0pZXoLeN6ve5257eLZ7ZxakBJEtpAkiJkk6eEedUXCkC8aSZ961vcTBpDHbNurKnNUICQE+oJ50RjT5aMzZalcMV3f3cwza3W3WErdQQpKl6FsmBY90EDz1qa2RlZC2kjuNqlCkJKu6oSpEi1uZNNdnGQ4HgO1bUnMtZAzNmSkyoGLH4RFe7MxnYoU2pSuzS6A2oJ+PNfLKhEdec1VQl0cdZKrtjzZeZCFltOdtSi40CSIgG3dEC8iCeVd4JClNlbS4LuZQAEALickQY5TIpAOKwoV3YQXQRMkNhVptE3mwMaV3i0FlJIUSntM7qU92Uq4ggSBxia0U7w7TbuHmQgqkd6LOAzN7q719eMU5Vie2aS0oEuKROWIuNFSYjTh1pHaTKW8jjYSMqwMv40qiesyZ9a9xq860BvN2iTnEjJCNFC/xelBosoLUoYdyEktjvmVZoNwBYAjnfhXhTLpQ5mWkpCm+CZTqCLAkHn0rh0530NqAbI+0QRJJNwRKhbwjgK5zf9QA5K0rSezK+BHxCIA5ajSKAFMMQ06tAulQzQAVFCpjKYv4f4rvZ7hKnFNCW1K0Jy98fEYuQJGh5mot/beHwrqs7qEoWMxQkyUr6Rz/Wq+59ImHbdWpltxaVi4sAVcTc8q1Q30hXSXZedkuWWtIhSld5BPwqA+HTiZMxWFbR2BjHfrOMcbQy2jErDgzXSorkwDEpBUBmseMVe9nfSAtanSjDoC1ZSJWYAAgzCbmb8NdaqO18Mt9x5Try8jqw4tlCiG81oITJJIjnQ6/G9MpGN5FtEbgsIlaTcghUHj19KVTssG3aGDPDh6inmDwOT+EhR4cb8up51J4XY7q+k8rnU+hrkqkntHpzD9dMY7PW4w3lSUG5lyConlKbAW6njSZhf8x4xpfw61PHZjKFEOOBSouJzHwAEn2rtptCIyNk8iohPjbvH2FM8lX2ic4px8og2ME4bBMeJ/KtG3IxDjIyOXSo6xYEmEm3OwPlzqnv7cbb+NxKOSW0j5nMfSPKrFuTt5vFSjsFZUEfaqBgyYglU/eiqRF9ksty1o0WikMKQBl/Dby4UVc4xxRRRWgFFFFAEXvFsdGLZU2qx1Sr8KhofyPSsU2ng1NLU04DKbEcR1/MdK3+qV9I+7heb7doS4j4kj7yBP8AuGo6SKlkjfKLYr1wzJcLjchyK52POldvgltrFJJztKS0scYgltXpKP7RUbjW+I04U52Rjkkll0w26nIo8rylXilUH1qMsvS4Jve1lOMwofbF0g4hIHCwD6BbnldEc1cqzzE4mVEqWVk3k6nzm9XXcnFKQp3COJBdaUVISeKhKVo8FplH91VXeHAN4d1aACpEBbSpiWliUGOYEpPVJqznfJBPnQ2axEaVM7J3pdwTC0sz3lazongNJFybiOFVlLvHKQCLa3HO+opdLpUCngbULcs2kqXJZHN4xmSrtnlLVGdS1JKNOAAmQYuetq1IbfYxLQClguuISFIREhw/Coq4XjWsJ2diEIstsKUlckGRmTGhUk5hB0jmaesbZHbheVCARlCGhlSL2MXJvqTe3SuhpUtnJpy9I3zaanEMoQ+lIzhLTjgOZSU6AxAGp1vwrva4LKUd5TrTZSlxBgAoIAHwgSLjWZmqXtnfxrsC2PtFltKVKAKiSABmkwkHqKpbu+GJxRKS6pKAPhBgRwHjapzPs9DVtcmz7YxzLBQ6HG0qbUIGYAqQqMwI4azfS9QW29/sKFoU0pbjiFEhQAjLeUzxGlZI5iU6qUVHrJ9ya7w7i1/wmieaot66Vb8Urtk/an0i8bS39dcKeyaQ3kJKdSZOvveq/tLb2IeMvPqPnAHkPKo9nZ77pjMB0T3vWLDzNSWA3bazAOuc548DHdRJ160ry4o6Kz42W+yGOJRPFR6Cn2EwOJcjI1lHAqt/3fkDVkwbTLQ7jXC8wge0k+dc4veZKbdoBfRA/PWpV5Nv+UXnw8a/p7Odl7uuNLDjz+gUCn4UwRBEmJ56VKspaQZBK+iRIP8AcTBquq2ytR7jZP8AMs/remzrzyj3ngmeCb/vhUKl290zplzC1CLU9tQJFsiOqjmOkdE/Oo3E7xpNsy3DEQNPDKkBNQiWEcczh/mNvSnDSyDCUgcLDoa2YlPoyrp/I6TtZ9QhttLY6/oKaPNLUftHSroDA9qeJMJMka/vhQlIPA/KnTEa+xDCMITdLYn8Rn/irFsLaS2HZKoQoKSrlEEg+MgRUalsxwA8PLWjDYIurCUk5yRCtYvEgdNaPdfYOOOjZtnP5yT1VfwIFFJbvBXZAlJTaACIPxKuRwmQaKZdHNXZLUUUU4oUUUUAFeGvaKAMY+kzdv6s72yB9g6TI/CvWOgOo8xyrOsW1Fq+oNq7PRiGltOCULEH8j5G9fOe9mxV4R5bDlym6VcFJOivP5gjhXPc6ezpi/ZaYzx+OIUxjE/GhSW3epSO6v8AuSL9QasW3XG5ZxfZ9oGiXkomAUKMKHG7T6g6BplURoKrGyCla1MrICHxkk6JX9xXkr2JqX3UeUWncKtP2zCitCFcYBS41/cnMnzBqsPaJWtDLa2MZfQVqDi8WtYUta4yJTlVKE3kySDoIAAqGbaSdRx6j5V1iWA2soBnQo5lBEpPjFj1BpRvCL1Iyi11QB70t9lI64BWDbVwM20P5UNYJI+9HkKfYfCA/fUr+hNv9SoHpT9GFbRfKkHWVqKvYQB6ml5HUoj28CFCQpR8BPtXbe7Sc2ZSlpnnlT85PtUgva6EyM5V0TYeEJA9zSSdqOH+E3EnX11tRuka1LFcJshKACEX1lQ+Zc/IU8cebT8ak2i2vly9qi3EOL+N2OYTc+tcfVUC8FR6msb2+R1x0h87tdHwoSpfjMfpSC8c+rTK2K4SQNLDpb31Fckga69TehIGcrZCjLi1Lkk9KUGVNgkDrXCQToD5C1Kpwaj/AJvWi8/CPAsnjNBM6X6AU7YwEnKJJOgGp8hVg2VuZinYhkoT+JyEex73twrVr4Na0uSstWEZb8+R8PClkMGUzzA0vWj7O+jLQvveKWx/5K//ADVp2bunhWAMrKVKH3l94zzvp5RWqWTeSUZZs/Yzr3wNrUOaUmJvxIAHqKsmD3CfV8akNjqSpXG8C3vxrSwK9rfT7JvO/gqmA3Fw6ILhW6r+Ywn0T+dWLC4FtsQhCUiAIAjSnNFMpS6Ju6rtnKEgCAIA4CiuqKYUKKKKACiiigAooooAKqX0i7qfX8P3P47cls/i5oPQ28wKtteGsa3wam09o+RcQkjgUkagyCCOB4gg0rjdrLD6MUk/aEAr6qACT6iK1H6Z9z8pOOZSYV/HSBpaztuHBR8DzrGsSSLcBU5WmVbVLZK7S2ioLztuEIWCYFiATmidYlR9KTw+0UiMrZUvmRJ9TUagFSCn8AzeWb9T70+2RiChJgwSZnj4U+9GEsDiVawhPNRuPKvFYZsfxHVLPJOnqaZKdn4iT514gzoJrG9jIk2nUAdxtNuJua9OJUrVXrOlNEsGNacs4aSAAVGLAAk+lSpyWhUdoc8Tblx/KlUsqUJiB1P5VZtj7mYx0SGFJm8u9z539qtuzfowOr7/AIpbHtmVr6Vi9n0hm4n+qMxbwXNR4W0qV2VsFx0w00pXUJJHmrT3rYtnbm4Nm6WQpX4nCVnh+Kw0GgqeSkAQBAHAUyx0+2TfkTP8oyvZv0eYhUFwobEcTmV6C3vVmwH0eYZH8QrdPInKnjoE30PEnSrfXtOsUolWe6+RpgtmtMiGm0IH8qQPfWnUV7RVCOwooooAKKKKACiiigAooooAKKKKACiiigAooooAKKKKAEsTh0uIUhaQpCklKkkSCCIII4givmr6Stx3dnuLUlClYQqBQ7Y5QT8C40INgTY24mK+mqTeZSpJSpIUkiCCJBHIg61jRqej45wGL7NZPNCk+MiIPTj5VKYXBWEkAdL/AOa2nbn0NYJ59LjanGEqJK20QUnj3c3weAtyAqzbG3BwOGAys51D7zpzn3sPICkpV8FZuf8AsYRs/d917+Cytw6HKkkA8p0HD1q3bI+i3GOXdLbAtZRzK4TZBj1VwrbW2gkAJAAGgAgeld1ix/bCs30tFA2T9FOFbOZ5bj55HuJHkm/qauGztjMYcQyy23OuRIBPidaf0VRSl0TdN9s8r2iitFCiiigAooooAKKKKACiiigAooooAKKKKACiiigD/9k="/>
          <p:cNvSpPr>
            <a:spLocks noChangeAspect="1" noChangeArrowheads="1"/>
          </p:cNvSpPr>
          <p:nvPr/>
        </p:nvSpPr>
        <p:spPr bwMode="auto">
          <a:xfrm>
            <a:off x="307975" y="-784225"/>
            <a:ext cx="2343150" cy="19526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7" name="AutoShape 10" descr="data:image/jpeg;base64,/9j/4AAQSkZJRgABAQAAAQABAAD/2wCEAAkGBxQSEhUUExMWFhQXFhgZGRcXGBocGhsbHxgaHBwZHx4cHCggHCAlGx0cIjEhJikrLi4uHB8zODQsNygtLisBCgoKDg0OGxAQGywmHyQsLDQsLDQsLCwsLCwsLCwsLCwsLCwsLCwsLCwsLCwsLCwsLCwsLCwsLCwsLCwsLCwsLP/AABEIAM0A9gMBIgACEQEDEQH/xAAcAAABBQEBAQAAAAAAAAAAAAAAAwQFBgcCAQj/xABBEAABAwIDBQYCCAUDAwUAAAABAgMRACEEEjEFBkFRYRMicYGRoTKxBxQjQlLB0fAzYnKC4ZKi8SSywhUWNEPS/8QAGQEAAwEBAQAAAAAAAAAAAAAAAAIDAQQF/8QAJhEAAwACAgICAwACAwAAAAAAAAECAxEhMQQSQVETIjJhgSNCcf/aAAwDAQACEQMRAD8A3GiiigAooooAKKK8oA9oorygD2ivJpN3EJTdSgPE1jaRqW+hWio13buHTq6nyv8AKmD29zA0k+VTeaF8lZwZK6llhryqk7voJsg01e3qWrQR5x8gaR+RPxsovDyMu5NIuYtCdVpHmKzvE7XxKv8A63soGbOG1FEc8ytfKaa/WVrJBWsQOAMeRAAk+lK89b0kOvFnW3Roj22mU6q9qjnt7WU6X8/0mso2xvKWc47BZUglPfOWbxcRIB61BbQ3hxoiW22QRKVESCASMwUbKEjXStj8uToLjBj/AKNixG+KjZCIPMj/ADU7u5tJT7YKom9xxgxpWF7ubWxPaIDy0uJc0hIEdQU28Rets3QbAZQRxT7lap+VVUVNfsSusdxuCfoooqhzhRRRQAUUUUAFFFFABRRRQAUUUUAFFFV7fXHusMhbKgk5gD3QTflNgfI0tUpW2NEuqUosE1w8+lAJUpKQNSSAPesexG2cU6e++55HLfTRIAporDTBJzQNVEn0ma568lLo7J8Gvlmq4nezBo1xCDeO73vlNROI+kLDiyEOrP8ASEj3M+1Z8MMJ5a86UQyJuBHUf551N+TXwXnwY+S3O/SCs/AwAP5lE/IUwe3zxSzAUlI5pRHzJiocA6gRFI7RUcmVPxLIQk3F1KCQbcpnypPe6+Sv4MULfqSmJ2tiFyFOr9SPYfpVf2zt9GGgvKUVEd1CbqPM3sB1pHdvEKyOsurK1sOqQVnVSTdCud78ajt4928TjcQhOGbz5WxmOZKUplStSojkdAa2cadapmXlc4/aVom93NroxiVKCVJCVwQq5uJBkcxPpVXe33fLuRppGUrCAlQJWTmjUEAEnpWhbP3Zb2bhEM5grFLWFuqTJAsYHgLAeBPGme6e62zmF/W1OuPuBalNtlASlKgo8ASFEHQkxoYqi9FT+iNXkqJa2G1WEhTaHJAUsQCY74KVAEaKuCI62vTsqjSudrOFx1LhITLoIQQLwoGB1AE+VCjpH78qjvg6l22xTZmDdCCVJVdfdSpYzFEgIITmnLxHISaes4XNcEBI1J0qP2K2VAoTeXXAm+sRYTFgZ6a1K4bbi2EFIbUQuO8B3ki+YQbzoZNVSTrkhVVMca2ZjvDDedCiCZ63EyCJExFRjuIzNtoBUVBJAzyoC5y5BNkgDTmTUzvdjFYg4f4lBrInO5BUq8k6C1zAjnUQ6/8AZBGTKFLJLkHgpWWOEXI04dIHf4yWnr7PL8qqbXt3of7vvFTzYmUhRIMR3gkpPTx8BW97nf8Ax0f0/wDmuvn/AHUJL7d9Mx5fdPKvobdj+AgfyI+VZlf/ACf6Nxr/AIf9kvRRRWCBRRRQAUUUUAFFFFABRRRQAUUUUAFVzfsTh4/mSfRQH51Y6gd9Y+qOf2/9wqeX+GVwPWSf/TMwYmIt1p/isKG8P25MiJXlghviJGbMTF4FQqjcwfT3odazBQmEqjMAYzAaBUajpXBHon+x7OVZHP6Ma7L3rZ1xIKQkkGAVJN4B6RrB/DFONqvBLhDLiXUBSVJdTEkLSSG1DTQTpzmlGcC0qSW0mSoqkcSSToLeA0pTD4FlMZW0pAvqbX4SYrVklJrQjw5HSbo5TjHRqyfRVepxIUtrOkJAcKu8Y+FCiLkfij2qVD45jyM1FYjKvFISpIUlLK1kRIkrQgTPjSxQ+RaGScqdonKQpOIYM5TICmjMmP5I48aeNpWMY2psHJ2KkLKTEFSlFJ9Enwma53hbceba7IKUthxLjSEiBaxQBA1E1NYLFgNkN/C4EnTVJEi/Cx9Ca32SSf8AoPV8y+9pnC1HWep/fGuUYE4cdmoJnMsjLcZVKJBHKZGterIBlRAApFeMSkDkoEz0BAJPISRSLbXRStJp7HDmHYUpJeStRQczeRZRC9JOUiRBiJ507fxDRRlQwlJkntJUVaXuqTfxqPTijl+EJPaBBzXyggGToJykW4GvU4glTYIgKzyLXyxlV4EXpt0lon6Q69h87iFKykxKUhAUAAQBoJimzuNASpUlUWtczBtTNpXeaJ+IpVrPNMGPA61wwwpbLaZIg3P4RChYGxiY8634DhdIp+NX3UqjuzN+VRy0BLKYVmCoJBnKQEkXHNKioe+hq44rZba2smcJdjQKBSOGnLjc1Ds7uNN3cxQzcezF/aa7vHzRE6Z5vl4MmTJ7IS3Owyu2Cik5VpdKVEWJGUKjhYqHyr6A3bQQygHUIQP9tYdh8XhsKczaXFKjLKlfdJkgXgSY4VsW428LGLYlpXeRAUgnvJISkSROhix0Nb+RXeydY3jxKX9lloooqhzhRRRQAUUUUAFFFFABRRRQAUUUUAFQG/X/AMF88kg/7hUzisUhtBW4tKEJ1UogAeJOlVLeveLCv4TFNs4htxxDRUUoUFEC17WOopMn8Mpi/tf+mYoxU/r+zXQxPI1Dpft/ilw9bWvMaPemiTD8WFzzNudO8M5It/iq+XiYj/FqltnzlnoePXpSMqmTKR414zgO+tw/EtCUBMaJCsxJM6khI00HWuUKSNY/1W+d67cxqALmegBNCehHKrQuGeYTHKJ515jUkIVlTECwQIgRAAA0AGgHKmy9qpH3Y43/AE/4pB7bRiUgQIkwbTYXJrExnOx2838BSMyUq4CQAQoSOZBMxrqeFeDCBK5XlykOyCR94twNeIST51BPbWWSQNPP/ib01exC+cdf3rTuxfx/ZZ14hsEkqEFwLgJJuEpTHLhTbGbZZOozEXBmLxHCTEWjrUA/hV5O0MlEwSDIB68R500kWmSLelZ7G+qJx7eEcEpEaamPDlUfiNuOqtJjkIHsKWZ2Kl6S04mMts9lBX4VAaA371xUTg8WWyZbS4DYpUPkfunqK1J62I6netib76vAU0cdOhUakMZhUKTmactxbcICx4QIUPQ9KiHEdSapBHJo5W9NS26GMaaeLq8U5hloT9mptGcqJMFJsRljUEXkcqiEMFWiZ8ATTlvYz6vhbJqqpTzs5qirWkje9yt+2McOzzZX02KTbOB99E8DE5dRxq318wYTdbF5goANkGQrMQQRxB4Gto3R3oWEIaxi0qXoHU2B5ZuAPUe1WnyIb02c1+JkS9kuC70V4DXtdByhRRRQAUUUUAFFFFABRRRQBm29223g52iVFeGQstPMEJhNyAsmMxSrlwIqoYzd/wCqPKWxKsLi8O7kJEZTGfKf9JjxFT+0ccGcfiQLozlLjZ0UlSQSDPMmZ4Gn+zW0j/pHTmwr0nDuHVBv3ehExXPbOqF8oyM4gGY8uXjSoekaj9ir9/7MaAdwSk5XpK2XdcwAsnS1tQNQecRVGd0sQoLIbPcVlIzCSqJgDjp/uETUbx6OrHlXbI5pSeJPyFPmMXaEj50zwOz3HC4EphTSSSk2JAIBA6idOlJBR4WrnqWjsi0/kt+ysW0CnMz2wjvJlSVTxjKYEU+2nhVNqLjLDqGFZCFKIOUnUZgTCdNSKqOEeWiSm0pg8iJFjTo7XdCVIDhShYhSUzBHhp51muDKT9touGLcONa7J/EMpWlXcU43B0Iy5hA8+PWqxhR2bymXIhYUgqB7pI0IP9Q1qGXcCSoxpcR6VylCjoJHK/52rKnY2P8AQkMJj1YdwggKIlKkkSCPePGn5w+GdOYO9mk/cVHdPKTwqIb2e8sySbm80+Z3f/E55ClaX2UTb+DjFPow5nDv5laQE2I4ydCKVa3kTEJwrU9Bb0gn3qQwmxWJAJPmJHjxqyYfZeCZ+J7MRwQn9J/KqTCpcELyfjfL7/xsqO7+IcLj6+yCElKAAlMfiPHqNelN/wD25iHjnWQCdTAHtYedXfaG0cP2aksMKK/uqKgk6jxi08vKofD7SSqQDCh8SVkhQ8uI6iQedbkrhJa4Ewwqptp8/ZCp3SQPjdvyGvtT5nYeGQboKvG1/Cn6ik/oBHzrlDXO2tyTJ061zO2/k7VEr4PGkIEZW0DwBMetKuPKjVQ8oHzr1IA4mPSvUqGoE+/rSjibp6D3J8a4lSdRbj1/WlVO3sCByHpwFelEjgP34UGEzu5vQpjuOStrhAJKBfS3eHTWtCw2IS4kLQQpKhII0NZEtuRE6dCCKe7E2s7hVSnvNk3QTY+E2SrrXfg8lriujzfJ8NV+0dmq14FUz2ZtJt9OZtU8xxB5EcKithk/W8YqSQXUoie6nIygyBzJVB/pFegmmeRprssVFFFaYFFFFABRRRQBg297hG0sVl1Dg8+4k1MbBxqHUFpyQhR14tr4LH59PCof6SYRtR4iBPZzHMtIuY+dGz3AkgzAVY/kf3zqFL4OqXwi+NE4lP1Z85cUzGVYIkgfCpPM1XN5G3HkFSFKbxTX8VCSUheX4VJ8ZJB4XHGz4EupSUGMQ1dpWmcC/ZHymPSnTh+usjEs2xDchaI+LWUKjhA4jlSz9M2uOUUDctyX3gQZ+rruZP303PIzrUPhULgSIgaeVW7HoDajimwSFJUlxA1TpmnTvCL84niaRG0MKlIKGhMfEbzbrNFStJN60bFtW2k3sg2sLxIJ9Y9SKWbw17i9SmL3iUtORKUhMa8flUclSibk+ZrkyLT4Z6OJul+y0KoSlI0vP70ilfrA4DyA/cVwBPCggnw9Kiy4snFGf38ppVDx4SfAfrFNEOBOp9P8a04+t8R3ra8KVmpjlDogSDc8TPy60s2/JmTHJKR8yL02lcd1ITbj/wA10EE6q8f3NKxkxQ4lIOl+tIPuoVEp0MpNgQeYOo8qcN4YaXPt+nzpVLATokDyrPbRo0OLUfhBJ00J87CBSrbbqjcwPT2H609MgUn2kams2MjhrCDXMTziPzpfsgLcOppPt5+EEmlUoWRcR0J/Ssew4OwrqfIRXCHIPd0859qUbwxOpGnKbDjevGw2UlU50iRrNxwgcelap2K6SOSUnVXof0vS+CTkUF/FB4iR7im63e5LaO9MARFhrNp4iJtrUzgdq5GxLac1jJiRzBPGOdXxyvblkMtv1/VbPcErElaVNyV5jKzbNmXOVVoIE+nlU1u08lt91pxUOlxxyCICs2Um/EiD5VWMbt5Un7Qifw2Fuv8Amq5tHaCc/adsW3BHezlWmhIm56gzXbOTXW2ebeB1/WkbtXtQO5u2hi8OlecKUmUrIgXHMAmJEHzqdrrT2tnDS9XpntFFFaYFFFFAFA+k7dIPo+tNJl5AhYAutA6C5Unh0kcqzXDPd2DHCD+zX0QayHfvdn6s92jafsHSdPuL1KfA6jzHKpWvktjr4Y22XiZAEwR4+RqVbWW3Bi2pmft0CwUNM4A9+p62qDLpbVPrVi2djcsFMRexGo4g9IJqLLpfY+22wlH/AFDQzMujviP9w4SPcW5CqDtTZ/YqlMFtUZTfje3Tl/ir7hMWGVFF/q7x46IUeEi8T8x0iG2rswNq7JZ+xcPcUTYEnSeRPLQwRYgU39rT7E36VtdFSRiQOP60ul8yIBP74f8ANcvYFbTpaykq0TAkqvaBxPhSzy1tkJWgpVrC7W5xHQ+YNcty0ejjtPQJeWLmE1ypUm5J4m8Ug5ihoSIjQVw3iEg6TbWpaZf2Q9ZCeAE06ZKtACPKmaH1H4UxS6VqJuoeAuf8UtJgmPk24z4yY6U7RiBH79rUwSAbkEjrNO23Y4AeFJr7G2OQ4SLJMeF/enCWyOI89aYpxPX9fag4gcvz/fnW+n+A9hwVQRJJPIRXKnkchPWJpq5iwB3lARPHL+nyqO/9YSDbvf0Jmbc4inWLaFeTTLEHja1umn78qO2MyTA66+9Vtza7h+FAE8VmD7daajFuuEys/wBiQPc1qw/Zjy/4LSvFoFyrpM/8Co7/ANcZTKW45lKQVGecJqEUhB+JAJtdayT6Ex7VKbO2Y+73WkFXDuCw9LDzrfSUDuu+BRW23I7ravFaggexzUyfx7ypJWhP9KST/qMfKnzW6eKcKiMsJkLk3SRqk9ajUYPKTJA5ykfLSnf6LonLWR6VdEe4jNqtxwzoSfkI+VK4bBq+6jIOoAqd2VjENuw4lK0jvXGUFHE20IP5VObVS2s52khItA6R8QP74VZxfp7nP+aFl/GyP3J2i7g3u0nM0qzqde7PxCOKdfAmtrZcCkhSTKSAQRoQeNYhgcYvDuKUlRhZGdKTcgCwzRI1m3IVeNyd6QtZZWkoCo7IG5mO9pzPe8zT+PlWtNkfKwvfskXuiiius4AooooAKa7SwKH21NOCUqEH9R1p1RQBh229kLYeU0sXTcKt3kkmFed/CDSOEXkt61q++OwPrTPd/iokoPPmk9D84rJ3GrkEQQYjiP8AM1y3PqzrivZEy08LoUJQoQRyPBQ8KUaWlxKsK+STH2auc6fOP3aIwrp0PCRTso7VGSYUmSg9dcvSfn41gzGyUuElrNlxTSVBtUXcQR3k6agQOojpVR2ptd50IbcCfsQUiEgHhcka/KrpinfrTfaDu4lg8Be2ihxPHxPKTELtbA/WkfWG0jtUiHmx7LHDKqbenhSv3naJx+lFYSJpwhA612vBK+8W0f1Kk+QGtK4fDjipZ8AED1VXM52d8vQ4ZsJIHmf1p025cceHdE0xzhOgQP6jmNet4jNqskchZPtepuCyvZKuPwJMJHNRv6Cmjm0kmwW6s3/hiB6mmpU2ngnTlPub0qypSrNtrXAkwlVh6TWLS6QPfyxQOuAABtKRwzrKleOUQPevC64ZCnFeCISKlNnbrY19vtEtoSlQJBUsAqjkNfWKndnfRwl1oLViVKWoGEpACQofdMmaopt9IlWbFPbKQtlAOiZ6yo+U8aVYYUswhLjkmABAvytetQ2bujg+xlDICiLqWSSlaeCpMQeQFTRfbVh0ggJkAAJTAzzYg6CY9KdYX8shXmQukZs1ufijkzNpaC1QCqPfUj0qfb+j5CVI+sPKWgmFZLQrgDNoPhVuxylZEpdTAWUoKiZCVcFQNL2ma9xuZOTtDLebKuNeGRUi/vrFOsMohXmZH1wRrW7WEwziSGU5FSn7SCUkfeE2vzqVZUlLqi0AUEfaJSAAFcDeBJtXGIQG3UKt35QpMkmLkLHEGNfKvAuV9q0CsZSFxCQsp0jMbnh5CqqUujnq6rtlR3gx8Yl1TY7M2S4mblUWVA4FMXmKqu1QVS4Ba0kjjoPWr7tzYy8Wnt2VJQ52RSlGUkKUDICzIjlpaazHGY9BbhTy+0UoBTfZwGzPeCllUkiPujjXPkx5sla+Ed+DN4uKE+fZiC1ZgASCoGUyLTxHgdKte7e21PIDAy8bqhIjVSCrU1R1EAyDm63/ADpVl9TagtPEibxCp1ngDx6xzqvjV/0ZPzcft+67LFtPDltRSbjhGkT70wYeyGUmFAhQI4HUe9WVcYxnP2hU5MlKsog6c8xnUADSqhtNC0p7hhYPK4jUCaS8fpXA+HN+SOezct0dvDFshR/iJssdeY6Gp0Vkm7u8bSIeA7BSRHZyVdpw70mLg2I0KeVq1XB4lLqAtBlKhINdUvg4bXPCF6KKKYQKKKKAPDWf7/7vEH6y0Nf4gHA6Z/19a0GuHWwoFKhIIIIPEHUUtT7LQ016vZhLtwFD4hr1pXBvSL1Ib27HODfIEltd0Hp+HxHyg1A58hB4cDXK970dnD5Q/wAUhYP1lv7sBwcwZH+PMV7trYqVsh9hxSkuI7qQYAcSorcQYM95CioA8UGPirrZ2KSFd7+GtJQ4NZSrj5GD5CuN2MQtp93ArXlOfM2TpnTdGv3SPZVbPYtb0VtL7aEyCkKjpP6nWmL20c2knTp86n8Zu2lTywSWmAlK0EAKXLiiAyEyLpWlSJvBAB1qsY1js3CmT5xMcPOIOlbUa5GnLvjZ0pZXoLeN6ve5257eLZ7ZxakBJEtpAkiJkk6eEedUXCkC8aSZ961vcTBpDHbNurKnNUICQE+oJ50RjT5aMzZalcMV3f3cwza3W3WErdQQpKl6FsmBY90EDz1qa2RlZC2kjuNqlCkJKu6oSpEi1uZNNdnGQ4HgO1bUnMtZAzNmSkyoGLH4RFe7MxnYoU2pSuzS6A2oJ+PNfLKhEdec1VQl0cdZKrtjzZeZCFltOdtSi40CSIgG3dEC8iCeVd4JClNlbS4LuZQAEALickQY5TIpAOKwoV3YQXQRMkNhVptE3mwMaV3i0FlJIUSntM7qU92Uq4ggSBxia0U7w7TbuHmQgqkd6LOAzN7q719eMU5Vie2aS0oEuKROWIuNFSYjTh1pHaTKW8jjYSMqwMv40qiesyZ9a9xq860BvN2iTnEjJCNFC/xelBosoLUoYdyEktjvmVZoNwBYAjnfhXhTLpQ5mWkpCm+CZTqCLAkHn0rh0530NqAbI+0QRJJNwRKhbwjgK5zf9QA5K0rSezK+BHxCIA5ajSKAFMMQ06tAulQzQAVFCpjKYv4f4rvZ7hKnFNCW1K0Jy98fEYuQJGh5mot/beHwrqs7qEoWMxQkyUr6Rz/Wq+59ImHbdWpltxaVi4sAVcTc8q1Q30hXSXZedkuWWtIhSld5BPwqA+HTiZMxWFbR2BjHfrOMcbQy2jErDgzXSorkwDEpBUBmseMVe9nfSAtanSjDoC1ZSJWYAAgzCbmb8NdaqO18Mt9x5Try8jqw4tlCiG81oITJJIjnQ6/G9MpGN5FtEbgsIlaTcghUHj19KVTssG3aGDPDh6inmDwOT+EhR4cb8up51J4XY7q+k8rnU+hrkqkntHpzD9dMY7PW4w3lSUG5lyConlKbAW6njSZhf8x4xpfw61PHZjKFEOOBSouJzHwAEn2rtptCIyNk8iohPjbvH2FM8lX2ic4px8og2ME4bBMeJ/KtG3IxDjIyOXSo6xYEmEm3OwPlzqnv7cbb+NxKOSW0j5nMfSPKrFuTt5vFSjsFZUEfaqBgyYglU/eiqRF9ksty1o0WikMKQBl/Dby4UVc4xxRRRWgFFFFAEXvFsdGLZU2qx1Sr8KhofyPSsU2ng1NLU04DKbEcR1/MdK3+qV9I+7heb7doS4j4kj7yBP8AuGo6SKlkjfKLYr1wzJcLjchyK52POldvgltrFJJztKS0scYgltXpKP7RUbjW+I04U52Rjkkll0w26nIo8rylXilUH1qMsvS4Jve1lOMwofbF0g4hIHCwD6BbnldEc1cqzzE4mVEqWVk3k6nzm9XXcnFKQp3COJBdaUVISeKhKVo8FplH91VXeHAN4d1aACpEBbSpiWliUGOYEpPVJqznfJBPnQ2axEaVM7J3pdwTC0sz3lazongNJFybiOFVlLvHKQCLa3HO+opdLpUCngbULcs2kqXJZHN4xmSrtnlLVGdS1JKNOAAmQYuetq1IbfYxLQClguuISFIREhw/Coq4XjWsJ2diEIstsKUlckGRmTGhUk5hB0jmaesbZHbheVCARlCGhlSL2MXJvqTe3SuhpUtnJpy9I3zaanEMoQ+lIzhLTjgOZSU6AxAGp1vwrva4LKUd5TrTZSlxBgAoIAHwgSLjWZmqXtnfxrsC2PtFltKVKAKiSABmkwkHqKpbu+GJxRKS6pKAPhBgRwHjapzPs9DVtcmz7YxzLBQ6HG0qbUIGYAqQqMwI4azfS9QW29/sKFoU0pbjiFEhQAjLeUzxGlZI5iU6qUVHrJ9ya7w7i1/wmieaot66Vb8Urtk/an0i8bS39dcKeyaQ3kJKdSZOvveq/tLb2IeMvPqPnAHkPKo9nZ77pjMB0T3vWLDzNSWA3bazAOuc548DHdRJ160ry4o6Kz42W+yGOJRPFR6Cn2EwOJcjI1lHAqt/3fkDVkwbTLQ7jXC8wge0k+dc4veZKbdoBfRA/PWpV5Nv+UXnw8a/p7Odl7uuNLDjz+gUCn4UwRBEmJ56VKspaQZBK+iRIP8AcTBquq2ytR7jZP8AMs/remzrzyj3ngmeCb/vhUKl290zplzC1CLU9tQJFsiOqjmOkdE/Oo3E7xpNsy3DEQNPDKkBNQiWEcczh/mNvSnDSyDCUgcLDoa2YlPoyrp/I6TtZ9QhttLY6/oKaPNLUftHSroDA9qeJMJMka/vhQlIPA/KnTEa+xDCMITdLYn8Rn/irFsLaS2HZKoQoKSrlEEg+MgRUalsxwA8PLWjDYIurCUk5yRCtYvEgdNaPdfYOOOjZtnP5yT1VfwIFFJbvBXZAlJTaACIPxKuRwmQaKZdHNXZLUUUU4oUUUUAFeGvaKAMY+kzdv6s72yB9g6TI/CvWOgOo8xyrOsW1Fq+oNq7PRiGltOCULEH8j5G9fOe9mxV4R5bDlym6VcFJOivP5gjhXPc6ezpi/ZaYzx+OIUxjE/GhSW3epSO6v8AuSL9QasW3XG5ZxfZ9oGiXkomAUKMKHG7T6g6BplURoKrGyCla1MrICHxkk6JX9xXkr2JqX3UeUWncKtP2zCitCFcYBS41/cnMnzBqsPaJWtDLa2MZfQVqDi8WtYUta4yJTlVKE3kySDoIAAqGbaSdRx6j5V1iWA2soBnQo5lBEpPjFj1BpRvCL1Iyi11QB70t9lI64BWDbVwM20P5UNYJI+9HkKfYfCA/fUr+hNv9SoHpT9GFbRfKkHWVqKvYQB6ml5HUoj28CFCQpR8BPtXbe7Sc2ZSlpnnlT85PtUgva6EyM5V0TYeEJA9zSSdqOH+E3EnX11tRuka1LFcJshKACEX1lQ+Zc/IU8cebT8ak2i2vly9qi3EOL+N2OYTc+tcfVUC8FR6msb2+R1x0h87tdHwoSpfjMfpSC8c+rTK2K4SQNLDpb31Fckga69TehIGcrZCjLi1Lkk9KUGVNgkDrXCQToD5C1Kpwaj/AJvWi8/CPAsnjNBM6X6AU7YwEnKJJOgGp8hVg2VuZinYhkoT+JyEex73twrVr4Na0uSstWEZb8+R8PClkMGUzzA0vWj7O+jLQvveKWx/5K//ADVp2bunhWAMrKVKH3l94zzvp5RWqWTeSUZZs/Yzr3wNrUOaUmJvxIAHqKsmD3CfV8akNjqSpXG8C3vxrSwK9rfT7JvO/gqmA3Fw6ILhW6r+Ywn0T+dWLC4FtsQhCUiAIAjSnNFMpS6Ju6rtnKEgCAIA4CiuqKYUKKKKACiiigAooooAKqX0i7qfX8P3P47cls/i5oPQ28wKtteGsa3wam09o+RcQkjgUkagyCCOB4gg0rjdrLD6MUk/aEAr6qACT6iK1H6Z9z8pOOZSYV/HSBpaztuHBR8DzrGsSSLcBU5WmVbVLZK7S2ioLztuEIWCYFiATmidYlR9KTw+0UiMrZUvmRJ9TUagFSCn8AzeWb9T70+2RiChJgwSZnj4U+9GEsDiVawhPNRuPKvFYZsfxHVLPJOnqaZKdn4iT514gzoJrG9jIk2nUAdxtNuJua9OJUrVXrOlNEsGNacs4aSAAVGLAAk+lSpyWhUdoc8Tblx/KlUsqUJiB1P5VZtj7mYx0SGFJm8u9z539qtuzfowOr7/AIpbHtmVr6Vi9n0hm4n+qMxbwXNR4W0qV2VsFx0w00pXUJJHmrT3rYtnbm4Nm6WQpX4nCVnh+Kw0GgqeSkAQBAHAUyx0+2TfkTP8oyvZv0eYhUFwobEcTmV6C3vVmwH0eYZH8QrdPInKnjoE30PEnSrfXtOsUolWe6+RpgtmtMiGm0IH8qQPfWnUV7RVCOwooooAKKKKACiiigAooooAKKKKACiiigAooooAKKKKAEsTh0uIUhaQpCklKkkSCCIII4givmr6Stx3dnuLUlClYQqBQ7Y5QT8C40INgTY24mK+mqTeZSpJSpIUkiCCJBHIg61jRqej45wGL7NZPNCk+MiIPTj5VKYXBWEkAdL/AOa2nbn0NYJ59LjanGEqJK20QUnj3c3weAtyAqzbG3BwOGAys51D7zpzn3sPICkpV8FZuf8AsYRs/d917+Cytw6HKkkA8p0HD1q3bI+i3GOXdLbAtZRzK4TZBj1VwrbW2gkAJAAGgAgeld1ix/bCs30tFA2T9FOFbOZ5bj55HuJHkm/qauGztjMYcQyy23OuRIBPidaf0VRSl0TdN9s8r2iitFCiiigAooooAKKKKACiiigAooooAKKKKACiiigD/9k="/>
          <p:cNvSpPr>
            <a:spLocks noChangeAspect="1" noChangeArrowheads="1"/>
          </p:cNvSpPr>
          <p:nvPr/>
        </p:nvSpPr>
        <p:spPr bwMode="auto">
          <a:xfrm>
            <a:off x="460375" y="-631825"/>
            <a:ext cx="2343150" cy="19526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2060" name="Picture 12" descr="http://apple2history.org/wp-content/uploads/2008/11/applei.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92080" y="4725144"/>
            <a:ext cx="2016224" cy="1609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9571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barn(inVertical)">
                                      <p:cBhvr>
                                        <p:cTn id="11" dur="500"/>
                                        <p:tgtEl>
                                          <p:spTgt spid="4">
                                            <p:txEl>
                                              <p:pRg st="1" end="1"/>
                                            </p:txEl>
                                          </p:spTgt>
                                        </p:tgtEl>
                                      </p:cBhvr>
                                    </p:animEffect>
                                  </p:childTnLst>
                                </p:cTn>
                              </p:par>
                            </p:childTnLst>
                          </p:cTn>
                        </p:par>
                        <p:par>
                          <p:cTn id="12" fill="hold">
                            <p:stCondLst>
                              <p:cond delay="1000"/>
                            </p:stCondLst>
                            <p:childTnLst>
                              <p:par>
                                <p:cTn id="13" presetID="16" presetClass="entr" presetSubtype="21" fill="hold"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barn(inVertical)">
                                      <p:cBhvr>
                                        <p:cTn id="15" dur="500"/>
                                        <p:tgtEl>
                                          <p:spTgt spid="4">
                                            <p:txEl>
                                              <p:pRg st="2" end="2"/>
                                            </p:txEl>
                                          </p:spTgt>
                                        </p:tgtEl>
                                      </p:cBhvr>
                                    </p:animEffect>
                                  </p:childTnLst>
                                </p:cTn>
                              </p:par>
                            </p:childTnLst>
                          </p:cTn>
                        </p:par>
                        <p:par>
                          <p:cTn id="16" fill="hold">
                            <p:stCondLst>
                              <p:cond delay="1500"/>
                            </p:stCondLst>
                            <p:childTnLst>
                              <p:par>
                                <p:cTn id="17" presetID="16" presetClass="entr" presetSubtype="21" fill="hold" nodeType="afterEffect">
                                  <p:stCondLst>
                                    <p:cond delay="0"/>
                                  </p:stCondLst>
                                  <p:childTnLst>
                                    <p:set>
                                      <p:cBhvr>
                                        <p:cTn id="18" dur="1" fill="hold">
                                          <p:stCondLst>
                                            <p:cond delay="0"/>
                                          </p:stCondLst>
                                        </p:cTn>
                                        <p:tgtEl>
                                          <p:spTgt spid="2050"/>
                                        </p:tgtEl>
                                        <p:attrNameLst>
                                          <p:attrName>style.visibility</p:attrName>
                                        </p:attrNameLst>
                                      </p:cBhvr>
                                      <p:to>
                                        <p:strVal val="visible"/>
                                      </p:to>
                                    </p:set>
                                    <p:animEffect transition="in" filter="barn(inVertical)">
                                      <p:cBhvr>
                                        <p:cTn id="19" dur="500"/>
                                        <p:tgtEl>
                                          <p:spTgt spid="2050"/>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4">
                                            <p:txEl>
                                              <p:pRg st="4" end="4"/>
                                            </p:txEl>
                                          </p:spTgt>
                                        </p:tgtEl>
                                        <p:attrNameLst>
                                          <p:attrName>style.visibility</p:attrName>
                                        </p:attrNameLst>
                                      </p:cBhvr>
                                      <p:to>
                                        <p:strVal val="visible"/>
                                      </p:to>
                                    </p:set>
                                    <p:animEffect transition="in" filter="barn(inVertical)">
                                      <p:cBhvr>
                                        <p:cTn id="24" dur="500"/>
                                        <p:tgtEl>
                                          <p:spTgt spid="4">
                                            <p:txEl>
                                              <p:pRg st="4" end="4"/>
                                            </p:txEl>
                                          </p:spTgt>
                                        </p:tgtEl>
                                      </p:cBhvr>
                                    </p:animEffect>
                                  </p:childTnLst>
                                </p:cTn>
                              </p:par>
                            </p:childTnLst>
                          </p:cTn>
                        </p:par>
                        <p:par>
                          <p:cTn id="25" fill="hold">
                            <p:stCondLst>
                              <p:cond delay="500"/>
                            </p:stCondLst>
                            <p:childTnLst>
                              <p:par>
                                <p:cTn id="26" presetID="16" presetClass="entr" presetSubtype="21" fill="hold" nodeType="afterEffect">
                                  <p:stCondLst>
                                    <p:cond delay="0"/>
                                  </p:stCondLst>
                                  <p:childTnLst>
                                    <p:set>
                                      <p:cBhvr>
                                        <p:cTn id="27" dur="1" fill="hold">
                                          <p:stCondLst>
                                            <p:cond delay="0"/>
                                          </p:stCondLst>
                                        </p:cTn>
                                        <p:tgtEl>
                                          <p:spTgt spid="4">
                                            <p:txEl>
                                              <p:pRg st="5" end="5"/>
                                            </p:txEl>
                                          </p:spTgt>
                                        </p:tgtEl>
                                        <p:attrNameLst>
                                          <p:attrName>style.visibility</p:attrName>
                                        </p:attrNameLst>
                                      </p:cBhvr>
                                      <p:to>
                                        <p:strVal val="visible"/>
                                      </p:to>
                                    </p:set>
                                    <p:animEffect transition="in" filter="barn(inVertical)">
                                      <p:cBhvr>
                                        <p:cTn id="28" dur="500"/>
                                        <p:tgtEl>
                                          <p:spTgt spid="4">
                                            <p:txEl>
                                              <p:pRg st="5" end="5"/>
                                            </p:txEl>
                                          </p:spTgt>
                                        </p:tgtEl>
                                      </p:cBhvr>
                                    </p:animEffect>
                                  </p:childTnLst>
                                </p:cTn>
                              </p:par>
                            </p:childTnLst>
                          </p:cTn>
                        </p:par>
                        <p:par>
                          <p:cTn id="29" fill="hold">
                            <p:stCondLst>
                              <p:cond delay="1000"/>
                            </p:stCondLst>
                            <p:childTnLst>
                              <p:par>
                                <p:cTn id="30" presetID="16" presetClass="entr" presetSubtype="21" fill="hold" nodeType="after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barn(inVertical)">
                                      <p:cBhvr>
                                        <p:cTn id="32" dur="500"/>
                                        <p:tgtEl>
                                          <p:spTgt spid="4">
                                            <p:txEl>
                                              <p:pRg st="6" end="6"/>
                                            </p:txEl>
                                          </p:spTgt>
                                        </p:tgtEl>
                                      </p:cBhvr>
                                    </p:animEffect>
                                  </p:childTnLst>
                                </p:cTn>
                              </p:par>
                            </p:childTnLst>
                          </p:cTn>
                        </p:par>
                        <p:par>
                          <p:cTn id="33" fill="hold">
                            <p:stCondLst>
                              <p:cond delay="1500"/>
                            </p:stCondLst>
                            <p:childTnLst>
                              <p:par>
                                <p:cTn id="34" presetID="16" presetClass="entr" presetSubtype="21" fill="hold" nodeType="afterEffect">
                                  <p:stCondLst>
                                    <p:cond delay="0"/>
                                  </p:stCondLst>
                                  <p:childTnLst>
                                    <p:set>
                                      <p:cBhvr>
                                        <p:cTn id="35" dur="1" fill="hold">
                                          <p:stCondLst>
                                            <p:cond delay="0"/>
                                          </p:stCondLst>
                                        </p:cTn>
                                        <p:tgtEl>
                                          <p:spTgt spid="4">
                                            <p:txEl>
                                              <p:pRg st="7" end="7"/>
                                            </p:txEl>
                                          </p:spTgt>
                                        </p:tgtEl>
                                        <p:attrNameLst>
                                          <p:attrName>style.visibility</p:attrName>
                                        </p:attrNameLst>
                                      </p:cBhvr>
                                      <p:to>
                                        <p:strVal val="visible"/>
                                      </p:to>
                                    </p:set>
                                    <p:animEffect transition="in" filter="barn(inVertical)">
                                      <p:cBhvr>
                                        <p:cTn id="36" dur="500"/>
                                        <p:tgtEl>
                                          <p:spTgt spid="4">
                                            <p:txEl>
                                              <p:pRg st="7" end="7"/>
                                            </p:txEl>
                                          </p:spTgt>
                                        </p:tgtEl>
                                      </p:cBhvr>
                                    </p:animEffect>
                                  </p:childTnLst>
                                </p:cTn>
                              </p:par>
                            </p:childTnLst>
                          </p:cTn>
                        </p:par>
                        <p:par>
                          <p:cTn id="37" fill="hold">
                            <p:stCondLst>
                              <p:cond delay="2000"/>
                            </p:stCondLst>
                            <p:childTnLst>
                              <p:par>
                                <p:cTn id="38" presetID="16" presetClass="entr" presetSubtype="21" fill="hold" nodeType="afterEffect">
                                  <p:stCondLst>
                                    <p:cond delay="0"/>
                                  </p:stCondLst>
                                  <p:childTnLst>
                                    <p:set>
                                      <p:cBhvr>
                                        <p:cTn id="39" dur="1" fill="hold">
                                          <p:stCondLst>
                                            <p:cond delay="0"/>
                                          </p:stCondLst>
                                        </p:cTn>
                                        <p:tgtEl>
                                          <p:spTgt spid="2052"/>
                                        </p:tgtEl>
                                        <p:attrNameLst>
                                          <p:attrName>style.visibility</p:attrName>
                                        </p:attrNameLst>
                                      </p:cBhvr>
                                      <p:to>
                                        <p:strVal val="visible"/>
                                      </p:to>
                                    </p:set>
                                    <p:animEffect transition="in" filter="barn(inVertical)">
                                      <p:cBhvr>
                                        <p:cTn id="40" dur="500"/>
                                        <p:tgtEl>
                                          <p:spTgt spid="2052"/>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nodeType="clickEffect">
                                  <p:stCondLst>
                                    <p:cond delay="0"/>
                                  </p:stCondLst>
                                  <p:childTnLst>
                                    <p:set>
                                      <p:cBhvr>
                                        <p:cTn id="44" dur="1" fill="hold">
                                          <p:stCondLst>
                                            <p:cond delay="0"/>
                                          </p:stCondLst>
                                        </p:cTn>
                                        <p:tgtEl>
                                          <p:spTgt spid="4">
                                            <p:txEl>
                                              <p:pRg st="9" end="9"/>
                                            </p:txEl>
                                          </p:spTgt>
                                        </p:tgtEl>
                                        <p:attrNameLst>
                                          <p:attrName>style.visibility</p:attrName>
                                        </p:attrNameLst>
                                      </p:cBhvr>
                                      <p:to>
                                        <p:strVal val="visible"/>
                                      </p:to>
                                    </p:set>
                                    <p:animEffect transition="in" filter="barn(inVertical)">
                                      <p:cBhvr>
                                        <p:cTn id="45" dur="500"/>
                                        <p:tgtEl>
                                          <p:spTgt spid="4">
                                            <p:txEl>
                                              <p:pRg st="9" end="9"/>
                                            </p:txEl>
                                          </p:spTgt>
                                        </p:tgtEl>
                                      </p:cBhvr>
                                    </p:animEffect>
                                  </p:childTnLst>
                                </p:cTn>
                              </p:par>
                            </p:childTnLst>
                          </p:cTn>
                        </p:par>
                        <p:par>
                          <p:cTn id="46" fill="hold">
                            <p:stCondLst>
                              <p:cond delay="500"/>
                            </p:stCondLst>
                            <p:childTnLst>
                              <p:par>
                                <p:cTn id="47" presetID="16" presetClass="entr" presetSubtype="21" fill="hold" nodeType="afterEffect">
                                  <p:stCondLst>
                                    <p:cond delay="0"/>
                                  </p:stCondLst>
                                  <p:childTnLst>
                                    <p:set>
                                      <p:cBhvr>
                                        <p:cTn id="48" dur="1" fill="hold">
                                          <p:stCondLst>
                                            <p:cond delay="0"/>
                                          </p:stCondLst>
                                        </p:cTn>
                                        <p:tgtEl>
                                          <p:spTgt spid="4">
                                            <p:txEl>
                                              <p:pRg st="10" end="10"/>
                                            </p:txEl>
                                          </p:spTgt>
                                        </p:tgtEl>
                                        <p:attrNameLst>
                                          <p:attrName>style.visibility</p:attrName>
                                        </p:attrNameLst>
                                      </p:cBhvr>
                                      <p:to>
                                        <p:strVal val="visible"/>
                                      </p:to>
                                    </p:set>
                                    <p:animEffect transition="in" filter="barn(inVertical)">
                                      <p:cBhvr>
                                        <p:cTn id="49" dur="500"/>
                                        <p:tgtEl>
                                          <p:spTgt spid="4">
                                            <p:txEl>
                                              <p:pRg st="10" end="10"/>
                                            </p:txEl>
                                          </p:spTgt>
                                        </p:tgtEl>
                                      </p:cBhvr>
                                    </p:animEffect>
                                  </p:childTnLst>
                                </p:cTn>
                              </p:par>
                            </p:childTnLst>
                          </p:cTn>
                        </p:par>
                        <p:par>
                          <p:cTn id="50" fill="hold">
                            <p:stCondLst>
                              <p:cond delay="1000"/>
                            </p:stCondLst>
                            <p:childTnLst>
                              <p:par>
                                <p:cTn id="51" presetID="16" presetClass="entr" presetSubtype="21" fill="hold" nodeType="afterEffect">
                                  <p:stCondLst>
                                    <p:cond delay="0"/>
                                  </p:stCondLst>
                                  <p:childTnLst>
                                    <p:set>
                                      <p:cBhvr>
                                        <p:cTn id="52" dur="1" fill="hold">
                                          <p:stCondLst>
                                            <p:cond delay="0"/>
                                          </p:stCondLst>
                                        </p:cTn>
                                        <p:tgtEl>
                                          <p:spTgt spid="4">
                                            <p:txEl>
                                              <p:pRg st="11" end="11"/>
                                            </p:txEl>
                                          </p:spTgt>
                                        </p:tgtEl>
                                        <p:attrNameLst>
                                          <p:attrName>style.visibility</p:attrName>
                                        </p:attrNameLst>
                                      </p:cBhvr>
                                      <p:to>
                                        <p:strVal val="visible"/>
                                      </p:to>
                                    </p:set>
                                    <p:animEffect transition="in" filter="barn(inVertical)">
                                      <p:cBhvr>
                                        <p:cTn id="53" dur="500"/>
                                        <p:tgtEl>
                                          <p:spTgt spid="4">
                                            <p:txEl>
                                              <p:pRg st="11" end="11"/>
                                            </p:txEl>
                                          </p:spTgt>
                                        </p:tgtEl>
                                      </p:cBhvr>
                                    </p:animEffect>
                                  </p:childTnLst>
                                </p:cTn>
                              </p:par>
                            </p:childTnLst>
                          </p:cTn>
                        </p:par>
                        <p:par>
                          <p:cTn id="54" fill="hold">
                            <p:stCondLst>
                              <p:cond delay="1500"/>
                            </p:stCondLst>
                            <p:childTnLst>
                              <p:par>
                                <p:cTn id="55" presetID="16" presetClass="entr" presetSubtype="21" fill="hold" nodeType="afterEffect">
                                  <p:stCondLst>
                                    <p:cond delay="0"/>
                                  </p:stCondLst>
                                  <p:childTnLst>
                                    <p:set>
                                      <p:cBhvr>
                                        <p:cTn id="56" dur="1" fill="hold">
                                          <p:stCondLst>
                                            <p:cond delay="0"/>
                                          </p:stCondLst>
                                        </p:cTn>
                                        <p:tgtEl>
                                          <p:spTgt spid="2060"/>
                                        </p:tgtEl>
                                        <p:attrNameLst>
                                          <p:attrName>style.visibility</p:attrName>
                                        </p:attrNameLst>
                                      </p:cBhvr>
                                      <p:to>
                                        <p:strVal val="visible"/>
                                      </p:to>
                                    </p:set>
                                    <p:animEffect transition="in" filter="barn(inVertical)">
                                      <p:cBhvr>
                                        <p:cTn id="57" dur="500"/>
                                        <p:tgtEl>
                                          <p:spTgt spid="20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L’ordinateur personnel, un grain de sable contre la centralisation de l’informatique…</a:t>
            </a:r>
            <a:endParaRPr lang="fr-FR" dirty="0"/>
          </a:p>
        </p:txBody>
      </p:sp>
      <p:sp>
        <p:nvSpPr>
          <p:cNvPr id="3" name="Espace réservé du contenu 2"/>
          <p:cNvSpPr>
            <a:spLocks noGrp="1"/>
          </p:cNvSpPr>
          <p:nvPr>
            <p:ph sz="quarter" idx="1"/>
          </p:nvPr>
        </p:nvSpPr>
        <p:spPr>
          <a:xfrm>
            <a:off x="457200" y="1412776"/>
            <a:ext cx="8229600" cy="4896544"/>
          </a:xfrm>
        </p:spPr>
        <p:txBody>
          <a:bodyPr>
            <a:normAutofit fontScale="92500" lnSpcReduction="10000"/>
          </a:bodyPr>
          <a:lstStyle/>
          <a:p>
            <a:r>
              <a:rPr lang="fr-FR" dirty="0" smtClean="0"/>
              <a:t>La loi de </a:t>
            </a:r>
            <a:r>
              <a:rPr lang="fr-FR" dirty="0" err="1" smtClean="0"/>
              <a:t>Grosh</a:t>
            </a:r>
            <a:r>
              <a:rPr lang="fr-FR" dirty="0" smtClean="0"/>
              <a:t> (60’s 70’s)</a:t>
            </a:r>
          </a:p>
          <a:p>
            <a:pPr lvl="1"/>
            <a:r>
              <a:rPr lang="fr-FR" dirty="0" smtClean="0"/>
              <a:t>« La puissance réelle d’un ordinateur croît généralement bien plus vite que son coût », économie d’échelle</a:t>
            </a:r>
          </a:p>
          <a:p>
            <a:pPr lvl="1"/>
            <a:r>
              <a:rPr lang="fr-FR" dirty="0" smtClean="0"/>
              <a:t>Généralisation des structures en MAINFRAMES sur des terminaux de type « </a:t>
            </a:r>
            <a:r>
              <a:rPr lang="fr-FR" dirty="0" err="1" smtClean="0"/>
              <a:t>Diskless</a:t>
            </a:r>
            <a:r>
              <a:rPr lang="fr-FR" dirty="0" smtClean="0"/>
              <a:t> »</a:t>
            </a:r>
          </a:p>
          <a:p>
            <a:pPr lvl="1"/>
            <a:r>
              <a:rPr lang="fr-FR" dirty="0" smtClean="0"/>
              <a:t>Le gigantisme informatique inspire le cinéma sur le contrôle de la machine…</a:t>
            </a:r>
          </a:p>
          <a:p>
            <a:pPr lvl="2"/>
            <a:r>
              <a:rPr lang="fr-FR" dirty="0" err="1" smtClean="0"/>
              <a:t>Alphaville</a:t>
            </a:r>
            <a:r>
              <a:rPr lang="fr-FR" dirty="0"/>
              <a:t> </a:t>
            </a:r>
            <a:r>
              <a:rPr lang="fr-FR" dirty="0" smtClean="0"/>
              <a:t>de Jean-Luc Godard (1965) (inspiré de « Je suis une légende », le livre)</a:t>
            </a:r>
          </a:p>
          <a:p>
            <a:pPr lvl="2"/>
            <a:r>
              <a:rPr lang="fr-FR" dirty="0" smtClean="0"/>
              <a:t>2001, Odyssée de l’espace (1968) </a:t>
            </a:r>
          </a:p>
          <a:p>
            <a:pPr lvl="2"/>
            <a:endParaRPr lang="fr-FR" dirty="0" smtClean="0"/>
          </a:p>
          <a:p>
            <a:pPr lvl="1"/>
            <a:r>
              <a:rPr lang="fr-FR" dirty="0" smtClean="0"/>
              <a:t>On trouvera aussi des parallèles du contrôle par la machine  dans le roman de George Orwell (1984 paru en 1949), du « Meilleurs des mondes » de Aldous Huxley (1932) sans parler d’Asimov et de ses œuvres…</a:t>
            </a:r>
          </a:p>
          <a:p>
            <a:pPr lvl="2"/>
            <a:endParaRPr lang="fr-FR" dirty="0" smtClean="0"/>
          </a:p>
          <a:p>
            <a:pPr lvl="2"/>
            <a:endParaRPr lang="fr-FR" dirty="0" smtClean="0"/>
          </a:p>
          <a:p>
            <a:pPr lvl="1"/>
            <a:endParaRPr lang="fr-FR" dirty="0"/>
          </a:p>
        </p:txBody>
      </p:sp>
    </p:spTree>
    <p:extLst>
      <p:ext uri="{BB962C8B-B14F-4D97-AF65-F5344CB8AC3E}">
        <p14:creationId xmlns:p14="http://schemas.microsoft.com/office/powerpoint/2010/main" val="983861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down)">
                                      <p:cBhvr>
                                        <p:cTn id="11" dur="500"/>
                                        <p:tgtEl>
                                          <p:spTgt spid="3">
                                            <p:txEl>
                                              <p:pRg st="1" end="1"/>
                                            </p:txEl>
                                          </p:spTgt>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down)">
                                      <p:cBhvr>
                                        <p:cTn id="19" dur="500"/>
                                        <p:tgtEl>
                                          <p:spTgt spid="3">
                                            <p:txEl>
                                              <p:pRg st="3" end="3"/>
                                            </p:txEl>
                                          </p:spTgt>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00"/>
                                        <p:tgtEl>
                                          <p:spTgt spid="3">
                                            <p:txEl>
                                              <p:pRg st="4" end="4"/>
                                            </p:txEl>
                                          </p:spTgt>
                                        </p:tgtEl>
                                      </p:cBhvr>
                                    </p:animEffect>
                                  </p:childTnLst>
                                </p:cTn>
                              </p:par>
                            </p:childTnLst>
                          </p:cTn>
                        </p:par>
                        <p:par>
                          <p:cTn id="24" fill="hold">
                            <p:stCondLst>
                              <p:cond delay="2500"/>
                            </p:stCondLst>
                            <p:childTnLst>
                              <p:par>
                                <p:cTn id="25" presetID="22" presetClass="entr" presetSubtype="4" fill="hold"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par>
                          <p:cTn id="28" fill="hold">
                            <p:stCondLst>
                              <p:cond delay="3000"/>
                            </p:stCondLst>
                            <p:childTnLst>
                              <p:par>
                                <p:cTn id="29" presetID="22" presetClass="entr" presetSubtype="4" fill="hold" nodeType="after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wipe(down)">
                                      <p:cBhvr>
                                        <p:cTn id="3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Le début de la fin de </a:t>
            </a:r>
            <a:r>
              <a:rPr lang="fr-FR" dirty="0"/>
              <a:t>la Loi </a:t>
            </a:r>
            <a:r>
              <a:rPr lang="fr-FR" dirty="0" err="1"/>
              <a:t>Grosh</a:t>
            </a:r>
            <a:r>
              <a:rPr lang="fr-FR" dirty="0"/>
              <a:t> </a:t>
            </a:r>
          </a:p>
        </p:txBody>
      </p:sp>
      <p:sp>
        <p:nvSpPr>
          <p:cNvPr id="6" name="Espace réservé du contenu 3"/>
          <p:cNvSpPr>
            <a:spLocks noGrp="1"/>
          </p:cNvSpPr>
          <p:nvPr>
            <p:ph sz="quarter" idx="1"/>
          </p:nvPr>
        </p:nvSpPr>
        <p:spPr>
          <a:xfrm>
            <a:off x="457200" y="1484784"/>
            <a:ext cx="8075240" cy="2160240"/>
          </a:xfrm>
        </p:spPr>
        <p:txBody>
          <a:bodyPr>
            <a:normAutofit/>
          </a:bodyPr>
          <a:lstStyle/>
          <a:p>
            <a:r>
              <a:rPr lang="fr-FR" dirty="0" smtClean="0"/>
              <a:t>Création 3Com par Robert </a:t>
            </a:r>
            <a:r>
              <a:rPr lang="fr-FR" dirty="0" err="1" smtClean="0"/>
              <a:t>Metcalfe</a:t>
            </a:r>
            <a:r>
              <a:rPr lang="fr-FR" dirty="0" smtClean="0"/>
              <a:t> (1979)</a:t>
            </a:r>
          </a:p>
          <a:p>
            <a:pPr lvl="1"/>
            <a:r>
              <a:rPr lang="fr-FR" dirty="0" smtClean="0"/>
              <a:t>Début des réseaux Ethernet, des réseaux simples pour particulier, par rapport à </a:t>
            </a:r>
            <a:r>
              <a:rPr lang="fr-FR" dirty="0" err="1" smtClean="0"/>
              <a:t>Token</a:t>
            </a:r>
            <a:r>
              <a:rPr lang="fr-FR" dirty="0" smtClean="0"/>
              <a:t> Ring (IBM), </a:t>
            </a:r>
            <a:r>
              <a:rPr lang="fr-FR" dirty="0" err="1" smtClean="0"/>
              <a:t>ARCnet</a:t>
            </a:r>
            <a:r>
              <a:rPr lang="fr-FR" dirty="0" smtClean="0"/>
              <a:t>. </a:t>
            </a:r>
          </a:p>
          <a:p>
            <a:pPr lvl="1"/>
            <a:r>
              <a:rPr lang="fr-FR" dirty="0" smtClean="0"/>
              <a:t>Loi de </a:t>
            </a:r>
            <a:r>
              <a:rPr lang="fr-FR" dirty="0" err="1" smtClean="0"/>
              <a:t>Metcalfe</a:t>
            </a:r>
            <a:r>
              <a:rPr lang="fr-FR" dirty="0" smtClean="0"/>
              <a:t> : « L’utilité d’un réseau est proportionnelle au carré du nombre de ses utilisateurs. » </a:t>
            </a:r>
            <a:endParaRPr lang="fr-FR" dirty="0"/>
          </a:p>
        </p:txBody>
      </p:sp>
      <p:pic>
        <p:nvPicPr>
          <p:cNvPr id="4098" name="Picture 2" descr="https://encrypted-tbn1.gstatic.com/images?q=tbn:ANd9GcTUTI2LqestqBZ1pGFYS5Atqkp-sSWD0B89n3fLYVCKVKGqw-3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8993" y="3645024"/>
            <a:ext cx="2286000" cy="1714500"/>
          </a:xfrm>
          <a:prstGeom prst="rect">
            <a:avLst/>
          </a:prstGeom>
          <a:noFill/>
          <a:extLst>
            <a:ext uri="{909E8E84-426E-40DD-AFC4-6F175D3DCCD1}">
              <a14:hiddenFill xmlns:a14="http://schemas.microsoft.com/office/drawing/2010/main">
                <a:solidFill>
                  <a:srgbClr val="FFFFFF"/>
                </a:solidFill>
              </a14:hiddenFill>
            </a:ext>
          </a:extLst>
        </p:spPr>
      </p:pic>
      <p:sp>
        <p:nvSpPr>
          <p:cNvPr id="9" name="Espace réservé du contenu 3"/>
          <p:cNvSpPr txBox="1">
            <a:spLocks/>
          </p:cNvSpPr>
          <p:nvPr/>
        </p:nvSpPr>
        <p:spPr>
          <a:xfrm>
            <a:off x="467544" y="5359524"/>
            <a:ext cx="8075240" cy="108012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dirty="0" smtClean="0"/>
              <a:t>Intégration de la pile TCP/IP sur Unix de Rob </a:t>
            </a:r>
            <a:r>
              <a:rPr lang="fr-FR" dirty="0" err="1" smtClean="0"/>
              <a:t>Gurwitz</a:t>
            </a:r>
            <a:r>
              <a:rPr lang="fr-FR" dirty="0"/>
              <a:t> (</a:t>
            </a:r>
            <a:r>
              <a:rPr lang="fr-FR" dirty="0" smtClean="0"/>
              <a:t>1984)</a:t>
            </a:r>
          </a:p>
        </p:txBody>
      </p:sp>
    </p:spTree>
    <p:extLst>
      <p:ext uri="{BB962C8B-B14F-4D97-AF65-F5344CB8AC3E}">
        <p14:creationId xmlns:p14="http://schemas.microsoft.com/office/powerpoint/2010/main" val="1905840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fade">
                                      <p:cBhvr>
                                        <p:cTn id="13" dur="1000"/>
                                        <p:tgtEl>
                                          <p:spTgt spid="6">
                                            <p:txEl>
                                              <p:pRg st="1" end="1"/>
                                            </p:txEl>
                                          </p:spTgt>
                                        </p:tgtEl>
                                      </p:cBhvr>
                                    </p:animEffect>
                                    <p:anim calcmode="lin" valueType="num">
                                      <p:cBhvr>
                                        <p:cTn id="14"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Effect transition="in" filter="fade">
                                      <p:cBhvr>
                                        <p:cTn id="19" dur="1000"/>
                                        <p:tgtEl>
                                          <p:spTgt spid="6">
                                            <p:txEl>
                                              <p:pRg st="2" end="2"/>
                                            </p:txEl>
                                          </p:spTgt>
                                        </p:tgtEl>
                                      </p:cBhvr>
                                    </p:animEffect>
                                    <p:anim calcmode="lin" valueType="num">
                                      <p:cBhvr>
                                        <p:cTn id="20"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4098"/>
                                        </p:tgtEl>
                                        <p:attrNameLst>
                                          <p:attrName>style.visibility</p:attrName>
                                        </p:attrNameLst>
                                      </p:cBhvr>
                                      <p:to>
                                        <p:strVal val="visible"/>
                                      </p:to>
                                    </p:set>
                                    <p:animEffect transition="in" filter="fade">
                                      <p:cBhvr>
                                        <p:cTn id="25" dur="1000"/>
                                        <p:tgtEl>
                                          <p:spTgt spid="4098"/>
                                        </p:tgtEl>
                                      </p:cBhvr>
                                    </p:animEffect>
                                    <p:anim calcmode="lin" valueType="num">
                                      <p:cBhvr>
                                        <p:cTn id="26" dur="1000" fill="hold"/>
                                        <p:tgtEl>
                                          <p:spTgt spid="4098"/>
                                        </p:tgtEl>
                                        <p:attrNameLst>
                                          <p:attrName>ppt_x</p:attrName>
                                        </p:attrNameLst>
                                      </p:cBhvr>
                                      <p:tavLst>
                                        <p:tav tm="0">
                                          <p:val>
                                            <p:strVal val="#ppt_x"/>
                                          </p:val>
                                        </p:tav>
                                        <p:tav tm="100000">
                                          <p:val>
                                            <p:strVal val="#ppt_x"/>
                                          </p:val>
                                        </p:tav>
                                      </p:tavLst>
                                    </p:anim>
                                    <p:anim calcmode="lin" valueType="num">
                                      <p:cBhvr>
                                        <p:cTn id="27" dur="1000" fill="hold"/>
                                        <p:tgtEl>
                                          <p:spTgt spid="4098"/>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9">
                                            <p:txEl>
                                              <p:pRg st="0" end="0"/>
                                            </p:txEl>
                                          </p:spTgt>
                                        </p:tgtEl>
                                        <p:attrNameLst>
                                          <p:attrName>style.visibility</p:attrName>
                                        </p:attrNameLst>
                                      </p:cBhvr>
                                      <p:to>
                                        <p:strVal val="visible"/>
                                      </p:to>
                                    </p:set>
                                    <p:animEffect transition="in" filter="fade">
                                      <p:cBhvr>
                                        <p:cTn id="32" dur="1000"/>
                                        <p:tgtEl>
                                          <p:spTgt spid="9">
                                            <p:txEl>
                                              <p:pRg st="0" end="0"/>
                                            </p:txEl>
                                          </p:spTgt>
                                        </p:tgtEl>
                                      </p:cBhvr>
                                    </p:animEffect>
                                    <p:anim calcmode="lin" valueType="num">
                                      <p:cBhvr>
                                        <p:cTn id="33"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34"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Quelle est votre définition ?</a:t>
            </a:r>
            <a:endParaRPr lang="fr-FR" dirty="0"/>
          </a:p>
        </p:txBody>
      </p:sp>
      <p:sp>
        <p:nvSpPr>
          <p:cNvPr id="3" name="Espace réservé du contenu 2"/>
          <p:cNvSpPr>
            <a:spLocks noGrp="1"/>
          </p:cNvSpPr>
          <p:nvPr>
            <p:ph sz="quarter" idx="1"/>
          </p:nvPr>
        </p:nvSpPr>
        <p:spPr>
          <a:xfrm>
            <a:off x="467544" y="1340768"/>
            <a:ext cx="8229600" cy="4752528"/>
          </a:xfrm>
        </p:spPr>
        <p:txBody>
          <a:bodyPr>
            <a:normAutofit/>
          </a:bodyPr>
          <a:lstStyle/>
          <a:p>
            <a:r>
              <a:rPr lang="fr-FR" dirty="0" smtClean="0"/>
              <a:t>Une définition au pif :</a:t>
            </a:r>
          </a:p>
          <a:p>
            <a:pPr lvl="1"/>
            <a:r>
              <a:rPr lang="fr-FR" b="1" i="1" dirty="0"/>
              <a:t>Internet</a:t>
            </a:r>
            <a:r>
              <a:rPr lang="fr-FR" i="1" dirty="0"/>
              <a:t> est un système d'interconnexion de machines et constitue un réseau informatique mondial, utilisant un ensemble standardisé de protocoles de transfert de données. C'est donc un réseau de réseaux, sans centre névralgique, composé de millions de réseaux aussi bien publics que privés, universitaires, commerciaux et gouvernementaux. Internet transporte un large spectre d'information et permet l'élaboration d'applications et de services variés comme le courrier électronique, la messagerie instantanée et le World Wide Web</a:t>
            </a:r>
            <a:r>
              <a:rPr lang="fr-FR" i="1" dirty="0" smtClean="0"/>
              <a:t>.</a:t>
            </a:r>
          </a:p>
        </p:txBody>
      </p:sp>
      <p:sp>
        <p:nvSpPr>
          <p:cNvPr id="4" name="Rectangle 3"/>
          <p:cNvSpPr/>
          <p:nvPr/>
        </p:nvSpPr>
        <p:spPr>
          <a:xfrm>
            <a:off x="6660232" y="5583677"/>
            <a:ext cx="1561902" cy="276999"/>
          </a:xfrm>
          <a:prstGeom prst="rect">
            <a:avLst/>
          </a:prstGeom>
        </p:spPr>
        <p:txBody>
          <a:bodyPr wrap="none">
            <a:spAutoFit/>
          </a:bodyPr>
          <a:lstStyle/>
          <a:p>
            <a:r>
              <a:rPr lang="fr-FR" sz="1200" b="1" i="1" dirty="0" smtClean="0"/>
              <a:t>Source : Wikipédia</a:t>
            </a:r>
            <a:endParaRPr lang="fr-FR" sz="1200" b="1" i="1" dirty="0"/>
          </a:p>
        </p:txBody>
      </p:sp>
    </p:spTree>
    <p:extLst>
      <p:ext uri="{BB962C8B-B14F-4D97-AF65-F5344CB8AC3E}">
        <p14:creationId xmlns:p14="http://schemas.microsoft.com/office/powerpoint/2010/main" val="2798013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42" presetClass="entr" presetSubtype="0"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1000"/>
                                        <p:tgtEl>
                                          <p:spTgt spid="4"/>
                                        </p:tgtEl>
                                      </p:cBhvr>
                                    </p:animEffect>
                                    <p:anim calcmode="lin" valueType="num">
                                      <p:cBhvr>
                                        <p:cTn id="21" dur="1000" fill="hold"/>
                                        <p:tgtEl>
                                          <p:spTgt spid="4"/>
                                        </p:tgtEl>
                                        <p:attrNameLst>
                                          <p:attrName>ppt_x</p:attrName>
                                        </p:attrNameLst>
                                      </p:cBhvr>
                                      <p:tavLst>
                                        <p:tav tm="0">
                                          <p:val>
                                            <p:strVal val="#ppt_x"/>
                                          </p:val>
                                        </p:tav>
                                        <p:tav tm="100000">
                                          <p:val>
                                            <p:strVal val="#ppt_x"/>
                                          </p:val>
                                        </p:tav>
                                      </p:tavLst>
                                    </p:anim>
                                    <p:anim calcmode="lin" valueType="num">
                                      <p:cBhvr>
                                        <p:cTn id="22"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En parlant de 1984 justement…</a:t>
            </a:r>
            <a:endParaRPr lang="fr-FR" dirty="0"/>
          </a:p>
        </p:txBody>
      </p:sp>
      <p:pic>
        <p:nvPicPr>
          <p:cNvPr id="1026" name="Picture 2" descr="http://fabrice.montupet.pagesperso-orange.fr/pub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7942" y="1268760"/>
            <a:ext cx="6195850" cy="208823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539552" y="5445224"/>
            <a:ext cx="7920880" cy="923330"/>
          </a:xfrm>
          <a:prstGeom prst="rect">
            <a:avLst/>
          </a:prstGeom>
        </p:spPr>
        <p:txBody>
          <a:bodyPr wrap="square">
            <a:spAutoFit/>
          </a:bodyPr>
          <a:lstStyle/>
          <a:p>
            <a:pPr algn="ctr"/>
            <a:r>
              <a:rPr lang="fr-FR" dirty="0" smtClean="0"/>
              <a:t>Le chef d’œuvre publicitaire de </a:t>
            </a:r>
            <a:r>
              <a:rPr lang="fr-FR" dirty="0"/>
              <a:t>Ridley </a:t>
            </a:r>
            <a:r>
              <a:rPr lang="fr-FR" dirty="0" smtClean="0"/>
              <a:t>Scott</a:t>
            </a:r>
            <a:r>
              <a:rPr lang="fr-FR" dirty="0"/>
              <a:t>,</a:t>
            </a:r>
            <a:r>
              <a:rPr lang="fr-FR" dirty="0" smtClean="0"/>
              <a:t> </a:t>
            </a:r>
          </a:p>
          <a:p>
            <a:pPr algn="ctr"/>
            <a:r>
              <a:rPr lang="fr-FR" dirty="0" smtClean="0"/>
              <a:t>une seule diffusion le 22 janvier 1984</a:t>
            </a:r>
          </a:p>
          <a:p>
            <a:pPr algn="ctr"/>
            <a:r>
              <a:rPr lang="fr-FR" dirty="0" smtClean="0"/>
              <a:t>Le plus coûteux spot publicitaire de l’histoire </a:t>
            </a:r>
            <a:endParaRPr lang="fr-FR" dirty="0"/>
          </a:p>
        </p:txBody>
      </p:sp>
      <p:pic>
        <p:nvPicPr>
          <p:cNvPr id="1030" name="Picture 6" descr="http://www.aventure-apple.com/pubsapple/images/1984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1839" y="3429000"/>
            <a:ext cx="2724627" cy="2016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8837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ppt_w</p:attrName>
                                        </p:attrNameLst>
                                      </p:cBhvr>
                                      <p:tavLst>
                                        <p:tav tm="0">
                                          <p:val>
                                            <p:fltVal val="0"/>
                                          </p:val>
                                        </p:tav>
                                        <p:tav tm="100000">
                                          <p:val>
                                            <p:strVal val="#ppt_w"/>
                                          </p:val>
                                        </p:tav>
                                      </p:tavLst>
                                    </p:anim>
                                    <p:anim calcmode="lin" valueType="num">
                                      <p:cBhvr>
                                        <p:cTn id="8" dur="1000" fill="hold"/>
                                        <p:tgtEl>
                                          <p:spTgt spid="1026"/>
                                        </p:tgtEl>
                                        <p:attrNameLst>
                                          <p:attrName>ppt_h</p:attrName>
                                        </p:attrNameLst>
                                      </p:cBhvr>
                                      <p:tavLst>
                                        <p:tav tm="0">
                                          <p:val>
                                            <p:fltVal val="0"/>
                                          </p:val>
                                        </p:tav>
                                        <p:tav tm="100000">
                                          <p:val>
                                            <p:strVal val="#ppt_h"/>
                                          </p:val>
                                        </p:tav>
                                      </p:tavLst>
                                    </p:anim>
                                    <p:anim calcmode="lin" valueType="num">
                                      <p:cBhvr>
                                        <p:cTn id="9" dur="1000" fill="hold"/>
                                        <p:tgtEl>
                                          <p:spTgt spid="1026"/>
                                        </p:tgtEl>
                                        <p:attrNameLst>
                                          <p:attrName>style.rotation</p:attrName>
                                        </p:attrNameLst>
                                      </p:cBhvr>
                                      <p:tavLst>
                                        <p:tav tm="0">
                                          <p:val>
                                            <p:fltVal val="90"/>
                                          </p:val>
                                        </p:tav>
                                        <p:tav tm="100000">
                                          <p:val>
                                            <p:fltVal val="0"/>
                                          </p:val>
                                        </p:tav>
                                      </p:tavLst>
                                    </p:anim>
                                    <p:animEffect transition="in" filter="fade">
                                      <p:cBhvr>
                                        <p:cTn id="10" dur="1000"/>
                                        <p:tgtEl>
                                          <p:spTgt spid="1026"/>
                                        </p:tgtEl>
                                      </p:cBhvr>
                                    </p:animEffect>
                                  </p:childTnLst>
                                </p:cTn>
                              </p:par>
                            </p:childTnLst>
                          </p:cTn>
                        </p:par>
                        <p:par>
                          <p:cTn id="11" fill="hold">
                            <p:stCondLst>
                              <p:cond delay="1000"/>
                            </p:stCondLst>
                            <p:childTnLst>
                              <p:par>
                                <p:cTn id="12" presetID="31" presetClass="entr" presetSubtype="0" fill="hold" nodeType="afterEffect">
                                  <p:stCondLst>
                                    <p:cond delay="0"/>
                                  </p:stCondLst>
                                  <p:childTnLst>
                                    <p:set>
                                      <p:cBhvr>
                                        <p:cTn id="13" dur="1" fill="hold">
                                          <p:stCondLst>
                                            <p:cond delay="0"/>
                                          </p:stCondLst>
                                        </p:cTn>
                                        <p:tgtEl>
                                          <p:spTgt spid="1030"/>
                                        </p:tgtEl>
                                        <p:attrNameLst>
                                          <p:attrName>style.visibility</p:attrName>
                                        </p:attrNameLst>
                                      </p:cBhvr>
                                      <p:to>
                                        <p:strVal val="visible"/>
                                      </p:to>
                                    </p:set>
                                    <p:anim calcmode="lin" valueType="num">
                                      <p:cBhvr>
                                        <p:cTn id="14" dur="1000" fill="hold"/>
                                        <p:tgtEl>
                                          <p:spTgt spid="1030"/>
                                        </p:tgtEl>
                                        <p:attrNameLst>
                                          <p:attrName>ppt_w</p:attrName>
                                        </p:attrNameLst>
                                      </p:cBhvr>
                                      <p:tavLst>
                                        <p:tav tm="0">
                                          <p:val>
                                            <p:fltVal val="0"/>
                                          </p:val>
                                        </p:tav>
                                        <p:tav tm="100000">
                                          <p:val>
                                            <p:strVal val="#ppt_w"/>
                                          </p:val>
                                        </p:tav>
                                      </p:tavLst>
                                    </p:anim>
                                    <p:anim calcmode="lin" valueType="num">
                                      <p:cBhvr>
                                        <p:cTn id="15" dur="1000" fill="hold"/>
                                        <p:tgtEl>
                                          <p:spTgt spid="1030"/>
                                        </p:tgtEl>
                                        <p:attrNameLst>
                                          <p:attrName>ppt_h</p:attrName>
                                        </p:attrNameLst>
                                      </p:cBhvr>
                                      <p:tavLst>
                                        <p:tav tm="0">
                                          <p:val>
                                            <p:fltVal val="0"/>
                                          </p:val>
                                        </p:tav>
                                        <p:tav tm="100000">
                                          <p:val>
                                            <p:strVal val="#ppt_h"/>
                                          </p:val>
                                        </p:tav>
                                      </p:tavLst>
                                    </p:anim>
                                    <p:anim calcmode="lin" valueType="num">
                                      <p:cBhvr>
                                        <p:cTn id="16" dur="1000" fill="hold"/>
                                        <p:tgtEl>
                                          <p:spTgt spid="1030"/>
                                        </p:tgtEl>
                                        <p:attrNameLst>
                                          <p:attrName>style.rotation</p:attrName>
                                        </p:attrNameLst>
                                      </p:cBhvr>
                                      <p:tavLst>
                                        <p:tav tm="0">
                                          <p:val>
                                            <p:fltVal val="90"/>
                                          </p:val>
                                        </p:tav>
                                        <p:tav tm="100000">
                                          <p:val>
                                            <p:fltVal val="0"/>
                                          </p:val>
                                        </p:tav>
                                      </p:tavLst>
                                    </p:anim>
                                    <p:animEffect transition="in" filter="fade">
                                      <p:cBhvr>
                                        <p:cTn id="17" dur="1000"/>
                                        <p:tgtEl>
                                          <p:spTgt spid="1030"/>
                                        </p:tgtEl>
                                      </p:cBhvr>
                                    </p:animEffect>
                                  </p:childTnLst>
                                </p:cTn>
                              </p:par>
                            </p:childTnLst>
                          </p:cTn>
                        </p:par>
                        <p:par>
                          <p:cTn id="18" fill="hold">
                            <p:stCondLst>
                              <p:cond delay="2000"/>
                            </p:stCondLst>
                            <p:childTnLst>
                              <p:par>
                                <p:cTn id="19" presetID="31" presetClass="entr" presetSubtype="0"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p:cTn id="21" dur="1000" fill="hold"/>
                                        <p:tgtEl>
                                          <p:spTgt spid="5"/>
                                        </p:tgtEl>
                                        <p:attrNameLst>
                                          <p:attrName>ppt_w</p:attrName>
                                        </p:attrNameLst>
                                      </p:cBhvr>
                                      <p:tavLst>
                                        <p:tav tm="0">
                                          <p:val>
                                            <p:fltVal val="0"/>
                                          </p:val>
                                        </p:tav>
                                        <p:tav tm="100000">
                                          <p:val>
                                            <p:strVal val="#ppt_w"/>
                                          </p:val>
                                        </p:tav>
                                      </p:tavLst>
                                    </p:anim>
                                    <p:anim calcmode="lin" valueType="num">
                                      <p:cBhvr>
                                        <p:cTn id="22" dur="1000" fill="hold"/>
                                        <p:tgtEl>
                                          <p:spTgt spid="5"/>
                                        </p:tgtEl>
                                        <p:attrNameLst>
                                          <p:attrName>ppt_h</p:attrName>
                                        </p:attrNameLst>
                                      </p:cBhvr>
                                      <p:tavLst>
                                        <p:tav tm="0">
                                          <p:val>
                                            <p:fltVal val="0"/>
                                          </p:val>
                                        </p:tav>
                                        <p:tav tm="100000">
                                          <p:val>
                                            <p:strVal val="#ppt_h"/>
                                          </p:val>
                                        </p:tav>
                                      </p:tavLst>
                                    </p:anim>
                                    <p:anim calcmode="lin" valueType="num">
                                      <p:cBhvr>
                                        <p:cTn id="23" dur="1000" fill="hold"/>
                                        <p:tgtEl>
                                          <p:spTgt spid="5"/>
                                        </p:tgtEl>
                                        <p:attrNameLst>
                                          <p:attrName>style.rotation</p:attrName>
                                        </p:attrNameLst>
                                      </p:cBhvr>
                                      <p:tavLst>
                                        <p:tav tm="0">
                                          <p:val>
                                            <p:fltVal val="90"/>
                                          </p:val>
                                        </p:tav>
                                        <p:tav tm="100000">
                                          <p:val>
                                            <p:fltVal val="0"/>
                                          </p:val>
                                        </p:tav>
                                      </p:tavLst>
                                    </p:anim>
                                    <p:animEffect transition="in" filter="fade">
                                      <p:cBhvr>
                                        <p:cTn id="24"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Un tournant décisif pour l’informatique personnelle…</a:t>
            </a:r>
            <a:endParaRPr lang="fr-FR" dirty="0"/>
          </a:p>
        </p:txBody>
      </p:sp>
      <p:sp>
        <p:nvSpPr>
          <p:cNvPr id="3" name="Espace réservé du contenu 2"/>
          <p:cNvSpPr>
            <a:spLocks noGrp="1"/>
          </p:cNvSpPr>
          <p:nvPr>
            <p:ph sz="quarter" idx="1"/>
          </p:nvPr>
        </p:nvSpPr>
        <p:spPr>
          <a:xfrm>
            <a:off x="457200" y="5661248"/>
            <a:ext cx="8229600" cy="648072"/>
          </a:xfrm>
        </p:spPr>
        <p:txBody>
          <a:bodyPr>
            <a:normAutofit/>
          </a:bodyPr>
          <a:lstStyle/>
          <a:p>
            <a:pPr lvl="2"/>
            <a:endParaRPr lang="fr-FR" dirty="0" smtClean="0"/>
          </a:p>
          <a:p>
            <a:pPr lvl="1"/>
            <a:endParaRPr lang="fr-FR" dirty="0"/>
          </a:p>
        </p:txBody>
      </p:sp>
      <p:pic>
        <p:nvPicPr>
          <p:cNvPr id="2050" name="Picture 2" descr="https://encrypted-tbn2.gstatic.com/images?q=tbn:ANd9GcQg3J8e_-mCJd058PekzTKDQvIIYG8YXuOUF-hImL7M_Iwvig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1628800"/>
            <a:ext cx="3861429" cy="2376264"/>
          </a:xfrm>
          <a:prstGeom prst="rect">
            <a:avLst/>
          </a:prstGeom>
          <a:noFill/>
          <a:extLst>
            <a:ext uri="{909E8E84-426E-40DD-AFC4-6F175D3DCCD1}">
              <a14:hiddenFill xmlns:a14="http://schemas.microsoft.com/office/drawing/2010/main">
                <a:solidFill>
                  <a:srgbClr val="FFFFFF"/>
                </a:solidFill>
              </a14:hiddenFill>
            </a:ext>
          </a:extLst>
        </p:spPr>
      </p:pic>
      <p:sp>
        <p:nvSpPr>
          <p:cNvPr id="8" name="Espace réservé du contenu 2"/>
          <p:cNvSpPr txBox="1">
            <a:spLocks/>
          </p:cNvSpPr>
          <p:nvPr/>
        </p:nvSpPr>
        <p:spPr>
          <a:xfrm>
            <a:off x="107504" y="4149080"/>
            <a:ext cx="8856984" cy="216024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dirty="0" smtClean="0"/>
              <a:t>Macintosh 128K (1984)</a:t>
            </a:r>
          </a:p>
          <a:p>
            <a:pPr lvl="1"/>
            <a:r>
              <a:rPr lang="fr-FR" dirty="0" smtClean="0"/>
              <a:t>Premier avec une souris (après Lisa)</a:t>
            </a:r>
          </a:p>
          <a:p>
            <a:pPr lvl="1"/>
            <a:r>
              <a:rPr lang="fr-FR" dirty="0" smtClean="0"/>
              <a:t>Première interface graphique (après Lisa)</a:t>
            </a:r>
          </a:p>
          <a:p>
            <a:pPr lvl="1"/>
            <a:r>
              <a:rPr lang="fr-FR" dirty="0" smtClean="0"/>
              <a:t>Livré avec </a:t>
            </a:r>
            <a:r>
              <a:rPr lang="fr-FR" dirty="0" err="1" smtClean="0"/>
              <a:t>MacPaint</a:t>
            </a:r>
            <a:r>
              <a:rPr lang="fr-FR" dirty="0" smtClean="0"/>
              <a:t> et </a:t>
            </a:r>
            <a:r>
              <a:rPr lang="fr-FR" dirty="0" err="1" smtClean="0"/>
              <a:t>MacWriter</a:t>
            </a:r>
            <a:endParaRPr lang="fr-FR" dirty="0" smtClean="0"/>
          </a:p>
          <a:p>
            <a:pPr lvl="2"/>
            <a:endParaRPr lang="fr-FR" dirty="0" smtClean="0"/>
          </a:p>
          <a:p>
            <a:pPr lvl="2"/>
            <a:endParaRPr lang="fr-FR" dirty="0" smtClean="0"/>
          </a:p>
          <a:p>
            <a:pPr lvl="1"/>
            <a:endParaRPr lang="fr-FR" dirty="0"/>
          </a:p>
        </p:txBody>
      </p:sp>
    </p:spTree>
    <p:extLst>
      <p:ext uri="{BB962C8B-B14F-4D97-AF65-F5344CB8AC3E}">
        <p14:creationId xmlns:p14="http://schemas.microsoft.com/office/powerpoint/2010/main" val="3570307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ppt_x"/>
                                          </p:val>
                                        </p:tav>
                                        <p:tav tm="100000">
                                          <p:val>
                                            <p:strVal val="#ppt_x"/>
                                          </p:val>
                                        </p:tav>
                                      </p:tavLst>
                                    </p:anim>
                                    <p:anim calcmode="lin" valueType="num">
                                      <p:cBhvr additive="base">
                                        <p:cTn id="8" dur="500" fill="hold"/>
                                        <p:tgtEl>
                                          <p:spTgt spid="205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Au même moment…</a:t>
            </a:r>
            <a:endParaRPr lang="fr-FR" dirty="0"/>
          </a:p>
        </p:txBody>
      </p:sp>
      <p:sp>
        <p:nvSpPr>
          <p:cNvPr id="3" name="Espace réservé du contenu 2"/>
          <p:cNvSpPr>
            <a:spLocks noGrp="1"/>
          </p:cNvSpPr>
          <p:nvPr>
            <p:ph sz="quarter" idx="1"/>
          </p:nvPr>
        </p:nvSpPr>
        <p:spPr>
          <a:xfrm>
            <a:off x="457200" y="5661248"/>
            <a:ext cx="8229600" cy="648072"/>
          </a:xfrm>
        </p:spPr>
        <p:txBody>
          <a:bodyPr>
            <a:normAutofit/>
          </a:bodyPr>
          <a:lstStyle/>
          <a:p>
            <a:pPr lvl="2"/>
            <a:endParaRPr lang="fr-FR" dirty="0" smtClean="0"/>
          </a:p>
          <a:p>
            <a:pPr lvl="1"/>
            <a:endParaRPr lang="fr-FR" dirty="0"/>
          </a:p>
        </p:txBody>
      </p:sp>
      <p:pic>
        <p:nvPicPr>
          <p:cNvPr id="6" name="Picture 4" descr="Neuromancer (Book).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4247" y="3581526"/>
            <a:ext cx="1550267" cy="2583778"/>
          </a:xfrm>
          <a:prstGeom prst="rect">
            <a:avLst/>
          </a:prstGeom>
          <a:noFill/>
          <a:extLst>
            <a:ext uri="{909E8E84-426E-40DD-AFC4-6F175D3DCCD1}">
              <a14:hiddenFill xmlns:a14="http://schemas.microsoft.com/office/drawing/2010/main">
                <a:solidFill>
                  <a:srgbClr val="FFFFFF"/>
                </a:solidFill>
              </a14:hiddenFill>
            </a:ext>
          </a:extLst>
        </p:spPr>
      </p:pic>
      <p:sp>
        <p:nvSpPr>
          <p:cNvPr id="10" name="Espace réservé du contenu 2"/>
          <p:cNvSpPr txBox="1">
            <a:spLocks/>
          </p:cNvSpPr>
          <p:nvPr/>
        </p:nvSpPr>
        <p:spPr>
          <a:xfrm>
            <a:off x="467544" y="1700808"/>
            <a:ext cx="5544616" cy="432048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dirty="0" err="1" smtClean="0"/>
              <a:t>Blade</a:t>
            </a:r>
            <a:r>
              <a:rPr lang="fr-FR" dirty="0" smtClean="0"/>
              <a:t> </a:t>
            </a:r>
            <a:r>
              <a:rPr lang="fr-FR" dirty="0" err="1" smtClean="0"/>
              <a:t>Runner</a:t>
            </a:r>
            <a:r>
              <a:rPr lang="fr-FR" dirty="0" smtClean="0"/>
              <a:t> (</a:t>
            </a:r>
            <a:r>
              <a:rPr lang="fr-FR" dirty="0"/>
              <a:t>Ridley </a:t>
            </a:r>
            <a:r>
              <a:rPr lang="fr-FR" dirty="0" smtClean="0"/>
              <a:t>Scott, 1982)</a:t>
            </a:r>
          </a:p>
          <a:p>
            <a:pPr lvl="1"/>
            <a:r>
              <a:rPr lang="fr-FR" dirty="0" smtClean="0"/>
              <a:t>Adaptation du roman de Phillip K. Dick</a:t>
            </a:r>
          </a:p>
          <a:p>
            <a:endParaRPr lang="fr-FR" dirty="0"/>
          </a:p>
          <a:p>
            <a:r>
              <a:rPr lang="fr-FR" dirty="0" err="1" smtClean="0"/>
              <a:t>Neuromancer</a:t>
            </a:r>
            <a:r>
              <a:rPr lang="fr-FR" dirty="0" smtClean="0"/>
              <a:t> </a:t>
            </a:r>
            <a:r>
              <a:rPr lang="fr-FR" dirty="0"/>
              <a:t>(William Gibson, </a:t>
            </a:r>
            <a:r>
              <a:rPr lang="fr-FR" dirty="0" smtClean="0"/>
              <a:t>1984 à 33 ans)</a:t>
            </a:r>
            <a:endParaRPr lang="fr-FR" dirty="0"/>
          </a:p>
          <a:p>
            <a:pPr lvl="1"/>
            <a:r>
              <a:rPr lang="fr-FR" dirty="0" smtClean="0"/>
              <a:t>Avec </a:t>
            </a:r>
            <a:r>
              <a:rPr lang="fr-FR" dirty="0" err="1" smtClean="0"/>
              <a:t>Blade</a:t>
            </a:r>
            <a:r>
              <a:rPr lang="fr-FR" dirty="0" smtClean="0"/>
              <a:t> </a:t>
            </a:r>
            <a:r>
              <a:rPr lang="fr-FR" dirty="0" err="1" smtClean="0"/>
              <a:t>Runner</a:t>
            </a:r>
            <a:r>
              <a:rPr lang="fr-FR" dirty="0" smtClean="0"/>
              <a:t> les piliers du mouvement </a:t>
            </a:r>
            <a:r>
              <a:rPr lang="fr-FR" dirty="0"/>
              <a:t>Cyberpunk</a:t>
            </a:r>
          </a:p>
          <a:p>
            <a:pPr lvl="1"/>
            <a:r>
              <a:rPr lang="fr-FR" dirty="0"/>
              <a:t>Trois prix de la Science </a:t>
            </a:r>
            <a:r>
              <a:rPr lang="fr-FR" dirty="0" smtClean="0"/>
              <a:t>Fiction</a:t>
            </a:r>
          </a:p>
          <a:p>
            <a:pPr lvl="1"/>
            <a:endParaRPr lang="fr-FR" dirty="0" smtClean="0"/>
          </a:p>
          <a:p>
            <a:pPr lvl="1"/>
            <a:endParaRPr lang="fr-FR" dirty="0" smtClean="0"/>
          </a:p>
          <a:p>
            <a:pPr lvl="2"/>
            <a:endParaRPr lang="fr-FR" dirty="0" smtClean="0"/>
          </a:p>
          <a:p>
            <a:pPr lvl="1"/>
            <a:endParaRPr lang="fr-FR" dirty="0"/>
          </a:p>
        </p:txBody>
      </p:sp>
      <p:pic>
        <p:nvPicPr>
          <p:cNvPr id="3074" name="Picture 2" descr="http://2.bp.blogspot.com/-X5___a-iEJM/UH0Wg_iOMhI/AAAAAAAABUQ/7IWOO1Bec4w/s640/blade_runn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0152" y="1844824"/>
            <a:ext cx="2880320" cy="1320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5800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1000"/>
                                        <p:tgtEl>
                                          <p:spTgt spid="10">
                                            <p:txEl>
                                              <p:pRg st="0" end="0"/>
                                            </p:txEl>
                                          </p:spTgt>
                                        </p:tgtEl>
                                      </p:cBhvr>
                                    </p:animEffect>
                                    <p:anim calcmode="lin" valueType="num">
                                      <p:cBhvr>
                                        <p:cTn id="8"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animEffect transition="in" filter="fade">
                                      <p:cBhvr>
                                        <p:cTn id="13" dur="1000"/>
                                        <p:tgtEl>
                                          <p:spTgt spid="10">
                                            <p:txEl>
                                              <p:pRg st="1" end="1"/>
                                            </p:txEl>
                                          </p:spTgt>
                                        </p:tgtEl>
                                      </p:cBhvr>
                                    </p:animEffect>
                                    <p:anim calcmode="lin" valueType="num">
                                      <p:cBhvr>
                                        <p:cTn id="14"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10">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3074"/>
                                        </p:tgtEl>
                                        <p:attrNameLst>
                                          <p:attrName>style.visibility</p:attrName>
                                        </p:attrNameLst>
                                      </p:cBhvr>
                                      <p:to>
                                        <p:strVal val="visible"/>
                                      </p:to>
                                    </p:set>
                                    <p:animEffect transition="in" filter="fade">
                                      <p:cBhvr>
                                        <p:cTn id="19" dur="1000"/>
                                        <p:tgtEl>
                                          <p:spTgt spid="3074"/>
                                        </p:tgtEl>
                                      </p:cBhvr>
                                    </p:animEffect>
                                    <p:anim calcmode="lin" valueType="num">
                                      <p:cBhvr>
                                        <p:cTn id="20" dur="1000" fill="hold"/>
                                        <p:tgtEl>
                                          <p:spTgt spid="3074"/>
                                        </p:tgtEl>
                                        <p:attrNameLst>
                                          <p:attrName>ppt_x</p:attrName>
                                        </p:attrNameLst>
                                      </p:cBhvr>
                                      <p:tavLst>
                                        <p:tav tm="0">
                                          <p:val>
                                            <p:strVal val="#ppt_x"/>
                                          </p:val>
                                        </p:tav>
                                        <p:tav tm="100000">
                                          <p:val>
                                            <p:strVal val="#ppt_x"/>
                                          </p:val>
                                        </p:tav>
                                      </p:tavLst>
                                    </p:anim>
                                    <p:anim calcmode="lin" valueType="num">
                                      <p:cBhvr>
                                        <p:cTn id="21"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0">
                                            <p:txEl>
                                              <p:pRg st="3" end="3"/>
                                            </p:txEl>
                                          </p:spTgt>
                                        </p:tgtEl>
                                        <p:attrNameLst>
                                          <p:attrName>style.visibility</p:attrName>
                                        </p:attrNameLst>
                                      </p:cBhvr>
                                      <p:to>
                                        <p:strVal val="visible"/>
                                      </p:to>
                                    </p:set>
                                    <p:animEffect transition="in" filter="fade">
                                      <p:cBhvr>
                                        <p:cTn id="26" dur="1000"/>
                                        <p:tgtEl>
                                          <p:spTgt spid="10">
                                            <p:txEl>
                                              <p:pRg st="3" end="3"/>
                                            </p:txEl>
                                          </p:spTgt>
                                        </p:tgtEl>
                                      </p:cBhvr>
                                    </p:animEffect>
                                    <p:anim calcmode="lin" valueType="num">
                                      <p:cBhvr>
                                        <p:cTn id="27" dur="1000" fill="hold"/>
                                        <p:tgtEl>
                                          <p:spTgt spid="10">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10">
                                            <p:txEl>
                                              <p:pRg st="3" end="3"/>
                                            </p:txEl>
                                          </p:spTgt>
                                        </p:tgtEl>
                                        <p:attrNameLst>
                                          <p:attrName>ppt_y</p:attrName>
                                        </p:attrNameLst>
                                      </p:cBhvr>
                                      <p:tavLst>
                                        <p:tav tm="0">
                                          <p:val>
                                            <p:strVal val="#ppt_y+.1"/>
                                          </p:val>
                                        </p:tav>
                                        <p:tav tm="100000">
                                          <p:val>
                                            <p:strVal val="#ppt_y"/>
                                          </p:val>
                                        </p:tav>
                                      </p:tavLst>
                                    </p:anim>
                                  </p:childTnLst>
                                </p:cTn>
                              </p:par>
                            </p:childTnLst>
                          </p:cTn>
                        </p:par>
                        <p:par>
                          <p:cTn id="29" fill="hold">
                            <p:stCondLst>
                              <p:cond delay="1000"/>
                            </p:stCondLst>
                            <p:childTnLst>
                              <p:par>
                                <p:cTn id="30" presetID="42" presetClass="entr" presetSubtype="0" fill="hold" nodeType="afterEffect">
                                  <p:stCondLst>
                                    <p:cond delay="0"/>
                                  </p:stCondLst>
                                  <p:childTnLst>
                                    <p:set>
                                      <p:cBhvr>
                                        <p:cTn id="31" dur="1" fill="hold">
                                          <p:stCondLst>
                                            <p:cond delay="0"/>
                                          </p:stCondLst>
                                        </p:cTn>
                                        <p:tgtEl>
                                          <p:spTgt spid="10">
                                            <p:txEl>
                                              <p:pRg st="4" end="4"/>
                                            </p:txEl>
                                          </p:spTgt>
                                        </p:tgtEl>
                                        <p:attrNameLst>
                                          <p:attrName>style.visibility</p:attrName>
                                        </p:attrNameLst>
                                      </p:cBhvr>
                                      <p:to>
                                        <p:strVal val="visible"/>
                                      </p:to>
                                    </p:set>
                                    <p:animEffect transition="in" filter="fade">
                                      <p:cBhvr>
                                        <p:cTn id="32" dur="1000"/>
                                        <p:tgtEl>
                                          <p:spTgt spid="10">
                                            <p:txEl>
                                              <p:pRg st="4" end="4"/>
                                            </p:txEl>
                                          </p:spTgt>
                                        </p:tgtEl>
                                      </p:cBhvr>
                                    </p:animEffect>
                                    <p:anim calcmode="lin" valueType="num">
                                      <p:cBhvr>
                                        <p:cTn id="33" dur="1000" fill="hold"/>
                                        <p:tgtEl>
                                          <p:spTgt spid="10">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10">
                                            <p:txEl>
                                              <p:pRg st="4" end="4"/>
                                            </p:txEl>
                                          </p:spTgt>
                                        </p:tgtEl>
                                        <p:attrNameLst>
                                          <p:attrName>ppt_y</p:attrName>
                                        </p:attrNameLst>
                                      </p:cBhvr>
                                      <p:tavLst>
                                        <p:tav tm="0">
                                          <p:val>
                                            <p:strVal val="#ppt_y+.1"/>
                                          </p:val>
                                        </p:tav>
                                        <p:tav tm="100000">
                                          <p:val>
                                            <p:strVal val="#ppt_y"/>
                                          </p:val>
                                        </p:tav>
                                      </p:tavLst>
                                    </p:anim>
                                  </p:childTnLst>
                                </p:cTn>
                              </p:par>
                            </p:childTnLst>
                          </p:cTn>
                        </p:par>
                        <p:par>
                          <p:cTn id="35" fill="hold">
                            <p:stCondLst>
                              <p:cond delay="2000"/>
                            </p:stCondLst>
                            <p:childTnLst>
                              <p:par>
                                <p:cTn id="36" presetID="42" presetClass="entr" presetSubtype="0" fill="hold" nodeType="afterEffect">
                                  <p:stCondLst>
                                    <p:cond delay="0"/>
                                  </p:stCondLst>
                                  <p:childTnLst>
                                    <p:set>
                                      <p:cBhvr>
                                        <p:cTn id="37" dur="1" fill="hold">
                                          <p:stCondLst>
                                            <p:cond delay="0"/>
                                          </p:stCondLst>
                                        </p:cTn>
                                        <p:tgtEl>
                                          <p:spTgt spid="10">
                                            <p:txEl>
                                              <p:pRg st="5" end="5"/>
                                            </p:txEl>
                                          </p:spTgt>
                                        </p:tgtEl>
                                        <p:attrNameLst>
                                          <p:attrName>style.visibility</p:attrName>
                                        </p:attrNameLst>
                                      </p:cBhvr>
                                      <p:to>
                                        <p:strVal val="visible"/>
                                      </p:to>
                                    </p:set>
                                    <p:animEffect transition="in" filter="fade">
                                      <p:cBhvr>
                                        <p:cTn id="38" dur="1000"/>
                                        <p:tgtEl>
                                          <p:spTgt spid="10">
                                            <p:txEl>
                                              <p:pRg st="5" end="5"/>
                                            </p:txEl>
                                          </p:spTgt>
                                        </p:tgtEl>
                                      </p:cBhvr>
                                    </p:animEffect>
                                    <p:anim calcmode="lin" valueType="num">
                                      <p:cBhvr>
                                        <p:cTn id="39" dur="1000" fill="hold"/>
                                        <p:tgtEl>
                                          <p:spTgt spid="10">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10">
                                            <p:txEl>
                                              <p:pRg st="5" end="5"/>
                                            </p:txEl>
                                          </p:spTgt>
                                        </p:tgtEl>
                                        <p:attrNameLst>
                                          <p:attrName>ppt_y</p:attrName>
                                        </p:attrNameLst>
                                      </p:cBhvr>
                                      <p:tavLst>
                                        <p:tav tm="0">
                                          <p:val>
                                            <p:strVal val="#ppt_y+.1"/>
                                          </p:val>
                                        </p:tav>
                                        <p:tav tm="100000">
                                          <p:val>
                                            <p:strVal val="#ppt_y"/>
                                          </p:val>
                                        </p:tav>
                                      </p:tavLst>
                                    </p:anim>
                                  </p:childTnLst>
                                </p:cTn>
                              </p:par>
                            </p:childTnLst>
                          </p:cTn>
                        </p:par>
                        <p:par>
                          <p:cTn id="41" fill="hold">
                            <p:stCondLst>
                              <p:cond delay="3000"/>
                            </p:stCondLst>
                            <p:childTnLst>
                              <p:par>
                                <p:cTn id="42" presetID="42" presetClass="entr" presetSubtype="0" fill="hold" nodeType="after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fade">
                                      <p:cBhvr>
                                        <p:cTn id="44" dur="1000"/>
                                        <p:tgtEl>
                                          <p:spTgt spid="6"/>
                                        </p:tgtEl>
                                      </p:cBhvr>
                                    </p:animEffect>
                                    <p:anim calcmode="lin" valueType="num">
                                      <p:cBhvr>
                                        <p:cTn id="45" dur="1000" fill="hold"/>
                                        <p:tgtEl>
                                          <p:spTgt spid="6"/>
                                        </p:tgtEl>
                                        <p:attrNameLst>
                                          <p:attrName>ppt_x</p:attrName>
                                        </p:attrNameLst>
                                      </p:cBhvr>
                                      <p:tavLst>
                                        <p:tav tm="0">
                                          <p:val>
                                            <p:strVal val="#ppt_x"/>
                                          </p:val>
                                        </p:tav>
                                        <p:tav tm="100000">
                                          <p:val>
                                            <p:strVal val="#ppt_x"/>
                                          </p:val>
                                        </p:tav>
                                      </p:tavLst>
                                    </p:anim>
                                    <p:anim calcmode="lin" valueType="num">
                                      <p:cBhvr>
                                        <p:cTn id="4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152400"/>
            <a:ext cx="8507288" cy="972344"/>
          </a:xfrm>
        </p:spPr>
        <p:txBody>
          <a:bodyPr>
            <a:normAutofit fontScale="90000"/>
          </a:bodyPr>
          <a:lstStyle/>
          <a:p>
            <a:r>
              <a:rPr lang="fr-FR" dirty="0" smtClean="0"/>
              <a:t>Une question de temps avant qu’Internet ne devienne visuel et populaire…</a:t>
            </a:r>
            <a:endParaRPr lang="fr-FR" dirty="0"/>
          </a:p>
        </p:txBody>
      </p:sp>
      <p:sp>
        <p:nvSpPr>
          <p:cNvPr id="3" name="Espace réservé du contenu 2"/>
          <p:cNvSpPr>
            <a:spLocks noGrp="1"/>
          </p:cNvSpPr>
          <p:nvPr>
            <p:ph sz="quarter" idx="1"/>
          </p:nvPr>
        </p:nvSpPr>
        <p:spPr>
          <a:xfrm>
            <a:off x="457200" y="5661248"/>
            <a:ext cx="8229600" cy="648072"/>
          </a:xfrm>
        </p:spPr>
        <p:txBody>
          <a:bodyPr>
            <a:normAutofit/>
          </a:bodyPr>
          <a:lstStyle/>
          <a:p>
            <a:pPr lvl="2"/>
            <a:endParaRPr lang="fr-FR" dirty="0" smtClean="0"/>
          </a:p>
          <a:p>
            <a:pPr lvl="1"/>
            <a:endParaRPr lang="fr-FR" dirty="0"/>
          </a:p>
        </p:txBody>
      </p:sp>
      <p:sp>
        <p:nvSpPr>
          <p:cNvPr id="7" name="Espace réservé du contenu 2"/>
          <p:cNvSpPr txBox="1">
            <a:spLocks/>
          </p:cNvSpPr>
          <p:nvPr/>
        </p:nvSpPr>
        <p:spPr>
          <a:xfrm>
            <a:off x="467544" y="1700808"/>
            <a:ext cx="8280920" cy="1728192"/>
          </a:xfrm>
          <a:prstGeom prst="rect">
            <a:avLst/>
          </a:prstGeom>
        </p:spPr>
        <p:txBody>
          <a:bodyPr vert="horz">
            <a:normAutofit lnSpcReduction="10000"/>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dirty="0" smtClean="0"/>
              <a:t>Définition du WEB par Tim </a:t>
            </a:r>
            <a:r>
              <a:rPr lang="fr-FR" dirty="0" err="1" smtClean="0"/>
              <a:t>Berners</a:t>
            </a:r>
            <a:r>
              <a:rPr lang="fr-FR" dirty="0" smtClean="0"/>
              <a:t>-Lee au CERN</a:t>
            </a:r>
          </a:p>
          <a:p>
            <a:pPr lvl="1"/>
            <a:r>
              <a:rPr lang="fr-FR" dirty="0" smtClean="0"/>
              <a:t>1991 : HTML, HTTP, URI</a:t>
            </a:r>
          </a:p>
          <a:p>
            <a:pPr lvl="1"/>
            <a:r>
              <a:rPr lang="fr-FR" dirty="0" smtClean="0"/>
              <a:t>1993 : Premier navigateur graphique</a:t>
            </a:r>
          </a:p>
          <a:p>
            <a:pPr lvl="1"/>
            <a:r>
              <a:rPr lang="fr-FR" dirty="0" smtClean="0"/>
              <a:t>1994 : Création de la W3C</a:t>
            </a:r>
          </a:p>
          <a:p>
            <a:pPr lvl="1"/>
            <a:endParaRPr lang="fr-FR" dirty="0" smtClean="0"/>
          </a:p>
          <a:p>
            <a:pPr lvl="1"/>
            <a:endParaRPr lang="fr-FR" dirty="0" smtClean="0"/>
          </a:p>
          <a:p>
            <a:pPr lvl="2"/>
            <a:endParaRPr lang="fr-FR" dirty="0" smtClean="0"/>
          </a:p>
          <a:p>
            <a:pPr lvl="1"/>
            <a:endParaRPr lang="fr-FR" dirty="0"/>
          </a:p>
        </p:txBody>
      </p:sp>
      <p:pic>
        <p:nvPicPr>
          <p:cNvPr id="5122" name="Picture 2" descr="http://www.digital-trends.fr/wp-content/uploads/2011/01/tim-berners-lee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5796" y="3429000"/>
            <a:ext cx="3744416" cy="2723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8340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5122"/>
                                        </p:tgtEl>
                                        <p:attrNameLst>
                                          <p:attrName>style.visibility</p:attrName>
                                        </p:attrNameLst>
                                      </p:cBhvr>
                                      <p:to>
                                        <p:strVal val="visible"/>
                                      </p:to>
                                    </p:set>
                                    <p:animEffect transition="in" filter="fade">
                                      <p:cBhvr>
                                        <p:cTn id="13" dur="1000"/>
                                        <p:tgtEl>
                                          <p:spTgt spid="5122"/>
                                        </p:tgtEl>
                                      </p:cBhvr>
                                    </p:animEffect>
                                    <p:anim calcmode="lin" valueType="num">
                                      <p:cBhvr>
                                        <p:cTn id="14" dur="1000" fill="hold"/>
                                        <p:tgtEl>
                                          <p:spTgt spid="5122"/>
                                        </p:tgtEl>
                                        <p:attrNameLst>
                                          <p:attrName>ppt_x</p:attrName>
                                        </p:attrNameLst>
                                      </p:cBhvr>
                                      <p:tavLst>
                                        <p:tav tm="0">
                                          <p:val>
                                            <p:strVal val="#ppt_x"/>
                                          </p:val>
                                        </p:tav>
                                        <p:tav tm="100000">
                                          <p:val>
                                            <p:strVal val="#ppt_x"/>
                                          </p:val>
                                        </p:tav>
                                      </p:tavLst>
                                    </p:anim>
                                    <p:anim calcmode="lin" valueType="num">
                                      <p:cBhvr>
                                        <p:cTn id="15" dur="1000" fill="hold"/>
                                        <p:tgtEl>
                                          <p:spTgt spid="51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152400"/>
            <a:ext cx="8507288" cy="972344"/>
          </a:xfrm>
        </p:spPr>
        <p:txBody>
          <a:bodyPr>
            <a:normAutofit fontScale="90000"/>
          </a:bodyPr>
          <a:lstStyle/>
          <a:p>
            <a:r>
              <a:rPr lang="fr-FR" dirty="0" smtClean="0"/>
              <a:t>Une question de temps avant qu’Internet ne devienne visuel et populaire…</a:t>
            </a:r>
            <a:endParaRPr lang="fr-FR" dirty="0"/>
          </a:p>
        </p:txBody>
      </p:sp>
      <p:sp>
        <p:nvSpPr>
          <p:cNvPr id="7" name="Espace réservé du contenu 2"/>
          <p:cNvSpPr txBox="1">
            <a:spLocks/>
          </p:cNvSpPr>
          <p:nvPr/>
        </p:nvSpPr>
        <p:spPr>
          <a:xfrm>
            <a:off x="467544" y="1700808"/>
            <a:ext cx="8280920" cy="2736304"/>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dirty="0" smtClean="0"/>
              <a:t>L’arrivée du </a:t>
            </a:r>
            <a:r>
              <a:rPr lang="fr-FR" dirty="0" err="1" smtClean="0"/>
              <a:t>Hypertext</a:t>
            </a:r>
            <a:r>
              <a:rPr lang="fr-FR" dirty="0" smtClean="0"/>
              <a:t> </a:t>
            </a:r>
            <a:r>
              <a:rPr lang="fr-FR" dirty="0" err="1" smtClean="0"/>
              <a:t>Prepocessor</a:t>
            </a:r>
            <a:r>
              <a:rPr lang="fr-FR" dirty="0" smtClean="0"/>
              <a:t>… PHP (1994)</a:t>
            </a:r>
          </a:p>
          <a:p>
            <a:pPr lvl="1"/>
            <a:r>
              <a:rPr lang="fr-FR" dirty="0" smtClean="0"/>
              <a:t>Compilation à la volée, on parle de langage interprété</a:t>
            </a:r>
          </a:p>
          <a:p>
            <a:pPr lvl="1"/>
            <a:r>
              <a:rPr lang="fr-FR" dirty="0" smtClean="0"/>
              <a:t>Basé sur le Perl (traitement sur du texte)</a:t>
            </a:r>
          </a:p>
          <a:p>
            <a:pPr lvl="1"/>
            <a:r>
              <a:rPr lang="fr-FR" dirty="0" smtClean="0"/>
              <a:t>Basé sur le C (accès BDD)</a:t>
            </a:r>
          </a:p>
          <a:p>
            <a:pPr lvl="1"/>
            <a:r>
              <a:rPr lang="fr-FR" dirty="0" smtClean="0"/>
              <a:t>Travail avec une BDD (traditionnellement en SQL)</a:t>
            </a:r>
          </a:p>
          <a:p>
            <a:pPr lvl="1"/>
            <a:r>
              <a:rPr lang="fr-FR" dirty="0" smtClean="0"/>
              <a:t>Un serveur-interpréteur (traditionnellement un Apache)</a:t>
            </a:r>
          </a:p>
          <a:p>
            <a:pPr lvl="2"/>
            <a:endParaRPr lang="fr-FR" dirty="0" smtClean="0"/>
          </a:p>
          <a:p>
            <a:pPr lvl="1"/>
            <a:endParaRPr lang="fr-FR" dirty="0"/>
          </a:p>
        </p:txBody>
      </p:sp>
      <p:sp>
        <p:nvSpPr>
          <p:cNvPr id="5" name="AutoShape 2" descr="data:image/jpeg;base64,/9j/4AAQSkZJRgABAQAAAQABAAD/2wCEAAkGBxQTEhQUExQVFRQXGBgVGRcYGB0cHRocGSAdHxoXHBwcHSogGRslHRwaIjEhJSkrLi4uHCAzODMsNygtLisBCgoKDg0OGxAQGiwkHyQsLCwsNDQsLCwsLCwsLCwsLCwsLCwsLCwsLCwsLCwsLCwsLCwsLCwsLCwsLCwsLCwsLP/AABEIALUBFgMBIgACEQEDEQH/xAAcAAEAAQUBAQAAAAAAAAAAAAAABgIDBAUHCAH/xABREAABAwIDBQMGCQYLBgcAAAABAAIDBBEFEiEGBzFBURNhcSIygZGhsRQjM0JSYnKCwRaSorLh8BUXQ0RUk8LR0tPiCCQ0c5TDNlVjg4Sz8f/EABkBAQADAQEAAAAAAAAAAAAAAAABAgMEBf/EACoRAAICAQMCBQMFAAAAAAAAAAABAhEDEiExBBMiMkFRcRRCYSMzQ4GR/9oADAMBAAIRAxEAPwDuKIiAIiIAiIgCIiAIiIAiKL7S7fUVFpLKHPFrsYQSO868unHoCgJQi4vWb8HyOy0NDJLb6QJJuDyZewv6x0WDLvTxxoucNYB308/+YpoHdkXLdht8MdVK2mrIvg07jla6/wAW53JpzeUxx5A3HfqAui1OLwR3zzxMtxzSNFvG5UAzUUbqNvsNZbNW0+uotIHcfs3Wrqd7eFMNjU3+yx7h6w1KBOEUA/jjwn+kP/qZP8KqZvhwkm3whw8YpB/ZQE9RRqk2/wANkIDa2C54AvDf1rLf01UyQXje146tcD7kBeREQBERAEREAREQBERAEREAREQBERAERco273vNpz2dIwSvNsjzqHG9iQ3jl0sD848NNUB1dW5p2t85zW+JA964M2g2ixAZ5ZnUkLyHeVJ2WgOlmN8sHXgQL2Cqbung1NTiEshJzHIziTzu9x171dQb4RDaR2Cs2uoYiRJWU7SNCDK249F7rAdvHwsfz2H1k+4LnFPu4wtnnCol+0/L+q0K9+ROFD+aOPjNJ+Dlqunm/Qr3Ik/bvKws/wA9h9v9ywsV3s4ZFG5zKgTOA0YwG51A4kAc/VfQqAYtsXh/YyGGjPahjsg7d+rrHLxdbiotspu9c5zZKwFrAb9kCMzrcnEeaD3a+Cj6eadUO5GiSN2zxfGXviooxFFcgv4MYNNHvI1d3W4HzdLrY0W7CihPaV076ubiWg5WXuSdfOOveOakbcQyRthhYyGJvBkYDQOug9/ErXPdddEOl9ZGby+xsY8VELOzpY2QRjQBjQOHVa+evkdqXuv4qy4q04rpUIx4Rm22RnbfARURmVuk7AXB3NwGpaTzPMd/iots7sc6raJ5Zwxjr8i95sbHuHrXS3FRrAPiamppvmfLxjo13nAdwNvasMmKLmm/U0jJ0XqXYPDmeeamU/aaweoAn2rYxYHhzBZtCx3e98jj+sFlOKtOP7+Ct2YL0I1stSYfRcqCnHod/iWHJhNGf5pD6Mw/tLMcrbyp7cfYjUzUVOzVE7+QLfsSOHvusD8lmxkupqieF3j+LbFSFxVpxUPFB+hOplrD9s8aorDtGVkY0yuGc2HeMr727yphs9vypnnJWRPpn3sSPLZ6dA5vhYqJrFrqCOYWkYHd/MeB4hYS6Zfay6ye56DwrFYamMSU8rJWH5zHAi/Q24HuOqzF5Q/gmpo5O2oZpGuGtmuyusDex5Pb3Hj0K6jsLvoil+JxECCUadrY5HHo4WvGfZ4cFyyg4umaJpnXkVEUrXAOaQ5p1BBuD4EKtVJCIiAIijm1O29HQg9tKM+nkN1drwvbzRz15cAUBI0XCcS3+vD/AIilYWdXudf0W9HJdS2A2qGJUbagM7M5nMc29wHNtex5jUICSIiIAiIgIjvSxl1Lh7yxwY+VzIA8m2XtDZzr2NrNDtbGxsuW7j8EjllqMRlZcQkRwAgWDrXvw85jMgH2vBbj/aExX5GBrrZGOmdra+c9kxtrEHQyHlo0rdbJUApMIpYwLOkb2z+t5NfdlHoWmOOqSRWTpWZdfXOkcSToozJtXRtcWmojBBsddLjlcLdqP/k1Qw5pHRRjXMXP5ddXcF6bTSqNHPs+TaUeIxTAmKRkgHHK4G3jbgVeKw8OoII7vgZG0PAJLLWcOR04rLWkbrcqwiL44qxBS5W3FVOKtuKgkoeVacVU4q04qpJ8KjuOnsqqln4BxMDj1Drlo9akKjW8Bv8AuoeOLJWPHtH4rLL5b9i0eSRPKsuKrBJtbUm1gOd+FltPyWqj/JgH6Je0Hwte6lyS5ZCTZpCVacf3/f8AfRXquFzHOY8Frm6EHiFjkqQUuKtr64r4oARF8KA+ErT4xgMc5DvMfzcBx8Rz8VtiizklLZlk6I7FRspbMdX1EINyGx5gO82Bssls0XLGaofecP8AuL7tRhvaxEgXey7h4cx6h7Fe3XYHRVkckc0WaZjgb5nC7XcNAbaHT1LlyVB1WxrHdFrOz/zqo/Pd/mKttQBwxupH33f5qnrt1FH/AEWT8+T/ABK5Huvox/NHHxL/AMSqal7E0QQVZcLHHai3fIR7e0UHxWnvUFjZ/hFzftPK8ouAJPM368eC7lLuoozr8FePB7/8S02KboIic0Lp4HcrguaPXZ3tVW0/QlI51i/lQNacnxY0bGYmi9rFzm2Ejie/VdF3E1DhTv8AKIAqBz4AtbfTooxiW7Wve4NMscjBwc5xBt3i1/Rcrq2ymAtp4oqeIA2tmcBbM75zz4+zgok74COjoiKpIRFZragRxvkPBjXPPg0XPuQHnfeXVfDsYNM3UOqIqa4cdRGACC3kQ+STXxXV9onAObG3zWNDR4DQLlW7Fr6nGo5ZAfio5alwNtDNmcNRxBMoI5+qy6PiUmaRx7119LG5WZZHsYpUEmppcTxOWlaIzFAOMpd2bLAZpHNaQZHkmwubAclOiou+gq6eqqZqQQvbUsDZGyEtLXDQkWGoOp9K6s0W0qM4NJmqodoZoMRNBKGmMOETbRtY5twCw2Y4tDTcaXOhHgpwoZshsMKZ4mmcHyjzQ3zW353IuT6lM1OBTUfGROr2CocVU5W3FbFSlxVpxVTysXa3aSkw18cM0Ms87o2yOyvyNYHXs3qToVlkyxhyWjFvgreVbK0P8Z9B/QJv6/8AYvh3n0H9Am/r/wDSsPqofkv22b5aHbYXo5fBp9oWRSbxMLebSQVcP1mva8DxBsU27hjdhr6mllFRTuLGZhcOY4keTI35v7R1CSzwlFpewUGmSDYuUNcJn+bDTvnP3W/tXCK7EZJZnzPcTI9xeXXN7uNzbpxXYcRlMGC1knznthph94jP+iuKBc2eVyNILY77tS45oA8kyCmgDzzLsupPetG8rAj3o08rWGroS+ZrWsMkcxaH5QBctI0OiqbvBww+dQ1Le9s4J9oW0M8Ekijg2zJRbPC/gVeHDD5ZO3a3OaeYAOLRxyOGjiOiow2GFsU9TU5+wp2BzgzRznONmMBPC5Wyyxasrpd0a9UFYrt4GG/0Co/6j9i+fl/hv9An/wCo/wBKyfUQLdtmUixm7fYZzoagDqKi59RC3OE1OHVxEdJPJDUHzYqkABx+i2Rul+g49yLPBjQzXrQbKn4LjEYvlZIXD7sgNh6H29SkdRA5jnMe0tc02LToQVFdsQWOgnb5zHe0eUPaCozK42IPc9TYdUdpG13O2viOKyVotlKkPYbcDlePBwW9XEbBERAY01BG7zmDx4e5KWgjjN2tseup96yUQBERAFFN6eICHCqskgZ4zAL8LzeRc+AcT6FK1y/f9XFlHA0Ei83aEgX+SY5zQR0L8iIEe3F0oDcSqLNAL2wty3sA3MSGk65bFvHoFJHm5P7/AL//AIsLdTSdjgjXWsZpJJD32OUexoWUV6HSLwtmGXk+FUEr6VSuwyCxsSq+yjdJkfJlt5LBdx1toOduPoWSvhKMgiOJ7RMqmGmpc5nk8g3Y5vZtPnPcTbQDp171JWNytAvewAuefeVpZXNGKNt5zqR2b0PBF/UeK3TisoXbb+C7LlJAZJGMHznBvrK5JvUxMVGK1Twbta/sm+EYDdO64J9K7Tsy5rZzK/zYWSSuPQNHH2rzdUzl73Pdxc4uPiTcrj6uXiSNcS2Onbu9j6U0nw2tjM3aPcyGLMWtIbo57iNeNxbu9Uin2dwmYZX0ZgvoJIZHEtvzyuuDZZ8lP2NHh8HAspWOcOj5Bmd7brDAJsACSdABxJPABaYsMHC2iJTd7HL9vNkHYfMwB/awStzwy2tmaLXBHJwuL+IWw3Q4mI69tPIA6nq2mmlY7zSHeabdQ7QH6x6rb77K5oNFRggyU8b3S2N8rpS05O4gNv8AeC0e6HCzPitMAPJjJmeejWC9z97KPSuJ0pbGvoSzezKafDqWlvrLPLKfCLyG39d1Bt32zTa+rEUjiyFjHyyvHEMYOXeSWj0qSb/KsOxJsTTpDCxlujnXefTZzVmbqIBHh2I1Hznuipm/rO9h9it55/JHCNq7D8JAyjDiWcM5mfnPfxsCoZvH2QipBBU0rnGlqMwa1/nRvbxYTzHQ9x9MncsPe7UhlFhlOOJbJUO++QGf2lvnxxjG0UhJtkQ3dOkGJ0XZef27B90mz/0cy6TvJnbFhdQ0aGornNFubYiXeq4US3IUgdiYld5tPDLUH7oDfe8LL3x1Ba3D6Y3uyB07/tzuJN+8ZfaudOos0fJEdisA+H1sFLmyCQnM4C9mtaXOPjZpXTXUeExns2Yc2VjSR2j5n53D6WmgvxUc3OU2U11Wf5GnLGn68xyg362B9a2VlrhxqStlJyaLeObA0lRDLNhpkjmiaZHUshzAsHnGN56cbEn0LlYK7rgMwpoaqslu2OKF8bT9OSQWawX8493eFwpZ5YqMqRaLtHbKnEjW0NHWv+WcH08v1nRHyX+Jbqf2KF7bkdg37Y9xUspKQ0+FUEL9JH9rUkH5rZCAz1tF/WontiwvbDG0Xc+QADv4D2kLf+Ep9x3nYF/xcQ6wR+xrf71MVF9loA1+VvmtZlHgLAe5ShchqEREAREQBERAFwz/AGh8StNDCHlpFO9xA4O7SRgsfQxx9AXc15r371rnYjNFxAFMBp9Fjza/jKfYpQOo4XB2OFUMf/oRuPi4Bx96wStzjvkshYL2bGweoBaQr1OnVQRzZHufCV8X1F0GZ8VDnK3WVkcbc0j2sHVxAUGxraQ1sgo6Mmz7iSU6eSPOy91ufPhzWc8ij8loxsz9m5PhFXU1fzBaniPUN1cR1BIHrUlcVZoaNsMbImCzWCw/EnvPNVkqIKluS3bKMcq+wwqvl5vYynb4yHyvZquCLsW9ioDMKpYr+VNUPmt1EbSz1ahc42O2akxCpbTxFrSQXue7gxjfOcbceI06kLzc7ubN4KkdSZvBw2pYx8756eYMYx7BH2jbtFrtI5eK1+I7z6SBp+AQSSTWsJ57AMP0msF7kd9lSd2OHjQ107iOJbCLE91zwVyHYHCWavlrpT0aI2D03BNvBW/Waojw8nKp5paiYucXyzSOueLnPce4ak9y7lu32W/g9sbJLfDqstbI3nBB5xYfrOyi/o6a04fJSUdzQUjYXkWM0hMkgH1bkhvo9SpwvFnQ1DJ3XkIcS651NwQdTz1VodPJbsOa4RyPbnEzU4hVzH50r7fZacrf0QF0vCKf4Pg9FHazp3SVLuVwTlYT92yxJdhcJMhf8IrRGTfs8jcw+rnOnrC2WN4iJnMDGdnDExsMTObWM0bfvTDikpW0JyVGBGwuIaOJIA9OijW+erDsTdEPNp44oB91tyR01d7FJYZC1zXDi0hw8QbhX9odn8Nrp3VUk1TBLIQ6RjWNe3NYAlh4gG3O606iMpVRWDSNXugo3Clr5Rxl7KjYepld5QB7hlNlot8WI9ti1RY+TFlgb3CNoDh+fmXVtkG07ZKekpWvbTQOfVPfLbO97WkZ3ZdLC4A05DovPuJVZmmllPGR7nn7xJ/Fcs1pSTNE7ZMd3e1tPTQ1NLVNkEVQY3dpHYuYYzcXaeIJspG/abB4vK7SqqejGxiMHuc4m9vBanB920Qp4p66qdCZ2CSOKOPO7IeDnG9hca2WYzYXCh51XVuHRsTQfWSQrQ7iVIh6fUi22220lfkjaxsFLEbxwNNwDwzOPzncde8rI3e7FGteZZyYqKLypJSCA+38kw83Hu4eJCl9JgmDQ6tpamocNR8IlAbcdRFa47iFk4rjUk4awhkcTPMhibkjZ4NHPv8Acpjhk3uHNLgY/ihqZnSWyt0axv0WN0a38fElRxkImxOhiNyA4yEA/Ru4fqLZXX3dhR9vVVFY7VrPior9/E8Po2/OK1zNKNIrDd2dq2YZ8ofAe9b5a3AIcsQP0iT+A9y2S4zUIiIAiIgCIiALzZvUqDJi0sWtvhUNvTFC1ek15k26GbaRzOtVTe0RBSgdk2q+VA6BaIlbfah3xzlpZJA0FxNgAST0A4levh2gjknyYGPY1FSRGSU9zWji49B/eoVRxYnivlscKenvYG5aDrrYgZpCOHIXHJWMJpzjGIlz7/B4vKt9QHRvcX8yu44RheezWgNjaANBoAODQPBcOfqHJ0uDeEEuTmLN00BB7Somc8jj5NgeutyR6VGjSSYLVjtPLp5RbOBrYe5zTa45j2em6ShZH5rRfqePrXPd9OyjainNSAc0TbSZecetn2uATG45vsl45rnjJxdou1ao1AeCGuaQWuAcCOBB1BHirTyozu5r3vgqKd13SUoMjGjznR3s5ovyDstvthbugxCOdmeM3HA8iD0I5FepDIpqznlGjSb48LqZZKIxQSyQNpYw1zGFzc7i4v1aLB3m6dyz92WzstHS1VTURuhlnaKeJrxleWEgyOynUA2HqW9psSmjGVkr2DoHED1K1V1T3m73ueeALiT71gun8epsvr2ox3lWXFVuVlxXSZnxxVpxVbirRP7+pQCl5VtfXFfFAC+L6vhQk3OAskMGIdi0umNJI1jW6uOYgHKOJPDh3Ll2z+xFbUzsiFPMwFwD3vjc1rG83OJAAsOXNTmCdzHBzHOa4cHNJBHpGqy58bqXtLXVEzmnQgyOse466hc2TFqd2aRlSMnayrbJUvDDeOMNhYfqxi1789bm606ItUqVFAiKiUkAkC5AuBwueikGk2orTZtPGCZZSGgDjYmwHpOnrXXdjsCEEEFM3iAMx6uOr3eu65Fu/he7FmfCB8YGvfY62OU5bW4WXovZul0Mh+yPxK4Mk9TNoqkbpjAAAOAFh6FUiLMsEREAREQBERAF5n2w/wDFH/y6X/tL0wvMm27rbTE9KqmPsiQHWdoX3ncoTvBr+yoZOsloh97j+iCpnjvy7/ErmO92a0UDOr3O/NFv7S9Wb04f6OZbzJPuownsqFjreXOe0PhwYPVr6SuyUNMI2Nb04nqeZUR2SoGt7CNo8iNjbeDQLe2ymy8o6QrdREHtc12ocC0juIsVcRAeXNhXupsYpWuu0SF1K6/zvOh6cMzW9eHVbza7Z2SOaWWkcY5tc7Rwf6OGZa3bOmFPjLZGuuRiBNugHweUadM0rvaui7Ux5amS3VdfTpSuLMp7bkP2ILnUEb3kl3aSNu65Nged/Sts8rWbMYlCKV0RkY2WOomDmFwBsXEhwB4jlp0Wdmvwse8FdWN+BGcuT49W3H9/35qolWnFWIKXO4K24rRbYyFjIZW8Y5QfR09lldodooJeDwx30X6e3gVn3Fq0stp2s2iL41wPA38F9VyoVJK+lUONuOihkoIsWfE4WedKwfeBPqCj+O7QskjdHDmc4/OAIsAbnvWUskYrksk2SpFg4ZVs7CFxkZcsbe7he4FiDfndZ1lZO0QERFIMPZTXGx3RO/U/avQez/yI8SvP+ymmND60LvY3/SvQOAD4keJXn5PMzePBsURFQkIiIAiIgCIiALy7vIdl2gldyFRAfU2Mr1EvMe+OnMeJVMuny8duvyMTvUpQOs7QfLv8T71yje3q6kHXtPexdWxv5S/0mtPrC5ZvXNn0jjwBf72Felk/Y/w54+c7lsoPKP2B+CkqjeypuXH6oUkXmHQEREB5Z3pROdjlQIzaQzQtaejixlvbZSzGdpXRzmCsOaqjd2cjomnKRpablZpBF+hvotPtZHm2nA61tIPZEpPtTh7XYriFwPLpmD84OB/VC3wXq2KTqtyHUWzkkxq5mMpXM+FSR/GtcXXFicpbwb5QW5wnDmwss1jWF2rgxziL+LtfYsHYDaSnZQOgmlDZjUPcA7NqHNZYk2sNQRqeS3b104VFrUuTOd8FJKtOVbirTluUNVtOwOpZb/RuPQQVd2I2DpayhikkEglc54LmPsTZxAFnAt9QTGWZoJR9R3sClu5j/gqb/mP/AFyuHqfMjbHwRmp3QlpHZVT28/KZ/c4LHO7CrHm1ot98e4lej3NB4i6svoozxY31Bc9mh52G66qPnVo/TP4p/FG8nyqwEc/iz+L16G/g+L6DfUqhQx/Qb6gjYPK202zkWH1kDCXTRuaHkFovqXNsBfXUA2UhYIhYMyAPHk5QBmHUW46K6Zc207WvJLWVcjWhxuGgC7WtB80A62HVaqXZkPmxEG+aORzYdfNJJeLdOIHpW+FvhIzmavB8HYwtc6VgL3vDGFgc74txHF17cFK1otjsDEtDUyOHxjiQxx4tMYzAjoc3uWRh01Q+NtQ4MELnBuTXMAdO0v0zcui2x+FLbkrLdm1RWRVMLywObnGuW+vqV4rUqYmzzrY1D3xOH6Ll6B2ePxPpK870Pk4xRu+kMv6w/FehtnD8UftH8FwZfMzaPBtURFmWCIiAIiIAiIgC87f7QGEZK0zW+VijeHXH8neN7QOJPlQnwzL0SolvJ2S/hCmytNpY7ubqBnBFnREkHLmFrGxs4NNjaylAjNLiTamkpJ2m+aFrXdz2ANeD94FQPe1Denif9GXL6HNP4tC1WBYxNhMj6aqjf2LnXsRZ0bhpmt3i1xwIALSRxr272rgqIGwwFz3Oe118pFgOWupJJ967e5F4XFvcx0vXZ3XYaoD2NeODomOHpspYuf7sY3xQUscgLXdiGkHiNL2K6AuE2CIiA807y+0pcdfVOjORk9PUN+s1oZa3cSxwv1CkX5Qw1uKzSU7i+N1NGOBBuHG4IPMZl1fazZWCviyTN8oXySADMwnx0c082nQ+NiOIYxuoqqMmSlqPKa0kg3Y421OUi4cDbgbclrjnokmVkrVFzY/AIn4TiDixpl7eaPPa5aI2NcwC/DyiTp3LCwSObs4qmWUkTktLD5rb37Mt6XykHxC3G6Cp7XDq+I6v7TtD/wC6zLf1sWqxWLPg8LRzZT+0tB963xeW/YpLmi9R4vHK4tbmHHKXCweBxLDzAKynq7tBTtjhhIFhDJG0W5B3xf8AaCsPK6VfDM/gxsQPxUn2He4qVbmP+Cpv+a/9cqGbQSZaaU/VI9eime5of7jTf813/wBhXJ1T3Rrj4OxoiLlNAiIgPNe9GilocVdUtaQ7tvhTHX0e1wZcC2oyva8O7nt667TBcTjqZqyWIksfKxwuLH5NoNx4ghdq2m2cgroTDUNuOLXDRzHWsHtPI+NweBBGi4xjG52SFxNNVPYfrCwceocy1hb5uU2W2LJodlJRs+7FgfB54x8ypmZ4XOixKKDNhwYOPYOb4EA/itJhGIS4TNNBWMeWSHOHt1zObfy2k+cHX15jRbPZLF4n0zWukY1wL7tc4AgFxPM6jVdWOcZJL8MzlFoxoaa2GxSC5e0tnLuZObyiTxPkEjwWeQsSgq4/4Oe0vZ5LZWAFwvoXZefMWWC/aKFkbXFwc7KPJbqb259EUopL4QpsvU7r4tQjob+vN/cvQuzR+Ld9r8AuEbtcLmnqjXytyRtaWxgjjcW8nqACdepXeNm2WiJ6uP4Lim7k2bLZG2REVCQiIgCIiAIiIAiIgNXjeBRVLSJGMdcWOZoIcBwBv0KiMe72CJ4fHSQhzTcOaBoeovwXQkQGjwfCnNfnfpbgPHmt4iIAiIgC1u0WENqqd8LiW5hdrmmxa4G7XDwIGnPgtkiA8x1eFYhgc7pGtDmyNcHta1xYWg8eHmjQ3vdt7G19cD8pIThjYcxEzQ1uUg8ng3B4cF6jrKNkos9oNtRccD11XONod0tJKS4Q5SdbwnL+jq32LSORxToq42RHaWrY+ikc17SMrXizgeDmkLWz4nC0ZnSsAIv5wuR3C9yt67dFRjian85v+Wsmi3YULDrFJIePlvd7m2BWz6l3dFe2c4ra2SvcKakY5wc4ZnWNrdT9Fo4knou4bGYSIGU0DdezDQSOZGrnd1zc+lZOE7N9m0MhhbEzuaGjxNtSe9SfC8MEWp1edL9B0C55zcnbLpUbBERVJCIiAL45oOhF/FfUQGlx3ZmCpZkkjY4cw5twe/uPeua4jugpc1xFKz7DyR7b+pdkRAcO/iipOlT6/wDQtxhu7ujj82kznq8Of6bOuAusogIxRYG91s3kN9voHJSSGINaGtFgNAq0QBERAEREAREQBERAEREAREQBERAEREAREQBERAEREAREQBERAEREAREQBERAEREAREQBERAEREAREQBERAf/2Q=="/>
          <p:cNvSpPr>
            <a:spLocks noChangeAspect="1" noChangeArrowheads="1"/>
          </p:cNvSpPr>
          <p:nvPr/>
        </p:nvSpPr>
        <p:spPr bwMode="auto">
          <a:xfrm>
            <a:off x="155575" y="-822325"/>
            <a:ext cx="2647950" cy="17240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data:image/jpeg;base64,/9j/4AAQSkZJRgABAQAAAQABAAD/2wCEAAkGBxQTEhQUExQVFRQXGBgVGRcYGB0cHRocGSAdHxoXHBwcHSogGRslHRwaIjEhJSkrLi4uHCAzODMsNygtLisBCgoKDg0OGxAQGiwkHyQsLCwsNDQsLCwsLCwsLCwsLCwsLCwsLCwsLCwsLCwsLCwsLCwsLCwsLCwsLCwsLCwsLP/AABEIALUBFgMBIgACEQEDEQH/xAAcAAEAAQUBAQAAAAAAAAAAAAAABgIDBAUHCAH/xABREAABAwIDBQMGCQYLBgcAAAABAAIDBBEFEiEGBzFBURNhcSIygZGhsRQjM0JSYnKCwRaSorLh8BUXQ0RUk8LR0tPiCCQ0c5TDNlVjg4Sz8f/EABkBAQADAQEAAAAAAAAAAAAAAAABAgMEBf/EACoRAAICAQMCBQMFAAAAAAAAAAABAhEDEiExBBMiMkFRcRRCYSMzQ4GR/9oADAMBAAIRAxEAPwDuKIiAIiIAiIgCIiAIiIAiKL7S7fUVFpLKHPFrsYQSO868unHoCgJQi4vWb8HyOy0NDJLb6QJJuDyZewv6x0WDLvTxxoucNYB308/+YpoHdkXLdht8MdVK2mrIvg07jla6/wAW53JpzeUxx5A3HfqAui1OLwR3zzxMtxzSNFvG5UAzUUbqNvsNZbNW0+uotIHcfs3Wrqd7eFMNjU3+yx7h6w1KBOEUA/jjwn+kP/qZP8KqZvhwkm3whw8YpB/ZQE9RRqk2/wANkIDa2C54AvDf1rLf01UyQXje146tcD7kBeREQBERAEREAREQBERAEREAREQBERAERco273vNpz2dIwSvNsjzqHG9iQ3jl0sD848NNUB1dW5p2t85zW+JA964M2g2ixAZ5ZnUkLyHeVJ2WgOlmN8sHXgQL2Cqbung1NTiEshJzHIziTzu9x171dQb4RDaR2Cs2uoYiRJWU7SNCDK249F7rAdvHwsfz2H1k+4LnFPu4wtnnCol+0/L+q0K9+ROFD+aOPjNJ+Dlqunm/Qr3Ik/bvKws/wA9h9v9ywsV3s4ZFG5zKgTOA0YwG51A4kAc/VfQqAYtsXh/YyGGjPahjsg7d+rrHLxdbiotspu9c5zZKwFrAb9kCMzrcnEeaD3a+Cj6eadUO5GiSN2zxfGXviooxFFcgv4MYNNHvI1d3W4HzdLrY0W7CihPaV076ubiWg5WXuSdfOOveOakbcQyRthhYyGJvBkYDQOug9/ErXPdddEOl9ZGby+xsY8VELOzpY2QRjQBjQOHVa+evkdqXuv4qy4q04rpUIx4Rm22RnbfARURmVuk7AXB3NwGpaTzPMd/iots7sc6raJ5Zwxjr8i95sbHuHrXS3FRrAPiamppvmfLxjo13nAdwNvasMmKLmm/U0jJ0XqXYPDmeeamU/aaweoAn2rYxYHhzBZtCx3e98jj+sFlOKtOP7+Ct2YL0I1stSYfRcqCnHod/iWHJhNGf5pD6Mw/tLMcrbyp7cfYjUzUVOzVE7+QLfsSOHvusD8lmxkupqieF3j+LbFSFxVpxUPFB+hOplrD9s8aorDtGVkY0yuGc2HeMr727yphs9vypnnJWRPpn3sSPLZ6dA5vhYqJrFrqCOYWkYHd/MeB4hYS6Zfay6ye56DwrFYamMSU8rJWH5zHAi/Q24HuOqzF5Q/gmpo5O2oZpGuGtmuyusDex5Pb3Hj0K6jsLvoil+JxECCUadrY5HHo4WvGfZ4cFyyg4umaJpnXkVEUrXAOaQ5p1BBuD4EKtVJCIiAIijm1O29HQg9tKM+nkN1drwvbzRz15cAUBI0XCcS3+vD/AIilYWdXudf0W9HJdS2A2qGJUbagM7M5nMc29wHNtex5jUICSIiIAiIgIjvSxl1Lh7yxwY+VzIA8m2XtDZzr2NrNDtbGxsuW7j8EjllqMRlZcQkRwAgWDrXvw85jMgH2vBbj/aExX5GBrrZGOmdra+c9kxtrEHQyHlo0rdbJUApMIpYwLOkb2z+t5NfdlHoWmOOqSRWTpWZdfXOkcSToozJtXRtcWmojBBsddLjlcLdqP/k1Qw5pHRRjXMXP5ddXcF6bTSqNHPs+TaUeIxTAmKRkgHHK4G3jbgVeKw8OoII7vgZG0PAJLLWcOR04rLWkbrcqwiL44qxBS5W3FVOKtuKgkoeVacVU4q04qpJ8KjuOnsqqln4BxMDj1Drlo9akKjW8Bv8AuoeOLJWPHtH4rLL5b9i0eSRPKsuKrBJtbUm1gOd+FltPyWqj/JgH6Je0Hwte6lyS5ZCTZpCVacf3/f8AfRXquFzHOY8Frm6EHiFjkqQUuKtr64r4oARF8KA+ErT4xgMc5DvMfzcBx8Rz8VtiizklLZlk6I7FRspbMdX1EINyGx5gO82Bssls0XLGaofecP8AuL7tRhvaxEgXey7h4cx6h7Fe3XYHRVkckc0WaZjgb5nC7XcNAbaHT1LlyVB1WxrHdFrOz/zqo/Pd/mKttQBwxupH33f5qnrt1FH/AEWT8+T/ABK5Huvox/NHHxL/AMSqal7E0QQVZcLHHai3fIR7e0UHxWnvUFjZ/hFzftPK8ouAJPM368eC7lLuoozr8FePB7/8S02KboIic0Lp4HcrguaPXZ3tVW0/QlI51i/lQNacnxY0bGYmi9rFzm2Ejie/VdF3E1DhTv8AKIAqBz4AtbfTooxiW7Wve4NMscjBwc5xBt3i1/Rcrq2ymAtp4oqeIA2tmcBbM75zz4+zgok74COjoiKpIRFZragRxvkPBjXPPg0XPuQHnfeXVfDsYNM3UOqIqa4cdRGACC3kQ+STXxXV9onAObG3zWNDR4DQLlW7Fr6nGo5ZAfio5alwNtDNmcNRxBMoI5+qy6PiUmaRx7119LG5WZZHsYpUEmppcTxOWlaIzFAOMpd2bLAZpHNaQZHkmwubAclOiou+gq6eqqZqQQvbUsDZGyEtLXDQkWGoOp9K6s0W0qM4NJmqodoZoMRNBKGmMOETbRtY5twCw2Y4tDTcaXOhHgpwoZshsMKZ4mmcHyjzQ3zW353IuT6lM1OBTUfGROr2CocVU5W3FbFSlxVpxVTysXa3aSkw18cM0Ms87o2yOyvyNYHXs3qToVlkyxhyWjFvgreVbK0P8Z9B/QJv6/8AYvh3n0H9Am/r/wDSsPqofkv22b5aHbYXo5fBp9oWRSbxMLebSQVcP1mva8DxBsU27hjdhr6mllFRTuLGZhcOY4keTI35v7R1CSzwlFpewUGmSDYuUNcJn+bDTvnP3W/tXCK7EZJZnzPcTI9xeXXN7uNzbpxXYcRlMGC1knznthph94jP+iuKBc2eVyNILY77tS45oA8kyCmgDzzLsupPetG8rAj3o08rWGroS+ZrWsMkcxaH5QBctI0OiqbvBww+dQ1Le9s4J9oW0M8Ekijg2zJRbPC/gVeHDD5ZO3a3OaeYAOLRxyOGjiOiow2GFsU9TU5+wp2BzgzRznONmMBPC5Wyyxasrpd0a9UFYrt4GG/0Co/6j9i+fl/hv9An/wCo/wBKyfUQLdtmUixm7fYZzoagDqKi59RC3OE1OHVxEdJPJDUHzYqkABx+i2Rul+g49yLPBjQzXrQbKn4LjEYvlZIXD7sgNh6H29SkdRA5jnMe0tc02LToQVFdsQWOgnb5zHe0eUPaCozK42IPc9TYdUdpG13O2viOKyVotlKkPYbcDlePBwW9XEbBERAY01BG7zmDx4e5KWgjjN2tseup96yUQBERAFFN6eICHCqskgZ4zAL8LzeRc+AcT6FK1y/f9XFlHA0Ei83aEgX+SY5zQR0L8iIEe3F0oDcSqLNAL2wty3sA3MSGk65bFvHoFJHm5P7/AL//AIsLdTSdjgjXWsZpJJD32OUexoWUV6HSLwtmGXk+FUEr6VSuwyCxsSq+yjdJkfJlt5LBdx1toOduPoWSvhKMgiOJ7RMqmGmpc5nk8g3Y5vZtPnPcTbQDp171JWNytAvewAuefeVpZXNGKNt5zqR2b0PBF/UeK3TisoXbb+C7LlJAZJGMHznBvrK5JvUxMVGK1Twbta/sm+EYDdO64J9K7Tsy5rZzK/zYWSSuPQNHH2rzdUzl73Pdxc4uPiTcrj6uXiSNcS2Onbu9j6U0nw2tjM3aPcyGLMWtIbo57iNeNxbu9Uin2dwmYZX0ZgvoJIZHEtvzyuuDZZ8lP2NHh8HAspWOcOj5Bmd7brDAJsACSdABxJPABaYsMHC2iJTd7HL9vNkHYfMwB/awStzwy2tmaLXBHJwuL+IWw3Q4mI69tPIA6nq2mmlY7zSHeabdQ7QH6x6rb77K5oNFRggyU8b3S2N8rpS05O4gNv8AeC0e6HCzPitMAPJjJmeejWC9z97KPSuJ0pbGvoSzezKafDqWlvrLPLKfCLyG39d1Bt32zTa+rEUjiyFjHyyvHEMYOXeSWj0qSb/KsOxJsTTpDCxlujnXefTZzVmbqIBHh2I1Hznuipm/rO9h9it55/JHCNq7D8JAyjDiWcM5mfnPfxsCoZvH2QipBBU0rnGlqMwa1/nRvbxYTzHQ9x9MncsPe7UhlFhlOOJbJUO++QGf2lvnxxjG0UhJtkQ3dOkGJ0XZef27B90mz/0cy6TvJnbFhdQ0aGornNFubYiXeq4US3IUgdiYld5tPDLUH7oDfe8LL3x1Ba3D6Y3uyB07/tzuJN+8ZfaudOos0fJEdisA+H1sFLmyCQnM4C9mtaXOPjZpXTXUeExns2Yc2VjSR2j5n53D6WmgvxUc3OU2U11Wf5GnLGn68xyg362B9a2VlrhxqStlJyaLeObA0lRDLNhpkjmiaZHUshzAsHnGN56cbEn0LlYK7rgMwpoaqslu2OKF8bT9OSQWawX8493eFwpZ5YqMqRaLtHbKnEjW0NHWv+WcH08v1nRHyX+Jbqf2KF7bkdg37Y9xUspKQ0+FUEL9JH9rUkH5rZCAz1tF/WontiwvbDG0Xc+QADv4D2kLf+Ep9x3nYF/xcQ6wR+xrf71MVF9loA1+VvmtZlHgLAe5ShchqEREAREQBERAFwz/AGh8StNDCHlpFO9xA4O7SRgsfQxx9AXc15r371rnYjNFxAFMBp9Fjza/jKfYpQOo4XB2OFUMf/oRuPi4Bx96wStzjvkshYL2bGweoBaQr1OnVQRzZHufCV8X1F0GZ8VDnK3WVkcbc0j2sHVxAUGxraQ1sgo6Mmz7iSU6eSPOy91ufPhzWc8ij8loxsz9m5PhFXU1fzBaniPUN1cR1BIHrUlcVZoaNsMbImCzWCw/EnvPNVkqIKluS3bKMcq+wwqvl5vYynb4yHyvZquCLsW9ioDMKpYr+VNUPmt1EbSz1ahc42O2akxCpbTxFrSQXue7gxjfOcbceI06kLzc7ubN4KkdSZvBw2pYx8756eYMYx7BH2jbtFrtI5eK1+I7z6SBp+AQSSTWsJ57AMP0msF7kd9lSd2OHjQ107iOJbCLE91zwVyHYHCWavlrpT0aI2D03BNvBW/Waojw8nKp5paiYucXyzSOueLnPce4ak9y7lu32W/g9sbJLfDqstbI3nBB5xYfrOyi/o6a04fJSUdzQUjYXkWM0hMkgH1bkhvo9SpwvFnQ1DJ3XkIcS651NwQdTz1VodPJbsOa4RyPbnEzU4hVzH50r7fZacrf0QF0vCKf4Pg9FHazp3SVLuVwTlYT92yxJdhcJMhf8IrRGTfs8jcw+rnOnrC2WN4iJnMDGdnDExsMTObWM0bfvTDikpW0JyVGBGwuIaOJIA9OijW+erDsTdEPNp44oB91tyR01d7FJYZC1zXDi0hw8QbhX9odn8Nrp3VUk1TBLIQ6RjWNe3NYAlh4gG3O606iMpVRWDSNXugo3Clr5Rxl7KjYepld5QB7hlNlot8WI9ti1RY+TFlgb3CNoDh+fmXVtkG07ZKekpWvbTQOfVPfLbO97WkZ3ZdLC4A05DovPuJVZmmllPGR7nn7xJ/Fcs1pSTNE7ZMd3e1tPTQ1NLVNkEVQY3dpHYuYYzcXaeIJspG/abB4vK7SqqejGxiMHuc4m9vBanB920Qp4p66qdCZ2CSOKOPO7IeDnG9hca2WYzYXCh51XVuHRsTQfWSQrQ7iVIh6fUi22220lfkjaxsFLEbxwNNwDwzOPzncde8rI3e7FGteZZyYqKLypJSCA+38kw83Hu4eJCl9JgmDQ6tpamocNR8IlAbcdRFa47iFk4rjUk4awhkcTPMhibkjZ4NHPv8Acpjhk3uHNLgY/ihqZnSWyt0axv0WN0a38fElRxkImxOhiNyA4yEA/Ru4fqLZXX3dhR9vVVFY7VrPior9/E8Po2/OK1zNKNIrDd2dq2YZ8ofAe9b5a3AIcsQP0iT+A9y2S4zUIiIAiIgCIiALzZvUqDJi0sWtvhUNvTFC1ek15k26GbaRzOtVTe0RBSgdk2q+VA6BaIlbfah3xzlpZJA0FxNgAST0A4levh2gjknyYGPY1FSRGSU9zWji49B/eoVRxYnivlscKenvYG5aDrrYgZpCOHIXHJWMJpzjGIlz7/B4vKt9QHRvcX8yu44RheezWgNjaANBoAODQPBcOfqHJ0uDeEEuTmLN00BB7Somc8jj5NgeutyR6VGjSSYLVjtPLp5RbOBrYe5zTa45j2em6ShZH5rRfqePrXPd9OyjainNSAc0TbSZecetn2uATG45vsl45rnjJxdou1ao1AeCGuaQWuAcCOBB1BHirTyozu5r3vgqKd13SUoMjGjznR3s5ovyDstvthbugxCOdmeM3HA8iD0I5FepDIpqznlGjSb48LqZZKIxQSyQNpYw1zGFzc7i4v1aLB3m6dyz92WzstHS1VTURuhlnaKeJrxleWEgyOynUA2HqW9psSmjGVkr2DoHED1K1V1T3m73ueeALiT71gun8epsvr2ox3lWXFVuVlxXSZnxxVpxVbirRP7+pQCl5VtfXFfFAC+L6vhQk3OAskMGIdi0umNJI1jW6uOYgHKOJPDh3Ll2z+xFbUzsiFPMwFwD3vjc1rG83OJAAsOXNTmCdzHBzHOa4cHNJBHpGqy58bqXtLXVEzmnQgyOse466hc2TFqd2aRlSMnayrbJUvDDeOMNhYfqxi1789bm606ItUqVFAiKiUkAkC5AuBwueikGk2orTZtPGCZZSGgDjYmwHpOnrXXdjsCEEEFM3iAMx6uOr3eu65Fu/he7FmfCB8YGvfY62OU5bW4WXovZul0Mh+yPxK4Mk9TNoqkbpjAAAOAFh6FUiLMsEREAREQBERAF5n2w/wDFH/y6X/tL0wvMm27rbTE9KqmPsiQHWdoX3ncoTvBr+yoZOsloh97j+iCpnjvy7/ErmO92a0UDOr3O/NFv7S9Wb04f6OZbzJPuownsqFjreXOe0PhwYPVr6SuyUNMI2Nb04nqeZUR2SoGt7CNo8iNjbeDQLe2ymy8o6QrdREHtc12ocC0juIsVcRAeXNhXupsYpWuu0SF1K6/zvOh6cMzW9eHVbza7Z2SOaWWkcY5tc7Rwf6OGZa3bOmFPjLZGuuRiBNugHweUadM0rvaui7Ux5amS3VdfTpSuLMp7bkP2ILnUEb3kl3aSNu65Nged/Sts8rWbMYlCKV0RkY2WOomDmFwBsXEhwB4jlp0Wdmvwse8FdWN+BGcuT49W3H9/35qolWnFWIKXO4K24rRbYyFjIZW8Y5QfR09lldodooJeDwx30X6e3gVn3Fq0stp2s2iL41wPA38F9VyoVJK+lUONuOihkoIsWfE4WedKwfeBPqCj+O7QskjdHDmc4/OAIsAbnvWUskYrksk2SpFg4ZVs7CFxkZcsbe7he4FiDfndZ1lZO0QERFIMPZTXGx3RO/U/avQez/yI8SvP+ymmND60LvY3/SvQOAD4keJXn5PMzePBsURFQkIiIAiIgCIiALy7vIdl2gldyFRAfU2Mr1EvMe+OnMeJVMuny8duvyMTvUpQOs7QfLv8T71yje3q6kHXtPexdWxv5S/0mtPrC5ZvXNn0jjwBf72Felk/Y/w54+c7lsoPKP2B+CkqjeypuXH6oUkXmHQEREB5Z3pROdjlQIzaQzQtaejixlvbZSzGdpXRzmCsOaqjd2cjomnKRpablZpBF+hvotPtZHm2nA61tIPZEpPtTh7XYriFwPLpmD84OB/VC3wXq2KTqtyHUWzkkxq5mMpXM+FSR/GtcXXFicpbwb5QW5wnDmwss1jWF2rgxziL+LtfYsHYDaSnZQOgmlDZjUPcA7NqHNZYk2sNQRqeS3b104VFrUuTOd8FJKtOVbirTluUNVtOwOpZb/RuPQQVd2I2DpayhikkEglc54LmPsTZxAFnAt9QTGWZoJR9R3sClu5j/gqb/mP/AFyuHqfMjbHwRmp3QlpHZVT28/KZ/c4LHO7CrHm1ot98e4lej3NB4i6svoozxY31Bc9mh52G66qPnVo/TP4p/FG8nyqwEc/iz+L16G/g+L6DfUqhQx/Qb6gjYPK202zkWH1kDCXTRuaHkFovqXNsBfXUA2UhYIhYMyAPHk5QBmHUW46K6Zc207WvJLWVcjWhxuGgC7WtB80A62HVaqXZkPmxEG+aORzYdfNJJeLdOIHpW+FvhIzmavB8HYwtc6VgL3vDGFgc74txHF17cFK1otjsDEtDUyOHxjiQxx4tMYzAjoc3uWRh01Q+NtQ4MELnBuTXMAdO0v0zcui2x+FLbkrLdm1RWRVMLywObnGuW+vqV4rUqYmzzrY1D3xOH6Ll6B2ePxPpK870Pk4xRu+kMv6w/FehtnD8UftH8FwZfMzaPBtURFmWCIiAIiIAiIgC87f7QGEZK0zW+VijeHXH8neN7QOJPlQnwzL0SolvJ2S/hCmytNpY7ubqBnBFnREkHLmFrGxs4NNjaylAjNLiTamkpJ2m+aFrXdz2ANeD94FQPe1Denif9GXL6HNP4tC1WBYxNhMj6aqjf2LnXsRZ0bhpmt3i1xwIALSRxr272rgqIGwwFz3Oe118pFgOWupJJ967e5F4XFvcx0vXZ3XYaoD2NeODomOHpspYuf7sY3xQUscgLXdiGkHiNL2K6AuE2CIiA807y+0pcdfVOjORk9PUN+s1oZa3cSxwv1CkX5Qw1uKzSU7i+N1NGOBBuHG4IPMZl1fazZWCviyTN8oXySADMwnx0c082nQ+NiOIYxuoqqMmSlqPKa0kg3Y421OUi4cDbgbclrjnokmVkrVFzY/AIn4TiDixpl7eaPPa5aI2NcwC/DyiTp3LCwSObs4qmWUkTktLD5rb37Mt6XykHxC3G6Cp7XDq+I6v7TtD/wC6zLf1sWqxWLPg8LRzZT+0tB963xeW/YpLmi9R4vHK4tbmHHKXCweBxLDzAKynq7tBTtjhhIFhDJG0W5B3xf8AaCsPK6VfDM/gxsQPxUn2He4qVbmP+Cpv+a/9cqGbQSZaaU/VI9eime5of7jTf813/wBhXJ1T3Rrj4OxoiLlNAiIgPNe9GilocVdUtaQ7tvhTHX0e1wZcC2oyva8O7nt667TBcTjqZqyWIksfKxwuLH5NoNx4ghdq2m2cgroTDUNuOLXDRzHWsHtPI+NweBBGi4xjG52SFxNNVPYfrCwceocy1hb5uU2W2LJodlJRs+7FgfB54x8ypmZ4XOixKKDNhwYOPYOb4EA/itJhGIS4TNNBWMeWSHOHt1zObfy2k+cHX15jRbPZLF4n0zWukY1wL7tc4AgFxPM6jVdWOcZJL8MzlFoxoaa2GxSC5e0tnLuZObyiTxPkEjwWeQsSgq4/4Oe0vZ5LZWAFwvoXZefMWWC/aKFkbXFwc7KPJbqb259EUopL4QpsvU7r4tQjob+vN/cvQuzR+Ld9r8AuEbtcLmnqjXytyRtaWxgjjcW8nqACdepXeNm2WiJ6uP4Lim7k2bLZG2REVCQiIgCIiAIiIAiIgNXjeBRVLSJGMdcWOZoIcBwBv0KiMe72CJ4fHSQhzTcOaBoeovwXQkQGjwfCnNfnfpbgPHmt4iIAiIgC1u0WENqqd8LiW5hdrmmxa4G7XDwIGnPgtkiA8x1eFYhgc7pGtDmyNcHta1xYWg8eHmjQ3vdt7G19cD8pIThjYcxEzQ1uUg8ng3B4cF6jrKNkos9oNtRccD11XONod0tJKS4Q5SdbwnL+jq32LSORxToq42RHaWrY+ikc17SMrXizgeDmkLWz4nC0ZnSsAIv5wuR3C9yt67dFRjian85v+Wsmi3YULDrFJIePlvd7m2BWz6l3dFe2c4ra2SvcKakY5wc4ZnWNrdT9Fo4knou4bGYSIGU0DdezDQSOZGrnd1zc+lZOE7N9m0MhhbEzuaGjxNtSe9SfC8MEWp1edL9B0C55zcnbLpUbBERVJCIiAL45oOhF/FfUQGlx3ZmCpZkkjY4cw5twe/uPeua4jugpc1xFKz7DyR7b+pdkRAcO/iipOlT6/wDQtxhu7ujj82kznq8Of6bOuAusogIxRYG91s3kN9voHJSSGINaGtFgNAq0QBERAEREAREQBERAEREAREQBERAEREAREQBERAEREAREQBERAEREAREQBERAEREAREQBERAEREAREQBERAf/2Q=="/>
          <p:cNvSpPr>
            <a:spLocks noChangeAspect="1" noChangeArrowheads="1"/>
          </p:cNvSpPr>
          <p:nvPr/>
        </p:nvSpPr>
        <p:spPr bwMode="auto">
          <a:xfrm>
            <a:off x="307975" y="-669925"/>
            <a:ext cx="2647950" cy="17240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8" name="AutoShape 6" descr="data:image/jpeg;base64,/9j/4AAQSkZJRgABAQAAAQABAAD/2wCEAAkGBxQTEhQUExQVFRQXGBgVGRcYGB0cHRocGSAdHxoXHBwcHSogGRslHRwaIjEhJSkrLi4uHCAzODMsNygtLisBCgoKDg0OGxAQGiwkHyQsLCwsNDQsLCwsLCwsLCwsLCwsLCwsLCwsLCwsLCwsLCwsLCwsLCwsLCwsLCwsLCwsLP/AABEIALUBFgMBIgACEQEDEQH/xAAcAAEAAQUBAQAAAAAAAAAAAAAABgIDBAUHCAH/xABREAABAwIDBQMGCQYLBgcAAAABAAIDBBEFEiEGBzFBURNhcSIygZGhsRQjM0JSYnKCwRaSorLh8BUXQ0RUk8LR0tPiCCQ0c5TDNlVjg4Sz8f/EABkBAQADAQEAAAAAAAAAAAAAAAABAgMEBf/EACoRAAICAQMCBQMFAAAAAAAAAAABAhEDEiExBBMiMkFRcRRCYSMzQ4GR/9oADAMBAAIRAxEAPwDuKIiAIiIAiIgCIiAIiIAiKL7S7fUVFpLKHPFrsYQSO868unHoCgJQi4vWb8HyOy0NDJLb6QJJuDyZewv6x0WDLvTxxoucNYB308/+YpoHdkXLdht8MdVK2mrIvg07jla6/wAW53JpzeUxx5A3HfqAui1OLwR3zzxMtxzSNFvG5UAzUUbqNvsNZbNW0+uotIHcfs3Wrqd7eFMNjU3+yx7h6w1KBOEUA/jjwn+kP/qZP8KqZvhwkm3whw8YpB/ZQE9RRqk2/wANkIDa2C54AvDf1rLf01UyQXje146tcD7kBeREQBERAEREAREQBERAEREAREQBERAERco273vNpz2dIwSvNsjzqHG9iQ3jl0sD848NNUB1dW5p2t85zW+JA964M2g2ixAZ5ZnUkLyHeVJ2WgOlmN8sHXgQL2Cqbung1NTiEshJzHIziTzu9x171dQb4RDaR2Cs2uoYiRJWU7SNCDK249F7rAdvHwsfz2H1k+4LnFPu4wtnnCol+0/L+q0K9+ROFD+aOPjNJ+Dlqunm/Qr3Ik/bvKws/wA9h9v9ywsV3s4ZFG5zKgTOA0YwG51A4kAc/VfQqAYtsXh/YyGGjPahjsg7d+rrHLxdbiotspu9c5zZKwFrAb9kCMzrcnEeaD3a+Cj6eadUO5GiSN2zxfGXviooxFFcgv4MYNNHvI1d3W4HzdLrY0W7CihPaV076ubiWg5WXuSdfOOveOakbcQyRthhYyGJvBkYDQOug9/ErXPdddEOl9ZGby+xsY8VELOzpY2QRjQBjQOHVa+evkdqXuv4qy4q04rpUIx4Rm22RnbfARURmVuk7AXB3NwGpaTzPMd/iots7sc6raJ5Zwxjr8i95sbHuHrXS3FRrAPiamppvmfLxjo13nAdwNvasMmKLmm/U0jJ0XqXYPDmeeamU/aaweoAn2rYxYHhzBZtCx3e98jj+sFlOKtOP7+Ct2YL0I1stSYfRcqCnHod/iWHJhNGf5pD6Mw/tLMcrbyp7cfYjUzUVOzVE7+QLfsSOHvusD8lmxkupqieF3j+LbFSFxVpxUPFB+hOplrD9s8aorDtGVkY0yuGc2HeMr727yphs9vypnnJWRPpn3sSPLZ6dA5vhYqJrFrqCOYWkYHd/MeB4hYS6Zfay6ye56DwrFYamMSU8rJWH5zHAi/Q24HuOqzF5Q/gmpo5O2oZpGuGtmuyusDex5Pb3Hj0K6jsLvoil+JxECCUadrY5HHo4WvGfZ4cFyyg4umaJpnXkVEUrXAOaQ5p1BBuD4EKtVJCIiAIijm1O29HQg9tKM+nkN1drwvbzRz15cAUBI0XCcS3+vD/AIilYWdXudf0W9HJdS2A2qGJUbagM7M5nMc29wHNtex5jUICSIiIAiIgIjvSxl1Lh7yxwY+VzIA8m2XtDZzr2NrNDtbGxsuW7j8EjllqMRlZcQkRwAgWDrXvw85jMgH2vBbj/aExX5GBrrZGOmdra+c9kxtrEHQyHlo0rdbJUApMIpYwLOkb2z+t5NfdlHoWmOOqSRWTpWZdfXOkcSToozJtXRtcWmojBBsddLjlcLdqP/k1Qw5pHRRjXMXP5ddXcF6bTSqNHPs+TaUeIxTAmKRkgHHK4G3jbgVeKw8OoII7vgZG0PAJLLWcOR04rLWkbrcqwiL44qxBS5W3FVOKtuKgkoeVacVU4q04qpJ8KjuOnsqqln4BxMDj1Drlo9akKjW8Bv8AuoeOLJWPHtH4rLL5b9i0eSRPKsuKrBJtbUm1gOd+FltPyWqj/JgH6Je0Hwte6lyS5ZCTZpCVacf3/f8AfRXquFzHOY8Frm6EHiFjkqQUuKtr64r4oARF8KA+ErT4xgMc5DvMfzcBx8Rz8VtiizklLZlk6I7FRspbMdX1EINyGx5gO82Bssls0XLGaofecP8AuL7tRhvaxEgXey7h4cx6h7Fe3XYHRVkckc0WaZjgb5nC7XcNAbaHT1LlyVB1WxrHdFrOz/zqo/Pd/mKttQBwxupH33f5qnrt1FH/AEWT8+T/ABK5Huvox/NHHxL/AMSqal7E0QQVZcLHHai3fIR7e0UHxWnvUFjZ/hFzftPK8ouAJPM368eC7lLuoozr8FePB7/8S02KboIic0Lp4HcrguaPXZ3tVW0/QlI51i/lQNacnxY0bGYmi9rFzm2Ejie/VdF3E1DhTv8AKIAqBz4AtbfTooxiW7Wve4NMscjBwc5xBt3i1/Rcrq2ymAtp4oqeIA2tmcBbM75zz4+zgok74COjoiKpIRFZragRxvkPBjXPPg0XPuQHnfeXVfDsYNM3UOqIqa4cdRGACC3kQ+STXxXV9onAObG3zWNDR4DQLlW7Fr6nGo5ZAfio5alwNtDNmcNRxBMoI5+qy6PiUmaRx7119LG5WZZHsYpUEmppcTxOWlaIzFAOMpd2bLAZpHNaQZHkmwubAclOiou+gq6eqqZqQQvbUsDZGyEtLXDQkWGoOp9K6s0W0qM4NJmqodoZoMRNBKGmMOETbRtY5twCw2Y4tDTcaXOhHgpwoZshsMKZ4mmcHyjzQ3zW353IuT6lM1OBTUfGROr2CocVU5W3FbFSlxVpxVTysXa3aSkw18cM0Ms87o2yOyvyNYHXs3qToVlkyxhyWjFvgreVbK0P8Z9B/QJv6/8AYvh3n0H9Am/r/wDSsPqofkv22b5aHbYXo5fBp9oWRSbxMLebSQVcP1mva8DxBsU27hjdhr6mllFRTuLGZhcOY4keTI35v7R1CSzwlFpewUGmSDYuUNcJn+bDTvnP3W/tXCK7EZJZnzPcTI9xeXXN7uNzbpxXYcRlMGC1knznthph94jP+iuKBc2eVyNILY77tS45oA8kyCmgDzzLsupPetG8rAj3o08rWGroS+ZrWsMkcxaH5QBctI0OiqbvBww+dQ1Le9s4J9oW0M8Ekijg2zJRbPC/gVeHDD5ZO3a3OaeYAOLRxyOGjiOiow2GFsU9TU5+wp2BzgzRznONmMBPC5Wyyxasrpd0a9UFYrt4GG/0Co/6j9i+fl/hv9An/wCo/wBKyfUQLdtmUixm7fYZzoagDqKi59RC3OE1OHVxEdJPJDUHzYqkABx+i2Rul+g49yLPBjQzXrQbKn4LjEYvlZIXD7sgNh6H29SkdRA5jnMe0tc02LToQVFdsQWOgnb5zHe0eUPaCozK42IPc9TYdUdpG13O2viOKyVotlKkPYbcDlePBwW9XEbBERAY01BG7zmDx4e5KWgjjN2tseup96yUQBERAFFN6eICHCqskgZ4zAL8LzeRc+AcT6FK1y/f9XFlHA0Ei83aEgX+SY5zQR0L8iIEe3F0oDcSqLNAL2wty3sA3MSGk65bFvHoFJHm5P7/AL//AIsLdTSdjgjXWsZpJJD32OUexoWUV6HSLwtmGXk+FUEr6VSuwyCxsSq+yjdJkfJlt5LBdx1toOduPoWSvhKMgiOJ7RMqmGmpc5nk8g3Y5vZtPnPcTbQDp171JWNytAvewAuefeVpZXNGKNt5zqR2b0PBF/UeK3TisoXbb+C7LlJAZJGMHznBvrK5JvUxMVGK1Twbta/sm+EYDdO64J9K7Tsy5rZzK/zYWSSuPQNHH2rzdUzl73Pdxc4uPiTcrj6uXiSNcS2Onbu9j6U0nw2tjM3aPcyGLMWtIbo57iNeNxbu9Uin2dwmYZX0ZgvoJIZHEtvzyuuDZZ8lP2NHh8HAspWOcOj5Bmd7brDAJsACSdABxJPABaYsMHC2iJTd7HL9vNkHYfMwB/awStzwy2tmaLXBHJwuL+IWw3Q4mI69tPIA6nq2mmlY7zSHeabdQ7QH6x6rb77K5oNFRggyU8b3S2N8rpS05O4gNv8AeC0e6HCzPitMAPJjJmeejWC9z97KPSuJ0pbGvoSzezKafDqWlvrLPLKfCLyG39d1Bt32zTa+rEUjiyFjHyyvHEMYOXeSWj0qSb/KsOxJsTTpDCxlujnXefTZzVmbqIBHh2I1Hznuipm/rO9h9it55/JHCNq7D8JAyjDiWcM5mfnPfxsCoZvH2QipBBU0rnGlqMwa1/nRvbxYTzHQ9x9MncsPe7UhlFhlOOJbJUO++QGf2lvnxxjG0UhJtkQ3dOkGJ0XZef27B90mz/0cy6TvJnbFhdQ0aGornNFubYiXeq4US3IUgdiYld5tPDLUH7oDfe8LL3x1Ba3D6Y3uyB07/tzuJN+8ZfaudOos0fJEdisA+H1sFLmyCQnM4C9mtaXOPjZpXTXUeExns2Yc2VjSR2j5n53D6WmgvxUc3OU2U11Wf5GnLGn68xyg362B9a2VlrhxqStlJyaLeObA0lRDLNhpkjmiaZHUshzAsHnGN56cbEn0LlYK7rgMwpoaqslu2OKF8bT9OSQWawX8493eFwpZ5YqMqRaLtHbKnEjW0NHWv+WcH08v1nRHyX+Jbqf2KF7bkdg37Y9xUspKQ0+FUEL9JH9rUkH5rZCAz1tF/WontiwvbDG0Xc+QADv4D2kLf+Ep9x3nYF/xcQ6wR+xrf71MVF9loA1+VvmtZlHgLAe5ShchqEREAREQBERAFwz/AGh8StNDCHlpFO9xA4O7SRgsfQxx9AXc15r371rnYjNFxAFMBp9Fjza/jKfYpQOo4XB2OFUMf/oRuPi4Bx96wStzjvkshYL2bGweoBaQr1OnVQRzZHufCV8X1F0GZ8VDnK3WVkcbc0j2sHVxAUGxraQ1sgo6Mmz7iSU6eSPOy91ufPhzWc8ij8loxsz9m5PhFXU1fzBaniPUN1cR1BIHrUlcVZoaNsMbImCzWCw/EnvPNVkqIKluS3bKMcq+wwqvl5vYynb4yHyvZquCLsW9ioDMKpYr+VNUPmt1EbSz1ahc42O2akxCpbTxFrSQXue7gxjfOcbceI06kLzc7ubN4KkdSZvBw2pYx8756eYMYx7BH2jbtFrtI5eK1+I7z6SBp+AQSSTWsJ57AMP0msF7kd9lSd2OHjQ107iOJbCLE91zwVyHYHCWavlrpT0aI2D03BNvBW/Waojw8nKp5paiYucXyzSOueLnPce4ak9y7lu32W/g9sbJLfDqstbI3nBB5xYfrOyi/o6a04fJSUdzQUjYXkWM0hMkgH1bkhvo9SpwvFnQ1DJ3XkIcS651NwQdTz1VodPJbsOa4RyPbnEzU4hVzH50r7fZacrf0QF0vCKf4Pg9FHazp3SVLuVwTlYT92yxJdhcJMhf8IrRGTfs8jcw+rnOnrC2WN4iJnMDGdnDExsMTObWM0bfvTDikpW0JyVGBGwuIaOJIA9OijW+erDsTdEPNp44oB91tyR01d7FJYZC1zXDi0hw8QbhX9odn8Nrp3VUk1TBLIQ6RjWNe3NYAlh4gG3O606iMpVRWDSNXugo3Clr5Rxl7KjYepld5QB7hlNlot8WI9ti1RY+TFlgb3CNoDh+fmXVtkG07ZKekpWvbTQOfVPfLbO97WkZ3ZdLC4A05DovPuJVZmmllPGR7nn7xJ/Fcs1pSTNE7ZMd3e1tPTQ1NLVNkEVQY3dpHYuYYzcXaeIJspG/abB4vK7SqqejGxiMHuc4m9vBanB920Qp4p66qdCZ2CSOKOPO7IeDnG9hca2WYzYXCh51XVuHRsTQfWSQrQ7iVIh6fUi22220lfkjaxsFLEbxwNNwDwzOPzncde8rI3e7FGteZZyYqKLypJSCA+38kw83Hu4eJCl9JgmDQ6tpamocNR8IlAbcdRFa47iFk4rjUk4awhkcTPMhibkjZ4NHPv8Acpjhk3uHNLgY/ihqZnSWyt0axv0WN0a38fElRxkImxOhiNyA4yEA/Ru4fqLZXX3dhR9vVVFY7VrPior9/E8Po2/OK1zNKNIrDd2dq2YZ8ofAe9b5a3AIcsQP0iT+A9y2S4zUIiIAiIgCIiALzZvUqDJi0sWtvhUNvTFC1ek15k26GbaRzOtVTe0RBSgdk2q+VA6BaIlbfah3xzlpZJA0FxNgAST0A4levh2gjknyYGPY1FSRGSU9zWji49B/eoVRxYnivlscKenvYG5aDrrYgZpCOHIXHJWMJpzjGIlz7/B4vKt9QHRvcX8yu44RheezWgNjaANBoAODQPBcOfqHJ0uDeEEuTmLN00BB7Somc8jj5NgeutyR6VGjSSYLVjtPLp5RbOBrYe5zTa45j2em6ShZH5rRfqePrXPd9OyjainNSAc0TbSZecetn2uATG45vsl45rnjJxdou1ao1AeCGuaQWuAcCOBB1BHirTyozu5r3vgqKd13SUoMjGjznR3s5ovyDstvthbugxCOdmeM3HA8iD0I5FepDIpqznlGjSb48LqZZKIxQSyQNpYw1zGFzc7i4v1aLB3m6dyz92WzstHS1VTURuhlnaKeJrxleWEgyOynUA2HqW9psSmjGVkr2DoHED1K1V1T3m73ueeALiT71gun8epsvr2ox3lWXFVuVlxXSZnxxVpxVbirRP7+pQCl5VtfXFfFAC+L6vhQk3OAskMGIdi0umNJI1jW6uOYgHKOJPDh3Ll2z+xFbUzsiFPMwFwD3vjc1rG83OJAAsOXNTmCdzHBzHOa4cHNJBHpGqy58bqXtLXVEzmnQgyOse466hc2TFqd2aRlSMnayrbJUvDDeOMNhYfqxi1789bm606ItUqVFAiKiUkAkC5AuBwueikGk2orTZtPGCZZSGgDjYmwHpOnrXXdjsCEEEFM3iAMx6uOr3eu65Fu/he7FmfCB8YGvfY62OU5bW4WXovZul0Mh+yPxK4Mk9TNoqkbpjAAAOAFh6FUiLMsEREAREQBERAF5n2w/wDFH/y6X/tL0wvMm27rbTE9KqmPsiQHWdoX3ncoTvBr+yoZOsloh97j+iCpnjvy7/ErmO92a0UDOr3O/NFv7S9Wb04f6OZbzJPuownsqFjreXOe0PhwYPVr6SuyUNMI2Nb04nqeZUR2SoGt7CNo8iNjbeDQLe2ymy8o6QrdREHtc12ocC0juIsVcRAeXNhXupsYpWuu0SF1K6/zvOh6cMzW9eHVbza7Z2SOaWWkcY5tc7Rwf6OGZa3bOmFPjLZGuuRiBNugHweUadM0rvaui7Ux5amS3VdfTpSuLMp7bkP2ILnUEb3kl3aSNu65Nged/Sts8rWbMYlCKV0RkY2WOomDmFwBsXEhwB4jlp0Wdmvwse8FdWN+BGcuT49W3H9/35qolWnFWIKXO4K24rRbYyFjIZW8Y5QfR09lldodooJeDwx30X6e3gVn3Fq0stp2s2iL41wPA38F9VyoVJK+lUONuOihkoIsWfE4WedKwfeBPqCj+O7QskjdHDmc4/OAIsAbnvWUskYrksk2SpFg4ZVs7CFxkZcsbe7he4FiDfndZ1lZO0QERFIMPZTXGx3RO/U/avQez/yI8SvP+ymmND60LvY3/SvQOAD4keJXn5PMzePBsURFQkIiIAiIgCIiALy7vIdl2gldyFRAfU2Mr1EvMe+OnMeJVMuny8duvyMTvUpQOs7QfLv8T71yje3q6kHXtPexdWxv5S/0mtPrC5ZvXNn0jjwBf72Felk/Y/w54+c7lsoPKP2B+CkqjeypuXH6oUkXmHQEREB5Z3pROdjlQIzaQzQtaejixlvbZSzGdpXRzmCsOaqjd2cjomnKRpablZpBF+hvotPtZHm2nA61tIPZEpPtTh7XYriFwPLpmD84OB/VC3wXq2KTqtyHUWzkkxq5mMpXM+FSR/GtcXXFicpbwb5QW5wnDmwss1jWF2rgxziL+LtfYsHYDaSnZQOgmlDZjUPcA7NqHNZYk2sNQRqeS3b104VFrUuTOd8FJKtOVbirTluUNVtOwOpZb/RuPQQVd2I2DpayhikkEglc54LmPsTZxAFnAt9QTGWZoJR9R3sClu5j/gqb/mP/AFyuHqfMjbHwRmp3QlpHZVT28/KZ/c4LHO7CrHm1ot98e4lej3NB4i6svoozxY31Bc9mh52G66qPnVo/TP4p/FG8nyqwEc/iz+L16G/g+L6DfUqhQx/Qb6gjYPK202zkWH1kDCXTRuaHkFovqXNsBfXUA2UhYIhYMyAPHk5QBmHUW46K6Zc207WvJLWVcjWhxuGgC7WtB80A62HVaqXZkPmxEG+aORzYdfNJJeLdOIHpW+FvhIzmavB8HYwtc6VgL3vDGFgc74txHF17cFK1otjsDEtDUyOHxjiQxx4tMYzAjoc3uWRh01Q+NtQ4MELnBuTXMAdO0v0zcui2x+FLbkrLdm1RWRVMLywObnGuW+vqV4rUqYmzzrY1D3xOH6Ll6B2ePxPpK870Pk4xRu+kMv6w/FehtnD8UftH8FwZfMzaPBtURFmWCIiAIiIAiIgC87f7QGEZK0zW+VijeHXH8neN7QOJPlQnwzL0SolvJ2S/hCmytNpY7ubqBnBFnREkHLmFrGxs4NNjaylAjNLiTamkpJ2m+aFrXdz2ANeD94FQPe1Denif9GXL6HNP4tC1WBYxNhMj6aqjf2LnXsRZ0bhpmt3i1xwIALSRxr272rgqIGwwFz3Oe118pFgOWupJJ967e5F4XFvcx0vXZ3XYaoD2NeODomOHpspYuf7sY3xQUscgLXdiGkHiNL2K6AuE2CIiA807y+0pcdfVOjORk9PUN+s1oZa3cSxwv1CkX5Qw1uKzSU7i+N1NGOBBuHG4IPMZl1fazZWCviyTN8oXySADMwnx0c082nQ+NiOIYxuoqqMmSlqPKa0kg3Y421OUi4cDbgbclrjnokmVkrVFzY/AIn4TiDixpl7eaPPa5aI2NcwC/DyiTp3LCwSObs4qmWUkTktLD5rb37Mt6XykHxC3G6Cp7XDq+I6v7TtD/wC6zLf1sWqxWLPg8LRzZT+0tB963xeW/YpLmi9R4vHK4tbmHHKXCweBxLDzAKynq7tBTtjhhIFhDJG0W5B3xf8AaCsPK6VfDM/gxsQPxUn2He4qVbmP+Cpv+a/9cqGbQSZaaU/VI9eime5of7jTf813/wBhXJ1T3Rrj4OxoiLlNAiIgPNe9GilocVdUtaQ7tvhTHX0e1wZcC2oyva8O7nt667TBcTjqZqyWIksfKxwuLH5NoNx4ghdq2m2cgroTDUNuOLXDRzHWsHtPI+NweBBGi4xjG52SFxNNVPYfrCwceocy1hb5uU2W2LJodlJRs+7FgfB54x8ypmZ4XOixKKDNhwYOPYOb4EA/itJhGIS4TNNBWMeWSHOHt1zObfy2k+cHX15jRbPZLF4n0zWukY1wL7tc4AgFxPM6jVdWOcZJL8MzlFoxoaa2GxSC5e0tnLuZObyiTxPkEjwWeQsSgq4/4Oe0vZ5LZWAFwvoXZefMWWC/aKFkbXFwc7KPJbqb259EUopL4QpsvU7r4tQjob+vN/cvQuzR+Ld9r8AuEbtcLmnqjXytyRtaWxgjjcW8nqACdepXeNm2WiJ6uP4Lim7k2bLZG2REVCQiIgCIiAIiIAiIgNXjeBRVLSJGMdcWOZoIcBwBv0KiMe72CJ4fHSQhzTcOaBoeovwXQkQGjwfCnNfnfpbgPHmt4iIAiIgC1u0WENqqd8LiW5hdrmmxa4G7XDwIGnPgtkiA8x1eFYhgc7pGtDmyNcHta1xYWg8eHmjQ3vdt7G19cD8pIThjYcxEzQ1uUg8ng3B4cF6jrKNkos9oNtRccD11XONod0tJKS4Q5SdbwnL+jq32LSORxToq42RHaWrY+ikc17SMrXizgeDmkLWz4nC0ZnSsAIv5wuR3C9yt67dFRjian85v+Wsmi3YULDrFJIePlvd7m2BWz6l3dFe2c4ra2SvcKakY5wc4ZnWNrdT9Fo4knou4bGYSIGU0DdezDQSOZGrnd1zc+lZOE7N9m0MhhbEzuaGjxNtSe9SfC8MEWp1edL9B0C55zcnbLpUbBERVJCIiAL45oOhF/FfUQGlx3ZmCpZkkjY4cw5twe/uPeua4jugpc1xFKz7DyR7b+pdkRAcO/iipOlT6/wDQtxhu7ujj82kznq8Of6bOuAusogIxRYG91s3kN9voHJSSGINaGtFgNAq0QBERAEREAREQBERAEREAREQBERAEREAREQBERAEREAREQBERAEREAREQBERAEREAREQBERAEREAREQBERAf/2Q=="/>
          <p:cNvSpPr>
            <a:spLocks noChangeAspect="1" noChangeArrowheads="1"/>
          </p:cNvSpPr>
          <p:nvPr/>
        </p:nvSpPr>
        <p:spPr bwMode="auto">
          <a:xfrm>
            <a:off x="460375" y="-517525"/>
            <a:ext cx="2647950" cy="17240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9" name="AutoShape 8" descr="data:image/jpeg;base64,/9j/4AAQSkZJRgABAQAAAQABAAD/2wCEAAkGBxQTEhQUExQVFRQXGBgVGRcYGB0cHRocGSAdHxoXHBwcHSogGRslHRwaIjEhJSkrLi4uHCAzODMsNygtLisBCgoKDg0OGxAQGiwkHyQsLCwsNDQsLCwsLCwsLCwsLCwsLCwsLCwsLCwsLCwsLCwsLCwsLCwsLCwsLCwsLCwsLP/AABEIALUBFgMBIgACEQEDEQH/xAAcAAEAAQUBAQAAAAAAAAAAAAAABgIDBAUHCAH/xABREAABAwIDBQMGCQYLBgcAAAABAAIDBBEFEiEGBzFBURNhcSIygZGhsRQjM0JSYnKCwRaSorLh8BUXQ0RUk8LR0tPiCCQ0c5TDNlVjg4Sz8f/EABkBAQADAQEAAAAAAAAAAAAAAAABAgMEBf/EACoRAAICAQMCBQMFAAAAAAAAAAABAhEDEiExBBMiMkFRcRRCYSMzQ4GR/9oADAMBAAIRAxEAPwDuKIiAIiIAiIgCIiAIiIAiKL7S7fUVFpLKHPFrsYQSO868unHoCgJQi4vWb8HyOy0NDJLb6QJJuDyZewv6x0WDLvTxxoucNYB308/+YpoHdkXLdht8MdVK2mrIvg07jla6/wAW53JpzeUxx5A3HfqAui1OLwR3zzxMtxzSNFvG5UAzUUbqNvsNZbNW0+uotIHcfs3Wrqd7eFMNjU3+yx7h6w1KBOEUA/jjwn+kP/qZP8KqZvhwkm3whw8YpB/ZQE9RRqk2/wANkIDa2C54AvDf1rLf01UyQXje146tcD7kBeREQBERAEREAREQBERAEREAREQBERAERco273vNpz2dIwSvNsjzqHG9iQ3jl0sD848NNUB1dW5p2t85zW+JA964M2g2ixAZ5ZnUkLyHeVJ2WgOlmN8sHXgQL2Cqbung1NTiEshJzHIziTzu9x171dQb4RDaR2Cs2uoYiRJWU7SNCDK249F7rAdvHwsfz2H1k+4LnFPu4wtnnCol+0/L+q0K9+ROFD+aOPjNJ+Dlqunm/Qr3Ik/bvKws/wA9h9v9ywsV3s4ZFG5zKgTOA0YwG51A4kAc/VfQqAYtsXh/YyGGjPahjsg7d+rrHLxdbiotspu9c5zZKwFrAb9kCMzrcnEeaD3a+Cj6eadUO5GiSN2zxfGXviooxFFcgv4MYNNHvI1d3W4HzdLrY0W7CihPaV076ubiWg5WXuSdfOOveOakbcQyRthhYyGJvBkYDQOug9/ErXPdddEOl9ZGby+xsY8VELOzpY2QRjQBjQOHVa+evkdqXuv4qy4q04rpUIx4Rm22RnbfARURmVuk7AXB3NwGpaTzPMd/iots7sc6raJ5Zwxjr8i95sbHuHrXS3FRrAPiamppvmfLxjo13nAdwNvasMmKLmm/U0jJ0XqXYPDmeeamU/aaweoAn2rYxYHhzBZtCx3e98jj+sFlOKtOP7+Ct2YL0I1stSYfRcqCnHod/iWHJhNGf5pD6Mw/tLMcrbyp7cfYjUzUVOzVE7+QLfsSOHvusD8lmxkupqieF3j+LbFSFxVpxUPFB+hOplrD9s8aorDtGVkY0yuGc2HeMr727yphs9vypnnJWRPpn3sSPLZ6dA5vhYqJrFrqCOYWkYHd/MeB4hYS6Zfay6ye56DwrFYamMSU8rJWH5zHAi/Q24HuOqzF5Q/gmpo5O2oZpGuGtmuyusDex5Pb3Hj0K6jsLvoil+JxECCUadrY5HHo4WvGfZ4cFyyg4umaJpnXkVEUrXAOaQ5p1BBuD4EKtVJCIiAIijm1O29HQg9tKM+nkN1drwvbzRz15cAUBI0XCcS3+vD/AIilYWdXudf0W9HJdS2A2qGJUbagM7M5nMc29wHNtex5jUICSIiIAiIgIjvSxl1Lh7yxwY+VzIA8m2XtDZzr2NrNDtbGxsuW7j8EjllqMRlZcQkRwAgWDrXvw85jMgH2vBbj/aExX5GBrrZGOmdra+c9kxtrEHQyHlo0rdbJUApMIpYwLOkb2z+t5NfdlHoWmOOqSRWTpWZdfXOkcSToozJtXRtcWmojBBsddLjlcLdqP/k1Qw5pHRRjXMXP5ddXcF6bTSqNHPs+TaUeIxTAmKRkgHHK4G3jbgVeKw8OoII7vgZG0PAJLLWcOR04rLWkbrcqwiL44qxBS5W3FVOKtuKgkoeVacVU4q04qpJ8KjuOnsqqln4BxMDj1Drlo9akKjW8Bv8AuoeOLJWPHtH4rLL5b9i0eSRPKsuKrBJtbUm1gOd+FltPyWqj/JgH6Je0Hwte6lyS5ZCTZpCVacf3/f8AfRXquFzHOY8Frm6EHiFjkqQUuKtr64r4oARF8KA+ErT4xgMc5DvMfzcBx8Rz8VtiizklLZlk6I7FRspbMdX1EINyGx5gO82Bssls0XLGaofecP8AuL7tRhvaxEgXey7h4cx6h7Fe3XYHRVkckc0WaZjgb5nC7XcNAbaHT1LlyVB1WxrHdFrOz/zqo/Pd/mKttQBwxupH33f5qnrt1FH/AEWT8+T/ABK5Huvox/NHHxL/AMSqal7E0QQVZcLHHai3fIR7e0UHxWnvUFjZ/hFzftPK8ouAJPM368eC7lLuoozr8FePB7/8S02KboIic0Lp4HcrguaPXZ3tVW0/QlI51i/lQNacnxY0bGYmi9rFzm2Ejie/VdF3E1DhTv8AKIAqBz4AtbfTooxiW7Wve4NMscjBwc5xBt3i1/Rcrq2ymAtp4oqeIA2tmcBbM75zz4+zgok74COjoiKpIRFZragRxvkPBjXPPg0XPuQHnfeXVfDsYNM3UOqIqa4cdRGACC3kQ+STXxXV9onAObG3zWNDR4DQLlW7Fr6nGo5ZAfio5alwNtDNmcNRxBMoI5+qy6PiUmaRx7119LG5WZZHsYpUEmppcTxOWlaIzFAOMpd2bLAZpHNaQZHkmwubAclOiou+gq6eqqZqQQvbUsDZGyEtLXDQkWGoOp9K6s0W0qM4NJmqodoZoMRNBKGmMOETbRtY5twCw2Y4tDTcaXOhHgpwoZshsMKZ4mmcHyjzQ3zW353IuT6lM1OBTUfGROr2CocVU5W3FbFSlxVpxVTysXa3aSkw18cM0Ms87o2yOyvyNYHXs3qToVlkyxhyWjFvgreVbK0P8Z9B/QJv6/8AYvh3n0H9Am/r/wDSsPqofkv22b5aHbYXo5fBp9oWRSbxMLebSQVcP1mva8DxBsU27hjdhr6mllFRTuLGZhcOY4keTI35v7R1CSzwlFpewUGmSDYuUNcJn+bDTvnP3W/tXCK7EZJZnzPcTI9xeXXN7uNzbpxXYcRlMGC1knznthph94jP+iuKBc2eVyNILY77tS45oA8kyCmgDzzLsupPetG8rAj3o08rWGroS+ZrWsMkcxaH5QBctI0OiqbvBww+dQ1Le9s4J9oW0M8Ekijg2zJRbPC/gVeHDD5ZO3a3OaeYAOLRxyOGjiOiow2GFsU9TU5+wp2BzgzRznONmMBPC5Wyyxasrpd0a9UFYrt4GG/0Co/6j9i+fl/hv9An/wCo/wBKyfUQLdtmUixm7fYZzoagDqKi59RC3OE1OHVxEdJPJDUHzYqkABx+i2Rul+g49yLPBjQzXrQbKn4LjEYvlZIXD7sgNh6H29SkdRA5jnMe0tc02LToQVFdsQWOgnb5zHe0eUPaCozK42IPc9TYdUdpG13O2viOKyVotlKkPYbcDlePBwW9XEbBERAY01BG7zmDx4e5KWgjjN2tseup96yUQBERAFFN6eICHCqskgZ4zAL8LzeRc+AcT6FK1y/f9XFlHA0Ei83aEgX+SY5zQR0L8iIEe3F0oDcSqLNAL2wty3sA3MSGk65bFvHoFJHm5P7/AL//AIsLdTSdjgjXWsZpJJD32OUexoWUV6HSLwtmGXk+FUEr6VSuwyCxsSq+yjdJkfJlt5LBdx1toOduPoWSvhKMgiOJ7RMqmGmpc5nk8g3Y5vZtPnPcTbQDp171JWNytAvewAuefeVpZXNGKNt5zqR2b0PBF/UeK3TisoXbb+C7LlJAZJGMHznBvrK5JvUxMVGK1Twbta/sm+EYDdO64J9K7Tsy5rZzK/zYWSSuPQNHH2rzdUzl73Pdxc4uPiTcrj6uXiSNcS2Onbu9j6U0nw2tjM3aPcyGLMWtIbo57iNeNxbu9Uin2dwmYZX0ZgvoJIZHEtvzyuuDZZ8lP2NHh8HAspWOcOj5Bmd7brDAJsACSdABxJPABaYsMHC2iJTd7HL9vNkHYfMwB/awStzwy2tmaLXBHJwuL+IWw3Q4mI69tPIA6nq2mmlY7zSHeabdQ7QH6x6rb77K5oNFRggyU8b3S2N8rpS05O4gNv8AeC0e6HCzPitMAPJjJmeejWC9z97KPSuJ0pbGvoSzezKafDqWlvrLPLKfCLyG39d1Bt32zTa+rEUjiyFjHyyvHEMYOXeSWj0qSb/KsOxJsTTpDCxlujnXefTZzVmbqIBHh2I1Hznuipm/rO9h9it55/JHCNq7D8JAyjDiWcM5mfnPfxsCoZvH2QipBBU0rnGlqMwa1/nRvbxYTzHQ9x9MncsPe7UhlFhlOOJbJUO++QGf2lvnxxjG0UhJtkQ3dOkGJ0XZef27B90mz/0cy6TvJnbFhdQ0aGornNFubYiXeq4US3IUgdiYld5tPDLUH7oDfe8LL3x1Ba3D6Y3uyB07/tzuJN+8ZfaudOos0fJEdisA+H1sFLmyCQnM4C9mtaXOPjZpXTXUeExns2Yc2VjSR2j5n53D6WmgvxUc3OU2U11Wf5GnLGn68xyg362B9a2VlrhxqStlJyaLeObA0lRDLNhpkjmiaZHUshzAsHnGN56cbEn0LlYK7rgMwpoaqslu2OKF8bT9OSQWawX8493eFwpZ5YqMqRaLtHbKnEjW0NHWv+WcH08v1nRHyX+Jbqf2KF7bkdg37Y9xUspKQ0+FUEL9JH9rUkH5rZCAz1tF/WontiwvbDG0Xc+QADv4D2kLf+Ep9x3nYF/xcQ6wR+xrf71MVF9loA1+VvmtZlHgLAe5ShchqEREAREQBERAFwz/AGh8StNDCHlpFO9xA4O7SRgsfQxx9AXc15r371rnYjNFxAFMBp9Fjza/jKfYpQOo4XB2OFUMf/oRuPi4Bx96wStzjvkshYL2bGweoBaQr1OnVQRzZHufCV8X1F0GZ8VDnK3WVkcbc0j2sHVxAUGxraQ1sgo6Mmz7iSU6eSPOy91ufPhzWc8ij8loxsz9m5PhFXU1fzBaniPUN1cR1BIHrUlcVZoaNsMbImCzWCw/EnvPNVkqIKluS3bKMcq+wwqvl5vYynb4yHyvZquCLsW9ioDMKpYr+VNUPmt1EbSz1ahc42O2akxCpbTxFrSQXue7gxjfOcbceI06kLzc7ubN4KkdSZvBw2pYx8756eYMYx7BH2jbtFrtI5eK1+I7z6SBp+AQSSTWsJ57AMP0msF7kd9lSd2OHjQ107iOJbCLE91zwVyHYHCWavlrpT0aI2D03BNvBW/Waojw8nKp5paiYucXyzSOueLnPce4ak9y7lu32W/g9sbJLfDqstbI3nBB5xYfrOyi/o6a04fJSUdzQUjYXkWM0hMkgH1bkhvo9SpwvFnQ1DJ3XkIcS651NwQdTz1VodPJbsOa4RyPbnEzU4hVzH50r7fZacrf0QF0vCKf4Pg9FHazp3SVLuVwTlYT92yxJdhcJMhf8IrRGTfs8jcw+rnOnrC2WN4iJnMDGdnDExsMTObWM0bfvTDikpW0JyVGBGwuIaOJIA9OijW+erDsTdEPNp44oB91tyR01d7FJYZC1zXDi0hw8QbhX9odn8Nrp3VUk1TBLIQ6RjWNe3NYAlh4gG3O606iMpVRWDSNXugo3Clr5Rxl7KjYepld5QB7hlNlot8WI9ti1RY+TFlgb3CNoDh+fmXVtkG07ZKekpWvbTQOfVPfLbO97WkZ3ZdLC4A05DovPuJVZmmllPGR7nn7xJ/Fcs1pSTNE7ZMd3e1tPTQ1NLVNkEVQY3dpHYuYYzcXaeIJspG/abB4vK7SqqejGxiMHuc4m9vBanB920Qp4p66qdCZ2CSOKOPO7IeDnG9hca2WYzYXCh51XVuHRsTQfWSQrQ7iVIh6fUi22220lfkjaxsFLEbxwNNwDwzOPzncde8rI3e7FGteZZyYqKLypJSCA+38kw83Hu4eJCl9JgmDQ6tpamocNR8IlAbcdRFa47iFk4rjUk4awhkcTPMhibkjZ4NHPv8Acpjhk3uHNLgY/ihqZnSWyt0axv0WN0a38fElRxkImxOhiNyA4yEA/Ru4fqLZXX3dhR9vVVFY7VrPior9/E8Po2/OK1zNKNIrDd2dq2YZ8ofAe9b5a3AIcsQP0iT+A9y2S4zUIiIAiIgCIiALzZvUqDJi0sWtvhUNvTFC1ek15k26GbaRzOtVTe0RBSgdk2q+VA6BaIlbfah3xzlpZJA0FxNgAST0A4levh2gjknyYGPY1FSRGSU9zWji49B/eoVRxYnivlscKenvYG5aDrrYgZpCOHIXHJWMJpzjGIlz7/B4vKt9QHRvcX8yu44RheezWgNjaANBoAODQPBcOfqHJ0uDeEEuTmLN00BB7Somc8jj5NgeutyR6VGjSSYLVjtPLp5RbOBrYe5zTa45j2em6ShZH5rRfqePrXPd9OyjainNSAc0TbSZecetn2uATG45vsl45rnjJxdou1ao1AeCGuaQWuAcCOBB1BHirTyozu5r3vgqKd13SUoMjGjznR3s5ovyDstvthbugxCOdmeM3HA8iD0I5FepDIpqznlGjSb48LqZZKIxQSyQNpYw1zGFzc7i4v1aLB3m6dyz92WzstHS1VTURuhlnaKeJrxleWEgyOynUA2HqW9psSmjGVkr2DoHED1K1V1T3m73ueeALiT71gun8epsvr2ox3lWXFVuVlxXSZnxxVpxVbirRP7+pQCl5VtfXFfFAC+L6vhQk3OAskMGIdi0umNJI1jW6uOYgHKOJPDh3Ll2z+xFbUzsiFPMwFwD3vjc1rG83OJAAsOXNTmCdzHBzHOa4cHNJBHpGqy58bqXtLXVEzmnQgyOse466hc2TFqd2aRlSMnayrbJUvDDeOMNhYfqxi1789bm606ItUqVFAiKiUkAkC5AuBwueikGk2orTZtPGCZZSGgDjYmwHpOnrXXdjsCEEEFM3iAMx6uOr3eu65Fu/he7FmfCB8YGvfY62OU5bW4WXovZul0Mh+yPxK4Mk9TNoqkbpjAAAOAFh6FUiLMsEREAREQBERAF5n2w/wDFH/y6X/tL0wvMm27rbTE9KqmPsiQHWdoX3ncoTvBr+yoZOsloh97j+iCpnjvy7/ErmO92a0UDOr3O/NFv7S9Wb04f6OZbzJPuownsqFjreXOe0PhwYPVr6SuyUNMI2Nb04nqeZUR2SoGt7CNo8iNjbeDQLe2ymy8o6QrdREHtc12ocC0juIsVcRAeXNhXupsYpWuu0SF1K6/zvOh6cMzW9eHVbza7Z2SOaWWkcY5tc7Rwf6OGZa3bOmFPjLZGuuRiBNugHweUadM0rvaui7Ux5amS3VdfTpSuLMp7bkP2ILnUEb3kl3aSNu65Nged/Sts8rWbMYlCKV0RkY2WOomDmFwBsXEhwB4jlp0Wdmvwse8FdWN+BGcuT49W3H9/35qolWnFWIKXO4K24rRbYyFjIZW8Y5QfR09lldodooJeDwx30X6e3gVn3Fq0stp2s2iL41wPA38F9VyoVJK+lUONuOihkoIsWfE4WedKwfeBPqCj+O7QskjdHDmc4/OAIsAbnvWUskYrksk2SpFg4ZVs7CFxkZcsbe7he4FiDfndZ1lZO0QERFIMPZTXGx3RO/U/avQez/yI8SvP+ymmND60LvY3/SvQOAD4keJXn5PMzePBsURFQkIiIAiIgCIiALy7vIdl2gldyFRAfU2Mr1EvMe+OnMeJVMuny8duvyMTvUpQOs7QfLv8T71yje3q6kHXtPexdWxv5S/0mtPrC5ZvXNn0jjwBf72Felk/Y/w54+c7lsoPKP2B+CkqjeypuXH6oUkXmHQEREB5Z3pROdjlQIzaQzQtaejixlvbZSzGdpXRzmCsOaqjd2cjomnKRpablZpBF+hvotPtZHm2nA61tIPZEpPtTh7XYriFwPLpmD84OB/VC3wXq2KTqtyHUWzkkxq5mMpXM+FSR/GtcXXFicpbwb5QW5wnDmwss1jWF2rgxziL+LtfYsHYDaSnZQOgmlDZjUPcA7NqHNZYk2sNQRqeS3b104VFrUuTOd8FJKtOVbirTluUNVtOwOpZb/RuPQQVd2I2DpayhikkEglc54LmPsTZxAFnAt9QTGWZoJR9R3sClu5j/gqb/mP/AFyuHqfMjbHwRmp3QlpHZVT28/KZ/c4LHO7CrHm1ot98e4lej3NB4i6svoozxY31Bc9mh52G66qPnVo/TP4p/FG8nyqwEc/iz+L16G/g+L6DfUqhQx/Qb6gjYPK202zkWH1kDCXTRuaHkFovqXNsBfXUA2UhYIhYMyAPHk5QBmHUW46K6Zc207WvJLWVcjWhxuGgC7WtB80A62HVaqXZkPmxEG+aORzYdfNJJeLdOIHpW+FvhIzmavB8HYwtc6VgL3vDGFgc74txHF17cFK1otjsDEtDUyOHxjiQxx4tMYzAjoc3uWRh01Q+NtQ4MELnBuTXMAdO0v0zcui2x+FLbkrLdm1RWRVMLywObnGuW+vqV4rUqYmzzrY1D3xOH6Ll6B2ePxPpK870Pk4xRu+kMv6w/FehtnD8UftH8FwZfMzaPBtURFmWCIiAIiIAiIgC87f7QGEZK0zW+VijeHXH8neN7QOJPlQnwzL0SolvJ2S/hCmytNpY7ubqBnBFnREkHLmFrGxs4NNjaylAjNLiTamkpJ2m+aFrXdz2ANeD94FQPe1Denif9GXL6HNP4tC1WBYxNhMj6aqjf2LnXsRZ0bhpmt3i1xwIALSRxr272rgqIGwwFz3Oe118pFgOWupJJ967e5F4XFvcx0vXZ3XYaoD2NeODomOHpspYuf7sY3xQUscgLXdiGkHiNL2K6AuE2CIiA807y+0pcdfVOjORk9PUN+s1oZa3cSxwv1CkX5Qw1uKzSU7i+N1NGOBBuHG4IPMZl1fazZWCviyTN8oXySADMwnx0c082nQ+NiOIYxuoqqMmSlqPKa0kg3Y421OUi4cDbgbclrjnokmVkrVFzY/AIn4TiDixpl7eaPPa5aI2NcwC/DyiTp3LCwSObs4qmWUkTktLD5rb37Mt6XykHxC3G6Cp7XDq+I6v7TtD/wC6zLf1sWqxWLPg8LRzZT+0tB963xeW/YpLmi9R4vHK4tbmHHKXCweBxLDzAKynq7tBTtjhhIFhDJG0W5B3xf8AaCsPK6VfDM/gxsQPxUn2He4qVbmP+Cpv+a/9cqGbQSZaaU/VI9eime5of7jTf813/wBhXJ1T3Rrj4OxoiLlNAiIgPNe9GilocVdUtaQ7tvhTHX0e1wZcC2oyva8O7nt667TBcTjqZqyWIksfKxwuLH5NoNx4ghdq2m2cgroTDUNuOLXDRzHWsHtPI+NweBBGi4xjG52SFxNNVPYfrCwceocy1hb5uU2W2LJodlJRs+7FgfB54x8ypmZ4XOixKKDNhwYOPYOb4EA/itJhGIS4TNNBWMeWSHOHt1zObfy2k+cHX15jRbPZLF4n0zWukY1wL7tc4AgFxPM6jVdWOcZJL8MzlFoxoaa2GxSC5e0tnLuZObyiTxPkEjwWeQsSgq4/4Oe0vZ5LZWAFwvoXZefMWWC/aKFkbXFwc7KPJbqb259EUopL4QpsvU7r4tQjob+vN/cvQuzR+Ld9r8AuEbtcLmnqjXytyRtaWxgjjcW8nqACdepXeNm2WiJ6uP4Lim7k2bLZG2REVCQiIgCIiAIiIAiIgNXjeBRVLSJGMdcWOZoIcBwBv0KiMe72CJ4fHSQhzTcOaBoeovwXQkQGjwfCnNfnfpbgPHmt4iIAiIgC1u0WENqqd8LiW5hdrmmxa4G7XDwIGnPgtkiA8x1eFYhgc7pGtDmyNcHta1xYWg8eHmjQ3vdt7G19cD8pIThjYcxEzQ1uUg8ng3B4cF6jrKNkos9oNtRccD11XONod0tJKS4Q5SdbwnL+jq32LSORxToq42RHaWrY+ikc17SMrXizgeDmkLWz4nC0ZnSsAIv5wuR3C9yt67dFRjian85v+Wsmi3YULDrFJIePlvd7m2BWz6l3dFe2c4ra2SvcKakY5wc4ZnWNrdT9Fo4knou4bGYSIGU0DdezDQSOZGrnd1zc+lZOE7N9m0MhhbEzuaGjxNtSe9SfC8MEWp1edL9B0C55zcnbLpUbBERVJCIiAL45oOhF/FfUQGlx3ZmCpZkkjY4cw5twe/uPeua4jugpc1xFKz7DyR7b+pdkRAcO/iipOlT6/wDQtxhu7ujj82kznq8Of6bOuAusogIxRYG91s3kN9voHJSSGINaGtFgNAq0QBERAEREAREQBERAEREAREQBERAEREAREQBERAEREAREQBERAEREAREQBERAEREAREQBERAEREAREQBERAf/2Q=="/>
          <p:cNvSpPr>
            <a:spLocks noChangeAspect="1" noChangeArrowheads="1"/>
          </p:cNvSpPr>
          <p:nvPr/>
        </p:nvSpPr>
        <p:spPr bwMode="auto">
          <a:xfrm>
            <a:off x="612775" y="-365125"/>
            <a:ext cx="2647950" cy="17240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10" name="AutoShape 10" descr="data:image/jpeg;base64,/9j/4AAQSkZJRgABAQAAAQABAAD/2wCEAAkGBxQTEhQUExQVFRQXGBgVGRcYGB0cHRocGSAdHxoXHBwcHSogGRslHRwaIjEhJSkrLi4uHCAzODMsNygtLisBCgoKDg0OGxAQGiwkHyQsLCwsNDQsLCwsLCwsLCwsLCwsLCwsLCwsLCwsLCwsLCwsLCwsLCwsLCwsLCwsLCwsLP/AABEIALUBFgMBIgACEQEDEQH/xAAcAAEAAQUBAQAAAAAAAAAAAAAABgIDBAUHCAH/xABREAABAwIDBQMGCQYLBgcAAAABAAIDBBEFEiEGBzFBURNhcSIygZGhsRQjM0JSYnKCwRaSorLh8BUXQ0RUk8LR0tPiCCQ0c5TDNlVjg4Sz8f/EABkBAQADAQEAAAAAAAAAAAAAAAABAgMEBf/EACoRAAICAQMCBQMFAAAAAAAAAAABAhEDEiExBBMiMkFRcRRCYSMzQ4GR/9oADAMBAAIRAxEAPwDuKIiAIiIAiIgCIiAIiIAiKL7S7fUVFpLKHPFrsYQSO868unHoCgJQi4vWb8HyOy0NDJLb6QJJuDyZewv6x0WDLvTxxoucNYB308/+YpoHdkXLdht8MdVK2mrIvg07jla6/wAW53JpzeUxx5A3HfqAui1OLwR3zzxMtxzSNFvG5UAzUUbqNvsNZbNW0+uotIHcfs3Wrqd7eFMNjU3+yx7h6w1KBOEUA/jjwn+kP/qZP8KqZvhwkm3whw8YpB/ZQE9RRqk2/wANkIDa2C54AvDf1rLf01UyQXje146tcD7kBeREQBERAEREAREQBERAEREAREQBERAERco273vNpz2dIwSvNsjzqHG9iQ3jl0sD848NNUB1dW5p2t85zW+JA964M2g2ixAZ5ZnUkLyHeVJ2WgOlmN8sHXgQL2Cqbung1NTiEshJzHIziTzu9x171dQb4RDaR2Cs2uoYiRJWU7SNCDK249F7rAdvHwsfz2H1k+4LnFPu4wtnnCol+0/L+q0K9+ROFD+aOPjNJ+Dlqunm/Qr3Ik/bvKws/wA9h9v9ywsV3s4ZFG5zKgTOA0YwG51A4kAc/VfQqAYtsXh/YyGGjPahjsg7d+rrHLxdbiotspu9c5zZKwFrAb9kCMzrcnEeaD3a+Cj6eadUO5GiSN2zxfGXviooxFFcgv4MYNNHvI1d3W4HzdLrY0W7CihPaV076ubiWg5WXuSdfOOveOakbcQyRthhYyGJvBkYDQOug9/ErXPdddEOl9ZGby+xsY8VELOzpY2QRjQBjQOHVa+evkdqXuv4qy4q04rpUIx4Rm22RnbfARURmVuk7AXB3NwGpaTzPMd/iots7sc6raJ5Zwxjr8i95sbHuHrXS3FRrAPiamppvmfLxjo13nAdwNvasMmKLmm/U0jJ0XqXYPDmeeamU/aaweoAn2rYxYHhzBZtCx3e98jj+sFlOKtOP7+Ct2YL0I1stSYfRcqCnHod/iWHJhNGf5pD6Mw/tLMcrbyp7cfYjUzUVOzVE7+QLfsSOHvusD8lmxkupqieF3j+LbFSFxVpxUPFB+hOplrD9s8aorDtGVkY0yuGc2HeMr727yphs9vypnnJWRPpn3sSPLZ6dA5vhYqJrFrqCOYWkYHd/MeB4hYS6Zfay6ye56DwrFYamMSU8rJWH5zHAi/Q24HuOqzF5Q/gmpo5O2oZpGuGtmuyusDex5Pb3Hj0K6jsLvoil+JxECCUadrY5HHo4WvGfZ4cFyyg4umaJpnXkVEUrXAOaQ5p1BBuD4EKtVJCIiAIijm1O29HQg9tKM+nkN1drwvbzRz15cAUBI0XCcS3+vD/AIilYWdXudf0W9HJdS2A2qGJUbagM7M5nMc29wHNtex5jUICSIiIAiIgIjvSxl1Lh7yxwY+VzIA8m2XtDZzr2NrNDtbGxsuW7j8EjllqMRlZcQkRwAgWDrXvw85jMgH2vBbj/aExX5GBrrZGOmdra+c9kxtrEHQyHlo0rdbJUApMIpYwLOkb2z+t5NfdlHoWmOOqSRWTpWZdfXOkcSToozJtXRtcWmojBBsddLjlcLdqP/k1Qw5pHRRjXMXP5ddXcF6bTSqNHPs+TaUeIxTAmKRkgHHK4G3jbgVeKw8OoII7vgZG0PAJLLWcOR04rLWkbrcqwiL44qxBS5W3FVOKtuKgkoeVacVU4q04qpJ8KjuOnsqqln4BxMDj1Drlo9akKjW8Bv8AuoeOLJWPHtH4rLL5b9i0eSRPKsuKrBJtbUm1gOd+FltPyWqj/JgH6Je0Hwte6lyS5ZCTZpCVacf3/f8AfRXquFzHOY8Frm6EHiFjkqQUuKtr64r4oARF8KA+ErT4xgMc5DvMfzcBx8Rz8VtiizklLZlk6I7FRspbMdX1EINyGx5gO82Bssls0XLGaofecP8AuL7tRhvaxEgXey7h4cx6h7Fe3XYHRVkckc0WaZjgb5nC7XcNAbaHT1LlyVB1WxrHdFrOz/zqo/Pd/mKttQBwxupH33f5qnrt1FH/AEWT8+T/ABK5Huvox/NHHxL/AMSqal7E0QQVZcLHHai3fIR7e0UHxWnvUFjZ/hFzftPK8ouAJPM368eC7lLuoozr8FePB7/8S02KboIic0Lp4HcrguaPXZ3tVW0/QlI51i/lQNacnxY0bGYmi9rFzm2Ejie/VdF3E1DhTv8AKIAqBz4AtbfTooxiW7Wve4NMscjBwc5xBt3i1/Rcrq2ymAtp4oqeIA2tmcBbM75zz4+zgok74COjoiKpIRFZragRxvkPBjXPPg0XPuQHnfeXVfDsYNM3UOqIqa4cdRGACC3kQ+STXxXV9onAObG3zWNDR4DQLlW7Fr6nGo5ZAfio5alwNtDNmcNRxBMoI5+qy6PiUmaRx7119LG5WZZHsYpUEmppcTxOWlaIzFAOMpd2bLAZpHNaQZHkmwubAclOiou+gq6eqqZqQQvbUsDZGyEtLXDQkWGoOp9K6s0W0qM4NJmqodoZoMRNBKGmMOETbRtY5twCw2Y4tDTcaXOhHgpwoZshsMKZ4mmcHyjzQ3zW353IuT6lM1OBTUfGROr2CocVU5W3FbFSlxVpxVTysXa3aSkw18cM0Ms87o2yOyvyNYHXs3qToVlkyxhyWjFvgreVbK0P8Z9B/QJv6/8AYvh3n0H9Am/r/wDSsPqofkv22b5aHbYXo5fBp9oWRSbxMLebSQVcP1mva8DxBsU27hjdhr6mllFRTuLGZhcOY4keTI35v7R1CSzwlFpewUGmSDYuUNcJn+bDTvnP3W/tXCK7EZJZnzPcTI9xeXXN7uNzbpxXYcRlMGC1knznthph94jP+iuKBc2eVyNILY77tS45oA8kyCmgDzzLsupPetG8rAj3o08rWGroS+ZrWsMkcxaH5QBctI0OiqbvBww+dQ1Le9s4J9oW0M8Ekijg2zJRbPC/gVeHDD5ZO3a3OaeYAOLRxyOGjiOiow2GFsU9TU5+wp2BzgzRznONmMBPC5Wyyxasrpd0a9UFYrt4GG/0Co/6j9i+fl/hv9An/wCo/wBKyfUQLdtmUixm7fYZzoagDqKi59RC3OE1OHVxEdJPJDUHzYqkABx+i2Rul+g49yLPBjQzXrQbKn4LjEYvlZIXD7sgNh6H29SkdRA5jnMe0tc02LToQVFdsQWOgnb5zHe0eUPaCozK42IPc9TYdUdpG13O2viOKyVotlKkPYbcDlePBwW9XEbBERAY01BG7zmDx4e5KWgjjN2tseup96yUQBERAFFN6eICHCqskgZ4zAL8LzeRc+AcT6FK1y/f9XFlHA0Ei83aEgX+SY5zQR0L8iIEe3F0oDcSqLNAL2wty3sA3MSGk65bFvHoFJHm5P7/AL//AIsLdTSdjgjXWsZpJJD32OUexoWUV6HSLwtmGXk+FUEr6VSuwyCxsSq+yjdJkfJlt5LBdx1toOduPoWSvhKMgiOJ7RMqmGmpc5nk8g3Y5vZtPnPcTbQDp171JWNytAvewAuefeVpZXNGKNt5zqR2b0PBF/UeK3TisoXbb+C7LlJAZJGMHznBvrK5JvUxMVGK1Twbta/sm+EYDdO64J9K7Tsy5rZzK/zYWSSuPQNHH2rzdUzl73Pdxc4uPiTcrj6uXiSNcS2Onbu9j6U0nw2tjM3aPcyGLMWtIbo57iNeNxbu9Uin2dwmYZX0ZgvoJIZHEtvzyuuDZZ8lP2NHh8HAspWOcOj5Bmd7brDAJsACSdABxJPABaYsMHC2iJTd7HL9vNkHYfMwB/awStzwy2tmaLXBHJwuL+IWw3Q4mI69tPIA6nq2mmlY7zSHeabdQ7QH6x6rb77K5oNFRggyU8b3S2N8rpS05O4gNv8AeC0e6HCzPitMAPJjJmeejWC9z97KPSuJ0pbGvoSzezKafDqWlvrLPLKfCLyG39d1Bt32zTa+rEUjiyFjHyyvHEMYOXeSWj0qSb/KsOxJsTTpDCxlujnXefTZzVmbqIBHh2I1Hznuipm/rO9h9it55/JHCNq7D8JAyjDiWcM5mfnPfxsCoZvH2QipBBU0rnGlqMwa1/nRvbxYTzHQ9x9MncsPe7UhlFhlOOJbJUO++QGf2lvnxxjG0UhJtkQ3dOkGJ0XZef27B90mz/0cy6TvJnbFhdQ0aGornNFubYiXeq4US3IUgdiYld5tPDLUH7oDfe8LL3x1Ba3D6Y3uyB07/tzuJN+8ZfaudOos0fJEdisA+H1sFLmyCQnM4C9mtaXOPjZpXTXUeExns2Yc2VjSR2j5n53D6WmgvxUc3OU2U11Wf5GnLGn68xyg362B9a2VlrhxqStlJyaLeObA0lRDLNhpkjmiaZHUshzAsHnGN56cbEn0LlYK7rgMwpoaqslu2OKF8bT9OSQWawX8493eFwpZ5YqMqRaLtHbKnEjW0NHWv+WcH08v1nRHyX+Jbqf2KF7bkdg37Y9xUspKQ0+FUEL9JH9rUkH5rZCAz1tF/WontiwvbDG0Xc+QADv4D2kLf+Ep9x3nYF/xcQ6wR+xrf71MVF9loA1+VvmtZlHgLAe5ShchqEREAREQBERAFwz/AGh8StNDCHlpFO9xA4O7SRgsfQxx9AXc15r371rnYjNFxAFMBp9Fjza/jKfYpQOo4XB2OFUMf/oRuPi4Bx96wStzjvkshYL2bGweoBaQr1OnVQRzZHufCV8X1F0GZ8VDnK3WVkcbc0j2sHVxAUGxraQ1sgo6Mmz7iSU6eSPOy91ufPhzWc8ij8loxsz9m5PhFXU1fzBaniPUN1cR1BIHrUlcVZoaNsMbImCzWCw/EnvPNVkqIKluS3bKMcq+wwqvl5vYynb4yHyvZquCLsW9ioDMKpYr+VNUPmt1EbSz1ahc42O2akxCpbTxFrSQXue7gxjfOcbceI06kLzc7ubN4KkdSZvBw2pYx8756eYMYx7BH2jbtFrtI5eK1+I7z6SBp+AQSSTWsJ57AMP0msF7kd9lSd2OHjQ107iOJbCLE91zwVyHYHCWavlrpT0aI2D03BNvBW/Waojw8nKp5paiYucXyzSOueLnPce4ak9y7lu32W/g9sbJLfDqstbI3nBB5xYfrOyi/o6a04fJSUdzQUjYXkWM0hMkgH1bkhvo9SpwvFnQ1DJ3XkIcS651NwQdTz1VodPJbsOa4RyPbnEzU4hVzH50r7fZacrf0QF0vCKf4Pg9FHazp3SVLuVwTlYT92yxJdhcJMhf8IrRGTfs8jcw+rnOnrC2WN4iJnMDGdnDExsMTObWM0bfvTDikpW0JyVGBGwuIaOJIA9OijW+erDsTdEPNp44oB91tyR01d7FJYZC1zXDi0hw8QbhX9odn8Nrp3VUk1TBLIQ6RjWNe3NYAlh4gG3O606iMpVRWDSNXugo3Clr5Rxl7KjYepld5QB7hlNlot8WI9ti1RY+TFlgb3CNoDh+fmXVtkG07ZKekpWvbTQOfVPfLbO97WkZ3ZdLC4A05DovPuJVZmmllPGR7nn7xJ/Fcs1pSTNE7ZMd3e1tPTQ1NLVNkEVQY3dpHYuYYzcXaeIJspG/abB4vK7SqqejGxiMHuc4m9vBanB920Qp4p66qdCZ2CSOKOPO7IeDnG9hca2WYzYXCh51XVuHRsTQfWSQrQ7iVIh6fUi22220lfkjaxsFLEbxwNNwDwzOPzncde8rI3e7FGteZZyYqKLypJSCA+38kw83Hu4eJCl9JgmDQ6tpamocNR8IlAbcdRFa47iFk4rjUk4awhkcTPMhibkjZ4NHPv8Acpjhk3uHNLgY/ihqZnSWyt0axv0WN0a38fElRxkImxOhiNyA4yEA/Ru4fqLZXX3dhR9vVVFY7VrPior9/E8Po2/OK1zNKNIrDd2dq2YZ8ofAe9b5a3AIcsQP0iT+A9y2S4zUIiIAiIgCIiALzZvUqDJi0sWtvhUNvTFC1ek15k26GbaRzOtVTe0RBSgdk2q+VA6BaIlbfah3xzlpZJA0FxNgAST0A4levh2gjknyYGPY1FSRGSU9zWji49B/eoVRxYnivlscKenvYG5aDrrYgZpCOHIXHJWMJpzjGIlz7/B4vKt9QHRvcX8yu44RheezWgNjaANBoAODQPBcOfqHJ0uDeEEuTmLN00BB7Somc8jj5NgeutyR6VGjSSYLVjtPLp5RbOBrYe5zTa45j2em6ShZH5rRfqePrXPd9OyjainNSAc0TbSZecetn2uATG45vsl45rnjJxdou1ao1AeCGuaQWuAcCOBB1BHirTyozu5r3vgqKd13SUoMjGjznR3s5ovyDstvthbugxCOdmeM3HA8iD0I5FepDIpqznlGjSb48LqZZKIxQSyQNpYw1zGFzc7i4v1aLB3m6dyz92WzstHS1VTURuhlnaKeJrxleWEgyOynUA2HqW9psSmjGVkr2DoHED1K1V1T3m73ueeALiT71gun8epsvr2ox3lWXFVuVlxXSZnxxVpxVbirRP7+pQCl5VtfXFfFAC+L6vhQk3OAskMGIdi0umNJI1jW6uOYgHKOJPDh3Ll2z+xFbUzsiFPMwFwD3vjc1rG83OJAAsOXNTmCdzHBzHOa4cHNJBHpGqy58bqXtLXVEzmnQgyOse466hc2TFqd2aRlSMnayrbJUvDDeOMNhYfqxi1789bm606ItUqVFAiKiUkAkC5AuBwueikGk2orTZtPGCZZSGgDjYmwHpOnrXXdjsCEEEFM3iAMx6uOr3eu65Fu/he7FmfCB8YGvfY62OU5bW4WXovZul0Mh+yPxK4Mk9TNoqkbpjAAAOAFh6FUiLMsEREAREQBERAF5n2w/wDFH/y6X/tL0wvMm27rbTE9KqmPsiQHWdoX3ncoTvBr+yoZOsloh97j+iCpnjvy7/ErmO92a0UDOr3O/NFv7S9Wb04f6OZbzJPuownsqFjreXOe0PhwYPVr6SuyUNMI2Nb04nqeZUR2SoGt7CNo8iNjbeDQLe2ymy8o6QrdREHtc12ocC0juIsVcRAeXNhXupsYpWuu0SF1K6/zvOh6cMzW9eHVbza7Z2SOaWWkcY5tc7Rwf6OGZa3bOmFPjLZGuuRiBNugHweUadM0rvaui7Ux5amS3VdfTpSuLMp7bkP2ILnUEb3kl3aSNu65Nged/Sts8rWbMYlCKV0RkY2WOomDmFwBsXEhwB4jlp0Wdmvwse8FdWN+BGcuT49W3H9/35qolWnFWIKXO4K24rRbYyFjIZW8Y5QfR09lldodooJeDwx30X6e3gVn3Fq0stp2s2iL41wPA38F9VyoVJK+lUONuOihkoIsWfE4WedKwfeBPqCj+O7QskjdHDmc4/OAIsAbnvWUskYrksk2SpFg4ZVs7CFxkZcsbe7he4FiDfndZ1lZO0QERFIMPZTXGx3RO/U/avQez/yI8SvP+ymmND60LvY3/SvQOAD4keJXn5PMzePBsURFQkIiIAiIgCIiALy7vIdl2gldyFRAfU2Mr1EvMe+OnMeJVMuny8duvyMTvUpQOs7QfLv8T71yje3q6kHXtPexdWxv5S/0mtPrC5ZvXNn0jjwBf72Felk/Y/w54+c7lsoPKP2B+CkqjeypuXH6oUkXmHQEREB5Z3pROdjlQIzaQzQtaejixlvbZSzGdpXRzmCsOaqjd2cjomnKRpablZpBF+hvotPtZHm2nA61tIPZEpPtTh7XYriFwPLpmD84OB/VC3wXq2KTqtyHUWzkkxq5mMpXM+FSR/GtcXXFicpbwb5QW5wnDmwss1jWF2rgxziL+LtfYsHYDaSnZQOgmlDZjUPcA7NqHNZYk2sNQRqeS3b104VFrUuTOd8FJKtOVbirTluUNVtOwOpZb/RuPQQVd2I2DpayhikkEglc54LmPsTZxAFnAt9QTGWZoJR9R3sClu5j/gqb/mP/AFyuHqfMjbHwRmp3QlpHZVT28/KZ/c4LHO7CrHm1ot98e4lej3NB4i6svoozxY31Bc9mh52G66qPnVo/TP4p/FG8nyqwEc/iz+L16G/g+L6DfUqhQx/Qb6gjYPK202zkWH1kDCXTRuaHkFovqXNsBfXUA2UhYIhYMyAPHk5QBmHUW46K6Zc207WvJLWVcjWhxuGgC7WtB80A62HVaqXZkPmxEG+aORzYdfNJJeLdOIHpW+FvhIzmavB8HYwtc6VgL3vDGFgc74txHF17cFK1otjsDEtDUyOHxjiQxx4tMYzAjoc3uWRh01Q+NtQ4MELnBuTXMAdO0v0zcui2x+FLbkrLdm1RWRVMLywObnGuW+vqV4rUqYmzzrY1D3xOH6Ll6B2ePxPpK870Pk4xRu+kMv6w/FehtnD8UftH8FwZfMzaPBtURFmWCIiAIiIAiIgC87f7QGEZK0zW+VijeHXH8neN7QOJPlQnwzL0SolvJ2S/hCmytNpY7ubqBnBFnREkHLmFrGxs4NNjaylAjNLiTamkpJ2m+aFrXdz2ANeD94FQPe1Denif9GXL6HNP4tC1WBYxNhMj6aqjf2LnXsRZ0bhpmt3i1xwIALSRxr272rgqIGwwFz3Oe118pFgOWupJJ967e5F4XFvcx0vXZ3XYaoD2NeODomOHpspYuf7sY3xQUscgLXdiGkHiNL2K6AuE2CIiA807y+0pcdfVOjORk9PUN+s1oZa3cSxwv1CkX5Qw1uKzSU7i+N1NGOBBuHG4IPMZl1fazZWCviyTN8oXySADMwnx0c082nQ+NiOIYxuoqqMmSlqPKa0kg3Y421OUi4cDbgbclrjnokmVkrVFzY/AIn4TiDixpl7eaPPa5aI2NcwC/DyiTp3LCwSObs4qmWUkTktLD5rb37Mt6XykHxC3G6Cp7XDq+I6v7TtD/wC6zLf1sWqxWLPg8LRzZT+0tB963xeW/YpLmi9R4vHK4tbmHHKXCweBxLDzAKynq7tBTtjhhIFhDJG0W5B3xf8AaCsPK6VfDM/gxsQPxUn2He4qVbmP+Cpv+a/9cqGbQSZaaU/VI9eime5of7jTf813/wBhXJ1T3Rrj4OxoiLlNAiIgPNe9GilocVdUtaQ7tvhTHX0e1wZcC2oyva8O7nt667TBcTjqZqyWIksfKxwuLH5NoNx4ghdq2m2cgroTDUNuOLXDRzHWsHtPI+NweBBGi4xjG52SFxNNVPYfrCwceocy1hb5uU2W2LJodlJRs+7FgfB54x8ypmZ4XOixKKDNhwYOPYOb4EA/itJhGIS4TNNBWMeWSHOHt1zObfy2k+cHX15jRbPZLF4n0zWukY1wL7tc4AgFxPM6jVdWOcZJL8MzlFoxoaa2GxSC5e0tnLuZObyiTxPkEjwWeQsSgq4/4Oe0vZ5LZWAFwvoXZefMWWC/aKFkbXFwc7KPJbqb259EUopL4QpsvU7r4tQjob+vN/cvQuzR+Ld9r8AuEbtcLmnqjXytyRtaWxgjjcW8nqACdepXeNm2WiJ6uP4Lim7k2bLZG2REVCQiIgCIiAIiIAiIgNXjeBRVLSJGMdcWOZoIcBwBv0KiMe72CJ4fHSQhzTcOaBoeovwXQkQGjwfCnNfnfpbgPHmt4iIAiIgC1u0WENqqd8LiW5hdrmmxa4G7XDwIGnPgtkiA8x1eFYhgc7pGtDmyNcHta1xYWg8eHmjQ3vdt7G19cD8pIThjYcxEzQ1uUg8ng3B4cF6jrKNkos9oNtRccD11XONod0tJKS4Q5SdbwnL+jq32LSORxToq42RHaWrY+ikc17SMrXizgeDmkLWz4nC0ZnSsAIv5wuR3C9yt67dFRjian85v+Wsmi3YULDrFJIePlvd7m2BWz6l3dFe2c4ra2SvcKakY5wc4ZnWNrdT9Fo4knou4bGYSIGU0DdezDQSOZGrnd1zc+lZOE7N9m0MhhbEzuaGjxNtSe9SfC8MEWp1edL9B0C55zcnbLpUbBERVJCIiAL45oOhF/FfUQGlx3ZmCpZkkjY4cw5twe/uPeua4jugpc1xFKz7DyR7b+pdkRAcO/iipOlT6/wDQtxhu7ujj82kznq8Of6bOuAusogIxRYG91s3kN9voHJSSGINaGtFgNAq0QBERAEREAREQBERAEREAREQBERAEREAREQBERAEREAREQBERAEREAREQBERAEREAREQBERAEREAREQBERAf/2Q=="/>
          <p:cNvSpPr>
            <a:spLocks noChangeAspect="1" noChangeArrowheads="1"/>
          </p:cNvSpPr>
          <p:nvPr/>
        </p:nvSpPr>
        <p:spPr bwMode="auto">
          <a:xfrm>
            <a:off x="765175" y="-212725"/>
            <a:ext cx="2647950" cy="17240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6156" name="Picture 12" descr="http://www.sionsystemes.com/images/images%20certifs/mascotte-ph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1880" y="4449553"/>
            <a:ext cx="2456887" cy="1603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680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6156"/>
                                        </p:tgtEl>
                                        <p:attrNameLst>
                                          <p:attrName>style.visibility</p:attrName>
                                        </p:attrNameLst>
                                      </p:cBhvr>
                                      <p:to>
                                        <p:strVal val="visible"/>
                                      </p:to>
                                    </p:set>
                                    <p:anim calcmode="lin" valueType="num">
                                      <p:cBhvr additive="base">
                                        <p:cTn id="12" dur="500" fill="hold"/>
                                        <p:tgtEl>
                                          <p:spTgt spid="6156"/>
                                        </p:tgtEl>
                                        <p:attrNameLst>
                                          <p:attrName>ppt_x</p:attrName>
                                        </p:attrNameLst>
                                      </p:cBhvr>
                                      <p:tavLst>
                                        <p:tav tm="0">
                                          <p:val>
                                            <p:strVal val="#ppt_x"/>
                                          </p:val>
                                        </p:tav>
                                        <p:tav tm="100000">
                                          <p:val>
                                            <p:strVal val="#ppt_x"/>
                                          </p:val>
                                        </p:tav>
                                      </p:tavLst>
                                    </p:anim>
                                    <p:anim calcmode="lin" valueType="num">
                                      <p:cBhvr additive="base">
                                        <p:cTn id="13" dur="500" fill="hold"/>
                                        <p:tgtEl>
                                          <p:spTgt spid="61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152400"/>
            <a:ext cx="8507288" cy="972344"/>
          </a:xfrm>
        </p:spPr>
        <p:txBody>
          <a:bodyPr>
            <a:normAutofit/>
          </a:bodyPr>
          <a:lstStyle/>
          <a:p>
            <a:r>
              <a:rPr lang="fr-FR" dirty="0" smtClean="0"/>
              <a:t>Et pourtant…</a:t>
            </a:r>
            <a:endParaRPr lang="fr-FR" dirty="0"/>
          </a:p>
        </p:txBody>
      </p:sp>
      <p:sp>
        <p:nvSpPr>
          <p:cNvPr id="7" name="Espace réservé du contenu 2"/>
          <p:cNvSpPr txBox="1">
            <a:spLocks/>
          </p:cNvSpPr>
          <p:nvPr/>
        </p:nvSpPr>
        <p:spPr>
          <a:xfrm>
            <a:off x="467544" y="1484784"/>
            <a:ext cx="8280920" cy="4654004"/>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dirty="0" smtClean="0"/>
              <a:t>Dans les années 80, il y avait toujours plus d’utilisateurs du Minitel et de réseaux privées (BITNET) que d’internautes. Qu’est ce qui a fait qu’Internet les a dépassé ?</a:t>
            </a:r>
          </a:p>
          <a:p>
            <a:endParaRPr lang="fr-FR" dirty="0" smtClean="0"/>
          </a:p>
          <a:p>
            <a:pPr lvl="1"/>
            <a:r>
              <a:rPr lang="fr-FR" dirty="0" smtClean="0"/>
              <a:t>Internet (le réseau « galactique ») permettait à chacun d’y apporter ses services et son continu. Et </a:t>
            </a:r>
            <a:r>
              <a:rPr lang="fr-FR" dirty="0"/>
              <a:t>c</a:t>
            </a:r>
            <a:r>
              <a:rPr lang="fr-FR" dirty="0" smtClean="0"/>
              <a:t>ela d’une manière indépendante.</a:t>
            </a:r>
          </a:p>
          <a:p>
            <a:pPr lvl="1"/>
            <a:endParaRPr lang="fr-FR" dirty="0" smtClean="0"/>
          </a:p>
          <a:p>
            <a:pPr marL="0" indent="0">
              <a:buNone/>
            </a:pPr>
            <a:r>
              <a:rPr lang="fr-FR" i="1" dirty="0"/>
              <a:t>« </a:t>
            </a:r>
            <a:r>
              <a:rPr lang="fr-FR" dirty="0"/>
              <a:t> Tout individu collabore à l'ensemble du cosmos. </a:t>
            </a:r>
            <a:r>
              <a:rPr lang="fr-FR" i="1" dirty="0"/>
              <a:t> »</a:t>
            </a:r>
          </a:p>
          <a:p>
            <a:pPr marL="0" indent="0" algn="r">
              <a:buNone/>
            </a:pPr>
            <a:r>
              <a:rPr lang="fr-FR" sz="1400" i="1" dirty="0"/>
              <a:t>	</a:t>
            </a:r>
            <a:r>
              <a:rPr lang="fr-FR" sz="1400" i="1" dirty="0" smtClean="0"/>
              <a:t>Friedrich Nietzsche, Philosophe Allemand (1844, 1900), Le </a:t>
            </a:r>
            <a:r>
              <a:rPr lang="fr-FR" sz="1400" i="1" dirty="0"/>
              <a:t>premier des historiens</a:t>
            </a:r>
          </a:p>
          <a:p>
            <a:pPr lvl="1"/>
            <a:endParaRPr lang="fr-FR" dirty="0" smtClean="0"/>
          </a:p>
          <a:p>
            <a:pPr lvl="1"/>
            <a:endParaRPr lang="fr-FR" dirty="0"/>
          </a:p>
          <a:p>
            <a:pPr lvl="1"/>
            <a:endParaRPr lang="fr-FR" dirty="0" smtClean="0"/>
          </a:p>
          <a:p>
            <a:pPr lvl="1"/>
            <a:endParaRPr lang="fr-FR" dirty="0"/>
          </a:p>
        </p:txBody>
      </p:sp>
      <p:sp>
        <p:nvSpPr>
          <p:cNvPr id="5" name="AutoShape 2" descr="data:image/jpeg;base64,/9j/4AAQSkZJRgABAQAAAQABAAD/2wCEAAkGBxQTEhQUExQVFRQXGBgVGRcYGB0cHRocGSAdHxoXHBwcHSogGRslHRwaIjEhJSkrLi4uHCAzODMsNygtLisBCgoKDg0OGxAQGiwkHyQsLCwsNDQsLCwsLCwsLCwsLCwsLCwsLCwsLCwsLCwsLCwsLCwsLCwsLCwsLCwsLCwsLP/AABEIALUBFgMBIgACEQEDEQH/xAAcAAEAAQUBAQAAAAAAAAAAAAAABgIDBAUHCAH/xABREAABAwIDBQMGCQYLBgcAAAABAAIDBBEFEiEGBzFBURNhcSIygZGhsRQjM0JSYnKCwRaSorLh8BUXQ0RUk8LR0tPiCCQ0c5TDNlVjg4Sz8f/EABkBAQADAQEAAAAAAAAAAAAAAAABAgMEBf/EACoRAAICAQMCBQMFAAAAAAAAAAABAhEDEiExBBMiMkFRcRRCYSMzQ4GR/9oADAMBAAIRAxEAPwDuKIiAIiIAiIgCIiAIiIAiKL7S7fUVFpLKHPFrsYQSO868unHoCgJQi4vWb8HyOy0NDJLb6QJJuDyZewv6x0WDLvTxxoucNYB308/+YpoHdkXLdht8MdVK2mrIvg07jla6/wAW53JpzeUxx5A3HfqAui1OLwR3zzxMtxzSNFvG5UAzUUbqNvsNZbNW0+uotIHcfs3Wrqd7eFMNjU3+yx7h6w1KBOEUA/jjwn+kP/qZP8KqZvhwkm3whw8YpB/ZQE9RRqk2/wANkIDa2C54AvDf1rLf01UyQXje146tcD7kBeREQBERAEREAREQBERAEREAREQBERAERco273vNpz2dIwSvNsjzqHG9iQ3jl0sD848NNUB1dW5p2t85zW+JA964M2g2ixAZ5ZnUkLyHeVJ2WgOlmN8sHXgQL2Cqbung1NTiEshJzHIziTzu9x171dQb4RDaR2Cs2uoYiRJWU7SNCDK249F7rAdvHwsfz2H1k+4LnFPu4wtnnCol+0/L+q0K9+ROFD+aOPjNJ+Dlqunm/Qr3Ik/bvKws/wA9h9v9ywsV3s4ZFG5zKgTOA0YwG51A4kAc/VfQqAYtsXh/YyGGjPahjsg7d+rrHLxdbiotspu9c5zZKwFrAb9kCMzrcnEeaD3a+Cj6eadUO5GiSN2zxfGXviooxFFcgv4MYNNHvI1d3W4HzdLrY0W7CihPaV076ubiWg5WXuSdfOOveOakbcQyRthhYyGJvBkYDQOug9/ErXPdddEOl9ZGby+xsY8VELOzpY2QRjQBjQOHVa+evkdqXuv4qy4q04rpUIx4Rm22RnbfARURmVuk7AXB3NwGpaTzPMd/iots7sc6raJ5Zwxjr8i95sbHuHrXS3FRrAPiamppvmfLxjo13nAdwNvasMmKLmm/U0jJ0XqXYPDmeeamU/aaweoAn2rYxYHhzBZtCx3e98jj+sFlOKtOP7+Ct2YL0I1stSYfRcqCnHod/iWHJhNGf5pD6Mw/tLMcrbyp7cfYjUzUVOzVE7+QLfsSOHvusD8lmxkupqieF3j+LbFSFxVpxUPFB+hOplrD9s8aorDtGVkY0yuGc2HeMr727yphs9vypnnJWRPpn3sSPLZ6dA5vhYqJrFrqCOYWkYHd/MeB4hYS6Zfay6ye56DwrFYamMSU8rJWH5zHAi/Q24HuOqzF5Q/gmpo5O2oZpGuGtmuyusDex5Pb3Hj0K6jsLvoil+JxECCUadrY5HHo4WvGfZ4cFyyg4umaJpnXkVEUrXAOaQ5p1BBuD4EKtVJCIiAIijm1O29HQg9tKM+nkN1drwvbzRz15cAUBI0XCcS3+vD/AIilYWdXudf0W9HJdS2A2qGJUbagM7M5nMc29wHNtex5jUICSIiIAiIgIjvSxl1Lh7yxwY+VzIA8m2XtDZzr2NrNDtbGxsuW7j8EjllqMRlZcQkRwAgWDrXvw85jMgH2vBbj/aExX5GBrrZGOmdra+c9kxtrEHQyHlo0rdbJUApMIpYwLOkb2z+t5NfdlHoWmOOqSRWTpWZdfXOkcSToozJtXRtcWmojBBsddLjlcLdqP/k1Qw5pHRRjXMXP5ddXcF6bTSqNHPs+TaUeIxTAmKRkgHHK4G3jbgVeKw8OoII7vgZG0PAJLLWcOR04rLWkbrcqwiL44qxBS5W3FVOKtuKgkoeVacVU4q04qpJ8KjuOnsqqln4BxMDj1Drlo9akKjW8Bv8AuoeOLJWPHtH4rLL5b9i0eSRPKsuKrBJtbUm1gOd+FltPyWqj/JgH6Je0Hwte6lyS5ZCTZpCVacf3/f8AfRXquFzHOY8Frm6EHiFjkqQUuKtr64r4oARF8KA+ErT4xgMc5DvMfzcBx8Rz8VtiizklLZlk6I7FRspbMdX1EINyGx5gO82Bssls0XLGaofecP8AuL7tRhvaxEgXey7h4cx6h7Fe3XYHRVkckc0WaZjgb5nC7XcNAbaHT1LlyVB1WxrHdFrOz/zqo/Pd/mKttQBwxupH33f5qnrt1FH/AEWT8+T/ABK5Huvox/NHHxL/AMSqal7E0QQVZcLHHai3fIR7e0UHxWnvUFjZ/hFzftPK8ouAJPM368eC7lLuoozr8FePB7/8S02KboIic0Lp4HcrguaPXZ3tVW0/QlI51i/lQNacnxY0bGYmi9rFzm2Ejie/VdF3E1DhTv8AKIAqBz4AtbfTooxiW7Wve4NMscjBwc5xBt3i1/Rcrq2ymAtp4oqeIA2tmcBbM75zz4+zgok74COjoiKpIRFZragRxvkPBjXPPg0XPuQHnfeXVfDsYNM3UOqIqa4cdRGACC3kQ+STXxXV9onAObG3zWNDR4DQLlW7Fr6nGo5ZAfio5alwNtDNmcNRxBMoI5+qy6PiUmaRx7119LG5WZZHsYpUEmppcTxOWlaIzFAOMpd2bLAZpHNaQZHkmwubAclOiou+gq6eqqZqQQvbUsDZGyEtLXDQkWGoOp9K6s0W0qM4NJmqodoZoMRNBKGmMOETbRtY5twCw2Y4tDTcaXOhHgpwoZshsMKZ4mmcHyjzQ3zW353IuT6lM1OBTUfGROr2CocVU5W3FbFSlxVpxVTysXa3aSkw18cM0Ms87o2yOyvyNYHXs3qToVlkyxhyWjFvgreVbK0P8Z9B/QJv6/8AYvh3n0H9Am/r/wDSsPqofkv22b5aHbYXo5fBp9oWRSbxMLebSQVcP1mva8DxBsU27hjdhr6mllFRTuLGZhcOY4keTI35v7R1CSzwlFpewUGmSDYuUNcJn+bDTvnP3W/tXCK7EZJZnzPcTI9xeXXN7uNzbpxXYcRlMGC1knznthph94jP+iuKBc2eVyNILY77tS45oA8kyCmgDzzLsupPetG8rAj3o08rWGroS+ZrWsMkcxaH5QBctI0OiqbvBww+dQ1Le9s4J9oW0M8Ekijg2zJRbPC/gVeHDD5ZO3a3OaeYAOLRxyOGjiOiow2GFsU9TU5+wp2BzgzRznONmMBPC5Wyyxasrpd0a9UFYrt4GG/0Co/6j9i+fl/hv9An/wCo/wBKyfUQLdtmUixm7fYZzoagDqKi59RC3OE1OHVxEdJPJDUHzYqkABx+i2Rul+g49yLPBjQzXrQbKn4LjEYvlZIXD7sgNh6H29SkdRA5jnMe0tc02LToQVFdsQWOgnb5zHe0eUPaCozK42IPc9TYdUdpG13O2viOKyVotlKkPYbcDlePBwW9XEbBERAY01BG7zmDx4e5KWgjjN2tseup96yUQBERAFFN6eICHCqskgZ4zAL8LzeRc+AcT6FK1y/f9XFlHA0Ei83aEgX+SY5zQR0L8iIEe3F0oDcSqLNAL2wty3sA3MSGk65bFvHoFJHm5P7/AL//AIsLdTSdjgjXWsZpJJD32OUexoWUV6HSLwtmGXk+FUEr6VSuwyCxsSq+yjdJkfJlt5LBdx1toOduPoWSvhKMgiOJ7RMqmGmpc5nk8g3Y5vZtPnPcTbQDp171JWNytAvewAuefeVpZXNGKNt5zqR2b0PBF/UeK3TisoXbb+C7LlJAZJGMHznBvrK5JvUxMVGK1Twbta/sm+EYDdO64J9K7Tsy5rZzK/zYWSSuPQNHH2rzdUzl73Pdxc4uPiTcrj6uXiSNcS2Onbu9j6U0nw2tjM3aPcyGLMWtIbo57iNeNxbu9Uin2dwmYZX0ZgvoJIZHEtvzyuuDZZ8lP2NHh8HAspWOcOj5Bmd7brDAJsACSdABxJPABaYsMHC2iJTd7HL9vNkHYfMwB/awStzwy2tmaLXBHJwuL+IWw3Q4mI69tPIA6nq2mmlY7zSHeabdQ7QH6x6rb77K5oNFRggyU8b3S2N8rpS05O4gNv8AeC0e6HCzPitMAPJjJmeejWC9z97KPSuJ0pbGvoSzezKafDqWlvrLPLKfCLyG39d1Bt32zTa+rEUjiyFjHyyvHEMYOXeSWj0qSb/KsOxJsTTpDCxlujnXefTZzVmbqIBHh2I1Hznuipm/rO9h9it55/JHCNq7D8JAyjDiWcM5mfnPfxsCoZvH2QipBBU0rnGlqMwa1/nRvbxYTzHQ9x9MncsPe7UhlFhlOOJbJUO++QGf2lvnxxjG0UhJtkQ3dOkGJ0XZef27B90mz/0cy6TvJnbFhdQ0aGornNFubYiXeq4US3IUgdiYld5tPDLUH7oDfe8LL3x1Ba3D6Y3uyB07/tzuJN+8ZfaudOos0fJEdisA+H1sFLmyCQnM4C9mtaXOPjZpXTXUeExns2Yc2VjSR2j5n53D6WmgvxUc3OU2U11Wf5GnLGn68xyg362B9a2VlrhxqStlJyaLeObA0lRDLNhpkjmiaZHUshzAsHnGN56cbEn0LlYK7rgMwpoaqslu2OKF8bT9OSQWawX8493eFwpZ5YqMqRaLtHbKnEjW0NHWv+WcH08v1nRHyX+Jbqf2KF7bkdg37Y9xUspKQ0+FUEL9JH9rUkH5rZCAz1tF/WontiwvbDG0Xc+QADv4D2kLf+Ep9x3nYF/xcQ6wR+xrf71MVF9loA1+VvmtZlHgLAe5ShchqEREAREQBERAFwz/AGh8StNDCHlpFO9xA4O7SRgsfQxx9AXc15r371rnYjNFxAFMBp9Fjza/jKfYpQOo4XB2OFUMf/oRuPi4Bx96wStzjvkshYL2bGweoBaQr1OnVQRzZHufCV8X1F0GZ8VDnK3WVkcbc0j2sHVxAUGxraQ1sgo6Mmz7iSU6eSPOy91ufPhzWc8ij8loxsz9m5PhFXU1fzBaniPUN1cR1BIHrUlcVZoaNsMbImCzWCw/EnvPNVkqIKluS3bKMcq+wwqvl5vYynb4yHyvZquCLsW9ioDMKpYr+VNUPmt1EbSz1ahc42O2akxCpbTxFrSQXue7gxjfOcbceI06kLzc7ubN4KkdSZvBw2pYx8756eYMYx7BH2jbtFrtI5eK1+I7z6SBp+AQSSTWsJ57AMP0msF7kd9lSd2OHjQ107iOJbCLE91zwVyHYHCWavlrpT0aI2D03BNvBW/Waojw8nKp5paiYucXyzSOueLnPce4ak9y7lu32W/g9sbJLfDqstbI3nBB5xYfrOyi/o6a04fJSUdzQUjYXkWM0hMkgH1bkhvo9SpwvFnQ1DJ3XkIcS651NwQdTz1VodPJbsOa4RyPbnEzU4hVzH50r7fZacrf0QF0vCKf4Pg9FHazp3SVLuVwTlYT92yxJdhcJMhf8IrRGTfs8jcw+rnOnrC2WN4iJnMDGdnDExsMTObWM0bfvTDikpW0JyVGBGwuIaOJIA9OijW+erDsTdEPNp44oB91tyR01d7FJYZC1zXDi0hw8QbhX9odn8Nrp3VUk1TBLIQ6RjWNe3NYAlh4gG3O606iMpVRWDSNXugo3Clr5Rxl7KjYepld5QB7hlNlot8WI9ti1RY+TFlgb3CNoDh+fmXVtkG07ZKekpWvbTQOfVPfLbO97WkZ3ZdLC4A05DovPuJVZmmllPGR7nn7xJ/Fcs1pSTNE7ZMd3e1tPTQ1NLVNkEVQY3dpHYuYYzcXaeIJspG/abB4vK7SqqejGxiMHuc4m9vBanB920Qp4p66qdCZ2CSOKOPO7IeDnG9hca2WYzYXCh51XVuHRsTQfWSQrQ7iVIh6fUi22220lfkjaxsFLEbxwNNwDwzOPzncde8rI3e7FGteZZyYqKLypJSCA+38kw83Hu4eJCl9JgmDQ6tpamocNR8IlAbcdRFa47iFk4rjUk4awhkcTPMhibkjZ4NHPv8Acpjhk3uHNLgY/ihqZnSWyt0axv0WN0a38fElRxkImxOhiNyA4yEA/Ru4fqLZXX3dhR9vVVFY7VrPior9/E8Po2/OK1zNKNIrDd2dq2YZ8ofAe9b5a3AIcsQP0iT+A9y2S4zUIiIAiIgCIiALzZvUqDJi0sWtvhUNvTFC1ek15k26GbaRzOtVTe0RBSgdk2q+VA6BaIlbfah3xzlpZJA0FxNgAST0A4levh2gjknyYGPY1FSRGSU9zWji49B/eoVRxYnivlscKenvYG5aDrrYgZpCOHIXHJWMJpzjGIlz7/B4vKt9QHRvcX8yu44RheezWgNjaANBoAODQPBcOfqHJ0uDeEEuTmLN00BB7Somc8jj5NgeutyR6VGjSSYLVjtPLp5RbOBrYe5zTa45j2em6ShZH5rRfqePrXPd9OyjainNSAc0TbSZecetn2uATG45vsl45rnjJxdou1ao1AeCGuaQWuAcCOBB1BHirTyozu5r3vgqKd13SUoMjGjznR3s5ovyDstvthbugxCOdmeM3HA8iD0I5FepDIpqznlGjSb48LqZZKIxQSyQNpYw1zGFzc7i4v1aLB3m6dyz92WzstHS1VTURuhlnaKeJrxleWEgyOynUA2HqW9psSmjGVkr2DoHED1K1V1T3m73ueeALiT71gun8epsvr2ox3lWXFVuVlxXSZnxxVpxVbirRP7+pQCl5VtfXFfFAC+L6vhQk3OAskMGIdi0umNJI1jW6uOYgHKOJPDh3Ll2z+xFbUzsiFPMwFwD3vjc1rG83OJAAsOXNTmCdzHBzHOa4cHNJBHpGqy58bqXtLXVEzmnQgyOse466hc2TFqd2aRlSMnayrbJUvDDeOMNhYfqxi1789bm606ItUqVFAiKiUkAkC5AuBwueikGk2orTZtPGCZZSGgDjYmwHpOnrXXdjsCEEEFM3iAMx6uOr3eu65Fu/he7FmfCB8YGvfY62OU5bW4WXovZul0Mh+yPxK4Mk9TNoqkbpjAAAOAFh6FUiLMsEREAREQBERAF5n2w/wDFH/y6X/tL0wvMm27rbTE9KqmPsiQHWdoX3ncoTvBr+yoZOsloh97j+iCpnjvy7/ErmO92a0UDOr3O/NFv7S9Wb04f6OZbzJPuownsqFjreXOe0PhwYPVr6SuyUNMI2Nb04nqeZUR2SoGt7CNo8iNjbeDQLe2ymy8o6QrdREHtc12ocC0juIsVcRAeXNhXupsYpWuu0SF1K6/zvOh6cMzW9eHVbza7Z2SOaWWkcY5tc7Rwf6OGZa3bOmFPjLZGuuRiBNugHweUadM0rvaui7Ux5amS3VdfTpSuLMp7bkP2ILnUEb3kl3aSNu65Nged/Sts8rWbMYlCKV0RkY2WOomDmFwBsXEhwB4jlp0Wdmvwse8FdWN+BGcuT49W3H9/35qolWnFWIKXO4K24rRbYyFjIZW8Y5QfR09lldodooJeDwx30X6e3gVn3Fq0stp2s2iL41wPA38F9VyoVJK+lUONuOihkoIsWfE4WedKwfeBPqCj+O7QskjdHDmc4/OAIsAbnvWUskYrksk2SpFg4ZVs7CFxkZcsbe7he4FiDfndZ1lZO0QERFIMPZTXGx3RO/U/avQez/yI8SvP+ymmND60LvY3/SvQOAD4keJXn5PMzePBsURFQkIiIAiIgCIiALy7vIdl2gldyFRAfU2Mr1EvMe+OnMeJVMuny8duvyMTvUpQOs7QfLv8T71yje3q6kHXtPexdWxv5S/0mtPrC5ZvXNn0jjwBf72Felk/Y/w54+c7lsoPKP2B+CkqjeypuXH6oUkXmHQEREB5Z3pROdjlQIzaQzQtaejixlvbZSzGdpXRzmCsOaqjd2cjomnKRpablZpBF+hvotPtZHm2nA61tIPZEpPtTh7XYriFwPLpmD84OB/VC3wXq2KTqtyHUWzkkxq5mMpXM+FSR/GtcXXFicpbwb5QW5wnDmwss1jWF2rgxziL+LtfYsHYDaSnZQOgmlDZjUPcA7NqHNZYk2sNQRqeS3b104VFrUuTOd8FJKtOVbirTluUNVtOwOpZb/RuPQQVd2I2DpayhikkEglc54LmPsTZxAFnAt9QTGWZoJR9R3sClu5j/gqb/mP/AFyuHqfMjbHwRmp3QlpHZVT28/KZ/c4LHO7CrHm1ot98e4lej3NB4i6svoozxY31Bc9mh52G66qPnVo/TP4p/FG8nyqwEc/iz+L16G/g+L6DfUqhQx/Qb6gjYPK202zkWH1kDCXTRuaHkFovqXNsBfXUA2UhYIhYMyAPHk5QBmHUW46K6Zc207WvJLWVcjWhxuGgC7WtB80A62HVaqXZkPmxEG+aORzYdfNJJeLdOIHpW+FvhIzmavB8HYwtc6VgL3vDGFgc74txHF17cFK1otjsDEtDUyOHxjiQxx4tMYzAjoc3uWRh01Q+NtQ4MELnBuTXMAdO0v0zcui2x+FLbkrLdm1RWRVMLywObnGuW+vqV4rUqYmzzrY1D3xOH6Ll6B2ePxPpK870Pk4xRu+kMv6w/FehtnD8UftH8FwZfMzaPBtURFmWCIiAIiIAiIgC87f7QGEZK0zW+VijeHXH8neN7QOJPlQnwzL0SolvJ2S/hCmytNpY7ubqBnBFnREkHLmFrGxs4NNjaylAjNLiTamkpJ2m+aFrXdz2ANeD94FQPe1Denif9GXL6HNP4tC1WBYxNhMj6aqjf2LnXsRZ0bhpmt3i1xwIALSRxr272rgqIGwwFz3Oe118pFgOWupJJ967e5F4XFvcx0vXZ3XYaoD2NeODomOHpspYuf7sY3xQUscgLXdiGkHiNL2K6AuE2CIiA807y+0pcdfVOjORk9PUN+s1oZa3cSxwv1CkX5Qw1uKzSU7i+N1NGOBBuHG4IPMZl1fazZWCviyTN8oXySADMwnx0c082nQ+NiOIYxuoqqMmSlqPKa0kg3Y421OUi4cDbgbclrjnokmVkrVFzY/AIn4TiDixpl7eaPPa5aI2NcwC/DyiTp3LCwSObs4qmWUkTktLD5rb37Mt6XykHxC3G6Cp7XDq+I6v7TtD/wC6zLf1sWqxWLPg8LRzZT+0tB963xeW/YpLmi9R4vHK4tbmHHKXCweBxLDzAKynq7tBTtjhhIFhDJG0W5B3xf8AaCsPK6VfDM/gxsQPxUn2He4qVbmP+Cpv+a/9cqGbQSZaaU/VI9eime5of7jTf813/wBhXJ1T3Rrj4OxoiLlNAiIgPNe9GilocVdUtaQ7tvhTHX0e1wZcC2oyva8O7nt667TBcTjqZqyWIksfKxwuLH5NoNx4ghdq2m2cgroTDUNuOLXDRzHWsHtPI+NweBBGi4xjG52SFxNNVPYfrCwceocy1hb5uU2W2LJodlJRs+7FgfB54x8ypmZ4XOixKKDNhwYOPYOb4EA/itJhGIS4TNNBWMeWSHOHt1zObfy2k+cHX15jRbPZLF4n0zWukY1wL7tc4AgFxPM6jVdWOcZJL8MzlFoxoaa2GxSC5e0tnLuZObyiTxPkEjwWeQsSgq4/4Oe0vZ5LZWAFwvoXZefMWWC/aKFkbXFwc7KPJbqb259EUopL4QpsvU7r4tQjob+vN/cvQuzR+Ld9r8AuEbtcLmnqjXytyRtaWxgjjcW8nqACdepXeNm2WiJ6uP4Lim7k2bLZG2REVCQiIgCIiAIiIAiIgNXjeBRVLSJGMdcWOZoIcBwBv0KiMe72CJ4fHSQhzTcOaBoeovwXQkQGjwfCnNfnfpbgPHmt4iIAiIgC1u0WENqqd8LiW5hdrmmxa4G7XDwIGnPgtkiA8x1eFYhgc7pGtDmyNcHta1xYWg8eHmjQ3vdt7G19cD8pIThjYcxEzQ1uUg8ng3B4cF6jrKNkos9oNtRccD11XONod0tJKS4Q5SdbwnL+jq32LSORxToq42RHaWrY+ikc17SMrXizgeDmkLWz4nC0ZnSsAIv5wuR3C9yt67dFRjian85v+Wsmi3YULDrFJIePlvd7m2BWz6l3dFe2c4ra2SvcKakY5wc4ZnWNrdT9Fo4knou4bGYSIGU0DdezDQSOZGrnd1zc+lZOE7N9m0MhhbEzuaGjxNtSe9SfC8MEWp1edL9B0C55zcnbLpUbBERVJCIiAL45oOhF/FfUQGlx3ZmCpZkkjY4cw5twe/uPeua4jugpc1xFKz7DyR7b+pdkRAcO/iipOlT6/wDQtxhu7ujj82kznq8Of6bOuAusogIxRYG91s3kN9voHJSSGINaGtFgNAq0QBERAEREAREQBERAEREAREQBERAEREAREQBERAEREAREQBERAEREAREQBERAEREAREQBERAEREAREQBERAf/2Q=="/>
          <p:cNvSpPr>
            <a:spLocks noChangeAspect="1" noChangeArrowheads="1"/>
          </p:cNvSpPr>
          <p:nvPr/>
        </p:nvSpPr>
        <p:spPr bwMode="auto">
          <a:xfrm>
            <a:off x="155575" y="-822325"/>
            <a:ext cx="2647950" cy="17240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data:image/jpeg;base64,/9j/4AAQSkZJRgABAQAAAQABAAD/2wCEAAkGBxQTEhQUExQVFRQXGBgVGRcYGB0cHRocGSAdHxoXHBwcHSogGRslHRwaIjEhJSkrLi4uHCAzODMsNygtLisBCgoKDg0OGxAQGiwkHyQsLCwsNDQsLCwsLCwsLCwsLCwsLCwsLCwsLCwsLCwsLCwsLCwsLCwsLCwsLCwsLCwsLP/AABEIALUBFgMBIgACEQEDEQH/xAAcAAEAAQUBAQAAAAAAAAAAAAAABgIDBAUHCAH/xABREAABAwIDBQMGCQYLBgcAAAABAAIDBBEFEiEGBzFBURNhcSIygZGhsRQjM0JSYnKCwRaSorLh8BUXQ0RUk8LR0tPiCCQ0c5TDNlVjg4Sz8f/EABkBAQADAQEAAAAAAAAAAAAAAAABAgMEBf/EACoRAAICAQMCBQMFAAAAAAAAAAABAhEDEiExBBMiMkFRcRRCYSMzQ4GR/9oADAMBAAIRAxEAPwDuKIiAIiIAiIgCIiAIiIAiKL7S7fUVFpLKHPFrsYQSO868unHoCgJQi4vWb8HyOy0NDJLb6QJJuDyZewv6x0WDLvTxxoucNYB308/+YpoHdkXLdht8MdVK2mrIvg07jla6/wAW53JpzeUxx5A3HfqAui1OLwR3zzxMtxzSNFvG5UAzUUbqNvsNZbNW0+uotIHcfs3Wrqd7eFMNjU3+yx7h6w1KBOEUA/jjwn+kP/qZP8KqZvhwkm3whw8YpB/ZQE9RRqk2/wANkIDa2C54AvDf1rLf01UyQXje146tcD7kBeREQBERAEREAREQBERAEREAREQBERAERco273vNpz2dIwSvNsjzqHG9iQ3jl0sD848NNUB1dW5p2t85zW+JA964M2g2ixAZ5ZnUkLyHeVJ2WgOlmN8sHXgQL2Cqbung1NTiEshJzHIziTzu9x171dQb4RDaR2Cs2uoYiRJWU7SNCDK249F7rAdvHwsfz2H1k+4LnFPu4wtnnCol+0/L+q0K9+ROFD+aOPjNJ+Dlqunm/Qr3Ik/bvKws/wA9h9v9ywsV3s4ZFG5zKgTOA0YwG51A4kAc/VfQqAYtsXh/YyGGjPahjsg7d+rrHLxdbiotspu9c5zZKwFrAb9kCMzrcnEeaD3a+Cj6eadUO5GiSN2zxfGXviooxFFcgv4MYNNHvI1d3W4HzdLrY0W7CihPaV076ubiWg5WXuSdfOOveOakbcQyRthhYyGJvBkYDQOug9/ErXPdddEOl9ZGby+xsY8VELOzpY2QRjQBjQOHVa+evkdqXuv4qy4q04rpUIx4Rm22RnbfARURmVuk7AXB3NwGpaTzPMd/iots7sc6raJ5Zwxjr8i95sbHuHrXS3FRrAPiamppvmfLxjo13nAdwNvasMmKLmm/U0jJ0XqXYPDmeeamU/aaweoAn2rYxYHhzBZtCx3e98jj+sFlOKtOP7+Ct2YL0I1stSYfRcqCnHod/iWHJhNGf5pD6Mw/tLMcrbyp7cfYjUzUVOzVE7+QLfsSOHvusD8lmxkupqieF3j+LbFSFxVpxUPFB+hOplrD9s8aorDtGVkY0yuGc2HeMr727yphs9vypnnJWRPpn3sSPLZ6dA5vhYqJrFrqCOYWkYHd/MeB4hYS6Zfay6ye56DwrFYamMSU8rJWH5zHAi/Q24HuOqzF5Q/gmpo5O2oZpGuGtmuyusDex5Pb3Hj0K6jsLvoil+JxECCUadrY5HHo4WvGfZ4cFyyg4umaJpnXkVEUrXAOaQ5p1BBuD4EKtVJCIiAIijm1O29HQg9tKM+nkN1drwvbzRz15cAUBI0XCcS3+vD/AIilYWdXudf0W9HJdS2A2qGJUbagM7M5nMc29wHNtex5jUICSIiIAiIgIjvSxl1Lh7yxwY+VzIA8m2XtDZzr2NrNDtbGxsuW7j8EjllqMRlZcQkRwAgWDrXvw85jMgH2vBbj/aExX5GBrrZGOmdra+c9kxtrEHQyHlo0rdbJUApMIpYwLOkb2z+t5NfdlHoWmOOqSRWTpWZdfXOkcSToozJtXRtcWmojBBsddLjlcLdqP/k1Qw5pHRRjXMXP5ddXcF6bTSqNHPs+TaUeIxTAmKRkgHHK4G3jbgVeKw8OoII7vgZG0PAJLLWcOR04rLWkbrcqwiL44qxBS5W3FVOKtuKgkoeVacVU4q04qpJ8KjuOnsqqln4BxMDj1Drlo9akKjW8Bv8AuoeOLJWPHtH4rLL5b9i0eSRPKsuKrBJtbUm1gOd+FltPyWqj/JgH6Je0Hwte6lyS5ZCTZpCVacf3/f8AfRXquFzHOY8Frm6EHiFjkqQUuKtr64r4oARF8KA+ErT4xgMc5DvMfzcBx8Rz8VtiizklLZlk6I7FRspbMdX1EINyGx5gO82Bssls0XLGaofecP8AuL7tRhvaxEgXey7h4cx6h7Fe3XYHRVkckc0WaZjgb5nC7XcNAbaHT1LlyVB1WxrHdFrOz/zqo/Pd/mKttQBwxupH33f5qnrt1FH/AEWT8+T/ABK5Huvox/NHHxL/AMSqal7E0QQVZcLHHai3fIR7e0UHxWnvUFjZ/hFzftPK8ouAJPM368eC7lLuoozr8FePB7/8S02KboIic0Lp4HcrguaPXZ3tVW0/QlI51i/lQNacnxY0bGYmi9rFzm2Ejie/VdF3E1DhTv8AKIAqBz4AtbfTooxiW7Wve4NMscjBwc5xBt3i1/Rcrq2ymAtp4oqeIA2tmcBbM75zz4+zgok74COjoiKpIRFZragRxvkPBjXPPg0XPuQHnfeXVfDsYNM3UOqIqa4cdRGACC3kQ+STXxXV9onAObG3zWNDR4DQLlW7Fr6nGo5ZAfio5alwNtDNmcNRxBMoI5+qy6PiUmaRx7119LG5WZZHsYpUEmppcTxOWlaIzFAOMpd2bLAZpHNaQZHkmwubAclOiou+gq6eqqZqQQvbUsDZGyEtLXDQkWGoOp9K6s0W0qM4NJmqodoZoMRNBKGmMOETbRtY5twCw2Y4tDTcaXOhHgpwoZshsMKZ4mmcHyjzQ3zW353IuT6lM1OBTUfGROr2CocVU5W3FbFSlxVpxVTysXa3aSkw18cM0Ms87o2yOyvyNYHXs3qToVlkyxhyWjFvgreVbK0P8Z9B/QJv6/8AYvh3n0H9Am/r/wDSsPqofkv22b5aHbYXo5fBp9oWRSbxMLebSQVcP1mva8DxBsU27hjdhr6mllFRTuLGZhcOY4keTI35v7R1CSzwlFpewUGmSDYuUNcJn+bDTvnP3W/tXCK7EZJZnzPcTI9xeXXN7uNzbpxXYcRlMGC1knznthph94jP+iuKBc2eVyNILY77tS45oA8kyCmgDzzLsupPetG8rAj3o08rWGroS+ZrWsMkcxaH5QBctI0OiqbvBww+dQ1Le9s4J9oW0M8Ekijg2zJRbPC/gVeHDD5ZO3a3OaeYAOLRxyOGjiOiow2GFsU9TU5+wp2BzgzRznONmMBPC5Wyyxasrpd0a9UFYrt4GG/0Co/6j9i+fl/hv9An/wCo/wBKyfUQLdtmUixm7fYZzoagDqKi59RC3OE1OHVxEdJPJDUHzYqkABx+i2Rul+g49yLPBjQzXrQbKn4LjEYvlZIXD7sgNh6H29SkdRA5jnMe0tc02LToQVFdsQWOgnb5zHe0eUPaCozK42IPc9TYdUdpG13O2viOKyVotlKkPYbcDlePBwW9XEbBERAY01BG7zmDx4e5KWgjjN2tseup96yUQBERAFFN6eICHCqskgZ4zAL8LzeRc+AcT6FK1y/f9XFlHA0Ei83aEgX+SY5zQR0L8iIEe3F0oDcSqLNAL2wty3sA3MSGk65bFvHoFJHm5P7/AL//AIsLdTSdjgjXWsZpJJD32OUexoWUV6HSLwtmGXk+FUEr6VSuwyCxsSq+yjdJkfJlt5LBdx1toOduPoWSvhKMgiOJ7RMqmGmpc5nk8g3Y5vZtPnPcTbQDp171JWNytAvewAuefeVpZXNGKNt5zqR2b0PBF/UeK3TisoXbb+C7LlJAZJGMHznBvrK5JvUxMVGK1Twbta/sm+EYDdO64J9K7Tsy5rZzK/zYWSSuPQNHH2rzdUzl73Pdxc4uPiTcrj6uXiSNcS2Onbu9j6U0nw2tjM3aPcyGLMWtIbo57iNeNxbu9Uin2dwmYZX0ZgvoJIZHEtvzyuuDZZ8lP2NHh8HAspWOcOj5Bmd7brDAJsACSdABxJPABaYsMHC2iJTd7HL9vNkHYfMwB/awStzwy2tmaLXBHJwuL+IWw3Q4mI69tPIA6nq2mmlY7zSHeabdQ7QH6x6rb77K5oNFRggyU8b3S2N8rpS05O4gNv8AeC0e6HCzPitMAPJjJmeejWC9z97KPSuJ0pbGvoSzezKafDqWlvrLPLKfCLyG39d1Bt32zTa+rEUjiyFjHyyvHEMYOXeSWj0qSb/KsOxJsTTpDCxlujnXefTZzVmbqIBHh2I1Hznuipm/rO9h9it55/JHCNq7D8JAyjDiWcM5mfnPfxsCoZvH2QipBBU0rnGlqMwa1/nRvbxYTzHQ9x9MncsPe7UhlFhlOOJbJUO++QGf2lvnxxjG0UhJtkQ3dOkGJ0XZef27B90mz/0cy6TvJnbFhdQ0aGornNFubYiXeq4US3IUgdiYld5tPDLUH7oDfe8LL3x1Ba3D6Y3uyB07/tzuJN+8ZfaudOos0fJEdisA+H1sFLmyCQnM4C9mtaXOPjZpXTXUeExns2Yc2VjSR2j5n53D6WmgvxUc3OU2U11Wf5GnLGn68xyg362B9a2VlrhxqStlJyaLeObA0lRDLNhpkjmiaZHUshzAsHnGN56cbEn0LlYK7rgMwpoaqslu2OKF8bT9OSQWawX8493eFwpZ5YqMqRaLtHbKnEjW0NHWv+WcH08v1nRHyX+Jbqf2KF7bkdg37Y9xUspKQ0+FUEL9JH9rUkH5rZCAz1tF/WontiwvbDG0Xc+QADv4D2kLf+Ep9x3nYF/xcQ6wR+xrf71MVF9loA1+VvmtZlHgLAe5ShchqEREAREQBERAFwz/AGh8StNDCHlpFO9xA4O7SRgsfQxx9AXc15r371rnYjNFxAFMBp9Fjza/jKfYpQOo4XB2OFUMf/oRuPi4Bx96wStzjvkshYL2bGweoBaQr1OnVQRzZHufCV8X1F0GZ8VDnK3WVkcbc0j2sHVxAUGxraQ1sgo6Mmz7iSU6eSPOy91ufPhzWc8ij8loxsz9m5PhFXU1fzBaniPUN1cR1BIHrUlcVZoaNsMbImCzWCw/EnvPNVkqIKluS3bKMcq+wwqvl5vYynb4yHyvZquCLsW9ioDMKpYr+VNUPmt1EbSz1ahc42O2akxCpbTxFrSQXue7gxjfOcbceI06kLzc7ubN4KkdSZvBw2pYx8756eYMYx7BH2jbtFrtI5eK1+I7z6SBp+AQSSTWsJ57AMP0msF7kd9lSd2OHjQ107iOJbCLE91zwVyHYHCWavlrpT0aI2D03BNvBW/Waojw8nKp5paiYucXyzSOueLnPce4ak9y7lu32W/g9sbJLfDqstbI3nBB5xYfrOyi/o6a04fJSUdzQUjYXkWM0hMkgH1bkhvo9SpwvFnQ1DJ3XkIcS651NwQdTz1VodPJbsOa4RyPbnEzU4hVzH50r7fZacrf0QF0vCKf4Pg9FHazp3SVLuVwTlYT92yxJdhcJMhf8IrRGTfs8jcw+rnOnrC2WN4iJnMDGdnDExsMTObWM0bfvTDikpW0JyVGBGwuIaOJIA9OijW+erDsTdEPNp44oB91tyR01d7FJYZC1zXDi0hw8QbhX9odn8Nrp3VUk1TBLIQ6RjWNe3NYAlh4gG3O606iMpVRWDSNXugo3Clr5Rxl7KjYepld5QB7hlNlot8WI9ti1RY+TFlgb3CNoDh+fmXVtkG07ZKekpWvbTQOfVPfLbO97WkZ3ZdLC4A05DovPuJVZmmllPGR7nn7xJ/Fcs1pSTNE7ZMd3e1tPTQ1NLVNkEVQY3dpHYuYYzcXaeIJspG/abB4vK7SqqejGxiMHuc4m9vBanB920Qp4p66qdCZ2CSOKOPO7IeDnG9hca2WYzYXCh51XVuHRsTQfWSQrQ7iVIh6fUi22220lfkjaxsFLEbxwNNwDwzOPzncde8rI3e7FGteZZyYqKLypJSCA+38kw83Hu4eJCl9JgmDQ6tpamocNR8IlAbcdRFa47iFk4rjUk4awhkcTPMhibkjZ4NHPv8Acpjhk3uHNLgY/ihqZnSWyt0axv0WN0a38fElRxkImxOhiNyA4yEA/Ru4fqLZXX3dhR9vVVFY7VrPior9/E8Po2/OK1zNKNIrDd2dq2YZ8ofAe9b5a3AIcsQP0iT+A9y2S4zUIiIAiIgCIiALzZvUqDJi0sWtvhUNvTFC1ek15k26GbaRzOtVTe0RBSgdk2q+VA6BaIlbfah3xzlpZJA0FxNgAST0A4levh2gjknyYGPY1FSRGSU9zWji49B/eoVRxYnivlscKenvYG5aDrrYgZpCOHIXHJWMJpzjGIlz7/B4vKt9QHRvcX8yu44RheezWgNjaANBoAODQPBcOfqHJ0uDeEEuTmLN00BB7Somc8jj5NgeutyR6VGjSSYLVjtPLp5RbOBrYe5zTa45j2em6ShZH5rRfqePrXPd9OyjainNSAc0TbSZecetn2uATG45vsl45rnjJxdou1ao1AeCGuaQWuAcCOBB1BHirTyozu5r3vgqKd13SUoMjGjznR3s5ovyDstvthbugxCOdmeM3HA8iD0I5FepDIpqznlGjSb48LqZZKIxQSyQNpYw1zGFzc7i4v1aLB3m6dyz92WzstHS1VTURuhlnaKeJrxleWEgyOynUA2HqW9psSmjGVkr2DoHED1K1V1T3m73ueeALiT71gun8epsvr2ox3lWXFVuVlxXSZnxxVpxVbirRP7+pQCl5VtfXFfFAC+L6vhQk3OAskMGIdi0umNJI1jW6uOYgHKOJPDh3Ll2z+xFbUzsiFPMwFwD3vjc1rG83OJAAsOXNTmCdzHBzHOa4cHNJBHpGqy58bqXtLXVEzmnQgyOse466hc2TFqd2aRlSMnayrbJUvDDeOMNhYfqxi1789bm606ItUqVFAiKiUkAkC5AuBwueikGk2orTZtPGCZZSGgDjYmwHpOnrXXdjsCEEEFM3iAMx6uOr3eu65Fu/he7FmfCB8YGvfY62OU5bW4WXovZul0Mh+yPxK4Mk9TNoqkbpjAAAOAFh6FUiLMsEREAREQBERAF5n2w/wDFH/y6X/tL0wvMm27rbTE9KqmPsiQHWdoX3ncoTvBr+yoZOsloh97j+iCpnjvy7/ErmO92a0UDOr3O/NFv7S9Wb04f6OZbzJPuownsqFjreXOe0PhwYPVr6SuyUNMI2Nb04nqeZUR2SoGt7CNo8iNjbeDQLe2ymy8o6QrdREHtc12ocC0juIsVcRAeXNhXupsYpWuu0SF1K6/zvOh6cMzW9eHVbza7Z2SOaWWkcY5tc7Rwf6OGZa3bOmFPjLZGuuRiBNugHweUadM0rvaui7Ux5amS3VdfTpSuLMp7bkP2ILnUEb3kl3aSNu65Nged/Sts8rWbMYlCKV0RkY2WOomDmFwBsXEhwB4jlp0Wdmvwse8FdWN+BGcuT49W3H9/35qolWnFWIKXO4K24rRbYyFjIZW8Y5QfR09lldodooJeDwx30X6e3gVn3Fq0stp2s2iL41wPA38F9VyoVJK+lUONuOihkoIsWfE4WedKwfeBPqCj+O7QskjdHDmc4/OAIsAbnvWUskYrksk2SpFg4ZVs7CFxkZcsbe7he4FiDfndZ1lZO0QERFIMPZTXGx3RO/U/avQez/yI8SvP+ymmND60LvY3/SvQOAD4keJXn5PMzePBsURFQkIiIAiIgCIiALy7vIdl2gldyFRAfU2Mr1EvMe+OnMeJVMuny8duvyMTvUpQOs7QfLv8T71yje3q6kHXtPexdWxv5S/0mtPrC5ZvXNn0jjwBf72Felk/Y/w54+c7lsoPKP2B+CkqjeypuXH6oUkXmHQEREB5Z3pROdjlQIzaQzQtaejixlvbZSzGdpXRzmCsOaqjd2cjomnKRpablZpBF+hvotPtZHm2nA61tIPZEpPtTh7XYriFwPLpmD84OB/VC3wXq2KTqtyHUWzkkxq5mMpXM+FSR/GtcXXFicpbwb5QW5wnDmwss1jWF2rgxziL+LtfYsHYDaSnZQOgmlDZjUPcA7NqHNZYk2sNQRqeS3b104VFrUuTOd8FJKtOVbirTluUNVtOwOpZb/RuPQQVd2I2DpayhikkEglc54LmPsTZxAFnAt9QTGWZoJR9R3sClu5j/gqb/mP/AFyuHqfMjbHwRmp3QlpHZVT28/KZ/c4LHO7CrHm1ot98e4lej3NB4i6svoozxY31Bc9mh52G66qPnVo/TP4p/FG8nyqwEc/iz+L16G/g+L6DfUqhQx/Qb6gjYPK202zkWH1kDCXTRuaHkFovqXNsBfXUA2UhYIhYMyAPHk5QBmHUW46K6Zc207WvJLWVcjWhxuGgC7WtB80A62HVaqXZkPmxEG+aORzYdfNJJeLdOIHpW+FvhIzmavB8HYwtc6VgL3vDGFgc74txHF17cFK1otjsDEtDUyOHxjiQxx4tMYzAjoc3uWRh01Q+NtQ4MELnBuTXMAdO0v0zcui2x+FLbkrLdm1RWRVMLywObnGuW+vqV4rUqYmzzrY1D3xOH6Ll6B2ePxPpK870Pk4xRu+kMv6w/FehtnD8UftH8FwZfMzaPBtURFmWCIiAIiIAiIgC87f7QGEZK0zW+VijeHXH8neN7QOJPlQnwzL0SolvJ2S/hCmytNpY7ubqBnBFnREkHLmFrGxs4NNjaylAjNLiTamkpJ2m+aFrXdz2ANeD94FQPe1Denif9GXL6HNP4tC1WBYxNhMj6aqjf2LnXsRZ0bhpmt3i1xwIALSRxr272rgqIGwwFz3Oe118pFgOWupJJ967e5F4XFvcx0vXZ3XYaoD2NeODomOHpspYuf7sY3xQUscgLXdiGkHiNL2K6AuE2CIiA807y+0pcdfVOjORk9PUN+s1oZa3cSxwv1CkX5Qw1uKzSU7i+N1NGOBBuHG4IPMZl1fazZWCviyTN8oXySADMwnx0c082nQ+NiOIYxuoqqMmSlqPKa0kg3Y421OUi4cDbgbclrjnokmVkrVFzY/AIn4TiDixpl7eaPPa5aI2NcwC/DyiTp3LCwSObs4qmWUkTktLD5rb37Mt6XykHxC3G6Cp7XDq+I6v7TtD/wC6zLf1sWqxWLPg8LRzZT+0tB963xeW/YpLmi9R4vHK4tbmHHKXCweBxLDzAKynq7tBTtjhhIFhDJG0W5B3xf8AaCsPK6VfDM/gxsQPxUn2He4qVbmP+Cpv+a/9cqGbQSZaaU/VI9eime5of7jTf813/wBhXJ1T3Rrj4OxoiLlNAiIgPNe9GilocVdUtaQ7tvhTHX0e1wZcC2oyva8O7nt667TBcTjqZqyWIksfKxwuLH5NoNx4ghdq2m2cgroTDUNuOLXDRzHWsHtPI+NweBBGi4xjG52SFxNNVPYfrCwceocy1hb5uU2W2LJodlJRs+7FgfB54x8ypmZ4XOixKKDNhwYOPYOb4EA/itJhGIS4TNNBWMeWSHOHt1zObfy2k+cHX15jRbPZLF4n0zWukY1wL7tc4AgFxPM6jVdWOcZJL8MzlFoxoaa2GxSC5e0tnLuZObyiTxPkEjwWeQsSgq4/4Oe0vZ5LZWAFwvoXZefMWWC/aKFkbXFwc7KPJbqb259EUopL4QpsvU7r4tQjob+vN/cvQuzR+Ld9r8AuEbtcLmnqjXytyRtaWxgjjcW8nqACdepXeNm2WiJ6uP4Lim7k2bLZG2REVCQiIgCIiAIiIAiIgNXjeBRVLSJGMdcWOZoIcBwBv0KiMe72CJ4fHSQhzTcOaBoeovwXQkQGjwfCnNfnfpbgPHmt4iIAiIgC1u0WENqqd8LiW5hdrmmxa4G7XDwIGnPgtkiA8x1eFYhgc7pGtDmyNcHta1xYWg8eHmjQ3vdt7G19cD8pIThjYcxEzQ1uUg8ng3B4cF6jrKNkos9oNtRccD11XONod0tJKS4Q5SdbwnL+jq32LSORxToq42RHaWrY+ikc17SMrXizgeDmkLWz4nC0ZnSsAIv5wuR3C9yt67dFRjian85v+Wsmi3YULDrFJIePlvd7m2BWz6l3dFe2c4ra2SvcKakY5wc4ZnWNrdT9Fo4knou4bGYSIGU0DdezDQSOZGrnd1zc+lZOE7N9m0MhhbEzuaGjxNtSe9SfC8MEWp1edL9B0C55zcnbLpUbBERVJCIiAL45oOhF/FfUQGlx3ZmCpZkkjY4cw5twe/uPeua4jugpc1xFKz7DyR7b+pdkRAcO/iipOlT6/wDQtxhu7ujj82kznq8Of6bOuAusogIxRYG91s3kN9voHJSSGINaGtFgNAq0QBERAEREAREQBERAEREAREQBERAEREAREQBERAEREAREQBERAEREAREQBERAEREAREQBERAEREAREQBERAf/2Q=="/>
          <p:cNvSpPr>
            <a:spLocks noChangeAspect="1" noChangeArrowheads="1"/>
          </p:cNvSpPr>
          <p:nvPr/>
        </p:nvSpPr>
        <p:spPr bwMode="auto">
          <a:xfrm>
            <a:off x="307975" y="-669925"/>
            <a:ext cx="2647950" cy="17240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8" name="AutoShape 6" descr="data:image/jpeg;base64,/9j/4AAQSkZJRgABAQAAAQABAAD/2wCEAAkGBxQTEhQUExQVFRQXGBgVGRcYGB0cHRocGSAdHxoXHBwcHSogGRslHRwaIjEhJSkrLi4uHCAzODMsNygtLisBCgoKDg0OGxAQGiwkHyQsLCwsNDQsLCwsLCwsLCwsLCwsLCwsLCwsLCwsLCwsLCwsLCwsLCwsLCwsLCwsLCwsLP/AABEIALUBFgMBIgACEQEDEQH/xAAcAAEAAQUBAQAAAAAAAAAAAAAABgIDBAUHCAH/xABREAABAwIDBQMGCQYLBgcAAAABAAIDBBEFEiEGBzFBURNhcSIygZGhsRQjM0JSYnKCwRaSorLh8BUXQ0RUk8LR0tPiCCQ0c5TDNlVjg4Sz8f/EABkBAQADAQEAAAAAAAAAAAAAAAABAgMEBf/EACoRAAICAQMCBQMFAAAAAAAAAAABAhEDEiExBBMiMkFRcRRCYSMzQ4GR/9oADAMBAAIRAxEAPwDuKIiAIiIAiIgCIiAIiIAiKL7S7fUVFpLKHPFrsYQSO868unHoCgJQi4vWb8HyOy0NDJLb6QJJuDyZewv6x0WDLvTxxoucNYB308/+YpoHdkXLdht8MdVK2mrIvg07jla6/wAW53JpzeUxx5A3HfqAui1OLwR3zzxMtxzSNFvG5UAzUUbqNvsNZbNW0+uotIHcfs3Wrqd7eFMNjU3+yx7h6w1KBOEUA/jjwn+kP/qZP8KqZvhwkm3whw8YpB/ZQE9RRqk2/wANkIDa2C54AvDf1rLf01UyQXje146tcD7kBeREQBERAEREAREQBERAEREAREQBERAERco273vNpz2dIwSvNsjzqHG9iQ3jl0sD848NNUB1dW5p2t85zW+JA964M2g2ixAZ5ZnUkLyHeVJ2WgOlmN8sHXgQL2Cqbung1NTiEshJzHIziTzu9x171dQb4RDaR2Cs2uoYiRJWU7SNCDK249F7rAdvHwsfz2H1k+4LnFPu4wtnnCol+0/L+q0K9+ROFD+aOPjNJ+Dlqunm/Qr3Ik/bvKws/wA9h9v9ywsV3s4ZFG5zKgTOA0YwG51A4kAc/VfQqAYtsXh/YyGGjPahjsg7d+rrHLxdbiotspu9c5zZKwFrAb9kCMzrcnEeaD3a+Cj6eadUO5GiSN2zxfGXviooxFFcgv4MYNNHvI1d3W4HzdLrY0W7CihPaV076ubiWg5WXuSdfOOveOakbcQyRthhYyGJvBkYDQOug9/ErXPdddEOl9ZGby+xsY8VELOzpY2QRjQBjQOHVa+evkdqXuv4qy4q04rpUIx4Rm22RnbfARURmVuk7AXB3NwGpaTzPMd/iots7sc6raJ5Zwxjr8i95sbHuHrXS3FRrAPiamppvmfLxjo13nAdwNvasMmKLmm/U0jJ0XqXYPDmeeamU/aaweoAn2rYxYHhzBZtCx3e98jj+sFlOKtOP7+Ct2YL0I1stSYfRcqCnHod/iWHJhNGf5pD6Mw/tLMcrbyp7cfYjUzUVOzVE7+QLfsSOHvusD8lmxkupqieF3j+LbFSFxVpxUPFB+hOplrD9s8aorDtGVkY0yuGc2HeMr727yphs9vypnnJWRPpn3sSPLZ6dA5vhYqJrFrqCOYWkYHd/MeB4hYS6Zfay6ye56DwrFYamMSU8rJWH5zHAi/Q24HuOqzF5Q/gmpo5O2oZpGuGtmuyusDex5Pb3Hj0K6jsLvoil+JxECCUadrY5HHo4WvGfZ4cFyyg4umaJpnXkVEUrXAOaQ5p1BBuD4EKtVJCIiAIijm1O29HQg9tKM+nkN1drwvbzRz15cAUBI0XCcS3+vD/AIilYWdXudf0W9HJdS2A2qGJUbagM7M5nMc29wHNtex5jUICSIiIAiIgIjvSxl1Lh7yxwY+VzIA8m2XtDZzr2NrNDtbGxsuW7j8EjllqMRlZcQkRwAgWDrXvw85jMgH2vBbj/aExX5GBrrZGOmdra+c9kxtrEHQyHlo0rdbJUApMIpYwLOkb2z+t5NfdlHoWmOOqSRWTpWZdfXOkcSToozJtXRtcWmojBBsddLjlcLdqP/k1Qw5pHRRjXMXP5ddXcF6bTSqNHPs+TaUeIxTAmKRkgHHK4G3jbgVeKw8OoII7vgZG0PAJLLWcOR04rLWkbrcqwiL44qxBS5W3FVOKtuKgkoeVacVU4q04qpJ8KjuOnsqqln4BxMDj1Drlo9akKjW8Bv8AuoeOLJWPHtH4rLL5b9i0eSRPKsuKrBJtbUm1gOd+FltPyWqj/JgH6Je0Hwte6lyS5ZCTZpCVacf3/f8AfRXquFzHOY8Frm6EHiFjkqQUuKtr64r4oARF8KA+ErT4xgMc5DvMfzcBx8Rz8VtiizklLZlk6I7FRspbMdX1EINyGx5gO82Bssls0XLGaofecP8AuL7tRhvaxEgXey7h4cx6h7Fe3XYHRVkckc0WaZjgb5nC7XcNAbaHT1LlyVB1WxrHdFrOz/zqo/Pd/mKttQBwxupH33f5qnrt1FH/AEWT8+T/ABK5Huvox/NHHxL/AMSqal7E0QQVZcLHHai3fIR7e0UHxWnvUFjZ/hFzftPK8ouAJPM368eC7lLuoozr8FePB7/8S02KboIic0Lp4HcrguaPXZ3tVW0/QlI51i/lQNacnxY0bGYmi9rFzm2Ejie/VdF3E1DhTv8AKIAqBz4AtbfTooxiW7Wve4NMscjBwc5xBt3i1/Rcrq2ymAtp4oqeIA2tmcBbM75zz4+zgok74COjoiKpIRFZragRxvkPBjXPPg0XPuQHnfeXVfDsYNM3UOqIqa4cdRGACC3kQ+STXxXV9onAObG3zWNDR4DQLlW7Fr6nGo5ZAfio5alwNtDNmcNRxBMoI5+qy6PiUmaRx7119LG5WZZHsYpUEmppcTxOWlaIzFAOMpd2bLAZpHNaQZHkmwubAclOiou+gq6eqqZqQQvbUsDZGyEtLXDQkWGoOp9K6s0W0qM4NJmqodoZoMRNBKGmMOETbRtY5twCw2Y4tDTcaXOhHgpwoZshsMKZ4mmcHyjzQ3zW353IuT6lM1OBTUfGROr2CocVU5W3FbFSlxVpxVTysXa3aSkw18cM0Ms87o2yOyvyNYHXs3qToVlkyxhyWjFvgreVbK0P8Z9B/QJv6/8AYvh3n0H9Am/r/wDSsPqofkv22b5aHbYXo5fBp9oWRSbxMLebSQVcP1mva8DxBsU27hjdhr6mllFRTuLGZhcOY4keTI35v7R1CSzwlFpewUGmSDYuUNcJn+bDTvnP3W/tXCK7EZJZnzPcTI9xeXXN7uNzbpxXYcRlMGC1knznthph94jP+iuKBc2eVyNILY77tS45oA8kyCmgDzzLsupPetG8rAj3o08rWGroS+ZrWsMkcxaH5QBctI0OiqbvBww+dQ1Le9s4J9oW0M8Ekijg2zJRbPC/gVeHDD5ZO3a3OaeYAOLRxyOGjiOiow2GFsU9TU5+wp2BzgzRznONmMBPC5Wyyxasrpd0a9UFYrt4GG/0Co/6j9i+fl/hv9An/wCo/wBKyfUQLdtmUixm7fYZzoagDqKi59RC3OE1OHVxEdJPJDUHzYqkABx+i2Rul+g49yLPBjQzXrQbKn4LjEYvlZIXD7sgNh6H29SkdRA5jnMe0tc02LToQVFdsQWOgnb5zHe0eUPaCozK42IPc9TYdUdpG13O2viOKyVotlKkPYbcDlePBwW9XEbBERAY01BG7zmDx4e5KWgjjN2tseup96yUQBERAFFN6eICHCqskgZ4zAL8LzeRc+AcT6FK1y/f9XFlHA0Ei83aEgX+SY5zQR0L8iIEe3F0oDcSqLNAL2wty3sA3MSGk65bFvHoFJHm5P7/AL//AIsLdTSdjgjXWsZpJJD32OUexoWUV6HSLwtmGXk+FUEr6VSuwyCxsSq+yjdJkfJlt5LBdx1toOduPoWSvhKMgiOJ7RMqmGmpc5nk8g3Y5vZtPnPcTbQDp171JWNytAvewAuefeVpZXNGKNt5zqR2b0PBF/UeK3TisoXbb+C7LlJAZJGMHznBvrK5JvUxMVGK1Twbta/sm+EYDdO64J9K7Tsy5rZzK/zYWSSuPQNHH2rzdUzl73Pdxc4uPiTcrj6uXiSNcS2Onbu9j6U0nw2tjM3aPcyGLMWtIbo57iNeNxbu9Uin2dwmYZX0ZgvoJIZHEtvzyuuDZZ8lP2NHh8HAspWOcOj5Bmd7brDAJsACSdABxJPABaYsMHC2iJTd7HL9vNkHYfMwB/awStzwy2tmaLXBHJwuL+IWw3Q4mI69tPIA6nq2mmlY7zSHeabdQ7QH6x6rb77K5oNFRggyU8b3S2N8rpS05O4gNv8AeC0e6HCzPitMAPJjJmeejWC9z97KPSuJ0pbGvoSzezKafDqWlvrLPLKfCLyG39d1Bt32zTa+rEUjiyFjHyyvHEMYOXeSWj0qSb/KsOxJsTTpDCxlujnXefTZzVmbqIBHh2I1Hznuipm/rO9h9it55/JHCNq7D8JAyjDiWcM5mfnPfxsCoZvH2QipBBU0rnGlqMwa1/nRvbxYTzHQ9x9MncsPe7UhlFhlOOJbJUO++QGf2lvnxxjG0UhJtkQ3dOkGJ0XZef27B90mz/0cy6TvJnbFhdQ0aGornNFubYiXeq4US3IUgdiYld5tPDLUH7oDfe8LL3x1Ba3D6Y3uyB07/tzuJN+8ZfaudOos0fJEdisA+H1sFLmyCQnM4C9mtaXOPjZpXTXUeExns2Yc2VjSR2j5n53D6WmgvxUc3OU2U11Wf5GnLGn68xyg362B9a2VlrhxqStlJyaLeObA0lRDLNhpkjmiaZHUshzAsHnGN56cbEn0LlYK7rgMwpoaqslu2OKF8bT9OSQWawX8493eFwpZ5YqMqRaLtHbKnEjW0NHWv+WcH08v1nRHyX+Jbqf2KF7bkdg37Y9xUspKQ0+FUEL9JH9rUkH5rZCAz1tF/WontiwvbDG0Xc+QADv4D2kLf+Ep9x3nYF/xcQ6wR+xrf71MVF9loA1+VvmtZlHgLAe5ShchqEREAREQBERAFwz/AGh8StNDCHlpFO9xA4O7SRgsfQxx9AXc15r371rnYjNFxAFMBp9Fjza/jKfYpQOo4XB2OFUMf/oRuPi4Bx96wStzjvkshYL2bGweoBaQr1OnVQRzZHufCV8X1F0GZ8VDnK3WVkcbc0j2sHVxAUGxraQ1sgo6Mmz7iSU6eSPOy91ufPhzWc8ij8loxsz9m5PhFXU1fzBaniPUN1cR1BIHrUlcVZoaNsMbImCzWCw/EnvPNVkqIKluS3bKMcq+wwqvl5vYynb4yHyvZquCLsW9ioDMKpYr+VNUPmt1EbSz1ahc42O2akxCpbTxFrSQXue7gxjfOcbceI06kLzc7ubN4KkdSZvBw2pYx8756eYMYx7BH2jbtFrtI5eK1+I7z6SBp+AQSSTWsJ57AMP0msF7kd9lSd2OHjQ107iOJbCLE91zwVyHYHCWavlrpT0aI2D03BNvBW/Waojw8nKp5paiYucXyzSOueLnPce4ak9y7lu32W/g9sbJLfDqstbI3nBB5xYfrOyi/o6a04fJSUdzQUjYXkWM0hMkgH1bkhvo9SpwvFnQ1DJ3XkIcS651NwQdTz1VodPJbsOa4RyPbnEzU4hVzH50r7fZacrf0QF0vCKf4Pg9FHazp3SVLuVwTlYT92yxJdhcJMhf8IrRGTfs8jcw+rnOnrC2WN4iJnMDGdnDExsMTObWM0bfvTDikpW0JyVGBGwuIaOJIA9OijW+erDsTdEPNp44oB91tyR01d7FJYZC1zXDi0hw8QbhX9odn8Nrp3VUk1TBLIQ6RjWNe3NYAlh4gG3O606iMpVRWDSNXugo3Clr5Rxl7KjYepld5QB7hlNlot8WI9ti1RY+TFlgb3CNoDh+fmXVtkG07ZKekpWvbTQOfVPfLbO97WkZ3ZdLC4A05DovPuJVZmmllPGR7nn7xJ/Fcs1pSTNE7ZMd3e1tPTQ1NLVNkEVQY3dpHYuYYzcXaeIJspG/abB4vK7SqqejGxiMHuc4m9vBanB920Qp4p66qdCZ2CSOKOPO7IeDnG9hca2WYzYXCh51XVuHRsTQfWSQrQ7iVIh6fUi22220lfkjaxsFLEbxwNNwDwzOPzncde8rI3e7FGteZZyYqKLypJSCA+38kw83Hu4eJCl9JgmDQ6tpamocNR8IlAbcdRFa47iFk4rjUk4awhkcTPMhibkjZ4NHPv8Acpjhk3uHNLgY/ihqZnSWyt0axv0WN0a38fElRxkImxOhiNyA4yEA/Ru4fqLZXX3dhR9vVVFY7VrPior9/E8Po2/OK1zNKNIrDd2dq2YZ8ofAe9b5a3AIcsQP0iT+A9y2S4zUIiIAiIgCIiALzZvUqDJi0sWtvhUNvTFC1ek15k26GbaRzOtVTe0RBSgdk2q+VA6BaIlbfah3xzlpZJA0FxNgAST0A4levh2gjknyYGPY1FSRGSU9zWji49B/eoVRxYnivlscKenvYG5aDrrYgZpCOHIXHJWMJpzjGIlz7/B4vKt9QHRvcX8yu44RheezWgNjaANBoAODQPBcOfqHJ0uDeEEuTmLN00BB7Somc8jj5NgeutyR6VGjSSYLVjtPLp5RbOBrYe5zTa45j2em6ShZH5rRfqePrXPd9OyjainNSAc0TbSZecetn2uATG45vsl45rnjJxdou1ao1AeCGuaQWuAcCOBB1BHirTyozu5r3vgqKd13SUoMjGjznR3s5ovyDstvthbugxCOdmeM3HA8iD0I5FepDIpqznlGjSb48LqZZKIxQSyQNpYw1zGFzc7i4v1aLB3m6dyz92WzstHS1VTURuhlnaKeJrxleWEgyOynUA2HqW9psSmjGVkr2DoHED1K1V1T3m73ueeALiT71gun8epsvr2ox3lWXFVuVlxXSZnxxVpxVbirRP7+pQCl5VtfXFfFAC+L6vhQk3OAskMGIdi0umNJI1jW6uOYgHKOJPDh3Ll2z+xFbUzsiFPMwFwD3vjc1rG83OJAAsOXNTmCdzHBzHOa4cHNJBHpGqy58bqXtLXVEzmnQgyOse466hc2TFqd2aRlSMnayrbJUvDDeOMNhYfqxi1789bm606ItUqVFAiKiUkAkC5AuBwueikGk2orTZtPGCZZSGgDjYmwHpOnrXXdjsCEEEFM3iAMx6uOr3eu65Fu/he7FmfCB8YGvfY62OU5bW4WXovZul0Mh+yPxK4Mk9TNoqkbpjAAAOAFh6FUiLMsEREAREQBERAF5n2w/wDFH/y6X/tL0wvMm27rbTE9KqmPsiQHWdoX3ncoTvBr+yoZOsloh97j+iCpnjvy7/ErmO92a0UDOr3O/NFv7S9Wb04f6OZbzJPuownsqFjreXOe0PhwYPVr6SuyUNMI2Nb04nqeZUR2SoGt7CNo8iNjbeDQLe2ymy8o6QrdREHtc12ocC0juIsVcRAeXNhXupsYpWuu0SF1K6/zvOh6cMzW9eHVbza7Z2SOaWWkcY5tc7Rwf6OGZa3bOmFPjLZGuuRiBNugHweUadM0rvaui7Ux5amS3VdfTpSuLMp7bkP2ILnUEb3kl3aSNu65Nged/Sts8rWbMYlCKV0RkY2WOomDmFwBsXEhwB4jlp0Wdmvwse8FdWN+BGcuT49W3H9/35qolWnFWIKXO4K24rRbYyFjIZW8Y5QfR09lldodooJeDwx30X6e3gVn3Fq0stp2s2iL41wPA38F9VyoVJK+lUONuOihkoIsWfE4WedKwfeBPqCj+O7QskjdHDmc4/OAIsAbnvWUskYrksk2SpFg4ZVs7CFxkZcsbe7he4FiDfndZ1lZO0QERFIMPZTXGx3RO/U/avQez/yI8SvP+ymmND60LvY3/SvQOAD4keJXn5PMzePBsURFQkIiIAiIgCIiALy7vIdl2gldyFRAfU2Mr1EvMe+OnMeJVMuny8duvyMTvUpQOs7QfLv8T71yje3q6kHXtPexdWxv5S/0mtPrC5ZvXNn0jjwBf72Felk/Y/w54+c7lsoPKP2B+CkqjeypuXH6oUkXmHQEREB5Z3pROdjlQIzaQzQtaejixlvbZSzGdpXRzmCsOaqjd2cjomnKRpablZpBF+hvotPtZHm2nA61tIPZEpPtTh7XYriFwPLpmD84OB/VC3wXq2KTqtyHUWzkkxq5mMpXM+FSR/GtcXXFicpbwb5QW5wnDmwss1jWF2rgxziL+LtfYsHYDaSnZQOgmlDZjUPcA7NqHNZYk2sNQRqeS3b104VFrUuTOd8FJKtOVbirTluUNVtOwOpZb/RuPQQVd2I2DpayhikkEglc54LmPsTZxAFnAt9QTGWZoJR9R3sClu5j/gqb/mP/AFyuHqfMjbHwRmp3QlpHZVT28/KZ/c4LHO7CrHm1ot98e4lej3NB4i6svoozxY31Bc9mh52G66qPnVo/TP4p/FG8nyqwEc/iz+L16G/g+L6DfUqhQx/Qb6gjYPK202zkWH1kDCXTRuaHkFovqXNsBfXUA2UhYIhYMyAPHk5QBmHUW46K6Zc207WvJLWVcjWhxuGgC7WtB80A62HVaqXZkPmxEG+aORzYdfNJJeLdOIHpW+FvhIzmavB8HYwtc6VgL3vDGFgc74txHF17cFK1otjsDEtDUyOHxjiQxx4tMYzAjoc3uWRh01Q+NtQ4MELnBuTXMAdO0v0zcui2x+FLbkrLdm1RWRVMLywObnGuW+vqV4rUqYmzzrY1D3xOH6Ll6B2ePxPpK870Pk4xRu+kMv6w/FehtnD8UftH8FwZfMzaPBtURFmWCIiAIiIAiIgC87f7QGEZK0zW+VijeHXH8neN7QOJPlQnwzL0SolvJ2S/hCmytNpY7ubqBnBFnREkHLmFrGxs4NNjaylAjNLiTamkpJ2m+aFrXdz2ANeD94FQPe1Denif9GXL6HNP4tC1WBYxNhMj6aqjf2LnXsRZ0bhpmt3i1xwIALSRxr272rgqIGwwFz3Oe118pFgOWupJJ967e5F4XFvcx0vXZ3XYaoD2NeODomOHpspYuf7sY3xQUscgLXdiGkHiNL2K6AuE2CIiA807y+0pcdfVOjORk9PUN+s1oZa3cSxwv1CkX5Qw1uKzSU7i+N1NGOBBuHG4IPMZl1fazZWCviyTN8oXySADMwnx0c082nQ+NiOIYxuoqqMmSlqPKa0kg3Y421OUi4cDbgbclrjnokmVkrVFzY/AIn4TiDixpl7eaPPa5aI2NcwC/DyiTp3LCwSObs4qmWUkTktLD5rb37Mt6XykHxC3G6Cp7XDq+I6v7TtD/wC6zLf1sWqxWLPg8LRzZT+0tB963xeW/YpLmi9R4vHK4tbmHHKXCweBxLDzAKynq7tBTtjhhIFhDJG0W5B3xf8AaCsPK6VfDM/gxsQPxUn2He4qVbmP+Cpv+a/9cqGbQSZaaU/VI9eime5of7jTf813/wBhXJ1T3Rrj4OxoiLlNAiIgPNe9GilocVdUtaQ7tvhTHX0e1wZcC2oyva8O7nt667TBcTjqZqyWIksfKxwuLH5NoNx4ghdq2m2cgroTDUNuOLXDRzHWsHtPI+NweBBGi4xjG52SFxNNVPYfrCwceocy1hb5uU2W2LJodlJRs+7FgfB54x8ypmZ4XOixKKDNhwYOPYOb4EA/itJhGIS4TNNBWMeWSHOHt1zObfy2k+cHX15jRbPZLF4n0zWukY1wL7tc4AgFxPM6jVdWOcZJL8MzlFoxoaa2GxSC5e0tnLuZObyiTxPkEjwWeQsSgq4/4Oe0vZ5LZWAFwvoXZefMWWC/aKFkbXFwc7KPJbqb259EUopL4QpsvU7r4tQjob+vN/cvQuzR+Ld9r8AuEbtcLmnqjXytyRtaWxgjjcW8nqACdepXeNm2WiJ6uP4Lim7k2bLZG2REVCQiIgCIiAIiIAiIgNXjeBRVLSJGMdcWOZoIcBwBv0KiMe72CJ4fHSQhzTcOaBoeovwXQkQGjwfCnNfnfpbgPHmt4iIAiIgC1u0WENqqd8LiW5hdrmmxa4G7XDwIGnPgtkiA8x1eFYhgc7pGtDmyNcHta1xYWg8eHmjQ3vdt7G19cD8pIThjYcxEzQ1uUg8ng3B4cF6jrKNkos9oNtRccD11XONod0tJKS4Q5SdbwnL+jq32LSORxToq42RHaWrY+ikc17SMrXizgeDmkLWz4nC0ZnSsAIv5wuR3C9yt67dFRjian85v+Wsmi3YULDrFJIePlvd7m2BWz6l3dFe2c4ra2SvcKakY5wc4ZnWNrdT9Fo4knou4bGYSIGU0DdezDQSOZGrnd1zc+lZOE7N9m0MhhbEzuaGjxNtSe9SfC8MEWp1edL9B0C55zcnbLpUbBERVJCIiAL45oOhF/FfUQGlx3ZmCpZkkjY4cw5twe/uPeua4jugpc1xFKz7DyR7b+pdkRAcO/iipOlT6/wDQtxhu7ujj82kznq8Of6bOuAusogIxRYG91s3kN9voHJSSGINaGtFgNAq0QBERAEREAREQBERAEREAREQBERAEREAREQBERAEREAREQBERAEREAREQBERAEREAREQBERAEREAREQBERAf/2Q=="/>
          <p:cNvSpPr>
            <a:spLocks noChangeAspect="1" noChangeArrowheads="1"/>
          </p:cNvSpPr>
          <p:nvPr/>
        </p:nvSpPr>
        <p:spPr bwMode="auto">
          <a:xfrm>
            <a:off x="460375" y="-517525"/>
            <a:ext cx="2647950" cy="17240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9" name="AutoShape 8" descr="data:image/jpeg;base64,/9j/4AAQSkZJRgABAQAAAQABAAD/2wCEAAkGBxQTEhQUExQVFRQXGBgVGRcYGB0cHRocGSAdHxoXHBwcHSogGRslHRwaIjEhJSkrLi4uHCAzODMsNygtLisBCgoKDg0OGxAQGiwkHyQsLCwsNDQsLCwsLCwsLCwsLCwsLCwsLCwsLCwsLCwsLCwsLCwsLCwsLCwsLCwsLCwsLP/AABEIALUBFgMBIgACEQEDEQH/xAAcAAEAAQUBAQAAAAAAAAAAAAAABgIDBAUHCAH/xABREAABAwIDBQMGCQYLBgcAAAABAAIDBBEFEiEGBzFBURNhcSIygZGhsRQjM0JSYnKCwRaSorLh8BUXQ0RUk8LR0tPiCCQ0c5TDNlVjg4Sz8f/EABkBAQADAQEAAAAAAAAAAAAAAAABAgMEBf/EACoRAAICAQMCBQMFAAAAAAAAAAABAhEDEiExBBMiMkFRcRRCYSMzQ4GR/9oADAMBAAIRAxEAPwDuKIiAIiIAiIgCIiAIiIAiKL7S7fUVFpLKHPFrsYQSO868unHoCgJQi4vWb8HyOy0NDJLb6QJJuDyZewv6x0WDLvTxxoucNYB308/+YpoHdkXLdht8MdVK2mrIvg07jla6/wAW53JpzeUxx5A3HfqAui1OLwR3zzxMtxzSNFvG5UAzUUbqNvsNZbNW0+uotIHcfs3Wrqd7eFMNjU3+yx7h6w1KBOEUA/jjwn+kP/qZP8KqZvhwkm3whw8YpB/ZQE9RRqk2/wANkIDa2C54AvDf1rLf01UyQXje146tcD7kBeREQBERAEREAREQBERAEREAREQBERAERco273vNpz2dIwSvNsjzqHG9iQ3jl0sD848NNUB1dW5p2t85zW+JA964M2g2ixAZ5ZnUkLyHeVJ2WgOlmN8sHXgQL2Cqbung1NTiEshJzHIziTzu9x171dQb4RDaR2Cs2uoYiRJWU7SNCDK249F7rAdvHwsfz2H1k+4LnFPu4wtnnCol+0/L+q0K9+ROFD+aOPjNJ+Dlqunm/Qr3Ik/bvKws/wA9h9v9ywsV3s4ZFG5zKgTOA0YwG51A4kAc/VfQqAYtsXh/YyGGjPahjsg7d+rrHLxdbiotspu9c5zZKwFrAb9kCMzrcnEeaD3a+Cj6eadUO5GiSN2zxfGXviooxFFcgv4MYNNHvI1d3W4HzdLrY0W7CihPaV076ubiWg5WXuSdfOOveOakbcQyRthhYyGJvBkYDQOug9/ErXPdddEOl9ZGby+xsY8VELOzpY2QRjQBjQOHVa+evkdqXuv4qy4q04rpUIx4Rm22RnbfARURmVuk7AXB3NwGpaTzPMd/iots7sc6raJ5Zwxjr8i95sbHuHrXS3FRrAPiamppvmfLxjo13nAdwNvasMmKLmm/U0jJ0XqXYPDmeeamU/aaweoAn2rYxYHhzBZtCx3e98jj+sFlOKtOP7+Ct2YL0I1stSYfRcqCnHod/iWHJhNGf5pD6Mw/tLMcrbyp7cfYjUzUVOzVE7+QLfsSOHvusD8lmxkupqieF3j+LbFSFxVpxUPFB+hOplrD9s8aorDtGVkY0yuGc2HeMr727yphs9vypnnJWRPpn3sSPLZ6dA5vhYqJrFrqCOYWkYHd/MeB4hYS6Zfay6ye56DwrFYamMSU8rJWH5zHAi/Q24HuOqzF5Q/gmpo5O2oZpGuGtmuyusDex5Pb3Hj0K6jsLvoil+JxECCUadrY5HHo4WvGfZ4cFyyg4umaJpnXkVEUrXAOaQ5p1BBuD4EKtVJCIiAIijm1O29HQg9tKM+nkN1drwvbzRz15cAUBI0XCcS3+vD/AIilYWdXudf0W9HJdS2A2qGJUbagM7M5nMc29wHNtex5jUICSIiIAiIgIjvSxl1Lh7yxwY+VzIA8m2XtDZzr2NrNDtbGxsuW7j8EjllqMRlZcQkRwAgWDrXvw85jMgH2vBbj/aExX5GBrrZGOmdra+c9kxtrEHQyHlo0rdbJUApMIpYwLOkb2z+t5NfdlHoWmOOqSRWTpWZdfXOkcSToozJtXRtcWmojBBsddLjlcLdqP/k1Qw5pHRRjXMXP5ddXcF6bTSqNHPs+TaUeIxTAmKRkgHHK4G3jbgVeKw8OoII7vgZG0PAJLLWcOR04rLWkbrcqwiL44qxBS5W3FVOKtuKgkoeVacVU4q04qpJ8KjuOnsqqln4BxMDj1Drlo9akKjW8Bv8AuoeOLJWPHtH4rLL5b9i0eSRPKsuKrBJtbUm1gOd+FltPyWqj/JgH6Je0Hwte6lyS5ZCTZpCVacf3/f8AfRXquFzHOY8Frm6EHiFjkqQUuKtr64r4oARF8KA+ErT4xgMc5DvMfzcBx8Rz8VtiizklLZlk6I7FRspbMdX1EINyGx5gO82Bssls0XLGaofecP8AuL7tRhvaxEgXey7h4cx6h7Fe3XYHRVkckc0WaZjgb5nC7XcNAbaHT1LlyVB1WxrHdFrOz/zqo/Pd/mKttQBwxupH33f5qnrt1FH/AEWT8+T/ABK5Huvox/NHHxL/AMSqal7E0QQVZcLHHai3fIR7e0UHxWnvUFjZ/hFzftPK8ouAJPM368eC7lLuoozr8FePB7/8S02KboIic0Lp4HcrguaPXZ3tVW0/QlI51i/lQNacnxY0bGYmi9rFzm2Ejie/VdF3E1DhTv8AKIAqBz4AtbfTooxiW7Wve4NMscjBwc5xBt3i1/Rcrq2ymAtp4oqeIA2tmcBbM75zz4+zgok74COjoiKpIRFZragRxvkPBjXPPg0XPuQHnfeXVfDsYNM3UOqIqa4cdRGACC3kQ+STXxXV9onAObG3zWNDR4DQLlW7Fr6nGo5ZAfio5alwNtDNmcNRxBMoI5+qy6PiUmaRx7119LG5WZZHsYpUEmppcTxOWlaIzFAOMpd2bLAZpHNaQZHkmwubAclOiou+gq6eqqZqQQvbUsDZGyEtLXDQkWGoOp9K6s0W0qM4NJmqodoZoMRNBKGmMOETbRtY5twCw2Y4tDTcaXOhHgpwoZshsMKZ4mmcHyjzQ3zW353IuT6lM1OBTUfGROr2CocVU5W3FbFSlxVpxVTysXa3aSkw18cM0Ms87o2yOyvyNYHXs3qToVlkyxhyWjFvgreVbK0P8Z9B/QJv6/8AYvh3n0H9Am/r/wDSsPqofkv22b5aHbYXo5fBp9oWRSbxMLebSQVcP1mva8DxBsU27hjdhr6mllFRTuLGZhcOY4keTI35v7R1CSzwlFpewUGmSDYuUNcJn+bDTvnP3W/tXCK7EZJZnzPcTI9xeXXN7uNzbpxXYcRlMGC1knznthph94jP+iuKBc2eVyNILY77tS45oA8kyCmgDzzLsupPetG8rAj3o08rWGroS+ZrWsMkcxaH5QBctI0OiqbvBww+dQ1Le9s4J9oW0M8Ekijg2zJRbPC/gVeHDD5ZO3a3OaeYAOLRxyOGjiOiow2GFsU9TU5+wp2BzgzRznONmMBPC5Wyyxasrpd0a9UFYrt4GG/0Co/6j9i+fl/hv9An/wCo/wBKyfUQLdtmUixm7fYZzoagDqKi59RC3OE1OHVxEdJPJDUHzYqkABx+i2Rul+g49yLPBjQzXrQbKn4LjEYvlZIXD7sgNh6H29SkdRA5jnMe0tc02LToQVFdsQWOgnb5zHe0eUPaCozK42IPc9TYdUdpG13O2viOKyVotlKkPYbcDlePBwW9XEbBERAY01BG7zmDx4e5KWgjjN2tseup96yUQBERAFFN6eICHCqskgZ4zAL8LzeRc+AcT6FK1y/f9XFlHA0Ei83aEgX+SY5zQR0L8iIEe3F0oDcSqLNAL2wty3sA3MSGk65bFvHoFJHm5P7/AL//AIsLdTSdjgjXWsZpJJD32OUexoWUV6HSLwtmGXk+FUEr6VSuwyCxsSq+yjdJkfJlt5LBdx1toOduPoWSvhKMgiOJ7RMqmGmpc5nk8g3Y5vZtPnPcTbQDp171JWNytAvewAuefeVpZXNGKNt5zqR2b0PBF/UeK3TisoXbb+C7LlJAZJGMHznBvrK5JvUxMVGK1Twbta/sm+EYDdO64J9K7Tsy5rZzK/zYWSSuPQNHH2rzdUzl73Pdxc4uPiTcrj6uXiSNcS2Onbu9j6U0nw2tjM3aPcyGLMWtIbo57iNeNxbu9Uin2dwmYZX0ZgvoJIZHEtvzyuuDZZ8lP2NHh8HAspWOcOj5Bmd7brDAJsACSdABxJPABaYsMHC2iJTd7HL9vNkHYfMwB/awStzwy2tmaLXBHJwuL+IWw3Q4mI69tPIA6nq2mmlY7zSHeabdQ7QH6x6rb77K5oNFRggyU8b3S2N8rpS05O4gNv8AeC0e6HCzPitMAPJjJmeejWC9z97KPSuJ0pbGvoSzezKafDqWlvrLPLKfCLyG39d1Bt32zTa+rEUjiyFjHyyvHEMYOXeSWj0qSb/KsOxJsTTpDCxlujnXefTZzVmbqIBHh2I1Hznuipm/rO9h9it55/JHCNq7D8JAyjDiWcM5mfnPfxsCoZvH2QipBBU0rnGlqMwa1/nRvbxYTzHQ9x9MncsPe7UhlFhlOOJbJUO++QGf2lvnxxjG0UhJtkQ3dOkGJ0XZef27B90mz/0cy6TvJnbFhdQ0aGornNFubYiXeq4US3IUgdiYld5tPDLUH7oDfe8LL3x1Ba3D6Y3uyB07/tzuJN+8ZfaudOos0fJEdisA+H1sFLmyCQnM4C9mtaXOPjZpXTXUeExns2Yc2VjSR2j5n53D6WmgvxUc3OU2U11Wf5GnLGn68xyg362B9a2VlrhxqStlJyaLeObA0lRDLNhpkjmiaZHUshzAsHnGN56cbEn0LlYK7rgMwpoaqslu2OKF8bT9OSQWawX8493eFwpZ5YqMqRaLtHbKnEjW0NHWv+WcH08v1nRHyX+Jbqf2KF7bkdg37Y9xUspKQ0+FUEL9JH9rUkH5rZCAz1tF/WontiwvbDG0Xc+QADv4D2kLf+Ep9x3nYF/xcQ6wR+xrf71MVF9loA1+VvmtZlHgLAe5ShchqEREAREQBERAFwz/AGh8StNDCHlpFO9xA4O7SRgsfQxx9AXc15r371rnYjNFxAFMBp9Fjza/jKfYpQOo4XB2OFUMf/oRuPi4Bx96wStzjvkshYL2bGweoBaQr1OnVQRzZHufCV8X1F0GZ8VDnK3WVkcbc0j2sHVxAUGxraQ1sgo6Mmz7iSU6eSPOy91ufPhzWc8ij8loxsz9m5PhFXU1fzBaniPUN1cR1BIHrUlcVZoaNsMbImCzWCw/EnvPNVkqIKluS3bKMcq+wwqvl5vYynb4yHyvZquCLsW9ioDMKpYr+VNUPmt1EbSz1ahc42O2akxCpbTxFrSQXue7gxjfOcbceI06kLzc7ubN4KkdSZvBw2pYx8756eYMYx7BH2jbtFrtI5eK1+I7z6SBp+AQSSTWsJ57AMP0msF7kd9lSd2OHjQ107iOJbCLE91zwVyHYHCWavlrpT0aI2D03BNvBW/Waojw8nKp5paiYucXyzSOueLnPce4ak9y7lu32W/g9sbJLfDqstbI3nBB5xYfrOyi/o6a04fJSUdzQUjYXkWM0hMkgH1bkhvo9SpwvFnQ1DJ3XkIcS651NwQdTz1VodPJbsOa4RyPbnEzU4hVzH50r7fZacrf0QF0vCKf4Pg9FHazp3SVLuVwTlYT92yxJdhcJMhf8IrRGTfs8jcw+rnOnrC2WN4iJnMDGdnDExsMTObWM0bfvTDikpW0JyVGBGwuIaOJIA9OijW+erDsTdEPNp44oB91tyR01d7FJYZC1zXDi0hw8QbhX9odn8Nrp3VUk1TBLIQ6RjWNe3NYAlh4gG3O606iMpVRWDSNXugo3Clr5Rxl7KjYepld5QB7hlNlot8WI9ti1RY+TFlgb3CNoDh+fmXVtkG07ZKekpWvbTQOfVPfLbO97WkZ3ZdLC4A05DovPuJVZmmllPGR7nn7xJ/Fcs1pSTNE7ZMd3e1tPTQ1NLVNkEVQY3dpHYuYYzcXaeIJspG/abB4vK7SqqejGxiMHuc4m9vBanB920Qp4p66qdCZ2CSOKOPO7IeDnG9hca2WYzYXCh51XVuHRsTQfWSQrQ7iVIh6fUi22220lfkjaxsFLEbxwNNwDwzOPzncde8rI3e7FGteZZyYqKLypJSCA+38kw83Hu4eJCl9JgmDQ6tpamocNR8IlAbcdRFa47iFk4rjUk4awhkcTPMhibkjZ4NHPv8Acpjhk3uHNLgY/ihqZnSWyt0axv0WN0a38fElRxkImxOhiNyA4yEA/Ru4fqLZXX3dhR9vVVFY7VrPior9/E8Po2/OK1zNKNIrDd2dq2YZ8ofAe9b5a3AIcsQP0iT+A9y2S4zUIiIAiIgCIiALzZvUqDJi0sWtvhUNvTFC1ek15k26GbaRzOtVTe0RBSgdk2q+VA6BaIlbfah3xzlpZJA0FxNgAST0A4levh2gjknyYGPY1FSRGSU9zWji49B/eoVRxYnivlscKenvYG5aDrrYgZpCOHIXHJWMJpzjGIlz7/B4vKt9QHRvcX8yu44RheezWgNjaANBoAODQPBcOfqHJ0uDeEEuTmLN00BB7Somc8jj5NgeutyR6VGjSSYLVjtPLp5RbOBrYe5zTa45j2em6ShZH5rRfqePrXPd9OyjainNSAc0TbSZecetn2uATG45vsl45rnjJxdou1ao1AeCGuaQWuAcCOBB1BHirTyozu5r3vgqKd13SUoMjGjznR3s5ovyDstvthbugxCOdmeM3HA8iD0I5FepDIpqznlGjSb48LqZZKIxQSyQNpYw1zGFzc7i4v1aLB3m6dyz92WzstHS1VTURuhlnaKeJrxleWEgyOynUA2HqW9psSmjGVkr2DoHED1K1V1T3m73ueeALiT71gun8epsvr2ox3lWXFVuVlxXSZnxxVpxVbirRP7+pQCl5VtfXFfFAC+L6vhQk3OAskMGIdi0umNJI1jW6uOYgHKOJPDh3Ll2z+xFbUzsiFPMwFwD3vjc1rG83OJAAsOXNTmCdzHBzHOa4cHNJBHpGqy58bqXtLXVEzmnQgyOse466hc2TFqd2aRlSMnayrbJUvDDeOMNhYfqxi1789bm606ItUqVFAiKiUkAkC5AuBwueikGk2orTZtPGCZZSGgDjYmwHpOnrXXdjsCEEEFM3iAMx6uOr3eu65Fu/he7FmfCB8YGvfY62OU5bW4WXovZul0Mh+yPxK4Mk9TNoqkbpjAAAOAFh6FUiLMsEREAREQBERAF5n2w/wDFH/y6X/tL0wvMm27rbTE9KqmPsiQHWdoX3ncoTvBr+yoZOsloh97j+iCpnjvy7/ErmO92a0UDOr3O/NFv7S9Wb04f6OZbzJPuownsqFjreXOe0PhwYPVr6SuyUNMI2Nb04nqeZUR2SoGt7CNo8iNjbeDQLe2ymy8o6QrdREHtc12ocC0juIsVcRAeXNhXupsYpWuu0SF1K6/zvOh6cMzW9eHVbza7Z2SOaWWkcY5tc7Rwf6OGZa3bOmFPjLZGuuRiBNugHweUadM0rvaui7Ux5amS3VdfTpSuLMp7bkP2ILnUEb3kl3aSNu65Nged/Sts8rWbMYlCKV0RkY2WOomDmFwBsXEhwB4jlp0Wdmvwse8FdWN+BGcuT49W3H9/35qolWnFWIKXO4K24rRbYyFjIZW8Y5QfR09lldodooJeDwx30X6e3gVn3Fq0stp2s2iL41wPA38F9VyoVJK+lUONuOihkoIsWfE4WedKwfeBPqCj+O7QskjdHDmc4/OAIsAbnvWUskYrksk2SpFg4ZVs7CFxkZcsbe7he4FiDfndZ1lZO0QERFIMPZTXGx3RO/U/avQez/yI8SvP+ymmND60LvY3/SvQOAD4keJXn5PMzePBsURFQkIiIAiIgCIiALy7vIdl2gldyFRAfU2Mr1EvMe+OnMeJVMuny8duvyMTvUpQOs7QfLv8T71yje3q6kHXtPexdWxv5S/0mtPrC5ZvXNn0jjwBf72Felk/Y/w54+c7lsoPKP2B+CkqjeypuXH6oUkXmHQEREB5Z3pROdjlQIzaQzQtaejixlvbZSzGdpXRzmCsOaqjd2cjomnKRpablZpBF+hvotPtZHm2nA61tIPZEpPtTh7XYriFwPLpmD84OB/VC3wXq2KTqtyHUWzkkxq5mMpXM+FSR/GtcXXFicpbwb5QW5wnDmwss1jWF2rgxziL+LtfYsHYDaSnZQOgmlDZjUPcA7NqHNZYk2sNQRqeS3b104VFrUuTOd8FJKtOVbirTluUNVtOwOpZb/RuPQQVd2I2DpayhikkEglc54LmPsTZxAFnAt9QTGWZoJR9R3sClu5j/gqb/mP/AFyuHqfMjbHwRmp3QlpHZVT28/KZ/c4LHO7CrHm1ot98e4lej3NB4i6svoozxY31Bc9mh52G66qPnVo/TP4p/FG8nyqwEc/iz+L16G/g+L6DfUqhQx/Qb6gjYPK202zkWH1kDCXTRuaHkFovqXNsBfXUA2UhYIhYMyAPHk5QBmHUW46K6Zc207WvJLWVcjWhxuGgC7WtB80A62HVaqXZkPmxEG+aORzYdfNJJeLdOIHpW+FvhIzmavB8HYwtc6VgL3vDGFgc74txHF17cFK1otjsDEtDUyOHxjiQxx4tMYzAjoc3uWRh01Q+NtQ4MELnBuTXMAdO0v0zcui2x+FLbkrLdm1RWRVMLywObnGuW+vqV4rUqYmzzrY1D3xOH6Ll6B2ePxPpK870Pk4xRu+kMv6w/FehtnD8UftH8FwZfMzaPBtURFmWCIiAIiIAiIgC87f7QGEZK0zW+VijeHXH8neN7QOJPlQnwzL0SolvJ2S/hCmytNpY7ubqBnBFnREkHLmFrGxs4NNjaylAjNLiTamkpJ2m+aFrXdz2ANeD94FQPe1Denif9GXL6HNP4tC1WBYxNhMj6aqjf2LnXsRZ0bhpmt3i1xwIALSRxr272rgqIGwwFz3Oe118pFgOWupJJ967e5F4XFvcx0vXZ3XYaoD2NeODomOHpspYuf7sY3xQUscgLXdiGkHiNL2K6AuE2CIiA807y+0pcdfVOjORk9PUN+s1oZa3cSxwv1CkX5Qw1uKzSU7i+N1NGOBBuHG4IPMZl1fazZWCviyTN8oXySADMwnx0c082nQ+NiOIYxuoqqMmSlqPKa0kg3Y421OUi4cDbgbclrjnokmVkrVFzY/AIn4TiDixpl7eaPPa5aI2NcwC/DyiTp3LCwSObs4qmWUkTktLD5rb37Mt6XykHxC3G6Cp7XDq+I6v7TtD/wC6zLf1sWqxWLPg8LRzZT+0tB963xeW/YpLmi9R4vHK4tbmHHKXCweBxLDzAKynq7tBTtjhhIFhDJG0W5B3xf8AaCsPK6VfDM/gxsQPxUn2He4qVbmP+Cpv+a/9cqGbQSZaaU/VI9eime5of7jTf813/wBhXJ1T3Rrj4OxoiLlNAiIgPNe9GilocVdUtaQ7tvhTHX0e1wZcC2oyva8O7nt667TBcTjqZqyWIksfKxwuLH5NoNx4ghdq2m2cgroTDUNuOLXDRzHWsHtPI+NweBBGi4xjG52SFxNNVPYfrCwceocy1hb5uU2W2LJodlJRs+7FgfB54x8ypmZ4XOixKKDNhwYOPYOb4EA/itJhGIS4TNNBWMeWSHOHt1zObfy2k+cHX15jRbPZLF4n0zWukY1wL7tc4AgFxPM6jVdWOcZJL8MzlFoxoaa2GxSC5e0tnLuZObyiTxPkEjwWeQsSgq4/4Oe0vZ5LZWAFwvoXZefMWWC/aKFkbXFwc7KPJbqb259EUopL4QpsvU7r4tQjob+vN/cvQuzR+Ld9r8AuEbtcLmnqjXytyRtaWxgjjcW8nqACdepXeNm2WiJ6uP4Lim7k2bLZG2REVCQiIgCIiAIiIAiIgNXjeBRVLSJGMdcWOZoIcBwBv0KiMe72CJ4fHSQhzTcOaBoeovwXQkQGjwfCnNfnfpbgPHmt4iIAiIgC1u0WENqqd8LiW5hdrmmxa4G7XDwIGnPgtkiA8x1eFYhgc7pGtDmyNcHta1xYWg8eHmjQ3vdt7G19cD8pIThjYcxEzQ1uUg8ng3B4cF6jrKNkos9oNtRccD11XONod0tJKS4Q5SdbwnL+jq32LSORxToq42RHaWrY+ikc17SMrXizgeDmkLWz4nC0ZnSsAIv5wuR3C9yt67dFRjian85v+Wsmi3YULDrFJIePlvd7m2BWz6l3dFe2c4ra2SvcKakY5wc4ZnWNrdT9Fo4knou4bGYSIGU0DdezDQSOZGrnd1zc+lZOE7N9m0MhhbEzuaGjxNtSe9SfC8MEWp1edL9B0C55zcnbLpUbBERVJCIiAL45oOhF/FfUQGlx3ZmCpZkkjY4cw5twe/uPeua4jugpc1xFKz7DyR7b+pdkRAcO/iipOlT6/wDQtxhu7ujj82kznq8Of6bOuAusogIxRYG91s3kN9voHJSSGINaGtFgNAq0QBERAEREAREQBERAEREAREQBERAEREAREQBERAEREAREQBERAEREAREQBERAEREAREQBERAEREAREQBERAf/2Q=="/>
          <p:cNvSpPr>
            <a:spLocks noChangeAspect="1" noChangeArrowheads="1"/>
          </p:cNvSpPr>
          <p:nvPr/>
        </p:nvSpPr>
        <p:spPr bwMode="auto">
          <a:xfrm>
            <a:off x="612775" y="-365125"/>
            <a:ext cx="2647950" cy="17240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10" name="AutoShape 10" descr="data:image/jpeg;base64,/9j/4AAQSkZJRgABAQAAAQABAAD/2wCEAAkGBxQTEhQUExQVFRQXGBgVGRcYGB0cHRocGSAdHxoXHBwcHSogGRslHRwaIjEhJSkrLi4uHCAzODMsNygtLisBCgoKDg0OGxAQGiwkHyQsLCwsNDQsLCwsLCwsLCwsLCwsLCwsLCwsLCwsLCwsLCwsLCwsLCwsLCwsLCwsLCwsLP/AABEIALUBFgMBIgACEQEDEQH/xAAcAAEAAQUBAQAAAAAAAAAAAAAABgIDBAUHCAH/xABREAABAwIDBQMGCQYLBgcAAAABAAIDBBEFEiEGBzFBURNhcSIygZGhsRQjM0JSYnKCwRaSorLh8BUXQ0RUk8LR0tPiCCQ0c5TDNlVjg4Sz8f/EABkBAQADAQEAAAAAAAAAAAAAAAABAgMEBf/EACoRAAICAQMCBQMFAAAAAAAAAAABAhEDEiExBBMiMkFRcRRCYSMzQ4GR/9oADAMBAAIRAxEAPwDuKIiAIiIAiIgCIiAIiIAiKL7S7fUVFpLKHPFrsYQSO868unHoCgJQi4vWb8HyOy0NDJLb6QJJuDyZewv6x0WDLvTxxoucNYB308/+YpoHdkXLdht8MdVK2mrIvg07jla6/wAW53JpzeUxx5A3HfqAui1OLwR3zzxMtxzSNFvG5UAzUUbqNvsNZbNW0+uotIHcfs3Wrqd7eFMNjU3+yx7h6w1KBOEUA/jjwn+kP/qZP8KqZvhwkm3whw8YpB/ZQE9RRqk2/wANkIDa2C54AvDf1rLf01UyQXje146tcD7kBeREQBERAEREAREQBERAEREAREQBERAERco273vNpz2dIwSvNsjzqHG9iQ3jl0sD848NNUB1dW5p2t85zW+JA964M2g2ixAZ5ZnUkLyHeVJ2WgOlmN8sHXgQL2Cqbung1NTiEshJzHIziTzu9x171dQb4RDaR2Cs2uoYiRJWU7SNCDK249F7rAdvHwsfz2H1k+4LnFPu4wtnnCol+0/L+q0K9+ROFD+aOPjNJ+Dlqunm/Qr3Ik/bvKws/wA9h9v9ywsV3s4ZFG5zKgTOA0YwG51A4kAc/VfQqAYtsXh/YyGGjPahjsg7d+rrHLxdbiotspu9c5zZKwFrAb9kCMzrcnEeaD3a+Cj6eadUO5GiSN2zxfGXviooxFFcgv4MYNNHvI1d3W4HzdLrY0W7CihPaV076ubiWg5WXuSdfOOveOakbcQyRthhYyGJvBkYDQOug9/ErXPdddEOl9ZGby+xsY8VELOzpY2QRjQBjQOHVa+evkdqXuv4qy4q04rpUIx4Rm22RnbfARURmVuk7AXB3NwGpaTzPMd/iots7sc6raJ5Zwxjr8i95sbHuHrXS3FRrAPiamppvmfLxjo13nAdwNvasMmKLmm/U0jJ0XqXYPDmeeamU/aaweoAn2rYxYHhzBZtCx3e98jj+sFlOKtOP7+Ct2YL0I1stSYfRcqCnHod/iWHJhNGf5pD6Mw/tLMcrbyp7cfYjUzUVOzVE7+QLfsSOHvusD8lmxkupqieF3j+LbFSFxVpxUPFB+hOplrD9s8aorDtGVkY0yuGc2HeMr727yphs9vypnnJWRPpn3sSPLZ6dA5vhYqJrFrqCOYWkYHd/MeB4hYS6Zfay6ye56DwrFYamMSU8rJWH5zHAi/Q24HuOqzF5Q/gmpo5O2oZpGuGtmuyusDex5Pb3Hj0K6jsLvoil+JxECCUadrY5HHo4WvGfZ4cFyyg4umaJpnXkVEUrXAOaQ5p1BBuD4EKtVJCIiAIijm1O29HQg9tKM+nkN1drwvbzRz15cAUBI0XCcS3+vD/AIilYWdXudf0W9HJdS2A2qGJUbagM7M5nMc29wHNtex5jUICSIiIAiIgIjvSxl1Lh7yxwY+VzIA8m2XtDZzr2NrNDtbGxsuW7j8EjllqMRlZcQkRwAgWDrXvw85jMgH2vBbj/aExX5GBrrZGOmdra+c9kxtrEHQyHlo0rdbJUApMIpYwLOkb2z+t5NfdlHoWmOOqSRWTpWZdfXOkcSToozJtXRtcWmojBBsddLjlcLdqP/k1Qw5pHRRjXMXP5ddXcF6bTSqNHPs+TaUeIxTAmKRkgHHK4G3jbgVeKw8OoII7vgZG0PAJLLWcOR04rLWkbrcqwiL44qxBS5W3FVOKtuKgkoeVacVU4q04qpJ8KjuOnsqqln4BxMDj1Drlo9akKjW8Bv8AuoeOLJWPHtH4rLL5b9i0eSRPKsuKrBJtbUm1gOd+FltPyWqj/JgH6Je0Hwte6lyS5ZCTZpCVacf3/f8AfRXquFzHOY8Frm6EHiFjkqQUuKtr64r4oARF8KA+ErT4xgMc5DvMfzcBx8Rz8VtiizklLZlk6I7FRspbMdX1EINyGx5gO82Bssls0XLGaofecP8AuL7tRhvaxEgXey7h4cx6h7Fe3XYHRVkckc0WaZjgb5nC7XcNAbaHT1LlyVB1WxrHdFrOz/zqo/Pd/mKttQBwxupH33f5qnrt1FH/AEWT8+T/ABK5Huvox/NHHxL/AMSqal7E0QQVZcLHHai3fIR7e0UHxWnvUFjZ/hFzftPK8ouAJPM368eC7lLuoozr8FePB7/8S02KboIic0Lp4HcrguaPXZ3tVW0/QlI51i/lQNacnxY0bGYmi9rFzm2Ejie/VdF3E1DhTv8AKIAqBz4AtbfTooxiW7Wve4NMscjBwc5xBt3i1/Rcrq2ymAtp4oqeIA2tmcBbM75zz4+zgok74COjoiKpIRFZragRxvkPBjXPPg0XPuQHnfeXVfDsYNM3UOqIqa4cdRGACC3kQ+STXxXV9onAObG3zWNDR4DQLlW7Fr6nGo5ZAfio5alwNtDNmcNRxBMoI5+qy6PiUmaRx7119LG5WZZHsYpUEmppcTxOWlaIzFAOMpd2bLAZpHNaQZHkmwubAclOiou+gq6eqqZqQQvbUsDZGyEtLXDQkWGoOp9K6s0W0qM4NJmqodoZoMRNBKGmMOETbRtY5twCw2Y4tDTcaXOhHgpwoZshsMKZ4mmcHyjzQ3zW353IuT6lM1OBTUfGROr2CocVU5W3FbFSlxVpxVTysXa3aSkw18cM0Ms87o2yOyvyNYHXs3qToVlkyxhyWjFvgreVbK0P8Z9B/QJv6/8AYvh3n0H9Am/r/wDSsPqofkv22b5aHbYXo5fBp9oWRSbxMLebSQVcP1mva8DxBsU27hjdhr6mllFRTuLGZhcOY4keTI35v7R1CSzwlFpewUGmSDYuUNcJn+bDTvnP3W/tXCK7EZJZnzPcTI9xeXXN7uNzbpxXYcRlMGC1knznthph94jP+iuKBc2eVyNILY77tS45oA8kyCmgDzzLsupPetG8rAj3o08rWGroS+ZrWsMkcxaH5QBctI0OiqbvBww+dQ1Le9s4J9oW0M8Ekijg2zJRbPC/gVeHDD5ZO3a3OaeYAOLRxyOGjiOiow2GFsU9TU5+wp2BzgzRznONmMBPC5Wyyxasrpd0a9UFYrt4GG/0Co/6j9i+fl/hv9An/wCo/wBKyfUQLdtmUixm7fYZzoagDqKi59RC3OE1OHVxEdJPJDUHzYqkABx+i2Rul+g49yLPBjQzXrQbKn4LjEYvlZIXD7sgNh6H29SkdRA5jnMe0tc02LToQVFdsQWOgnb5zHe0eUPaCozK42IPc9TYdUdpG13O2viOKyVotlKkPYbcDlePBwW9XEbBERAY01BG7zmDx4e5KWgjjN2tseup96yUQBERAFFN6eICHCqskgZ4zAL8LzeRc+AcT6FK1y/f9XFlHA0Ei83aEgX+SY5zQR0L8iIEe3F0oDcSqLNAL2wty3sA3MSGk65bFvHoFJHm5P7/AL//AIsLdTSdjgjXWsZpJJD32OUexoWUV6HSLwtmGXk+FUEr6VSuwyCxsSq+yjdJkfJlt5LBdx1toOduPoWSvhKMgiOJ7RMqmGmpc5nk8g3Y5vZtPnPcTbQDp171JWNytAvewAuefeVpZXNGKNt5zqR2b0PBF/UeK3TisoXbb+C7LlJAZJGMHznBvrK5JvUxMVGK1Twbta/sm+EYDdO64J9K7Tsy5rZzK/zYWSSuPQNHH2rzdUzl73Pdxc4uPiTcrj6uXiSNcS2Onbu9j6U0nw2tjM3aPcyGLMWtIbo57iNeNxbu9Uin2dwmYZX0ZgvoJIZHEtvzyuuDZZ8lP2NHh8HAspWOcOj5Bmd7brDAJsACSdABxJPABaYsMHC2iJTd7HL9vNkHYfMwB/awStzwy2tmaLXBHJwuL+IWw3Q4mI69tPIA6nq2mmlY7zSHeabdQ7QH6x6rb77K5oNFRggyU8b3S2N8rpS05O4gNv8AeC0e6HCzPitMAPJjJmeejWC9z97KPSuJ0pbGvoSzezKafDqWlvrLPLKfCLyG39d1Bt32zTa+rEUjiyFjHyyvHEMYOXeSWj0qSb/KsOxJsTTpDCxlujnXefTZzVmbqIBHh2I1Hznuipm/rO9h9it55/JHCNq7D8JAyjDiWcM5mfnPfxsCoZvH2QipBBU0rnGlqMwa1/nRvbxYTzHQ9x9MncsPe7UhlFhlOOJbJUO++QGf2lvnxxjG0UhJtkQ3dOkGJ0XZef27B90mz/0cy6TvJnbFhdQ0aGornNFubYiXeq4US3IUgdiYld5tPDLUH7oDfe8LL3x1Ba3D6Y3uyB07/tzuJN+8ZfaudOos0fJEdisA+H1sFLmyCQnM4C9mtaXOPjZpXTXUeExns2Yc2VjSR2j5n53D6WmgvxUc3OU2U11Wf5GnLGn68xyg362B9a2VlrhxqStlJyaLeObA0lRDLNhpkjmiaZHUshzAsHnGN56cbEn0LlYK7rgMwpoaqslu2OKF8bT9OSQWawX8493eFwpZ5YqMqRaLtHbKnEjW0NHWv+WcH08v1nRHyX+Jbqf2KF7bkdg37Y9xUspKQ0+FUEL9JH9rUkH5rZCAz1tF/WontiwvbDG0Xc+QADv4D2kLf+Ep9x3nYF/xcQ6wR+xrf71MVF9loA1+VvmtZlHgLAe5ShchqEREAREQBERAFwz/AGh8StNDCHlpFO9xA4O7SRgsfQxx9AXc15r371rnYjNFxAFMBp9Fjza/jKfYpQOo4XB2OFUMf/oRuPi4Bx96wStzjvkshYL2bGweoBaQr1OnVQRzZHufCV8X1F0GZ8VDnK3WVkcbc0j2sHVxAUGxraQ1sgo6Mmz7iSU6eSPOy91ufPhzWc8ij8loxsz9m5PhFXU1fzBaniPUN1cR1BIHrUlcVZoaNsMbImCzWCw/EnvPNVkqIKluS3bKMcq+wwqvl5vYynb4yHyvZquCLsW9ioDMKpYr+VNUPmt1EbSz1ahc42O2akxCpbTxFrSQXue7gxjfOcbceI06kLzc7ubN4KkdSZvBw2pYx8756eYMYx7BH2jbtFrtI5eK1+I7z6SBp+AQSSTWsJ57AMP0msF7kd9lSd2OHjQ107iOJbCLE91zwVyHYHCWavlrpT0aI2D03BNvBW/Waojw8nKp5paiYucXyzSOueLnPce4ak9y7lu32W/g9sbJLfDqstbI3nBB5xYfrOyi/o6a04fJSUdzQUjYXkWM0hMkgH1bkhvo9SpwvFnQ1DJ3XkIcS651NwQdTz1VodPJbsOa4RyPbnEzU4hVzH50r7fZacrf0QF0vCKf4Pg9FHazp3SVLuVwTlYT92yxJdhcJMhf8IrRGTfs8jcw+rnOnrC2WN4iJnMDGdnDExsMTObWM0bfvTDikpW0JyVGBGwuIaOJIA9OijW+erDsTdEPNp44oB91tyR01d7FJYZC1zXDi0hw8QbhX9odn8Nrp3VUk1TBLIQ6RjWNe3NYAlh4gG3O606iMpVRWDSNXugo3Clr5Rxl7KjYepld5QB7hlNlot8WI9ti1RY+TFlgb3CNoDh+fmXVtkG07ZKekpWvbTQOfVPfLbO97WkZ3ZdLC4A05DovPuJVZmmllPGR7nn7xJ/Fcs1pSTNE7ZMd3e1tPTQ1NLVNkEVQY3dpHYuYYzcXaeIJspG/abB4vK7SqqejGxiMHuc4m9vBanB920Qp4p66qdCZ2CSOKOPO7IeDnG9hca2WYzYXCh51XVuHRsTQfWSQrQ7iVIh6fUi22220lfkjaxsFLEbxwNNwDwzOPzncde8rI3e7FGteZZyYqKLypJSCA+38kw83Hu4eJCl9JgmDQ6tpamocNR8IlAbcdRFa47iFk4rjUk4awhkcTPMhibkjZ4NHPv8Acpjhk3uHNLgY/ihqZnSWyt0axv0WN0a38fElRxkImxOhiNyA4yEA/Ru4fqLZXX3dhR9vVVFY7VrPior9/E8Po2/OK1zNKNIrDd2dq2YZ8ofAe9b5a3AIcsQP0iT+A9y2S4zUIiIAiIgCIiALzZvUqDJi0sWtvhUNvTFC1ek15k26GbaRzOtVTe0RBSgdk2q+VA6BaIlbfah3xzlpZJA0FxNgAST0A4levh2gjknyYGPY1FSRGSU9zWji49B/eoVRxYnivlscKenvYG5aDrrYgZpCOHIXHJWMJpzjGIlz7/B4vKt9QHRvcX8yu44RheezWgNjaANBoAODQPBcOfqHJ0uDeEEuTmLN00BB7Somc8jj5NgeutyR6VGjSSYLVjtPLp5RbOBrYe5zTa45j2em6ShZH5rRfqePrXPd9OyjainNSAc0TbSZecetn2uATG45vsl45rnjJxdou1ao1AeCGuaQWuAcCOBB1BHirTyozu5r3vgqKd13SUoMjGjznR3s5ovyDstvthbugxCOdmeM3HA8iD0I5FepDIpqznlGjSb48LqZZKIxQSyQNpYw1zGFzc7i4v1aLB3m6dyz92WzstHS1VTURuhlnaKeJrxleWEgyOynUA2HqW9psSmjGVkr2DoHED1K1V1T3m73ueeALiT71gun8epsvr2ox3lWXFVuVlxXSZnxxVpxVbirRP7+pQCl5VtfXFfFAC+L6vhQk3OAskMGIdi0umNJI1jW6uOYgHKOJPDh3Ll2z+xFbUzsiFPMwFwD3vjc1rG83OJAAsOXNTmCdzHBzHOa4cHNJBHpGqy58bqXtLXVEzmnQgyOse466hc2TFqd2aRlSMnayrbJUvDDeOMNhYfqxi1789bm606ItUqVFAiKiUkAkC5AuBwueikGk2orTZtPGCZZSGgDjYmwHpOnrXXdjsCEEEFM3iAMx6uOr3eu65Fu/he7FmfCB8YGvfY62OU5bW4WXovZul0Mh+yPxK4Mk9TNoqkbpjAAAOAFh6FUiLMsEREAREQBERAF5n2w/wDFH/y6X/tL0wvMm27rbTE9KqmPsiQHWdoX3ncoTvBr+yoZOsloh97j+iCpnjvy7/ErmO92a0UDOr3O/NFv7S9Wb04f6OZbzJPuownsqFjreXOe0PhwYPVr6SuyUNMI2Nb04nqeZUR2SoGt7CNo8iNjbeDQLe2ymy8o6QrdREHtc12ocC0juIsVcRAeXNhXupsYpWuu0SF1K6/zvOh6cMzW9eHVbza7Z2SOaWWkcY5tc7Rwf6OGZa3bOmFPjLZGuuRiBNugHweUadM0rvaui7Ux5amS3VdfTpSuLMp7bkP2ILnUEb3kl3aSNu65Nged/Sts8rWbMYlCKV0RkY2WOomDmFwBsXEhwB4jlp0Wdmvwse8FdWN+BGcuT49W3H9/35qolWnFWIKXO4K24rRbYyFjIZW8Y5QfR09lldodooJeDwx30X6e3gVn3Fq0stp2s2iL41wPA38F9VyoVJK+lUONuOihkoIsWfE4WedKwfeBPqCj+O7QskjdHDmc4/OAIsAbnvWUskYrksk2SpFg4ZVs7CFxkZcsbe7he4FiDfndZ1lZO0QERFIMPZTXGx3RO/U/avQez/yI8SvP+ymmND60LvY3/SvQOAD4keJXn5PMzePBsURFQkIiIAiIgCIiALy7vIdl2gldyFRAfU2Mr1EvMe+OnMeJVMuny8duvyMTvUpQOs7QfLv8T71yje3q6kHXtPexdWxv5S/0mtPrC5ZvXNn0jjwBf72Felk/Y/w54+c7lsoPKP2B+CkqjeypuXH6oUkXmHQEREB5Z3pROdjlQIzaQzQtaejixlvbZSzGdpXRzmCsOaqjd2cjomnKRpablZpBF+hvotPtZHm2nA61tIPZEpPtTh7XYriFwPLpmD84OB/VC3wXq2KTqtyHUWzkkxq5mMpXM+FSR/GtcXXFicpbwb5QW5wnDmwss1jWF2rgxziL+LtfYsHYDaSnZQOgmlDZjUPcA7NqHNZYk2sNQRqeS3b104VFrUuTOd8FJKtOVbirTluUNVtOwOpZb/RuPQQVd2I2DpayhikkEglc54LmPsTZxAFnAt9QTGWZoJR9R3sClu5j/gqb/mP/AFyuHqfMjbHwRmp3QlpHZVT28/KZ/c4LHO7CrHm1ot98e4lej3NB4i6svoozxY31Bc9mh52G66qPnVo/TP4p/FG8nyqwEc/iz+L16G/g+L6DfUqhQx/Qb6gjYPK202zkWH1kDCXTRuaHkFovqXNsBfXUA2UhYIhYMyAPHk5QBmHUW46K6Zc207WvJLWVcjWhxuGgC7WtB80A62HVaqXZkPmxEG+aORzYdfNJJeLdOIHpW+FvhIzmavB8HYwtc6VgL3vDGFgc74txHF17cFK1otjsDEtDUyOHxjiQxx4tMYzAjoc3uWRh01Q+NtQ4MELnBuTXMAdO0v0zcui2x+FLbkrLdm1RWRVMLywObnGuW+vqV4rUqYmzzrY1D3xOH6Ll6B2ePxPpK870Pk4xRu+kMv6w/FehtnD8UftH8FwZfMzaPBtURFmWCIiAIiIAiIgC87f7QGEZK0zW+VijeHXH8neN7QOJPlQnwzL0SolvJ2S/hCmytNpY7ubqBnBFnREkHLmFrGxs4NNjaylAjNLiTamkpJ2m+aFrXdz2ANeD94FQPe1Denif9GXL6HNP4tC1WBYxNhMj6aqjf2LnXsRZ0bhpmt3i1xwIALSRxr272rgqIGwwFz3Oe118pFgOWupJJ967e5F4XFvcx0vXZ3XYaoD2NeODomOHpspYuf7sY3xQUscgLXdiGkHiNL2K6AuE2CIiA807y+0pcdfVOjORk9PUN+s1oZa3cSxwv1CkX5Qw1uKzSU7i+N1NGOBBuHG4IPMZl1fazZWCviyTN8oXySADMwnx0c082nQ+NiOIYxuoqqMmSlqPKa0kg3Y421OUi4cDbgbclrjnokmVkrVFzY/AIn4TiDixpl7eaPPa5aI2NcwC/DyiTp3LCwSObs4qmWUkTktLD5rb37Mt6XykHxC3G6Cp7XDq+I6v7TtD/wC6zLf1sWqxWLPg8LRzZT+0tB963xeW/YpLmi9R4vHK4tbmHHKXCweBxLDzAKynq7tBTtjhhIFhDJG0W5B3xf8AaCsPK6VfDM/gxsQPxUn2He4qVbmP+Cpv+a/9cqGbQSZaaU/VI9eime5of7jTf813/wBhXJ1T3Rrj4OxoiLlNAiIgPNe9GilocVdUtaQ7tvhTHX0e1wZcC2oyva8O7nt667TBcTjqZqyWIksfKxwuLH5NoNx4ghdq2m2cgroTDUNuOLXDRzHWsHtPI+NweBBGi4xjG52SFxNNVPYfrCwceocy1hb5uU2W2LJodlJRs+7FgfB54x8ypmZ4XOixKKDNhwYOPYOb4EA/itJhGIS4TNNBWMeWSHOHt1zObfy2k+cHX15jRbPZLF4n0zWukY1wL7tc4AgFxPM6jVdWOcZJL8MzlFoxoaa2GxSC5e0tnLuZObyiTxPkEjwWeQsSgq4/4Oe0vZ5LZWAFwvoXZefMWWC/aKFkbXFwc7KPJbqb259EUopL4QpsvU7r4tQjob+vN/cvQuzR+Ld9r8AuEbtcLmnqjXytyRtaWxgjjcW8nqACdepXeNm2WiJ6uP4Lim7k2bLZG2REVCQiIgCIiAIiIAiIgNXjeBRVLSJGMdcWOZoIcBwBv0KiMe72CJ4fHSQhzTcOaBoeovwXQkQGjwfCnNfnfpbgPHmt4iIAiIgC1u0WENqqd8LiW5hdrmmxa4G7XDwIGnPgtkiA8x1eFYhgc7pGtDmyNcHta1xYWg8eHmjQ3vdt7G19cD8pIThjYcxEzQ1uUg8ng3B4cF6jrKNkos9oNtRccD11XONod0tJKS4Q5SdbwnL+jq32LSORxToq42RHaWrY+ikc17SMrXizgeDmkLWz4nC0ZnSsAIv5wuR3C9yt67dFRjian85v+Wsmi3YULDrFJIePlvd7m2BWz6l3dFe2c4ra2SvcKakY5wc4ZnWNrdT9Fo4knou4bGYSIGU0DdezDQSOZGrnd1zc+lZOE7N9m0MhhbEzuaGjxNtSe9SfC8MEWp1edL9B0C55zcnbLpUbBERVJCIiAL45oOhF/FfUQGlx3ZmCpZkkjY4cw5twe/uPeua4jugpc1xFKz7DyR7b+pdkRAcO/iipOlT6/wDQtxhu7ujj82kznq8Of6bOuAusogIxRYG91s3kN9voHJSSGINaGtFgNAq0QBERAEREAREQBERAEREAREQBERAEREAREQBERAEREAREQBERAEREAREQBERAEREAREQBERAEREAREQBERAf/2Q=="/>
          <p:cNvSpPr>
            <a:spLocks noChangeAspect="1" noChangeArrowheads="1"/>
          </p:cNvSpPr>
          <p:nvPr/>
        </p:nvSpPr>
        <p:spPr bwMode="auto">
          <a:xfrm>
            <a:off x="765175" y="-212725"/>
            <a:ext cx="2647950" cy="17240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1961299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42" presetClass="entr" presetSubtype="0" fill="hold" nodeType="afterEffect">
                                  <p:stCondLst>
                                    <p:cond delay="0"/>
                                  </p:stCondLst>
                                  <p:childTnLst>
                                    <p:set>
                                      <p:cBhvr>
                                        <p:cTn id="19" dur="1" fill="hold">
                                          <p:stCondLst>
                                            <p:cond delay="0"/>
                                          </p:stCondLst>
                                        </p:cTn>
                                        <p:tgtEl>
                                          <p:spTgt spid="7">
                                            <p:txEl>
                                              <p:pRg st="4" end="4"/>
                                            </p:txEl>
                                          </p:spTgt>
                                        </p:tgtEl>
                                        <p:attrNameLst>
                                          <p:attrName>style.visibility</p:attrName>
                                        </p:attrNameLst>
                                      </p:cBhvr>
                                      <p:to>
                                        <p:strVal val="visible"/>
                                      </p:to>
                                    </p:set>
                                    <p:animEffect transition="in" filter="fade">
                                      <p:cBhvr>
                                        <p:cTn id="20" dur="1000"/>
                                        <p:tgtEl>
                                          <p:spTgt spid="7">
                                            <p:txEl>
                                              <p:pRg st="4" end="4"/>
                                            </p:txEl>
                                          </p:spTgt>
                                        </p:tgtEl>
                                      </p:cBhvr>
                                    </p:animEffect>
                                    <p:anim calcmode="lin" valueType="num">
                                      <p:cBhvr>
                                        <p:cTn id="21"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2"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par>
                          <p:cTn id="23" fill="hold">
                            <p:stCondLst>
                              <p:cond delay="2000"/>
                            </p:stCondLst>
                            <p:childTnLst>
                              <p:par>
                                <p:cTn id="24" presetID="42" presetClass="entr" presetSubtype="0" fill="hold" nodeType="afterEffect">
                                  <p:stCondLst>
                                    <p:cond delay="0"/>
                                  </p:stCondLst>
                                  <p:childTnLst>
                                    <p:set>
                                      <p:cBhvr>
                                        <p:cTn id="25" dur="1" fill="hold">
                                          <p:stCondLst>
                                            <p:cond delay="0"/>
                                          </p:stCondLst>
                                        </p:cTn>
                                        <p:tgtEl>
                                          <p:spTgt spid="7">
                                            <p:txEl>
                                              <p:pRg st="5" end="5"/>
                                            </p:txEl>
                                          </p:spTgt>
                                        </p:tgtEl>
                                        <p:attrNameLst>
                                          <p:attrName>style.visibility</p:attrName>
                                        </p:attrNameLst>
                                      </p:cBhvr>
                                      <p:to>
                                        <p:strVal val="visible"/>
                                      </p:to>
                                    </p:set>
                                    <p:animEffect transition="in" filter="fade">
                                      <p:cBhvr>
                                        <p:cTn id="26" dur="1000"/>
                                        <p:tgtEl>
                                          <p:spTgt spid="7">
                                            <p:txEl>
                                              <p:pRg st="5" end="5"/>
                                            </p:txEl>
                                          </p:spTgt>
                                        </p:tgtEl>
                                      </p:cBhvr>
                                    </p:animEffect>
                                    <p:anim calcmode="lin" valueType="num">
                                      <p:cBhvr>
                                        <p:cTn id="27"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28"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152400"/>
            <a:ext cx="8507288" cy="972344"/>
          </a:xfrm>
        </p:spPr>
        <p:txBody>
          <a:bodyPr>
            <a:normAutofit/>
          </a:bodyPr>
          <a:lstStyle/>
          <a:p>
            <a:r>
              <a:rPr lang="fr-FR" dirty="0" smtClean="0"/>
              <a:t>Pas de guide pour les petites surfaces…</a:t>
            </a:r>
            <a:endParaRPr lang="fr-FR" dirty="0"/>
          </a:p>
        </p:txBody>
      </p:sp>
      <p:sp>
        <p:nvSpPr>
          <p:cNvPr id="7" name="Espace réservé du contenu 2"/>
          <p:cNvSpPr txBox="1">
            <a:spLocks/>
          </p:cNvSpPr>
          <p:nvPr/>
        </p:nvSpPr>
        <p:spPr>
          <a:xfrm>
            <a:off x="467544" y="1511300"/>
            <a:ext cx="8280920" cy="4654004"/>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lvl="1"/>
            <a:endParaRPr lang="fr-FR" dirty="0" smtClean="0"/>
          </a:p>
          <a:p>
            <a:pPr lvl="1"/>
            <a:endParaRPr lang="fr-FR" dirty="0"/>
          </a:p>
          <a:p>
            <a:pPr lvl="1"/>
            <a:endParaRPr lang="fr-FR" dirty="0" smtClean="0"/>
          </a:p>
          <a:p>
            <a:pPr lvl="1"/>
            <a:endParaRPr lang="fr-FR" dirty="0"/>
          </a:p>
        </p:txBody>
      </p:sp>
      <p:sp>
        <p:nvSpPr>
          <p:cNvPr id="5" name="AutoShape 2" descr="data:image/jpeg;base64,/9j/4AAQSkZJRgABAQAAAQABAAD/2wCEAAkGBxQTEhQUExQVFRQXGBgVGRcYGB0cHRocGSAdHxoXHBwcHSogGRslHRwaIjEhJSkrLi4uHCAzODMsNygtLisBCgoKDg0OGxAQGiwkHyQsLCwsNDQsLCwsLCwsLCwsLCwsLCwsLCwsLCwsLCwsLCwsLCwsLCwsLCwsLCwsLCwsLP/AABEIALUBFgMBIgACEQEDEQH/xAAcAAEAAQUBAQAAAAAAAAAAAAAABgIDBAUHCAH/xABREAABAwIDBQMGCQYLBgcAAAABAAIDBBEFEiEGBzFBURNhcSIygZGhsRQjM0JSYnKCwRaSorLh8BUXQ0RUk8LR0tPiCCQ0c5TDNlVjg4Sz8f/EABkBAQADAQEAAAAAAAAAAAAAAAABAgMEBf/EACoRAAICAQMCBQMFAAAAAAAAAAABAhEDEiExBBMiMkFRcRRCYSMzQ4GR/9oADAMBAAIRAxEAPwDuKIiAIiIAiIgCIiAIiIAiKL7S7fUVFpLKHPFrsYQSO868unHoCgJQi4vWb8HyOy0NDJLb6QJJuDyZewv6x0WDLvTxxoucNYB308/+YpoHdkXLdht8MdVK2mrIvg07jla6/wAW53JpzeUxx5A3HfqAui1OLwR3zzxMtxzSNFvG5UAzUUbqNvsNZbNW0+uotIHcfs3Wrqd7eFMNjU3+yx7h6w1KBOEUA/jjwn+kP/qZP8KqZvhwkm3whw8YpB/ZQE9RRqk2/wANkIDa2C54AvDf1rLf01UyQXje146tcD7kBeREQBERAEREAREQBERAEREAREQBERAERco273vNpz2dIwSvNsjzqHG9iQ3jl0sD848NNUB1dW5p2t85zW+JA964M2g2ixAZ5ZnUkLyHeVJ2WgOlmN8sHXgQL2Cqbung1NTiEshJzHIziTzu9x171dQb4RDaR2Cs2uoYiRJWU7SNCDK249F7rAdvHwsfz2H1k+4LnFPu4wtnnCol+0/L+q0K9+ROFD+aOPjNJ+Dlqunm/Qr3Ik/bvKws/wA9h9v9ywsV3s4ZFG5zKgTOA0YwG51A4kAc/VfQqAYtsXh/YyGGjPahjsg7d+rrHLxdbiotspu9c5zZKwFrAb9kCMzrcnEeaD3a+Cj6eadUO5GiSN2zxfGXviooxFFcgv4MYNNHvI1d3W4HzdLrY0W7CihPaV076ubiWg5WXuSdfOOveOakbcQyRthhYyGJvBkYDQOug9/ErXPdddEOl9ZGby+xsY8VELOzpY2QRjQBjQOHVa+evkdqXuv4qy4q04rpUIx4Rm22RnbfARURmVuk7AXB3NwGpaTzPMd/iots7sc6raJ5Zwxjr8i95sbHuHrXS3FRrAPiamppvmfLxjo13nAdwNvasMmKLmm/U0jJ0XqXYPDmeeamU/aaweoAn2rYxYHhzBZtCx3e98jj+sFlOKtOP7+Ct2YL0I1stSYfRcqCnHod/iWHJhNGf5pD6Mw/tLMcrbyp7cfYjUzUVOzVE7+QLfsSOHvusD8lmxkupqieF3j+LbFSFxVpxUPFB+hOplrD9s8aorDtGVkY0yuGc2HeMr727yphs9vypnnJWRPpn3sSPLZ6dA5vhYqJrFrqCOYWkYHd/MeB4hYS6Zfay6ye56DwrFYamMSU8rJWH5zHAi/Q24HuOqzF5Q/gmpo5O2oZpGuGtmuyusDex5Pb3Hj0K6jsLvoil+JxECCUadrY5HHo4WvGfZ4cFyyg4umaJpnXkVEUrXAOaQ5p1BBuD4EKtVJCIiAIijm1O29HQg9tKM+nkN1drwvbzRz15cAUBI0XCcS3+vD/AIilYWdXudf0W9HJdS2A2qGJUbagM7M5nMc29wHNtex5jUICSIiIAiIgIjvSxl1Lh7yxwY+VzIA8m2XtDZzr2NrNDtbGxsuW7j8EjllqMRlZcQkRwAgWDrXvw85jMgH2vBbj/aExX5GBrrZGOmdra+c9kxtrEHQyHlo0rdbJUApMIpYwLOkb2z+t5NfdlHoWmOOqSRWTpWZdfXOkcSToozJtXRtcWmojBBsddLjlcLdqP/k1Qw5pHRRjXMXP5ddXcF6bTSqNHPs+TaUeIxTAmKRkgHHK4G3jbgVeKw8OoII7vgZG0PAJLLWcOR04rLWkbrcqwiL44qxBS5W3FVOKtuKgkoeVacVU4q04qpJ8KjuOnsqqln4BxMDj1Drlo9akKjW8Bv8AuoeOLJWPHtH4rLL5b9i0eSRPKsuKrBJtbUm1gOd+FltPyWqj/JgH6Je0Hwte6lyS5ZCTZpCVacf3/f8AfRXquFzHOY8Frm6EHiFjkqQUuKtr64r4oARF8KA+ErT4xgMc5DvMfzcBx8Rz8VtiizklLZlk6I7FRspbMdX1EINyGx5gO82Bssls0XLGaofecP8AuL7tRhvaxEgXey7h4cx6h7Fe3XYHRVkckc0WaZjgb5nC7XcNAbaHT1LlyVB1WxrHdFrOz/zqo/Pd/mKttQBwxupH33f5qnrt1FH/AEWT8+T/ABK5Huvox/NHHxL/AMSqal7E0QQVZcLHHai3fIR7e0UHxWnvUFjZ/hFzftPK8ouAJPM368eC7lLuoozr8FePB7/8S02KboIic0Lp4HcrguaPXZ3tVW0/QlI51i/lQNacnxY0bGYmi9rFzm2Ejie/VdF3E1DhTv8AKIAqBz4AtbfTooxiW7Wve4NMscjBwc5xBt3i1/Rcrq2ymAtp4oqeIA2tmcBbM75zz4+zgok74COjoiKpIRFZragRxvkPBjXPPg0XPuQHnfeXVfDsYNM3UOqIqa4cdRGACC3kQ+STXxXV9onAObG3zWNDR4DQLlW7Fr6nGo5ZAfio5alwNtDNmcNRxBMoI5+qy6PiUmaRx7119LG5WZZHsYpUEmppcTxOWlaIzFAOMpd2bLAZpHNaQZHkmwubAclOiou+gq6eqqZqQQvbUsDZGyEtLXDQkWGoOp9K6s0W0qM4NJmqodoZoMRNBKGmMOETbRtY5twCw2Y4tDTcaXOhHgpwoZshsMKZ4mmcHyjzQ3zW353IuT6lM1OBTUfGROr2CocVU5W3FbFSlxVpxVTysXa3aSkw18cM0Ms87o2yOyvyNYHXs3qToVlkyxhyWjFvgreVbK0P8Z9B/QJv6/8AYvh3n0H9Am/r/wDSsPqofkv22b5aHbYXo5fBp9oWRSbxMLebSQVcP1mva8DxBsU27hjdhr6mllFRTuLGZhcOY4keTI35v7R1CSzwlFpewUGmSDYuUNcJn+bDTvnP3W/tXCK7EZJZnzPcTI9xeXXN7uNzbpxXYcRlMGC1knznthph94jP+iuKBc2eVyNILY77tS45oA8kyCmgDzzLsupPetG8rAj3o08rWGroS+ZrWsMkcxaH5QBctI0OiqbvBww+dQ1Le9s4J9oW0M8Ekijg2zJRbPC/gVeHDD5ZO3a3OaeYAOLRxyOGjiOiow2GFsU9TU5+wp2BzgzRznONmMBPC5Wyyxasrpd0a9UFYrt4GG/0Co/6j9i+fl/hv9An/wCo/wBKyfUQLdtmUixm7fYZzoagDqKi59RC3OE1OHVxEdJPJDUHzYqkABx+i2Rul+g49yLPBjQzXrQbKn4LjEYvlZIXD7sgNh6H29SkdRA5jnMe0tc02LToQVFdsQWOgnb5zHe0eUPaCozK42IPc9TYdUdpG13O2viOKyVotlKkPYbcDlePBwW9XEbBERAY01BG7zmDx4e5KWgjjN2tseup96yUQBERAFFN6eICHCqskgZ4zAL8LzeRc+AcT6FK1y/f9XFlHA0Ei83aEgX+SY5zQR0L8iIEe3F0oDcSqLNAL2wty3sA3MSGk65bFvHoFJHm5P7/AL//AIsLdTSdjgjXWsZpJJD32OUexoWUV6HSLwtmGXk+FUEr6VSuwyCxsSq+yjdJkfJlt5LBdx1toOduPoWSvhKMgiOJ7RMqmGmpc5nk8g3Y5vZtPnPcTbQDp171JWNytAvewAuefeVpZXNGKNt5zqR2b0PBF/UeK3TisoXbb+C7LlJAZJGMHznBvrK5JvUxMVGK1Twbta/sm+EYDdO64J9K7Tsy5rZzK/zYWSSuPQNHH2rzdUzl73Pdxc4uPiTcrj6uXiSNcS2Onbu9j6U0nw2tjM3aPcyGLMWtIbo57iNeNxbu9Uin2dwmYZX0ZgvoJIZHEtvzyuuDZZ8lP2NHh8HAspWOcOj5Bmd7brDAJsACSdABxJPABaYsMHC2iJTd7HL9vNkHYfMwB/awStzwy2tmaLXBHJwuL+IWw3Q4mI69tPIA6nq2mmlY7zSHeabdQ7QH6x6rb77K5oNFRggyU8b3S2N8rpS05O4gNv8AeC0e6HCzPitMAPJjJmeejWC9z97KPSuJ0pbGvoSzezKafDqWlvrLPLKfCLyG39d1Bt32zTa+rEUjiyFjHyyvHEMYOXeSWj0qSb/KsOxJsTTpDCxlujnXefTZzVmbqIBHh2I1Hznuipm/rO9h9it55/JHCNq7D8JAyjDiWcM5mfnPfxsCoZvH2QipBBU0rnGlqMwa1/nRvbxYTzHQ9x9MncsPe7UhlFhlOOJbJUO++QGf2lvnxxjG0UhJtkQ3dOkGJ0XZef27B90mz/0cy6TvJnbFhdQ0aGornNFubYiXeq4US3IUgdiYld5tPDLUH7oDfe8LL3x1Ba3D6Y3uyB07/tzuJN+8ZfaudOos0fJEdisA+H1sFLmyCQnM4C9mtaXOPjZpXTXUeExns2Yc2VjSR2j5n53D6WmgvxUc3OU2U11Wf5GnLGn68xyg362B9a2VlrhxqStlJyaLeObA0lRDLNhpkjmiaZHUshzAsHnGN56cbEn0LlYK7rgMwpoaqslu2OKF8bT9OSQWawX8493eFwpZ5YqMqRaLtHbKnEjW0NHWv+WcH08v1nRHyX+Jbqf2KF7bkdg37Y9xUspKQ0+FUEL9JH9rUkH5rZCAz1tF/WontiwvbDG0Xc+QADv4D2kLf+Ep9x3nYF/xcQ6wR+xrf71MVF9loA1+VvmtZlHgLAe5ShchqEREAREQBERAFwz/AGh8StNDCHlpFO9xA4O7SRgsfQxx9AXc15r371rnYjNFxAFMBp9Fjza/jKfYpQOo4XB2OFUMf/oRuPi4Bx96wStzjvkshYL2bGweoBaQr1OnVQRzZHufCV8X1F0GZ8VDnK3WVkcbc0j2sHVxAUGxraQ1sgo6Mmz7iSU6eSPOy91ufPhzWc8ij8loxsz9m5PhFXU1fzBaniPUN1cR1BIHrUlcVZoaNsMbImCzWCw/EnvPNVkqIKluS3bKMcq+wwqvl5vYynb4yHyvZquCLsW9ioDMKpYr+VNUPmt1EbSz1ahc42O2akxCpbTxFrSQXue7gxjfOcbceI06kLzc7ubN4KkdSZvBw2pYx8756eYMYx7BH2jbtFrtI5eK1+I7z6SBp+AQSSTWsJ57AMP0msF7kd9lSd2OHjQ107iOJbCLE91zwVyHYHCWavlrpT0aI2D03BNvBW/Waojw8nKp5paiYucXyzSOueLnPce4ak9y7lu32W/g9sbJLfDqstbI3nBB5xYfrOyi/o6a04fJSUdzQUjYXkWM0hMkgH1bkhvo9SpwvFnQ1DJ3XkIcS651NwQdTz1VodPJbsOa4RyPbnEzU4hVzH50r7fZacrf0QF0vCKf4Pg9FHazp3SVLuVwTlYT92yxJdhcJMhf8IrRGTfs8jcw+rnOnrC2WN4iJnMDGdnDExsMTObWM0bfvTDikpW0JyVGBGwuIaOJIA9OijW+erDsTdEPNp44oB91tyR01d7FJYZC1zXDi0hw8QbhX9odn8Nrp3VUk1TBLIQ6RjWNe3NYAlh4gG3O606iMpVRWDSNXugo3Clr5Rxl7KjYepld5QB7hlNlot8WI9ti1RY+TFlgb3CNoDh+fmXVtkG07ZKekpWvbTQOfVPfLbO97WkZ3ZdLC4A05DovPuJVZmmllPGR7nn7xJ/Fcs1pSTNE7ZMd3e1tPTQ1NLVNkEVQY3dpHYuYYzcXaeIJspG/abB4vK7SqqejGxiMHuc4m9vBanB920Qp4p66qdCZ2CSOKOPO7IeDnG9hca2WYzYXCh51XVuHRsTQfWSQrQ7iVIh6fUi22220lfkjaxsFLEbxwNNwDwzOPzncde8rI3e7FGteZZyYqKLypJSCA+38kw83Hu4eJCl9JgmDQ6tpamocNR8IlAbcdRFa47iFk4rjUk4awhkcTPMhibkjZ4NHPv8Acpjhk3uHNLgY/ihqZnSWyt0axv0WN0a38fElRxkImxOhiNyA4yEA/Ru4fqLZXX3dhR9vVVFY7VrPior9/E8Po2/OK1zNKNIrDd2dq2YZ8ofAe9b5a3AIcsQP0iT+A9y2S4zUIiIAiIgCIiALzZvUqDJi0sWtvhUNvTFC1ek15k26GbaRzOtVTe0RBSgdk2q+VA6BaIlbfah3xzlpZJA0FxNgAST0A4levh2gjknyYGPY1FSRGSU9zWji49B/eoVRxYnivlscKenvYG5aDrrYgZpCOHIXHJWMJpzjGIlz7/B4vKt9QHRvcX8yu44RheezWgNjaANBoAODQPBcOfqHJ0uDeEEuTmLN00BB7Somc8jj5NgeutyR6VGjSSYLVjtPLp5RbOBrYe5zTa45j2em6ShZH5rRfqePrXPd9OyjainNSAc0TbSZecetn2uATG45vsl45rnjJxdou1ao1AeCGuaQWuAcCOBB1BHirTyozu5r3vgqKd13SUoMjGjznR3s5ovyDstvthbugxCOdmeM3HA8iD0I5FepDIpqznlGjSb48LqZZKIxQSyQNpYw1zGFzc7i4v1aLB3m6dyz92WzstHS1VTURuhlnaKeJrxleWEgyOynUA2HqW9psSmjGVkr2DoHED1K1V1T3m73ueeALiT71gun8epsvr2ox3lWXFVuVlxXSZnxxVpxVbirRP7+pQCl5VtfXFfFAC+L6vhQk3OAskMGIdi0umNJI1jW6uOYgHKOJPDh3Ll2z+xFbUzsiFPMwFwD3vjc1rG83OJAAsOXNTmCdzHBzHOa4cHNJBHpGqy58bqXtLXVEzmnQgyOse466hc2TFqd2aRlSMnayrbJUvDDeOMNhYfqxi1789bm606ItUqVFAiKiUkAkC5AuBwueikGk2orTZtPGCZZSGgDjYmwHpOnrXXdjsCEEEFM3iAMx6uOr3eu65Fu/he7FmfCB8YGvfY62OU5bW4WXovZul0Mh+yPxK4Mk9TNoqkbpjAAAOAFh6FUiLMsEREAREQBERAF5n2w/wDFH/y6X/tL0wvMm27rbTE9KqmPsiQHWdoX3ncoTvBr+yoZOsloh97j+iCpnjvy7/ErmO92a0UDOr3O/NFv7S9Wb04f6OZbzJPuownsqFjreXOe0PhwYPVr6SuyUNMI2Nb04nqeZUR2SoGt7CNo8iNjbeDQLe2ymy8o6QrdREHtc12ocC0juIsVcRAeXNhXupsYpWuu0SF1K6/zvOh6cMzW9eHVbza7Z2SOaWWkcY5tc7Rwf6OGZa3bOmFPjLZGuuRiBNugHweUadM0rvaui7Ux5amS3VdfTpSuLMp7bkP2ILnUEb3kl3aSNu65Nged/Sts8rWbMYlCKV0RkY2WOomDmFwBsXEhwB4jlp0Wdmvwse8FdWN+BGcuT49W3H9/35qolWnFWIKXO4K24rRbYyFjIZW8Y5QfR09lldodooJeDwx30X6e3gVn3Fq0stp2s2iL41wPA38F9VyoVJK+lUONuOihkoIsWfE4WedKwfeBPqCj+O7QskjdHDmc4/OAIsAbnvWUskYrksk2SpFg4ZVs7CFxkZcsbe7he4FiDfndZ1lZO0QERFIMPZTXGx3RO/U/avQez/yI8SvP+ymmND60LvY3/SvQOAD4keJXn5PMzePBsURFQkIiIAiIgCIiALy7vIdl2gldyFRAfU2Mr1EvMe+OnMeJVMuny8duvyMTvUpQOs7QfLv8T71yje3q6kHXtPexdWxv5S/0mtPrC5ZvXNn0jjwBf72Felk/Y/w54+c7lsoPKP2B+CkqjeypuXH6oUkXmHQEREB5Z3pROdjlQIzaQzQtaejixlvbZSzGdpXRzmCsOaqjd2cjomnKRpablZpBF+hvotPtZHm2nA61tIPZEpPtTh7XYriFwPLpmD84OB/VC3wXq2KTqtyHUWzkkxq5mMpXM+FSR/GtcXXFicpbwb5QW5wnDmwss1jWF2rgxziL+LtfYsHYDaSnZQOgmlDZjUPcA7NqHNZYk2sNQRqeS3b104VFrUuTOd8FJKtOVbirTluUNVtOwOpZb/RuPQQVd2I2DpayhikkEglc54LmPsTZxAFnAt9QTGWZoJR9R3sClu5j/gqb/mP/AFyuHqfMjbHwRmp3QlpHZVT28/KZ/c4LHO7CrHm1ot98e4lej3NB4i6svoozxY31Bc9mh52G66qPnVo/TP4p/FG8nyqwEc/iz+L16G/g+L6DfUqhQx/Qb6gjYPK202zkWH1kDCXTRuaHkFovqXNsBfXUA2UhYIhYMyAPHk5QBmHUW46K6Zc207WvJLWVcjWhxuGgC7WtB80A62HVaqXZkPmxEG+aORzYdfNJJeLdOIHpW+FvhIzmavB8HYwtc6VgL3vDGFgc74txHF17cFK1otjsDEtDUyOHxjiQxx4tMYzAjoc3uWRh01Q+NtQ4MELnBuTXMAdO0v0zcui2x+FLbkrLdm1RWRVMLywObnGuW+vqV4rUqYmzzrY1D3xOH6Ll6B2ePxPpK870Pk4xRu+kMv6w/FehtnD8UftH8FwZfMzaPBtURFmWCIiAIiIAiIgC87f7QGEZK0zW+VijeHXH8neN7QOJPlQnwzL0SolvJ2S/hCmytNpY7ubqBnBFnREkHLmFrGxs4NNjaylAjNLiTamkpJ2m+aFrXdz2ANeD94FQPe1Denif9GXL6HNP4tC1WBYxNhMj6aqjf2LnXsRZ0bhpmt3i1xwIALSRxr272rgqIGwwFz3Oe118pFgOWupJJ967e5F4XFvcx0vXZ3XYaoD2NeODomOHpspYuf7sY3xQUscgLXdiGkHiNL2K6AuE2CIiA807y+0pcdfVOjORk9PUN+s1oZa3cSxwv1CkX5Qw1uKzSU7i+N1NGOBBuHG4IPMZl1fazZWCviyTN8oXySADMwnx0c082nQ+NiOIYxuoqqMmSlqPKa0kg3Y421OUi4cDbgbclrjnokmVkrVFzY/AIn4TiDixpl7eaPPa5aI2NcwC/DyiTp3LCwSObs4qmWUkTktLD5rb37Mt6XykHxC3G6Cp7XDq+I6v7TtD/wC6zLf1sWqxWLPg8LRzZT+0tB963xeW/YpLmi9R4vHK4tbmHHKXCweBxLDzAKynq7tBTtjhhIFhDJG0W5B3xf8AaCsPK6VfDM/gxsQPxUn2He4qVbmP+Cpv+a/9cqGbQSZaaU/VI9eime5of7jTf813/wBhXJ1T3Rrj4OxoiLlNAiIgPNe9GilocVdUtaQ7tvhTHX0e1wZcC2oyva8O7nt667TBcTjqZqyWIksfKxwuLH5NoNx4ghdq2m2cgroTDUNuOLXDRzHWsHtPI+NweBBGi4xjG52SFxNNVPYfrCwceocy1hb5uU2W2LJodlJRs+7FgfB54x8ypmZ4XOixKKDNhwYOPYOb4EA/itJhGIS4TNNBWMeWSHOHt1zObfy2k+cHX15jRbPZLF4n0zWukY1wL7tc4AgFxPM6jVdWOcZJL8MzlFoxoaa2GxSC5e0tnLuZObyiTxPkEjwWeQsSgq4/4Oe0vZ5LZWAFwvoXZefMWWC/aKFkbXFwc7KPJbqb259EUopL4QpsvU7r4tQjob+vN/cvQuzR+Ld9r8AuEbtcLmnqjXytyRtaWxgjjcW8nqACdepXeNm2WiJ6uP4Lim7k2bLZG2REVCQiIgCIiAIiIAiIgNXjeBRVLSJGMdcWOZoIcBwBv0KiMe72CJ4fHSQhzTcOaBoeovwXQkQGjwfCnNfnfpbgPHmt4iIAiIgC1u0WENqqd8LiW5hdrmmxa4G7XDwIGnPgtkiA8x1eFYhgc7pGtDmyNcHta1xYWg8eHmjQ3vdt7G19cD8pIThjYcxEzQ1uUg8ng3B4cF6jrKNkos9oNtRccD11XONod0tJKS4Q5SdbwnL+jq32LSORxToq42RHaWrY+ikc17SMrXizgeDmkLWz4nC0ZnSsAIv5wuR3C9yt67dFRjian85v+Wsmi3YULDrFJIePlvd7m2BWz6l3dFe2c4ra2SvcKakY5wc4ZnWNrdT9Fo4knou4bGYSIGU0DdezDQSOZGrnd1zc+lZOE7N9m0MhhbEzuaGjxNtSe9SfC8MEWp1edL9B0C55zcnbLpUbBERVJCIiAL45oOhF/FfUQGlx3ZmCpZkkjY4cw5twe/uPeua4jugpc1xFKz7DyR7b+pdkRAcO/iipOlT6/wDQtxhu7ujj82kznq8Of6bOuAusogIxRYG91s3kN9voHJSSGINaGtFgNAq0QBERAEREAREQBERAEREAREQBERAEREAREQBERAEREAREQBERAEREAREQBERAEREAREQBERAEREAREQBERAf/2Q=="/>
          <p:cNvSpPr>
            <a:spLocks noChangeAspect="1" noChangeArrowheads="1"/>
          </p:cNvSpPr>
          <p:nvPr/>
        </p:nvSpPr>
        <p:spPr bwMode="auto">
          <a:xfrm>
            <a:off x="155575" y="-822325"/>
            <a:ext cx="2647950" cy="17240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data:image/jpeg;base64,/9j/4AAQSkZJRgABAQAAAQABAAD/2wCEAAkGBxQTEhQUExQVFRQXGBgVGRcYGB0cHRocGSAdHxoXHBwcHSogGRslHRwaIjEhJSkrLi4uHCAzODMsNygtLisBCgoKDg0OGxAQGiwkHyQsLCwsNDQsLCwsLCwsLCwsLCwsLCwsLCwsLCwsLCwsLCwsLCwsLCwsLCwsLCwsLCwsLP/AABEIALUBFgMBIgACEQEDEQH/xAAcAAEAAQUBAQAAAAAAAAAAAAAABgIDBAUHCAH/xABREAABAwIDBQMGCQYLBgcAAAABAAIDBBEFEiEGBzFBURNhcSIygZGhsRQjM0JSYnKCwRaSorLh8BUXQ0RUk8LR0tPiCCQ0c5TDNlVjg4Sz8f/EABkBAQADAQEAAAAAAAAAAAAAAAABAgMEBf/EACoRAAICAQMCBQMFAAAAAAAAAAABAhEDEiExBBMiMkFRcRRCYSMzQ4GR/9oADAMBAAIRAxEAPwDuKIiAIiIAiIgCIiAIiIAiKL7S7fUVFpLKHPFrsYQSO868unHoCgJQi4vWb8HyOy0NDJLb6QJJuDyZewv6x0WDLvTxxoucNYB308/+YpoHdkXLdht8MdVK2mrIvg07jla6/wAW53JpzeUxx5A3HfqAui1OLwR3zzxMtxzSNFvG5UAzUUbqNvsNZbNW0+uotIHcfs3Wrqd7eFMNjU3+yx7h6w1KBOEUA/jjwn+kP/qZP8KqZvhwkm3whw8YpB/ZQE9RRqk2/wANkIDa2C54AvDf1rLf01UyQXje146tcD7kBeREQBERAEREAREQBERAEREAREQBERAERco273vNpz2dIwSvNsjzqHG9iQ3jl0sD848NNUB1dW5p2t85zW+JA964M2g2ixAZ5ZnUkLyHeVJ2WgOlmN8sHXgQL2Cqbung1NTiEshJzHIziTzu9x171dQb4RDaR2Cs2uoYiRJWU7SNCDK249F7rAdvHwsfz2H1k+4LnFPu4wtnnCol+0/L+q0K9+ROFD+aOPjNJ+Dlqunm/Qr3Ik/bvKws/wA9h9v9ywsV3s4ZFG5zKgTOA0YwG51A4kAc/VfQqAYtsXh/YyGGjPahjsg7d+rrHLxdbiotspu9c5zZKwFrAb9kCMzrcnEeaD3a+Cj6eadUO5GiSN2zxfGXviooxFFcgv4MYNNHvI1d3W4HzdLrY0W7CihPaV076ubiWg5WXuSdfOOveOakbcQyRthhYyGJvBkYDQOug9/ErXPdddEOl9ZGby+xsY8VELOzpY2QRjQBjQOHVa+evkdqXuv4qy4q04rpUIx4Rm22RnbfARURmVuk7AXB3NwGpaTzPMd/iots7sc6raJ5Zwxjr8i95sbHuHrXS3FRrAPiamppvmfLxjo13nAdwNvasMmKLmm/U0jJ0XqXYPDmeeamU/aaweoAn2rYxYHhzBZtCx3e98jj+sFlOKtOP7+Ct2YL0I1stSYfRcqCnHod/iWHJhNGf5pD6Mw/tLMcrbyp7cfYjUzUVOzVE7+QLfsSOHvusD8lmxkupqieF3j+LbFSFxVpxUPFB+hOplrD9s8aorDtGVkY0yuGc2HeMr727yphs9vypnnJWRPpn3sSPLZ6dA5vhYqJrFrqCOYWkYHd/MeB4hYS6Zfay6ye56DwrFYamMSU8rJWH5zHAi/Q24HuOqzF5Q/gmpo5O2oZpGuGtmuyusDex5Pb3Hj0K6jsLvoil+JxECCUadrY5HHo4WvGfZ4cFyyg4umaJpnXkVEUrXAOaQ5p1BBuD4EKtVJCIiAIijm1O29HQg9tKM+nkN1drwvbzRz15cAUBI0XCcS3+vD/AIilYWdXudf0W9HJdS2A2qGJUbagM7M5nMc29wHNtex5jUICSIiIAiIgIjvSxl1Lh7yxwY+VzIA8m2XtDZzr2NrNDtbGxsuW7j8EjllqMRlZcQkRwAgWDrXvw85jMgH2vBbj/aExX5GBrrZGOmdra+c9kxtrEHQyHlo0rdbJUApMIpYwLOkb2z+t5NfdlHoWmOOqSRWTpWZdfXOkcSToozJtXRtcWmojBBsddLjlcLdqP/k1Qw5pHRRjXMXP5ddXcF6bTSqNHPs+TaUeIxTAmKRkgHHK4G3jbgVeKw8OoII7vgZG0PAJLLWcOR04rLWkbrcqwiL44qxBS5W3FVOKtuKgkoeVacVU4q04qpJ8KjuOnsqqln4BxMDj1Drlo9akKjW8Bv8AuoeOLJWPHtH4rLL5b9i0eSRPKsuKrBJtbUm1gOd+FltPyWqj/JgH6Je0Hwte6lyS5ZCTZpCVacf3/f8AfRXquFzHOY8Frm6EHiFjkqQUuKtr64r4oARF8KA+ErT4xgMc5DvMfzcBx8Rz8VtiizklLZlk6I7FRspbMdX1EINyGx5gO82Bssls0XLGaofecP8AuL7tRhvaxEgXey7h4cx6h7Fe3XYHRVkckc0WaZjgb5nC7XcNAbaHT1LlyVB1WxrHdFrOz/zqo/Pd/mKttQBwxupH33f5qnrt1FH/AEWT8+T/ABK5Huvox/NHHxL/AMSqal7E0QQVZcLHHai3fIR7e0UHxWnvUFjZ/hFzftPK8ouAJPM368eC7lLuoozr8FePB7/8S02KboIic0Lp4HcrguaPXZ3tVW0/QlI51i/lQNacnxY0bGYmi9rFzm2Ejie/VdF3E1DhTv8AKIAqBz4AtbfTooxiW7Wve4NMscjBwc5xBt3i1/Rcrq2ymAtp4oqeIA2tmcBbM75zz4+zgok74COjoiKpIRFZragRxvkPBjXPPg0XPuQHnfeXVfDsYNM3UOqIqa4cdRGACC3kQ+STXxXV9onAObG3zWNDR4DQLlW7Fr6nGo5ZAfio5alwNtDNmcNRxBMoI5+qy6PiUmaRx7119LG5WZZHsYpUEmppcTxOWlaIzFAOMpd2bLAZpHNaQZHkmwubAclOiou+gq6eqqZqQQvbUsDZGyEtLXDQkWGoOp9K6s0W0qM4NJmqodoZoMRNBKGmMOETbRtY5twCw2Y4tDTcaXOhHgpwoZshsMKZ4mmcHyjzQ3zW353IuT6lM1OBTUfGROr2CocVU5W3FbFSlxVpxVTysXa3aSkw18cM0Ms87o2yOyvyNYHXs3qToVlkyxhyWjFvgreVbK0P8Z9B/QJv6/8AYvh3n0H9Am/r/wDSsPqofkv22b5aHbYXo5fBp9oWRSbxMLebSQVcP1mva8DxBsU27hjdhr6mllFRTuLGZhcOY4keTI35v7R1CSzwlFpewUGmSDYuUNcJn+bDTvnP3W/tXCK7EZJZnzPcTI9xeXXN7uNzbpxXYcRlMGC1knznthph94jP+iuKBc2eVyNILY77tS45oA8kyCmgDzzLsupPetG8rAj3o08rWGroS+ZrWsMkcxaH5QBctI0OiqbvBww+dQ1Le9s4J9oW0M8Ekijg2zJRbPC/gVeHDD5ZO3a3OaeYAOLRxyOGjiOiow2GFsU9TU5+wp2BzgzRznONmMBPC5Wyyxasrpd0a9UFYrt4GG/0Co/6j9i+fl/hv9An/wCo/wBKyfUQLdtmUixm7fYZzoagDqKi59RC3OE1OHVxEdJPJDUHzYqkABx+i2Rul+g49yLPBjQzXrQbKn4LjEYvlZIXD7sgNh6H29SkdRA5jnMe0tc02LToQVFdsQWOgnb5zHe0eUPaCozK42IPc9TYdUdpG13O2viOKyVotlKkPYbcDlePBwW9XEbBERAY01BG7zmDx4e5KWgjjN2tseup96yUQBERAFFN6eICHCqskgZ4zAL8LzeRc+AcT6FK1y/f9XFlHA0Ei83aEgX+SY5zQR0L8iIEe3F0oDcSqLNAL2wty3sA3MSGk65bFvHoFJHm5P7/AL//AIsLdTSdjgjXWsZpJJD32OUexoWUV6HSLwtmGXk+FUEr6VSuwyCxsSq+yjdJkfJlt5LBdx1toOduPoWSvhKMgiOJ7RMqmGmpc5nk8g3Y5vZtPnPcTbQDp171JWNytAvewAuefeVpZXNGKNt5zqR2b0PBF/UeK3TisoXbb+C7LlJAZJGMHznBvrK5JvUxMVGK1Twbta/sm+EYDdO64J9K7Tsy5rZzK/zYWSSuPQNHH2rzdUzl73Pdxc4uPiTcrj6uXiSNcS2Onbu9j6U0nw2tjM3aPcyGLMWtIbo57iNeNxbu9Uin2dwmYZX0ZgvoJIZHEtvzyuuDZZ8lP2NHh8HAspWOcOj5Bmd7brDAJsACSdABxJPABaYsMHC2iJTd7HL9vNkHYfMwB/awStzwy2tmaLXBHJwuL+IWw3Q4mI69tPIA6nq2mmlY7zSHeabdQ7QH6x6rb77K5oNFRggyU8b3S2N8rpS05O4gNv8AeC0e6HCzPitMAPJjJmeejWC9z97KPSuJ0pbGvoSzezKafDqWlvrLPLKfCLyG39d1Bt32zTa+rEUjiyFjHyyvHEMYOXeSWj0qSb/KsOxJsTTpDCxlujnXefTZzVmbqIBHh2I1Hznuipm/rO9h9it55/JHCNq7D8JAyjDiWcM5mfnPfxsCoZvH2QipBBU0rnGlqMwa1/nRvbxYTzHQ9x9MncsPe7UhlFhlOOJbJUO++QGf2lvnxxjG0UhJtkQ3dOkGJ0XZef27B90mz/0cy6TvJnbFhdQ0aGornNFubYiXeq4US3IUgdiYld5tPDLUH7oDfe8LL3x1Ba3D6Y3uyB07/tzuJN+8ZfaudOos0fJEdisA+H1sFLmyCQnM4C9mtaXOPjZpXTXUeExns2Yc2VjSR2j5n53D6WmgvxUc3OU2U11Wf5GnLGn68xyg362B9a2VlrhxqStlJyaLeObA0lRDLNhpkjmiaZHUshzAsHnGN56cbEn0LlYK7rgMwpoaqslu2OKF8bT9OSQWawX8493eFwpZ5YqMqRaLtHbKnEjW0NHWv+WcH08v1nRHyX+Jbqf2KF7bkdg37Y9xUspKQ0+FUEL9JH9rUkH5rZCAz1tF/WontiwvbDG0Xc+QADv4D2kLf+Ep9x3nYF/xcQ6wR+xrf71MVF9loA1+VvmtZlHgLAe5ShchqEREAREQBERAFwz/AGh8StNDCHlpFO9xA4O7SRgsfQxx9AXc15r371rnYjNFxAFMBp9Fjza/jKfYpQOo4XB2OFUMf/oRuPi4Bx96wStzjvkshYL2bGweoBaQr1OnVQRzZHufCV8X1F0GZ8VDnK3WVkcbc0j2sHVxAUGxraQ1sgo6Mmz7iSU6eSPOy91ufPhzWc8ij8loxsz9m5PhFXU1fzBaniPUN1cR1BIHrUlcVZoaNsMbImCzWCw/EnvPNVkqIKluS3bKMcq+wwqvl5vYynb4yHyvZquCLsW9ioDMKpYr+VNUPmt1EbSz1ahc42O2akxCpbTxFrSQXue7gxjfOcbceI06kLzc7ubN4KkdSZvBw2pYx8756eYMYx7BH2jbtFrtI5eK1+I7z6SBp+AQSSTWsJ57AMP0msF7kd9lSd2OHjQ107iOJbCLE91zwVyHYHCWavlrpT0aI2D03BNvBW/Waojw8nKp5paiYucXyzSOueLnPce4ak9y7lu32W/g9sbJLfDqstbI3nBB5xYfrOyi/o6a04fJSUdzQUjYXkWM0hMkgH1bkhvo9SpwvFnQ1DJ3XkIcS651NwQdTz1VodPJbsOa4RyPbnEzU4hVzH50r7fZacrf0QF0vCKf4Pg9FHazp3SVLuVwTlYT92yxJdhcJMhf8IrRGTfs8jcw+rnOnrC2WN4iJnMDGdnDExsMTObWM0bfvTDikpW0JyVGBGwuIaOJIA9OijW+erDsTdEPNp44oB91tyR01d7FJYZC1zXDi0hw8QbhX9odn8Nrp3VUk1TBLIQ6RjWNe3NYAlh4gG3O606iMpVRWDSNXugo3Clr5Rxl7KjYepld5QB7hlNlot8WI9ti1RY+TFlgb3CNoDh+fmXVtkG07ZKekpWvbTQOfVPfLbO97WkZ3ZdLC4A05DovPuJVZmmllPGR7nn7xJ/Fcs1pSTNE7ZMd3e1tPTQ1NLVNkEVQY3dpHYuYYzcXaeIJspG/abB4vK7SqqejGxiMHuc4m9vBanB920Qp4p66qdCZ2CSOKOPO7IeDnG9hca2WYzYXCh51XVuHRsTQfWSQrQ7iVIh6fUi22220lfkjaxsFLEbxwNNwDwzOPzncde8rI3e7FGteZZyYqKLypJSCA+38kw83Hu4eJCl9JgmDQ6tpamocNR8IlAbcdRFa47iFk4rjUk4awhkcTPMhibkjZ4NHPv8Acpjhk3uHNLgY/ihqZnSWyt0axv0WN0a38fElRxkImxOhiNyA4yEA/Ru4fqLZXX3dhR9vVVFY7VrPior9/E8Po2/OK1zNKNIrDd2dq2YZ8ofAe9b5a3AIcsQP0iT+A9y2S4zUIiIAiIgCIiALzZvUqDJi0sWtvhUNvTFC1ek15k26GbaRzOtVTe0RBSgdk2q+VA6BaIlbfah3xzlpZJA0FxNgAST0A4levh2gjknyYGPY1FSRGSU9zWji49B/eoVRxYnivlscKenvYG5aDrrYgZpCOHIXHJWMJpzjGIlz7/B4vKt9QHRvcX8yu44RheezWgNjaANBoAODQPBcOfqHJ0uDeEEuTmLN00BB7Somc8jj5NgeutyR6VGjSSYLVjtPLp5RbOBrYe5zTa45j2em6ShZH5rRfqePrXPd9OyjainNSAc0TbSZecetn2uATG45vsl45rnjJxdou1ao1AeCGuaQWuAcCOBB1BHirTyozu5r3vgqKd13SUoMjGjznR3s5ovyDstvthbugxCOdmeM3HA8iD0I5FepDIpqznlGjSb48LqZZKIxQSyQNpYw1zGFzc7i4v1aLB3m6dyz92WzstHS1VTURuhlnaKeJrxleWEgyOynUA2HqW9psSmjGVkr2DoHED1K1V1T3m73ueeALiT71gun8epsvr2ox3lWXFVuVlxXSZnxxVpxVbirRP7+pQCl5VtfXFfFAC+L6vhQk3OAskMGIdi0umNJI1jW6uOYgHKOJPDh3Ll2z+xFbUzsiFPMwFwD3vjc1rG83OJAAsOXNTmCdzHBzHOa4cHNJBHpGqy58bqXtLXVEzmnQgyOse466hc2TFqd2aRlSMnayrbJUvDDeOMNhYfqxi1789bm606ItUqVFAiKiUkAkC5AuBwueikGk2orTZtPGCZZSGgDjYmwHpOnrXXdjsCEEEFM3iAMx6uOr3eu65Fu/he7FmfCB8YGvfY62OU5bW4WXovZul0Mh+yPxK4Mk9TNoqkbpjAAAOAFh6FUiLMsEREAREQBERAF5n2w/wDFH/y6X/tL0wvMm27rbTE9KqmPsiQHWdoX3ncoTvBr+yoZOsloh97j+iCpnjvy7/ErmO92a0UDOr3O/NFv7S9Wb04f6OZbzJPuownsqFjreXOe0PhwYPVr6SuyUNMI2Nb04nqeZUR2SoGt7CNo8iNjbeDQLe2ymy8o6QrdREHtc12ocC0juIsVcRAeXNhXupsYpWuu0SF1K6/zvOh6cMzW9eHVbza7Z2SOaWWkcY5tc7Rwf6OGZa3bOmFPjLZGuuRiBNugHweUadM0rvaui7Ux5amS3VdfTpSuLMp7bkP2ILnUEb3kl3aSNu65Nged/Sts8rWbMYlCKV0RkY2WOomDmFwBsXEhwB4jlp0Wdmvwse8FdWN+BGcuT49W3H9/35qolWnFWIKXO4K24rRbYyFjIZW8Y5QfR09lldodooJeDwx30X6e3gVn3Fq0stp2s2iL41wPA38F9VyoVJK+lUONuOihkoIsWfE4WedKwfeBPqCj+O7QskjdHDmc4/OAIsAbnvWUskYrksk2SpFg4ZVs7CFxkZcsbe7he4FiDfndZ1lZO0QERFIMPZTXGx3RO/U/avQez/yI8SvP+ymmND60LvY3/SvQOAD4keJXn5PMzePBsURFQkIiIAiIgCIiALy7vIdl2gldyFRAfU2Mr1EvMe+OnMeJVMuny8duvyMTvUpQOs7QfLv8T71yje3q6kHXtPexdWxv5S/0mtPrC5ZvXNn0jjwBf72Felk/Y/w54+c7lsoPKP2B+CkqjeypuXH6oUkXmHQEREB5Z3pROdjlQIzaQzQtaejixlvbZSzGdpXRzmCsOaqjd2cjomnKRpablZpBF+hvotPtZHm2nA61tIPZEpPtTh7XYriFwPLpmD84OB/VC3wXq2KTqtyHUWzkkxq5mMpXM+FSR/GtcXXFicpbwb5QW5wnDmwss1jWF2rgxziL+LtfYsHYDaSnZQOgmlDZjUPcA7NqHNZYk2sNQRqeS3b104VFrUuTOd8FJKtOVbirTluUNVtOwOpZb/RuPQQVd2I2DpayhikkEglc54LmPsTZxAFnAt9QTGWZoJR9R3sClu5j/gqb/mP/AFyuHqfMjbHwRmp3QlpHZVT28/KZ/c4LHO7CrHm1ot98e4lej3NB4i6svoozxY31Bc9mh52G66qPnVo/TP4p/FG8nyqwEc/iz+L16G/g+L6DfUqhQx/Qb6gjYPK202zkWH1kDCXTRuaHkFovqXNsBfXUA2UhYIhYMyAPHk5QBmHUW46K6Zc207WvJLWVcjWhxuGgC7WtB80A62HVaqXZkPmxEG+aORzYdfNJJeLdOIHpW+FvhIzmavB8HYwtc6VgL3vDGFgc74txHF17cFK1otjsDEtDUyOHxjiQxx4tMYzAjoc3uWRh01Q+NtQ4MELnBuTXMAdO0v0zcui2x+FLbkrLdm1RWRVMLywObnGuW+vqV4rUqYmzzrY1D3xOH6Ll6B2ePxPpK870Pk4xRu+kMv6w/FehtnD8UftH8FwZfMzaPBtURFmWCIiAIiIAiIgC87f7QGEZK0zW+VijeHXH8neN7QOJPlQnwzL0SolvJ2S/hCmytNpY7ubqBnBFnREkHLmFrGxs4NNjaylAjNLiTamkpJ2m+aFrXdz2ANeD94FQPe1Denif9GXL6HNP4tC1WBYxNhMj6aqjf2LnXsRZ0bhpmt3i1xwIALSRxr272rgqIGwwFz3Oe118pFgOWupJJ967e5F4XFvcx0vXZ3XYaoD2NeODomOHpspYuf7sY3xQUscgLXdiGkHiNL2K6AuE2CIiA807y+0pcdfVOjORk9PUN+s1oZa3cSxwv1CkX5Qw1uKzSU7i+N1NGOBBuHG4IPMZl1fazZWCviyTN8oXySADMwnx0c082nQ+NiOIYxuoqqMmSlqPKa0kg3Y421OUi4cDbgbclrjnokmVkrVFzY/AIn4TiDixpl7eaPPa5aI2NcwC/DyiTp3LCwSObs4qmWUkTktLD5rb37Mt6XykHxC3G6Cp7XDq+I6v7TtD/wC6zLf1sWqxWLPg8LRzZT+0tB963xeW/YpLmi9R4vHK4tbmHHKXCweBxLDzAKynq7tBTtjhhIFhDJG0W5B3xf8AaCsPK6VfDM/gxsQPxUn2He4qVbmP+Cpv+a/9cqGbQSZaaU/VI9eime5of7jTf813/wBhXJ1T3Rrj4OxoiLlNAiIgPNe9GilocVdUtaQ7tvhTHX0e1wZcC2oyva8O7nt667TBcTjqZqyWIksfKxwuLH5NoNx4ghdq2m2cgroTDUNuOLXDRzHWsHtPI+NweBBGi4xjG52SFxNNVPYfrCwceocy1hb5uU2W2LJodlJRs+7FgfB54x8ypmZ4XOixKKDNhwYOPYOb4EA/itJhGIS4TNNBWMeWSHOHt1zObfy2k+cHX15jRbPZLF4n0zWukY1wL7tc4AgFxPM6jVdWOcZJL8MzlFoxoaa2GxSC5e0tnLuZObyiTxPkEjwWeQsSgq4/4Oe0vZ5LZWAFwvoXZefMWWC/aKFkbXFwc7KPJbqb259EUopL4QpsvU7r4tQjob+vN/cvQuzR+Ld9r8AuEbtcLmnqjXytyRtaWxgjjcW8nqACdepXeNm2WiJ6uP4Lim7k2bLZG2REVCQiIgCIiAIiIAiIgNXjeBRVLSJGMdcWOZoIcBwBv0KiMe72CJ4fHSQhzTcOaBoeovwXQkQGjwfCnNfnfpbgPHmt4iIAiIgC1u0WENqqd8LiW5hdrmmxa4G7XDwIGnPgtkiA8x1eFYhgc7pGtDmyNcHta1xYWg8eHmjQ3vdt7G19cD8pIThjYcxEzQ1uUg8ng3B4cF6jrKNkos9oNtRccD11XONod0tJKS4Q5SdbwnL+jq32LSORxToq42RHaWrY+ikc17SMrXizgeDmkLWz4nC0ZnSsAIv5wuR3C9yt67dFRjian85v+Wsmi3YULDrFJIePlvd7m2BWz6l3dFe2c4ra2SvcKakY5wc4ZnWNrdT9Fo4knou4bGYSIGU0DdezDQSOZGrnd1zc+lZOE7N9m0MhhbEzuaGjxNtSe9SfC8MEWp1edL9B0C55zcnbLpUbBERVJCIiAL45oOhF/FfUQGlx3ZmCpZkkjY4cw5twe/uPeua4jugpc1xFKz7DyR7b+pdkRAcO/iipOlT6/wDQtxhu7ujj82kznq8Of6bOuAusogIxRYG91s3kN9voHJSSGINaGtFgNAq0QBERAEREAREQBERAEREAREQBERAEREAREQBERAEREAREQBERAEREAREQBERAEREAREQBERAEREAREQBERAf/2Q=="/>
          <p:cNvSpPr>
            <a:spLocks noChangeAspect="1" noChangeArrowheads="1"/>
          </p:cNvSpPr>
          <p:nvPr/>
        </p:nvSpPr>
        <p:spPr bwMode="auto">
          <a:xfrm>
            <a:off x="307975" y="-669925"/>
            <a:ext cx="2647950" cy="17240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8" name="AutoShape 6" descr="data:image/jpeg;base64,/9j/4AAQSkZJRgABAQAAAQABAAD/2wCEAAkGBxQTEhQUExQVFRQXGBgVGRcYGB0cHRocGSAdHxoXHBwcHSogGRslHRwaIjEhJSkrLi4uHCAzODMsNygtLisBCgoKDg0OGxAQGiwkHyQsLCwsNDQsLCwsLCwsLCwsLCwsLCwsLCwsLCwsLCwsLCwsLCwsLCwsLCwsLCwsLCwsLP/AABEIALUBFgMBIgACEQEDEQH/xAAcAAEAAQUBAQAAAAAAAAAAAAAABgIDBAUHCAH/xABREAABAwIDBQMGCQYLBgcAAAABAAIDBBEFEiEGBzFBURNhcSIygZGhsRQjM0JSYnKCwRaSorLh8BUXQ0RUk8LR0tPiCCQ0c5TDNlVjg4Sz8f/EABkBAQADAQEAAAAAAAAAAAAAAAABAgMEBf/EACoRAAICAQMCBQMFAAAAAAAAAAABAhEDEiExBBMiMkFRcRRCYSMzQ4GR/9oADAMBAAIRAxEAPwDuKIiAIiIAiIgCIiAIiIAiKL7S7fUVFpLKHPFrsYQSO868unHoCgJQi4vWb8HyOy0NDJLb6QJJuDyZewv6x0WDLvTxxoucNYB308/+YpoHdkXLdht8MdVK2mrIvg07jla6/wAW53JpzeUxx5A3HfqAui1OLwR3zzxMtxzSNFvG5UAzUUbqNvsNZbNW0+uotIHcfs3Wrqd7eFMNjU3+yx7h6w1KBOEUA/jjwn+kP/qZP8KqZvhwkm3whw8YpB/ZQE9RRqk2/wANkIDa2C54AvDf1rLf01UyQXje146tcD7kBeREQBERAEREAREQBERAEREAREQBERAERco273vNpz2dIwSvNsjzqHG9iQ3jl0sD848NNUB1dW5p2t85zW+JA964M2g2ixAZ5ZnUkLyHeVJ2WgOlmN8sHXgQL2Cqbung1NTiEshJzHIziTzu9x171dQb4RDaR2Cs2uoYiRJWU7SNCDK249F7rAdvHwsfz2H1k+4LnFPu4wtnnCol+0/L+q0K9+ROFD+aOPjNJ+Dlqunm/Qr3Ik/bvKws/wA9h9v9ywsV3s4ZFG5zKgTOA0YwG51A4kAc/VfQqAYtsXh/YyGGjPahjsg7d+rrHLxdbiotspu9c5zZKwFrAb9kCMzrcnEeaD3a+Cj6eadUO5GiSN2zxfGXviooxFFcgv4MYNNHvI1d3W4HzdLrY0W7CihPaV076ubiWg5WXuSdfOOveOakbcQyRthhYyGJvBkYDQOug9/ErXPdddEOl9ZGby+xsY8VELOzpY2QRjQBjQOHVa+evkdqXuv4qy4q04rpUIx4Rm22RnbfARURmVuk7AXB3NwGpaTzPMd/iots7sc6raJ5Zwxjr8i95sbHuHrXS3FRrAPiamppvmfLxjo13nAdwNvasMmKLmm/U0jJ0XqXYPDmeeamU/aaweoAn2rYxYHhzBZtCx3e98jj+sFlOKtOP7+Ct2YL0I1stSYfRcqCnHod/iWHJhNGf5pD6Mw/tLMcrbyp7cfYjUzUVOzVE7+QLfsSOHvusD8lmxkupqieF3j+LbFSFxVpxUPFB+hOplrD9s8aorDtGVkY0yuGc2HeMr727yphs9vypnnJWRPpn3sSPLZ6dA5vhYqJrFrqCOYWkYHd/MeB4hYS6Zfay6ye56DwrFYamMSU8rJWH5zHAi/Q24HuOqzF5Q/gmpo5O2oZpGuGtmuyusDex5Pb3Hj0K6jsLvoil+JxECCUadrY5HHo4WvGfZ4cFyyg4umaJpnXkVEUrXAOaQ5p1BBuD4EKtVJCIiAIijm1O29HQg9tKM+nkN1drwvbzRz15cAUBI0XCcS3+vD/AIilYWdXudf0W9HJdS2A2qGJUbagM7M5nMc29wHNtex5jUICSIiIAiIgIjvSxl1Lh7yxwY+VzIA8m2XtDZzr2NrNDtbGxsuW7j8EjllqMRlZcQkRwAgWDrXvw85jMgH2vBbj/aExX5GBrrZGOmdra+c9kxtrEHQyHlo0rdbJUApMIpYwLOkb2z+t5NfdlHoWmOOqSRWTpWZdfXOkcSToozJtXRtcWmojBBsddLjlcLdqP/k1Qw5pHRRjXMXP5ddXcF6bTSqNHPs+TaUeIxTAmKRkgHHK4G3jbgVeKw8OoII7vgZG0PAJLLWcOR04rLWkbrcqwiL44qxBS5W3FVOKtuKgkoeVacVU4q04qpJ8KjuOnsqqln4BxMDj1Drlo9akKjW8Bv8AuoeOLJWPHtH4rLL5b9i0eSRPKsuKrBJtbUm1gOd+FltPyWqj/JgH6Je0Hwte6lyS5ZCTZpCVacf3/f8AfRXquFzHOY8Frm6EHiFjkqQUuKtr64r4oARF8KA+ErT4xgMc5DvMfzcBx8Rz8VtiizklLZlk6I7FRspbMdX1EINyGx5gO82Bssls0XLGaofecP8AuL7tRhvaxEgXey7h4cx6h7Fe3XYHRVkckc0WaZjgb5nC7XcNAbaHT1LlyVB1WxrHdFrOz/zqo/Pd/mKttQBwxupH33f5qnrt1FH/AEWT8+T/ABK5Huvox/NHHxL/AMSqal7E0QQVZcLHHai3fIR7e0UHxWnvUFjZ/hFzftPK8ouAJPM368eC7lLuoozr8FePB7/8S02KboIic0Lp4HcrguaPXZ3tVW0/QlI51i/lQNacnxY0bGYmi9rFzm2Ejie/VdF3E1DhTv8AKIAqBz4AtbfTooxiW7Wve4NMscjBwc5xBt3i1/Rcrq2ymAtp4oqeIA2tmcBbM75zz4+zgok74COjoiKpIRFZragRxvkPBjXPPg0XPuQHnfeXVfDsYNM3UOqIqa4cdRGACC3kQ+STXxXV9onAObG3zWNDR4DQLlW7Fr6nGo5ZAfio5alwNtDNmcNRxBMoI5+qy6PiUmaRx7119LG5WZZHsYpUEmppcTxOWlaIzFAOMpd2bLAZpHNaQZHkmwubAclOiou+gq6eqqZqQQvbUsDZGyEtLXDQkWGoOp9K6s0W0qM4NJmqodoZoMRNBKGmMOETbRtY5twCw2Y4tDTcaXOhHgpwoZshsMKZ4mmcHyjzQ3zW353IuT6lM1OBTUfGROr2CocVU5W3FbFSlxVpxVTysXa3aSkw18cM0Ms87o2yOyvyNYHXs3qToVlkyxhyWjFvgreVbK0P8Z9B/QJv6/8AYvh3n0H9Am/r/wDSsPqofkv22b5aHbYXo5fBp9oWRSbxMLebSQVcP1mva8DxBsU27hjdhr6mllFRTuLGZhcOY4keTI35v7R1CSzwlFpewUGmSDYuUNcJn+bDTvnP3W/tXCK7EZJZnzPcTI9xeXXN7uNzbpxXYcRlMGC1knznthph94jP+iuKBc2eVyNILY77tS45oA8kyCmgDzzLsupPetG8rAj3o08rWGroS+ZrWsMkcxaH5QBctI0OiqbvBww+dQ1Le9s4J9oW0M8Ekijg2zJRbPC/gVeHDD5ZO3a3OaeYAOLRxyOGjiOiow2GFsU9TU5+wp2BzgzRznONmMBPC5Wyyxasrpd0a9UFYrt4GG/0Co/6j9i+fl/hv9An/wCo/wBKyfUQLdtmUixm7fYZzoagDqKi59RC3OE1OHVxEdJPJDUHzYqkABx+i2Rul+g49yLPBjQzXrQbKn4LjEYvlZIXD7sgNh6H29SkdRA5jnMe0tc02LToQVFdsQWOgnb5zHe0eUPaCozK42IPc9TYdUdpG13O2viOKyVotlKkPYbcDlePBwW9XEbBERAY01BG7zmDx4e5KWgjjN2tseup96yUQBERAFFN6eICHCqskgZ4zAL8LzeRc+AcT6FK1y/f9XFlHA0Ei83aEgX+SY5zQR0L8iIEe3F0oDcSqLNAL2wty3sA3MSGk65bFvHoFJHm5P7/AL//AIsLdTSdjgjXWsZpJJD32OUexoWUV6HSLwtmGXk+FUEr6VSuwyCxsSq+yjdJkfJlt5LBdx1toOduPoWSvhKMgiOJ7RMqmGmpc5nk8g3Y5vZtPnPcTbQDp171JWNytAvewAuefeVpZXNGKNt5zqR2b0PBF/UeK3TisoXbb+C7LlJAZJGMHznBvrK5JvUxMVGK1Twbta/sm+EYDdO64J9K7Tsy5rZzK/zYWSSuPQNHH2rzdUzl73Pdxc4uPiTcrj6uXiSNcS2Onbu9j6U0nw2tjM3aPcyGLMWtIbo57iNeNxbu9Uin2dwmYZX0ZgvoJIZHEtvzyuuDZZ8lP2NHh8HAspWOcOj5Bmd7brDAJsACSdABxJPABaYsMHC2iJTd7HL9vNkHYfMwB/awStzwy2tmaLXBHJwuL+IWw3Q4mI69tPIA6nq2mmlY7zSHeabdQ7QH6x6rb77K5oNFRggyU8b3S2N8rpS05O4gNv8AeC0e6HCzPitMAPJjJmeejWC9z97KPSuJ0pbGvoSzezKafDqWlvrLPLKfCLyG39d1Bt32zTa+rEUjiyFjHyyvHEMYOXeSWj0qSb/KsOxJsTTpDCxlujnXefTZzVmbqIBHh2I1Hznuipm/rO9h9it55/JHCNq7D8JAyjDiWcM5mfnPfxsCoZvH2QipBBU0rnGlqMwa1/nRvbxYTzHQ9x9MncsPe7UhlFhlOOJbJUO++QGf2lvnxxjG0UhJtkQ3dOkGJ0XZef27B90mz/0cy6TvJnbFhdQ0aGornNFubYiXeq4US3IUgdiYld5tPDLUH7oDfe8LL3x1Ba3D6Y3uyB07/tzuJN+8ZfaudOos0fJEdisA+H1sFLmyCQnM4C9mtaXOPjZpXTXUeExns2Yc2VjSR2j5n53D6WmgvxUc3OU2U11Wf5GnLGn68xyg362B9a2VlrhxqStlJyaLeObA0lRDLNhpkjmiaZHUshzAsHnGN56cbEn0LlYK7rgMwpoaqslu2OKF8bT9OSQWawX8493eFwpZ5YqMqRaLtHbKnEjW0NHWv+WcH08v1nRHyX+Jbqf2KF7bkdg37Y9xUspKQ0+FUEL9JH9rUkH5rZCAz1tF/WontiwvbDG0Xc+QADv4D2kLf+Ep9x3nYF/xcQ6wR+xrf71MVF9loA1+VvmtZlHgLAe5ShchqEREAREQBERAFwz/AGh8StNDCHlpFO9xA4O7SRgsfQxx9AXc15r371rnYjNFxAFMBp9Fjza/jKfYpQOo4XB2OFUMf/oRuPi4Bx96wStzjvkshYL2bGweoBaQr1OnVQRzZHufCV8X1F0GZ8VDnK3WVkcbc0j2sHVxAUGxraQ1sgo6Mmz7iSU6eSPOy91ufPhzWc8ij8loxsz9m5PhFXU1fzBaniPUN1cR1BIHrUlcVZoaNsMbImCzWCw/EnvPNVkqIKluS3bKMcq+wwqvl5vYynb4yHyvZquCLsW9ioDMKpYr+VNUPmt1EbSz1ahc42O2akxCpbTxFrSQXue7gxjfOcbceI06kLzc7ubN4KkdSZvBw2pYx8756eYMYx7BH2jbtFrtI5eK1+I7z6SBp+AQSSTWsJ57AMP0msF7kd9lSd2OHjQ107iOJbCLE91zwVyHYHCWavlrpT0aI2D03BNvBW/Waojw8nKp5paiYucXyzSOueLnPce4ak9y7lu32W/g9sbJLfDqstbI3nBB5xYfrOyi/o6a04fJSUdzQUjYXkWM0hMkgH1bkhvo9SpwvFnQ1DJ3XkIcS651NwQdTz1VodPJbsOa4RyPbnEzU4hVzH50r7fZacrf0QF0vCKf4Pg9FHazp3SVLuVwTlYT92yxJdhcJMhf8IrRGTfs8jcw+rnOnrC2WN4iJnMDGdnDExsMTObWM0bfvTDikpW0JyVGBGwuIaOJIA9OijW+erDsTdEPNp44oB91tyR01d7FJYZC1zXDi0hw8QbhX9odn8Nrp3VUk1TBLIQ6RjWNe3NYAlh4gG3O606iMpVRWDSNXugo3Clr5Rxl7KjYepld5QB7hlNlot8WI9ti1RY+TFlgb3CNoDh+fmXVtkG07ZKekpWvbTQOfVPfLbO97WkZ3ZdLC4A05DovPuJVZmmllPGR7nn7xJ/Fcs1pSTNE7ZMd3e1tPTQ1NLVNkEVQY3dpHYuYYzcXaeIJspG/abB4vK7SqqejGxiMHuc4m9vBanB920Qp4p66qdCZ2CSOKOPO7IeDnG9hca2WYzYXCh51XVuHRsTQfWSQrQ7iVIh6fUi22220lfkjaxsFLEbxwNNwDwzOPzncde8rI3e7FGteZZyYqKLypJSCA+38kw83Hu4eJCl9JgmDQ6tpamocNR8IlAbcdRFa47iFk4rjUk4awhkcTPMhibkjZ4NHPv8Acpjhk3uHNLgY/ihqZnSWyt0axv0WN0a38fElRxkImxOhiNyA4yEA/Ru4fqLZXX3dhR9vVVFY7VrPior9/E8Po2/OK1zNKNIrDd2dq2YZ8ofAe9b5a3AIcsQP0iT+A9y2S4zUIiIAiIgCIiALzZvUqDJi0sWtvhUNvTFC1ek15k26GbaRzOtVTe0RBSgdk2q+VA6BaIlbfah3xzlpZJA0FxNgAST0A4levh2gjknyYGPY1FSRGSU9zWji49B/eoVRxYnivlscKenvYG5aDrrYgZpCOHIXHJWMJpzjGIlz7/B4vKt9QHRvcX8yu44RheezWgNjaANBoAODQPBcOfqHJ0uDeEEuTmLN00BB7Somc8jj5NgeutyR6VGjSSYLVjtPLp5RbOBrYe5zTa45j2em6ShZH5rRfqePrXPd9OyjainNSAc0TbSZecetn2uATG45vsl45rnjJxdou1ao1AeCGuaQWuAcCOBB1BHirTyozu5r3vgqKd13SUoMjGjznR3s5ovyDstvthbugxCOdmeM3HA8iD0I5FepDIpqznlGjSb48LqZZKIxQSyQNpYw1zGFzc7i4v1aLB3m6dyz92WzstHS1VTURuhlnaKeJrxleWEgyOynUA2HqW9psSmjGVkr2DoHED1K1V1T3m73ueeALiT71gun8epsvr2ox3lWXFVuVlxXSZnxxVpxVbirRP7+pQCl5VtfXFfFAC+L6vhQk3OAskMGIdi0umNJI1jW6uOYgHKOJPDh3Ll2z+xFbUzsiFPMwFwD3vjc1rG83OJAAsOXNTmCdzHBzHOa4cHNJBHpGqy58bqXtLXVEzmnQgyOse466hc2TFqd2aRlSMnayrbJUvDDeOMNhYfqxi1789bm606ItUqVFAiKiUkAkC5AuBwueikGk2orTZtPGCZZSGgDjYmwHpOnrXXdjsCEEEFM3iAMx6uOr3eu65Fu/he7FmfCB8YGvfY62OU5bW4WXovZul0Mh+yPxK4Mk9TNoqkbpjAAAOAFh6FUiLMsEREAREQBERAF5n2w/wDFH/y6X/tL0wvMm27rbTE9KqmPsiQHWdoX3ncoTvBr+yoZOsloh97j+iCpnjvy7/ErmO92a0UDOr3O/NFv7S9Wb04f6OZbzJPuownsqFjreXOe0PhwYPVr6SuyUNMI2Nb04nqeZUR2SoGt7CNo8iNjbeDQLe2ymy8o6QrdREHtc12ocC0juIsVcRAeXNhXupsYpWuu0SF1K6/zvOh6cMzW9eHVbza7Z2SOaWWkcY5tc7Rwf6OGZa3bOmFPjLZGuuRiBNugHweUadM0rvaui7Ux5amS3VdfTpSuLMp7bkP2ILnUEb3kl3aSNu65Nged/Sts8rWbMYlCKV0RkY2WOomDmFwBsXEhwB4jlp0Wdmvwse8FdWN+BGcuT49W3H9/35qolWnFWIKXO4K24rRbYyFjIZW8Y5QfR09lldodooJeDwx30X6e3gVn3Fq0stp2s2iL41wPA38F9VyoVJK+lUONuOihkoIsWfE4WedKwfeBPqCj+O7QskjdHDmc4/OAIsAbnvWUskYrksk2SpFg4ZVs7CFxkZcsbe7he4FiDfndZ1lZO0QERFIMPZTXGx3RO/U/avQez/yI8SvP+ymmND60LvY3/SvQOAD4keJXn5PMzePBsURFQkIiIAiIgCIiALy7vIdl2gldyFRAfU2Mr1EvMe+OnMeJVMuny8duvyMTvUpQOs7QfLv8T71yje3q6kHXtPexdWxv5S/0mtPrC5ZvXNn0jjwBf72Felk/Y/w54+c7lsoPKP2B+CkqjeypuXH6oUkXmHQEREB5Z3pROdjlQIzaQzQtaejixlvbZSzGdpXRzmCsOaqjd2cjomnKRpablZpBF+hvotPtZHm2nA61tIPZEpPtTh7XYriFwPLpmD84OB/VC3wXq2KTqtyHUWzkkxq5mMpXM+FSR/GtcXXFicpbwb5QW5wnDmwss1jWF2rgxziL+LtfYsHYDaSnZQOgmlDZjUPcA7NqHNZYk2sNQRqeS3b104VFrUuTOd8FJKtOVbirTluUNVtOwOpZb/RuPQQVd2I2DpayhikkEglc54LmPsTZxAFnAt9QTGWZoJR9R3sClu5j/gqb/mP/AFyuHqfMjbHwRmp3QlpHZVT28/KZ/c4LHO7CrHm1ot98e4lej3NB4i6svoozxY31Bc9mh52G66qPnVo/TP4p/FG8nyqwEc/iz+L16G/g+L6DfUqhQx/Qb6gjYPK202zkWH1kDCXTRuaHkFovqXNsBfXUA2UhYIhYMyAPHk5QBmHUW46K6Zc207WvJLWVcjWhxuGgC7WtB80A62HVaqXZkPmxEG+aORzYdfNJJeLdOIHpW+FvhIzmavB8HYwtc6VgL3vDGFgc74txHF17cFK1otjsDEtDUyOHxjiQxx4tMYzAjoc3uWRh01Q+NtQ4MELnBuTXMAdO0v0zcui2x+FLbkrLdm1RWRVMLywObnGuW+vqV4rUqYmzzrY1D3xOH6Ll6B2ePxPpK870Pk4xRu+kMv6w/FehtnD8UftH8FwZfMzaPBtURFmWCIiAIiIAiIgC87f7QGEZK0zW+VijeHXH8neN7QOJPlQnwzL0SolvJ2S/hCmytNpY7ubqBnBFnREkHLmFrGxs4NNjaylAjNLiTamkpJ2m+aFrXdz2ANeD94FQPe1Denif9GXL6HNP4tC1WBYxNhMj6aqjf2LnXsRZ0bhpmt3i1xwIALSRxr272rgqIGwwFz3Oe118pFgOWupJJ967e5F4XFvcx0vXZ3XYaoD2NeODomOHpspYuf7sY3xQUscgLXdiGkHiNL2K6AuE2CIiA807y+0pcdfVOjORk9PUN+s1oZa3cSxwv1CkX5Qw1uKzSU7i+N1NGOBBuHG4IPMZl1fazZWCviyTN8oXySADMwnx0c082nQ+NiOIYxuoqqMmSlqPKa0kg3Y421OUi4cDbgbclrjnokmVkrVFzY/AIn4TiDixpl7eaPPa5aI2NcwC/DyiTp3LCwSObs4qmWUkTktLD5rb37Mt6XykHxC3G6Cp7XDq+I6v7TtD/wC6zLf1sWqxWLPg8LRzZT+0tB963xeW/YpLmi9R4vHK4tbmHHKXCweBxLDzAKynq7tBTtjhhIFhDJG0W5B3xf8AaCsPK6VfDM/gxsQPxUn2He4qVbmP+Cpv+a/9cqGbQSZaaU/VI9eime5of7jTf813/wBhXJ1T3Rrj4OxoiLlNAiIgPNe9GilocVdUtaQ7tvhTHX0e1wZcC2oyva8O7nt667TBcTjqZqyWIksfKxwuLH5NoNx4ghdq2m2cgroTDUNuOLXDRzHWsHtPI+NweBBGi4xjG52SFxNNVPYfrCwceocy1hb5uU2W2LJodlJRs+7FgfB54x8ypmZ4XOixKKDNhwYOPYOb4EA/itJhGIS4TNNBWMeWSHOHt1zObfy2k+cHX15jRbPZLF4n0zWukY1wL7tc4AgFxPM6jVdWOcZJL8MzlFoxoaa2GxSC5e0tnLuZObyiTxPkEjwWeQsSgq4/4Oe0vZ5LZWAFwvoXZefMWWC/aKFkbXFwc7KPJbqb259EUopL4QpsvU7r4tQjob+vN/cvQuzR+Ld9r8AuEbtcLmnqjXytyRtaWxgjjcW8nqACdepXeNm2WiJ6uP4Lim7k2bLZG2REVCQiIgCIiAIiIAiIgNXjeBRVLSJGMdcWOZoIcBwBv0KiMe72CJ4fHSQhzTcOaBoeovwXQkQGjwfCnNfnfpbgPHmt4iIAiIgC1u0WENqqd8LiW5hdrmmxa4G7XDwIGnPgtkiA8x1eFYhgc7pGtDmyNcHta1xYWg8eHmjQ3vdt7G19cD8pIThjYcxEzQ1uUg8ng3B4cF6jrKNkos9oNtRccD11XONod0tJKS4Q5SdbwnL+jq32LSORxToq42RHaWrY+ikc17SMrXizgeDmkLWz4nC0ZnSsAIv5wuR3C9yt67dFRjian85v+Wsmi3YULDrFJIePlvd7m2BWz6l3dFe2c4ra2SvcKakY5wc4ZnWNrdT9Fo4knou4bGYSIGU0DdezDQSOZGrnd1zc+lZOE7N9m0MhhbEzuaGjxNtSe9SfC8MEWp1edL9B0C55zcnbLpUbBERVJCIiAL45oOhF/FfUQGlx3ZmCpZkkjY4cw5twe/uPeua4jugpc1xFKz7DyR7b+pdkRAcO/iipOlT6/wDQtxhu7ujj82kznq8Of6bOuAusogIxRYG91s3kN9voHJSSGINaGtFgNAq0QBERAEREAREQBERAEREAREQBERAEREAREQBERAEREAREQBERAEREAREQBERAEREAREQBERAEREAREQBERAf/2Q=="/>
          <p:cNvSpPr>
            <a:spLocks noChangeAspect="1" noChangeArrowheads="1"/>
          </p:cNvSpPr>
          <p:nvPr/>
        </p:nvSpPr>
        <p:spPr bwMode="auto">
          <a:xfrm>
            <a:off x="460375" y="-517525"/>
            <a:ext cx="2647950" cy="17240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10" name="AutoShape 10" descr="data:image/jpeg;base64,/9j/4AAQSkZJRgABAQAAAQABAAD/2wCEAAkGBxQTEhQUExQVFRQXGBgVGRcYGB0cHRocGSAdHxoXHBwcHSogGRslHRwaIjEhJSkrLi4uHCAzODMsNygtLisBCgoKDg0OGxAQGiwkHyQsLCwsNDQsLCwsLCwsLCwsLCwsLCwsLCwsLCwsLCwsLCwsLCwsLCwsLCwsLCwsLCwsLP/AABEIALUBFgMBIgACEQEDEQH/xAAcAAEAAQUBAQAAAAAAAAAAAAAABgIDBAUHCAH/xABREAABAwIDBQMGCQYLBgcAAAABAAIDBBEFEiEGBzFBURNhcSIygZGhsRQjM0JSYnKCwRaSorLh8BUXQ0RUk8LR0tPiCCQ0c5TDNlVjg4Sz8f/EABkBAQADAQEAAAAAAAAAAAAAAAABAgMEBf/EACoRAAICAQMCBQMFAAAAAAAAAAABAhEDEiExBBMiMkFRcRRCYSMzQ4GR/9oADAMBAAIRAxEAPwDuKIiAIiIAiIgCIiAIiIAiKL7S7fUVFpLKHPFrsYQSO868unHoCgJQi4vWb8HyOy0NDJLb6QJJuDyZewv6x0WDLvTxxoucNYB308/+YpoHdkXLdht8MdVK2mrIvg07jla6/wAW53JpzeUxx5A3HfqAui1OLwR3zzxMtxzSNFvG5UAzUUbqNvsNZbNW0+uotIHcfs3Wrqd7eFMNjU3+yx7h6w1KBOEUA/jjwn+kP/qZP8KqZvhwkm3whw8YpB/ZQE9RRqk2/wANkIDa2C54AvDf1rLf01UyQXje146tcD7kBeREQBERAEREAREQBERAEREAREQBERAERco273vNpz2dIwSvNsjzqHG9iQ3jl0sD848NNUB1dW5p2t85zW+JA964M2g2ixAZ5ZnUkLyHeVJ2WgOlmN8sHXgQL2Cqbung1NTiEshJzHIziTzu9x171dQb4RDaR2Cs2uoYiRJWU7SNCDK249F7rAdvHwsfz2H1k+4LnFPu4wtnnCol+0/L+q0K9+ROFD+aOPjNJ+Dlqunm/Qr3Ik/bvKws/wA9h9v9ywsV3s4ZFG5zKgTOA0YwG51A4kAc/VfQqAYtsXh/YyGGjPahjsg7d+rrHLxdbiotspu9c5zZKwFrAb9kCMzrcnEeaD3a+Cj6eadUO5GiSN2zxfGXviooxFFcgv4MYNNHvI1d3W4HzdLrY0W7CihPaV076ubiWg5WXuSdfOOveOakbcQyRthhYyGJvBkYDQOug9/ErXPdddEOl9ZGby+xsY8VELOzpY2QRjQBjQOHVa+evkdqXuv4qy4q04rpUIx4Rm22RnbfARURmVuk7AXB3NwGpaTzPMd/iots7sc6raJ5Zwxjr8i95sbHuHrXS3FRrAPiamppvmfLxjo13nAdwNvasMmKLmm/U0jJ0XqXYPDmeeamU/aaweoAn2rYxYHhzBZtCx3e98jj+sFlOKtOP7+Ct2YL0I1stSYfRcqCnHod/iWHJhNGf5pD6Mw/tLMcrbyp7cfYjUzUVOzVE7+QLfsSOHvusD8lmxkupqieF3j+LbFSFxVpxUPFB+hOplrD9s8aorDtGVkY0yuGc2HeMr727yphs9vypnnJWRPpn3sSPLZ6dA5vhYqJrFrqCOYWkYHd/MeB4hYS6Zfay6ye56DwrFYamMSU8rJWH5zHAi/Q24HuOqzF5Q/gmpo5O2oZpGuGtmuyusDex5Pb3Hj0K6jsLvoil+JxECCUadrY5HHo4WvGfZ4cFyyg4umaJpnXkVEUrXAOaQ5p1BBuD4EKtVJCIiAIijm1O29HQg9tKM+nkN1drwvbzRz15cAUBI0XCcS3+vD/AIilYWdXudf0W9HJdS2A2qGJUbagM7M5nMc29wHNtex5jUICSIiIAiIgIjvSxl1Lh7yxwY+VzIA8m2XtDZzr2NrNDtbGxsuW7j8EjllqMRlZcQkRwAgWDrXvw85jMgH2vBbj/aExX5GBrrZGOmdra+c9kxtrEHQyHlo0rdbJUApMIpYwLOkb2z+t5NfdlHoWmOOqSRWTpWZdfXOkcSToozJtXRtcWmojBBsddLjlcLdqP/k1Qw5pHRRjXMXP5ddXcF6bTSqNHPs+TaUeIxTAmKRkgHHK4G3jbgVeKw8OoII7vgZG0PAJLLWcOR04rLWkbrcqwiL44qxBS5W3FVOKtuKgkoeVacVU4q04qpJ8KjuOnsqqln4BxMDj1Drlo9akKjW8Bv8AuoeOLJWPHtH4rLL5b9i0eSRPKsuKrBJtbUm1gOd+FltPyWqj/JgH6Je0Hwte6lyS5ZCTZpCVacf3/f8AfRXquFzHOY8Frm6EHiFjkqQUuKtr64r4oARF8KA+ErT4xgMc5DvMfzcBx8Rz8VtiizklLZlk6I7FRspbMdX1EINyGx5gO82Bssls0XLGaofecP8AuL7tRhvaxEgXey7h4cx6h7Fe3XYHRVkckc0WaZjgb5nC7XcNAbaHT1LlyVB1WxrHdFrOz/zqo/Pd/mKttQBwxupH33f5qnrt1FH/AEWT8+T/ABK5Huvox/NHHxL/AMSqal7E0QQVZcLHHai3fIR7e0UHxWnvUFjZ/hFzftPK8ouAJPM368eC7lLuoozr8FePB7/8S02KboIic0Lp4HcrguaPXZ3tVW0/QlI51i/lQNacnxY0bGYmi9rFzm2Ejie/VdF3E1DhTv8AKIAqBz4AtbfTooxiW7Wve4NMscjBwc5xBt3i1/Rcrq2ymAtp4oqeIA2tmcBbM75zz4+zgok74COjoiKpIRFZragRxvkPBjXPPg0XPuQHnfeXVfDsYNM3UOqIqa4cdRGACC3kQ+STXxXV9onAObG3zWNDR4DQLlW7Fr6nGo5ZAfio5alwNtDNmcNRxBMoI5+qy6PiUmaRx7119LG5WZZHsYpUEmppcTxOWlaIzFAOMpd2bLAZpHNaQZHkmwubAclOiou+gq6eqqZqQQvbUsDZGyEtLXDQkWGoOp9K6s0W0qM4NJmqodoZoMRNBKGmMOETbRtY5twCw2Y4tDTcaXOhHgpwoZshsMKZ4mmcHyjzQ3zW353IuT6lM1OBTUfGROr2CocVU5W3FbFSlxVpxVTysXa3aSkw18cM0Ms87o2yOyvyNYHXs3qToVlkyxhyWjFvgreVbK0P8Z9B/QJv6/8AYvh3n0H9Am/r/wDSsPqofkv22b5aHbYXo5fBp9oWRSbxMLebSQVcP1mva8DxBsU27hjdhr6mllFRTuLGZhcOY4keTI35v7R1CSzwlFpewUGmSDYuUNcJn+bDTvnP3W/tXCK7EZJZnzPcTI9xeXXN7uNzbpxXYcRlMGC1knznthph94jP+iuKBc2eVyNILY77tS45oA8kyCmgDzzLsupPetG8rAj3o08rWGroS+ZrWsMkcxaH5QBctI0OiqbvBww+dQ1Le9s4J9oW0M8Ekijg2zJRbPC/gVeHDD5ZO3a3OaeYAOLRxyOGjiOiow2GFsU9TU5+wp2BzgzRznONmMBPC5Wyyxasrpd0a9UFYrt4GG/0Co/6j9i+fl/hv9An/wCo/wBKyfUQLdtmUixm7fYZzoagDqKi59RC3OE1OHVxEdJPJDUHzYqkABx+i2Rul+g49yLPBjQzXrQbKn4LjEYvlZIXD7sgNh6H29SkdRA5jnMe0tc02LToQVFdsQWOgnb5zHe0eUPaCozK42IPc9TYdUdpG13O2viOKyVotlKkPYbcDlePBwW9XEbBERAY01BG7zmDx4e5KWgjjN2tseup96yUQBERAFFN6eICHCqskgZ4zAL8LzeRc+AcT6FK1y/f9XFlHA0Ei83aEgX+SY5zQR0L8iIEe3F0oDcSqLNAL2wty3sA3MSGk65bFvHoFJHm5P7/AL//AIsLdTSdjgjXWsZpJJD32OUexoWUV6HSLwtmGXk+FUEr6VSuwyCxsSq+yjdJkfJlt5LBdx1toOduPoWSvhKMgiOJ7RMqmGmpc5nk8g3Y5vZtPnPcTbQDp171JWNytAvewAuefeVpZXNGKNt5zqR2b0PBF/UeK3TisoXbb+C7LlJAZJGMHznBvrK5JvUxMVGK1Twbta/sm+EYDdO64J9K7Tsy5rZzK/zYWSSuPQNHH2rzdUzl73Pdxc4uPiTcrj6uXiSNcS2Onbu9j6U0nw2tjM3aPcyGLMWtIbo57iNeNxbu9Uin2dwmYZX0ZgvoJIZHEtvzyuuDZZ8lP2NHh8HAspWOcOj5Bmd7brDAJsACSdABxJPABaYsMHC2iJTd7HL9vNkHYfMwB/awStzwy2tmaLXBHJwuL+IWw3Q4mI69tPIA6nq2mmlY7zSHeabdQ7QH6x6rb77K5oNFRggyU8b3S2N8rpS05O4gNv8AeC0e6HCzPitMAPJjJmeejWC9z97KPSuJ0pbGvoSzezKafDqWlvrLPLKfCLyG39d1Bt32zTa+rEUjiyFjHyyvHEMYOXeSWj0qSb/KsOxJsTTpDCxlujnXefTZzVmbqIBHh2I1Hznuipm/rO9h9it55/JHCNq7D8JAyjDiWcM5mfnPfxsCoZvH2QipBBU0rnGlqMwa1/nRvbxYTzHQ9x9MncsPe7UhlFhlOOJbJUO++QGf2lvnxxjG0UhJtkQ3dOkGJ0XZef27B90mz/0cy6TvJnbFhdQ0aGornNFubYiXeq4US3IUgdiYld5tPDLUH7oDfe8LL3x1Ba3D6Y3uyB07/tzuJN+8ZfaudOos0fJEdisA+H1sFLmyCQnM4C9mtaXOPjZpXTXUeExns2Yc2VjSR2j5n53D6WmgvxUc3OU2U11Wf5GnLGn68xyg362B9a2VlrhxqStlJyaLeObA0lRDLNhpkjmiaZHUshzAsHnGN56cbEn0LlYK7rgMwpoaqslu2OKF8bT9OSQWawX8493eFwpZ5YqMqRaLtHbKnEjW0NHWv+WcH08v1nRHyX+Jbqf2KF7bkdg37Y9xUspKQ0+FUEL9JH9rUkH5rZCAz1tF/WontiwvbDG0Xc+QADv4D2kLf+Ep9x3nYF/xcQ6wR+xrf71MVF9loA1+VvmtZlHgLAe5ShchqEREAREQBERAFwz/AGh8StNDCHlpFO9xA4O7SRgsfQxx9AXc15r371rnYjNFxAFMBp9Fjza/jKfYpQOo4XB2OFUMf/oRuPi4Bx96wStzjvkshYL2bGweoBaQr1OnVQRzZHufCV8X1F0GZ8VDnK3WVkcbc0j2sHVxAUGxraQ1sgo6Mmz7iSU6eSPOy91ufPhzWc8ij8loxsz9m5PhFXU1fzBaniPUN1cR1BIHrUlcVZoaNsMbImCzWCw/EnvPNVkqIKluS3bKMcq+wwqvl5vYynb4yHyvZquCLsW9ioDMKpYr+VNUPmt1EbSz1ahc42O2akxCpbTxFrSQXue7gxjfOcbceI06kLzc7ubN4KkdSZvBw2pYx8756eYMYx7BH2jbtFrtI5eK1+I7z6SBp+AQSSTWsJ57AMP0msF7kd9lSd2OHjQ107iOJbCLE91zwVyHYHCWavlrpT0aI2D03BNvBW/Waojw8nKp5paiYucXyzSOueLnPce4ak9y7lu32W/g9sbJLfDqstbI3nBB5xYfrOyi/o6a04fJSUdzQUjYXkWM0hMkgH1bkhvo9SpwvFnQ1DJ3XkIcS651NwQdTz1VodPJbsOa4RyPbnEzU4hVzH50r7fZacrf0QF0vCKf4Pg9FHazp3SVLuVwTlYT92yxJdhcJMhf8IrRGTfs8jcw+rnOnrC2WN4iJnMDGdnDExsMTObWM0bfvTDikpW0JyVGBGwuIaOJIA9OijW+erDsTdEPNp44oB91tyR01d7FJYZC1zXDi0hw8QbhX9odn8Nrp3VUk1TBLIQ6RjWNe3NYAlh4gG3O606iMpVRWDSNXugo3Clr5Rxl7KjYepld5QB7hlNlot8WI9ti1RY+TFlgb3CNoDh+fmXVtkG07ZKekpWvbTQOfVPfLbO97WkZ3ZdLC4A05DovPuJVZmmllPGR7nn7xJ/Fcs1pSTNE7ZMd3e1tPTQ1NLVNkEVQY3dpHYuYYzcXaeIJspG/abB4vK7SqqejGxiMHuc4m9vBanB920Qp4p66qdCZ2CSOKOPO7IeDnG9hca2WYzYXCh51XVuHRsTQfWSQrQ7iVIh6fUi22220lfkjaxsFLEbxwNNwDwzOPzncde8rI3e7FGteZZyYqKLypJSCA+38kw83Hu4eJCl9JgmDQ6tpamocNR8IlAbcdRFa47iFk4rjUk4awhkcTPMhibkjZ4NHPv8Acpjhk3uHNLgY/ihqZnSWyt0axv0WN0a38fElRxkImxOhiNyA4yEA/Ru4fqLZXX3dhR9vVVFY7VrPior9/E8Po2/OK1zNKNIrDd2dq2YZ8ofAe9b5a3AIcsQP0iT+A9y2S4zUIiIAiIgCIiALzZvUqDJi0sWtvhUNvTFC1ek15k26GbaRzOtVTe0RBSgdk2q+VA6BaIlbfah3xzlpZJA0FxNgAST0A4levh2gjknyYGPY1FSRGSU9zWji49B/eoVRxYnivlscKenvYG5aDrrYgZpCOHIXHJWMJpzjGIlz7/B4vKt9QHRvcX8yu44RheezWgNjaANBoAODQPBcOfqHJ0uDeEEuTmLN00BB7Somc8jj5NgeutyR6VGjSSYLVjtPLp5RbOBrYe5zTa45j2em6ShZH5rRfqePrXPd9OyjainNSAc0TbSZecetn2uATG45vsl45rnjJxdou1ao1AeCGuaQWuAcCOBB1BHirTyozu5r3vgqKd13SUoMjGjznR3s5ovyDstvthbugxCOdmeM3HA8iD0I5FepDIpqznlGjSb48LqZZKIxQSyQNpYw1zGFzc7i4v1aLB3m6dyz92WzstHS1VTURuhlnaKeJrxleWEgyOynUA2HqW9psSmjGVkr2DoHED1K1V1T3m73ueeALiT71gun8epsvr2ox3lWXFVuVlxXSZnxxVpxVbirRP7+pQCl5VtfXFfFAC+L6vhQk3OAskMGIdi0umNJI1jW6uOYgHKOJPDh3Ll2z+xFbUzsiFPMwFwD3vjc1rG83OJAAsOXNTmCdzHBzHOa4cHNJBHpGqy58bqXtLXVEzmnQgyOse466hc2TFqd2aRlSMnayrbJUvDDeOMNhYfqxi1789bm606ItUqVFAiKiUkAkC5AuBwueikGk2orTZtPGCZZSGgDjYmwHpOnrXXdjsCEEEFM3iAMx6uOr3eu65Fu/he7FmfCB8YGvfY62OU5bW4WXovZul0Mh+yPxK4Mk9TNoqkbpjAAAOAFh6FUiLMsEREAREQBERAF5n2w/wDFH/y6X/tL0wvMm27rbTE9KqmPsiQHWdoX3ncoTvBr+yoZOsloh97j+iCpnjvy7/ErmO92a0UDOr3O/NFv7S9Wb04f6OZbzJPuownsqFjreXOe0PhwYPVr6SuyUNMI2Nb04nqeZUR2SoGt7CNo8iNjbeDQLe2ymy8o6QrdREHtc12ocC0juIsVcRAeXNhXupsYpWuu0SF1K6/zvOh6cMzW9eHVbza7Z2SOaWWkcY5tc7Rwf6OGZa3bOmFPjLZGuuRiBNugHweUadM0rvaui7Ux5amS3VdfTpSuLMp7bkP2ILnUEb3kl3aSNu65Nged/Sts8rWbMYlCKV0RkY2WOomDmFwBsXEhwB4jlp0Wdmvwse8FdWN+BGcuT49W3H9/35qolWnFWIKXO4K24rRbYyFjIZW8Y5QfR09lldodooJeDwx30X6e3gVn3Fq0stp2s2iL41wPA38F9VyoVJK+lUONuOihkoIsWfE4WedKwfeBPqCj+O7QskjdHDmc4/OAIsAbnvWUskYrksk2SpFg4ZVs7CFxkZcsbe7he4FiDfndZ1lZO0QERFIMPZTXGx3RO/U/avQez/yI8SvP+ymmND60LvY3/SvQOAD4keJXn5PMzePBsURFQkIiIAiIgCIiALy7vIdl2gldyFRAfU2Mr1EvMe+OnMeJVMuny8duvyMTvUpQOs7QfLv8T71yje3q6kHXtPexdWxv5S/0mtPrC5ZvXNn0jjwBf72Felk/Y/w54+c7lsoPKP2B+CkqjeypuXH6oUkXmHQEREB5Z3pROdjlQIzaQzQtaejixlvbZSzGdpXRzmCsOaqjd2cjomnKRpablZpBF+hvotPtZHm2nA61tIPZEpPtTh7XYriFwPLpmD84OB/VC3wXq2KTqtyHUWzkkxq5mMpXM+FSR/GtcXXFicpbwb5QW5wnDmwss1jWF2rgxziL+LtfYsHYDaSnZQOgmlDZjUPcA7NqHNZYk2sNQRqeS3b104VFrUuTOd8FJKtOVbirTluUNVtOwOpZb/RuPQQVd2I2DpayhikkEglc54LmPsTZxAFnAt9QTGWZoJR9R3sClu5j/gqb/mP/AFyuHqfMjbHwRmp3QlpHZVT28/KZ/c4LHO7CrHm1ot98e4lej3NB4i6svoozxY31Bc9mh52G66qPnVo/TP4p/FG8nyqwEc/iz+L16G/g+L6DfUqhQx/Qb6gjYPK202zkWH1kDCXTRuaHkFovqXNsBfXUA2UhYIhYMyAPHk5QBmHUW46K6Zc207WvJLWVcjWhxuGgC7WtB80A62HVaqXZkPmxEG+aORzYdfNJJeLdOIHpW+FvhIzmavB8HYwtc6VgL3vDGFgc74txHF17cFK1otjsDEtDUyOHxjiQxx4tMYzAjoc3uWRh01Q+NtQ4MELnBuTXMAdO0v0zcui2x+FLbkrLdm1RWRVMLywObnGuW+vqV4rUqYmzzrY1D3xOH6Ll6B2ePxPpK870Pk4xRu+kMv6w/FehtnD8UftH8FwZfMzaPBtURFmWCIiAIiIAiIgC87f7QGEZK0zW+VijeHXH8neN7QOJPlQnwzL0SolvJ2S/hCmytNpY7ubqBnBFnREkHLmFrGxs4NNjaylAjNLiTamkpJ2m+aFrXdz2ANeD94FQPe1Denif9GXL6HNP4tC1WBYxNhMj6aqjf2LnXsRZ0bhpmt3i1xwIALSRxr272rgqIGwwFz3Oe118pFgOWupJJ967e5F4XFvcx0vXZ3XYaoD2NeODomOHpspYuf7sY3xQUscgLXdiGkHiNL2K6AuE2CIiA807y+0pcdfVOjORk9PUN+s1oZa3cSxwv1CkX5Qw1uKzSU7i+N1NGOBBuHG4IPMZl1fazZWCviyTN8oXySADMwnx0c082nQ+NiOIYxuoqqMmSlqPKa0kg3Y421OUi4cDbgbclrjnokmVkrVFzY/AIn4TiDixpl7eaPPa5aI2NcwC/DyiTp3LCwSObs4qmWUkTktLD5rb37Mt6XykHxC3G6Cp7XDq+I6v7TtD/wC6zLf1sWqxWLPg8LRzZT+0tB963xeW/YpLmi9R4vHK4tbmHHKXCweBxLDzAKynq7tBTtjhhIFhDJG0W5B3xf8AaCsPK6VfDM/gxsQPxUn2He4qVbmP+Cpv+a/9cqGbQSZaaU/VI9eime5of7jTf813/wBhXJ1T3Rrj4OxoiLlNAiIgPNe9GilocVdUtaQ7tvhTHX0e1wZcC2oyva8O7nt667TBcTjqZqyWIksfKxwuLH5NoNx4ghdq2m2cgroTDUNuOLXDRzHWsHtPI+NweBBGi4xjG52SFxNNVPYfrCwceocy1hb5uU2W2LJodlJRs+7FgfB54x8ypmZ4XOixKKDNhwYOPYOb4EA/itJhGIS4TNNBWMeWSHOHt1zObfy2k+cHX15jRbPZLF4n0zWukY1wL7tc4AgFxPM6jVdWOcZJL8MzlFoxoaa2GxSC5e0tnLuZObyiTxPkEjwWeQsSgq4/4Oe0vZ5LZWAFwvoXZefMWWC/aKFkbXFwc7KPJbqb259EUopL4QpsvU7r4tQjob+vN/cvQuzR+Ld9r8AuEbtcLmnqjXytyRtaWxgjjcW8nqACdepXeNm2WiJ6uP4Lim7k2bLZG2REVCQiIgCIiAIiIAiIgNXjeBRVLSJGMdcWOZoIcBwBv0KiMe72CJ4fHSQhzTcOaBoeovwXQkQGjwfCnNfnfpbgPHmt4iIAiIgC1u0WENqqd8LiW5hdrmmxa4G7XDwIGnPgtkiA8x1eFYhgc7pGtDmyNcHta1xYWg8eHmjQ3vdt7G19cD8pIThjYcxEzQ1uUg8ng3B4cF6jrKNkos9oNtRccD11XONod0tJKS4Q5SdbwnL+jq32LSORxToq42RHaWrY+ikc17SMrXizgeDmkLWz4nC0ZnSsAIv5wuR3C9yt67dFRjian85v+Wsmi3YULDrFJIePlvd7m2BWz6l3dFe2c4ra2SvcKakY5wc4ZnWNrdT9Fo4knou4bGYSIGU0DdezDQSOZGrnd1zc+lZOE7N9m0MhhbEzuaGjxNtSe9SfC8MEWp1edL9B0C55zcnbLpUbBERVJCIiAL45oOhF/FfUQGlx3ZmCpZkkjY4cw5twe/uPeua4jugpc1xFKz7DyR7b+pdkRAcO/iipOlT6/wDQtxhu7ujj82kznq8Of6bOuAusogIxRYG91s3kN9voHJSSGINaGtFgNAq0QBERAEREAREQBERAEREAREQBERAEREAREQBERAEREAREQBERAEREAREQBERAEREAREQBERAEREAREQBERAf/2Q=="/>
          <p:cNvSpPr>
            <a:spLocks noChangeAspect="1" noChangeArrowheads="1"/>
          </p:cNvSpPr>
          <p:nvPr/>
        </p:nvSpPr>
        <p:spPr bwMode="auto">
          <a:xfrm>
            <a:off x="765175" y="-212725"/>
            <a:ext cx="2647950" cy="17240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11" name="Espace réservé du contenu 2"/>
          <p:cNvSpPr txBox="1">
            <a:spLocks/>
          </p:cNvSpPr>
          <p:nvPr/>
        </p:nvSpPr>
        <p:spPr>
          <a:xfrm>
            <a:off x="619944" y="1663700"/>
            <a:ext cx="8280920" cy="4654004"/>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dirty="0" smtClean="0"/>
              <a:t>La recherche du contenu et des services</a:t>
            </a:r>
          </a:p>
          <a:p>
            <a:pPr lvl="1"/>
            <a:endParaRPr lang="fr-FR" dirty="0" smtClean="0"/>
          </a:p>
          <a:p>
            <a:pPr lvl="1"/>
            <a:r>
              <a:rPr lang="fr-FR" dirty="0" smtClean="0"/>
              <a:t>Yahoo en 1995</a:t>
            </a:r>
          </a:p>
          <a:p>
            <a:pPr lvl="2"/>
            <a:r>
              <a:rPr lang="fr-FR" dirty="0"/>
              <a:t>David </a:t>
            </a:r>
            <a:r>
              <a:rPr lang="fr-FR" dirty="0" err="1"/>
              <a:t>Filo</a:t>
            </a:r>
            <a:r>
              <a:rPr lang="fr-FR" dirty="0"/>
              <a:t> </a:t>
            </a:r>
            <a:r>
              <a:rPr lang="fr-FR" dirty="0" smtClean="0"/>
              <a:t>et Jerry Yang</a:t>
            </a:r>
          </a:p>
          <a:p>
            <a:pPr lvl="2"/>
            <a:r>
              <a:rPr lang="fr-FR" dirty="0" smtClean="0"/>
              <a:t>Annuaire électronique</a:t>
            </a:r>
          </a:p>
          <a:p>
            <a:pPr lvl="2"/>
            <a:endParaRPr lang="fr-FR" dirty="0"/>
          </a:p>
          <a:p>
            <a:pPr lvl="1"/>
            <a:r>
              <a:rPr lang="fr-FR" dirty="0" smtClean="0"/>
              <a:t>Google en 1998</a:t>
            </a:r>
          </a:p>
          <a:p>
            <a:pPr lvl="2"/>
            <a:r>
              <a:rPr lang="fr-FR" dirty="0" smtClean="0"/>
              <a:t>Larry Page et </a:t>
            </a:r>
            <a:r>
              <a:rPr lang="fr-FR" dirty="0" err="1" smtClean="0"/>
              <a:t>Sergey</a:t>
            </a:r>
            <a:r>
              <a:rPr lang="fr-FR" dirty="0" smtClean="0"/>
              <a:t> Brin</a:t>
            </a:r>
          </a:p>
          <a:p>
            <a:pPr lvl="2"/>
            <a:r>
              <a:rPr lang="fr-FR" dirty="0" smtClean="0"/>
              <a:t>Moteur de recherche (automatique et pondération économique)</a:t>
            </a:r>
          </a:p>
          <a:p>
            <a:pPr lvl="2"/>
            <a:endParaRPr lang="fr-FR" dirty="0" smtClean="0"/>
          </a:p>
          <a:p>
            <a:endParaRPr lang="fr-FR" dirty="0" smtClean="0"/>
          </a:p>
          <a:p>
            <a:pPr lvl="1"/>
            <a:endParaRPr lang="fr-FR" dirty="0"/>
          </a:p>
        </p:txBody>
      </p:sp>
    </p:spTree>
    <p:extLst>
      <p:ext uri="{BB962C8B-B14F-4D97-AF65-F5344CB8AC3E}">
        <p14:creationId xmlns:p14="http://schemas.microsoft.com/office/powerpoint/2010/main" val="3859730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anim calcmode="lin" valueType="num">
                                      <p:cBhvr additive="base">
                                        <p:cTn id="13"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nodeType="afterEffect">
                                  <p:stCondLst>
                                    <p:cond delay="0"/>
                                  </p:stCondLst>
                                  <p:childTnLst>
                                    <p:set>
                                      <p:cBhvr>
                                        <p:cTn id="17" dur="1" fill="hold">
                                          <p:stCondLst>
                                            <p:cond delay="0"/>
                                          </p:stCondLst>
                                        </p:cTn>
                                        <p:tgtEl>
                                          <p:spTgt spid="11">
                                            <p:txEl>
                                              <p:pRg st="3" end="3"/>
                                            </p:txEl>
                                          </p:spTgt>
                                        </p:tgtEl>
                                        <p:attrNameLst>
                                          <p:attrName>style.visibility</p:attrName>
                                        </p:attrNameLst>
                                      </p:cBhvr>
                                      <p:to>
                                        <p:strVal val="visible"/>
                                      </p:to>
                                    </p:set>
                                    <p:anim calcmode="lin" valueType="num">
                                      <p:cBhvr additive="base">
                                        <p:cTn id="18"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nodeType="after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anim calcmode="lin" valueType="num">
                                      <p:cBhvr additive="base">
                                        <p:cTn id="23"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1">
                                            <p:txEl>
                                              <p:pRg st="6" end="6"/>
                                            </p:txEl>
                                          </p:spTgt>
                                        </p:tgtEl>
                                        <p:attrNameLst>
                                          <p:attrName>style.visibility</p:attrName>
                                        </p:attrNameLst>
                                      </p:cBhvr>
                                      <p:to>
                                        <p:strVal val="visible"/>
                                      </p:to>
                                    </p:set>
                                    <p:anim calcmode="lin" valueType="num">
                                      <p:cBhvr additive="base">
                                        <p:cTn id="29"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1">
                                            <p:txEl>
                                              <p:pRg st="6" end="6"/>
                                            </p:txEl>
                                          </p:spTgt>
                                        </p:tgtEl>
                                        <p:attrNameLst>
                                          <p:attrName>ppt_y</p:attrName>
                                        </p:attrNameLst>
                                      </p:cBhvr>
                                      <p:tavLst>
                                        <p:tav tm="0">
                                          <p:val>
                                            <p:strVal val="1+#ppt_h/2"/>
                                          </p:val>
                                        </p:tav>
                                        <p:tav tm="100000">
                                          <p:val>
                                            <p:strVal val="#ppt_y"/>
                                          </p:val>
                                        </p:tav>
                                      </p:tavLst>
                                    </p:anim>
                                  </p:childTnLst>
                                </p:cTn>
                              </p:par>
                            </p:childTnLst>
                          </p:cTn>
                        </p:par>
                        <p:par>
                          <p:cTn id="31" fill="hold">
                            <p:stCondLst>
                              <p:cond delay="500"/>
                            </p:stCondLst>
                            <p:childTnLst>
                              <p:par>
                                <p:cTn id="32" presetID="2" presetClass="entr" presetSubtype="4" fill="hold" nodeType="afterEffect">
                                  <p:stCondLst>
                                    <p:cond delay="0"/>
                                  </p:stCondLst>
                                  <p:childTnLst>
                                    <p:set>
                                      <p:cBhvr>
                                        <p:cTn id="33" dur="1" fill="hold">
                                          <p:stCondLst>
                                            <p:cond delay="0"/>
                                          </p:stCondLst>
                                        </p:cTn>
                                        <p:tgtEl>
                                          <p:spTgt spid="11">
                                            <p:txEl>
                                              <p:pRg st="7" end="7"/>
                                            </p:txEl>
                                          </p:spTgt>
                                        </p:tgtEl>
                                        <p:attrNameLst>
                                          <p:attrName>style.visibility</p:attrName>
                                        </p:attrNameLst>
                                      </p:cBhvr>
                                      <p:to>
                                        <p:strVal val="visible"/>
                                      </p:to>
                                    </p:set>
                                    <p:anim calcmode="lin" valueType="num">
                                      <p:cBhvr additive="base">
                                        <p:cTn id="34" dur="500" fill="hold"/>
                                        <p:tgtEl>
                                          <p:spTgt spid="11">
                                            <p:txEl>
                                              <p:pRg st="7" end="7"/>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11">
                                            <p:txEl>
                                              <p:pRg st="7" end="7"/>
                                            </p:txEl>
                                          </p:spTgt>
                                        </p:tgtEl>
                                        <p:attrNameLst>
                                          <p:attrName>ppt_y</p:attrName>
                                        </p:attrNameLst>
                                      </p:cBhvr>
                                      <p:tavLst>
                                        <p:tav tm="0">
                                          <p:val>
                                            <p:strVal val="1+#ppt_h/2"/>
                                          </p:val>
                                        </p:tav>
                                        <p:tav tm="100000">
                                          <p:val>
                                            <p:strVal val="#ppt_y"/>
                                          </p:val>
                                        </p:tav>
                                      </p:tavLst>
                                    </p:anim>
                                  </p:childTnLst>
                                </p:cTn>
                              </p:par>
                            </p:childTnLst>
                          </p:cTn>
                        </p:par>
                        <p:par>
                          <p:cTn id="36" fill="hold">
                            <p:stCondLst>
                              <p:cond delay="1000"/>
                            </p:stCondLst>
                            <p:childTnLst>
                              <p:par>
                                <p:cTn id="37" presetID="2" presetClass="entr" presetSubtype="4" fill="hold" nodeType="afterEffect">
                                  <p:stCondLst>
                                    <p:cond delay="0"/>
                                  </p:stCondLst>
                                  <p:childTnLst>
                                    <p:set>
                                      <p:cBhvr>
                                        <p:cTn id="38" dur="1" fill="hold">
                                          <p:stCondLst>
                                            <p:cond delay="0"/>
                                          </p:stCondLst>
                                        </p:cTn>
                                        <p:tgtEl>
                                          <p:spTgt spid="11">
                                            <p:txEl>
                                              <p:pRg st="8" end="8"/>
                                            </p:txEl>
                                          </p:spTgt>
                                        </p:tgtEl>
                                        <p:attrNameLst>
                                          <p:attrName>style.visibility</p:attrName>
                                        </p:attrNameLst>
                                      </p:cBhvr>
                                      <p:to>
                                        <p:strVal val="visible"/>
                                      </p:to>
                                    </p:set>
                                    <p:anim calcmode="lin" valueType="num">
                                      <p:cBhvr additive="base">
                                        <p:cTn id="39" dur="500" fill="hold"/>
                                        <p:tgtEl>
                                          <p:spTgt spid="11">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1">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152400"/>
            <a:ext cx="8507288" cy="972344"/>
          </a:xfrm>
        </p:spPr>
        <p:txBody>
          <a:bodyPr>
            <a:normAutofit fontScale="90000"/>
          </a:bodyPr>
          <a:lstStyle/>
          <a:p>
            <a:r>
              <a:rPr lang="fr-FR" dirty="0" smtClean="0"/>
              <a:t>Après le projet Gutenberg, le plus beau projet collaboratif</a:t>
            </a:r>
            <a:endParaRPr lang="fr-FR" dirty="0"/>
          </a:p>
        </p:txBody>
      </p:sp>
      <p:sp>
        <p:nvSpPr>
          <p:cNvPr id="7" name="Espace réservé du contenu 2"/>
          <p:cNvSpPr txBox="1">
            <a:spLocks/>
          </p:cNvSpPr>
          <p:nvPr/>
        </p:nvSpPr>
        <p:spPr>
          <a:xfrm>
            <a:off x="467544" y="1511300"/>
            <a:ext cx="8280920" cy="4654004"/>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lvl="1"/>
            <a:endParaRPr lang="fr-FR" dirty="0" smtClean="0"/>
          </a:p>
          <a:p>
            <a:pPr lvl="1"/>
            <a:endParaRPr lang="fr-FR" dirty="0"/>
          </a:p>
          <a:p>
            <a:pPr lvl="1"/>
            <a:endParaRPr lang="fr-FR" dirty="0" smtClean="0"/>
          </a:p>
          <a:p>
            <a:pPr lvl="1"/>
            <a:endParaRPr lang="fr-FR" dirty="0"/>
          </a:p>
        </p:txBody>
      </p:sp>
      <p:sp>
        <p:nvSpPr>
          <p:cNvPr id="5" name="AutoShape 2" descr="data:image/jpeg;base64,/9j/4AAQSkZJRgABAQAAAQABAAD/2wCEAAkGBxQTEhQUExQVFRQXGBgVGRcYGB0cHRocGSAdHxoXHBwcHSogGRslHRwaIjEhJSkrLi4uHCAzODMsNygtLisBCgoKDg0OGxAQGiwkHyQsLCwsNDQsLCwsLCwsLCwsLCwsLCwsLCwsLCwsLCwsLCwsLCwsLCwsLCwsLCwsLCwsLP/AABEIALUBFgMBIgACEQEDEQH/xAAcAAEAAQUBAQAAAAAAAAAAAAAABgIDBAUHCAH/xABREAABAwIDBQMGCQYLBgcAAAABAAIDBBEFEiEGBzFBURNhcSIygZGhsRQjM0JSYnKCwRaSorLh8BUXQ0RUk8LR0tPiCCQ0c5TDNlVjg4Sz8f/EABkBAQADAQEAAAAAAAAAAAAAAAABAgMEBf/EACoRAAICAQMCBQMFAAAAAAAAAAABAhEDEiExBBMiMkFRcRRCYSMzQ4GR/9oADAMBAAIRAxEAPwDuKIiAIiIAiIgCIiAIiIAiKL7S7fUVFpLKHPFrsYQSO868unHoCgJQi4vWb8HyOy0NDJLb6QJJuDyZewv6x0WDLvTxxoucNYB308/+YpoHdkXLdht8MdVK2mrIvg07jla6/wAW53JpzeUxx5A3HfqAui1OLwR3zzxMtxzSNFvG5UAzUUbqNvsNZbNW0+uotIHcfs3Wrqd7eFMNjU3+yx7h6w1KBOEUA/jjwn+kP/qZP8KqZvhwkm3whw8YpB/ZQE9RRqk2/wANkIDa2C54AvDf1rLf01UyQXje146tcD7kBeREQBERAEREAREQBERAEREAREQBERAERco273vNpz2dIwSvNsjzqHG9iQ3jl0sD848NNUB1dW5p2t85zW+JA964M2g2ixAZ5ZnUkLyHeVJ2WgOlmN8sHXgQL2Cqbung1NTiEshJzHIziTzu9x171dQb4RDaR2Cs2uoYiRJWU7SNCDK249F7rAdvHwsfz2H1k+4LnFPu4wtnnCol+0/L+q0K9+ROFD+aOPjNJ+Dlqunm/Qr3Ik/bvKws/wA9h9v9ywsV3s4ZFG5zKgTOA0YwG51A4kAc/VfQqAYtsXh/YyGGjPahjsg7d+rrHLxdbiotspu9c5zZKwFrAb9kCMzrcnEeaD3a+Cj6eadUO5GiSN2zxfGXviooxFFcgv4MYNNHvI1d3W4HzdLrY0W7CihPaV076ubiWg5WXuSdfOOveOakbcQyRthhYyGJvBkYDQOug9/ErXPdddEOl9ZGby+xsY8VELOzpY2QRjQBjQOHVa+evkdqXuv4qy4q04rpUIx4Rm22RnbfARURmVuk7AXB3NwGpaTzPMd/iots7sc6raJ5Zwxjr8i95sbHuHrXS3FRrAPiamppvmfLxjo13nAdwNvasMmKLmm/U0jJ0XqXYPDmeeamU/aaweoAn2rYxYHhzBZtCx3e98jj+sFlOKtOP7+Ct2YL0I1stSYfRcqCnHod/iWHJhNGf5pD6Mw/tLMcrbyp7cfYjUzUVOzVE7+QLfsSOHvusD8lmxkupqieF3j+LbFSFxVpxUPFB+hOplrD9s8aorDtGVkY0yuGc2HeMr727yphs9vypnnJWRPpn3sSPLZ6dA5vhYqJrFrqCOYWkYHd/MeB4hYS6Zfay6ye56DwrFYamMSU8rJWH5zHAi/Q24HuOqzF5Q/gmpo5O2oZpGuGtmuyusDex5Pb3Hj0K6jsLvoil+JxECCUadrY5HHo4WvGfZ4cFyyg4umaJpnXkVEUrXAOaQ5p1BBuD4EKtVJCIiAIijm1O29HQg9tKM+nkN1drwvbzRz15cAUBI0XCcS3+vD/AIilYWdXudf0W9HJdS2A2qGJUbagM7M5nMc29wHNtex5jUICSIiIAiIgIjvSxl1Lh7yxwY+VzIA8m2XtDZzr2NrNDtbGxsuW7j8EjllqMRlZcQkRwAgWDrXvw85jMgH2vBbj/aExX5GBrrZGOmdra+c9kxtrEHQyHlo0rdbJUApMIpYwLOkb2z+t5NfdlHoWmOOqSRWTpWZdfXOkcSToozJtXRtcWmojBBsddLjlcLdqP/k1Qw5pHRRjXMXP5ddXcF6bTSqNHPs+TaUeIxTAmKRkgHHK4G3jbgVeKw8OoII7vgZG0PAJLLWcOR04rLWkbrcqwiL44qxBS5W3FVOKtuKgkoeVacVU4q04qpJ8KjuOnsqqln4BxMDj1Drlo9akKjW8Bv8AuoeOLJWPHtH4rLL5b9i0eSRPKsuKrBJtbUm1gOd+FltPyWqj/JgH6Je0Hwte6lyS5ZCTZpCVacf3/f8AfRXquFzHOY8Frm6EHiFjkqQUuKtr64r4oARF8KA+ErT4xgMc5DvMfzcBx8Rz8VtiizklLZlk6I7FRspbMdX1EINyGx5gO82Bssls0XLGaofecP8AuL7tRhvaxEgXey7h4cx6h7Fe3XYHRVkckc0WaZjgb5nC7XcNAbaHT1LlyVB1WxrHdFrOz/zqo/Pd/mKttQBwxupH33f5qnrt1FH/AEWT8+T/ABK5Huvox/NHHxL/AMSqal7E0QQVZcLHHai3fIR7e0UHxWnvUFjZ/hFzftPK8ouAJPM368eC7lLuoozr8FePB7/8S02KboIic0Lp4HcrguaPXZ3tVW0/QlI51i/lQNacnxY0bGYmi9rFzm2Ejie/VdF3E1DhTv8AKIAqBz4AtbfTooxiW7Wve4NMscjBwc5xBt3i1/Rcrq2ymAtp4oqeIA2tmcBbM75zz4+zgok74COjoiKpIRFZragRxvkPBjXPPg0XPuQHnfeXVfDsYNM3UOqIqa4cdRGACC3kQ+STXxXV9onAObG3zWNDR4DQLlW7Fr6nGo5ZAfio5alwNtDNmcNRxBMoI5+qy6PiUmaRx7119LG5WZZHsYpUEmppcTxOWlaIzFAOMpd2bLAZpHNaQZHkmwubAclOiou+gq6eqqZqQQvbUsDZGyEtLXDQkWGoOp9K6s0W0qM4NJmqodoZoMRNBKGmMOETbRtY5twCw2Y4tDTcaXOhHgpwoZshsMKZ4mmcHyjzQ3zW353IuT6lM1OBTUfGROr2CocVU5W3FbFSlxVpxVTysXa3aSkw18cM0Ms87o2yOyvyNYHXs3qToVlkyxhyWjFvgreVbK0P8Z9B/QJv6/8AYvh3n0H9Am/r/wDSsPqofkv22b5aHbYXo5fBp9oWRSbxMLebSQVcP1mva8DxBsU27hjdhr6mllFRTuLGZhcOY4keTI35v7R1CSzwlFpewUGmSDYuUNcJn+bDTvnP3W/tXCK7EZJZnzPcTI9xeXXN7uNzbpxXYcRlMGC1knznthph94jP+iuKBc2eVyNILY77tS45oA8kyCmgDzzLsupPetG8rAj3o08rWGroS+ZrWsMkcxaH5QBctI0OiqbvBww+dQ1Le9s4J9oW0M8Ekijg2zJRbPC/gVeHDD5ZO3a3OaeYAOLRxyOGjiOiow2GFsU9TU5+wp2BzgzRznONmMBPC5Wyyxasrpd0a9UFYrt4GG/0Co/6j9i+fl/hv9An/wCo/wBKyfUQLdtmUixm7fYZzoagDqKi59RC3OE1OHVxEdJPJDUHzYqkABx+i2Rul+g49yLPBjQzXrQbKn4LjEYvlZIXD7sgNh6H29SkdRA5jnMe0tc02LToQVFdsQWOgnb5zHe0eUPaCozK42IPc9TYdUdpG13O2viOKyVotlKkPYbcDlePBwW9XEbBERAY01BG7zmDx4e5KWgjjN2tseup96yUQBERAFFN6eICHCqskgZ4zAL8LzeRc+AcT6FK1y/f9XFlHA0Ei83aEgX+SY5zQR0L8iIEe3F0oDcSqLNAL2wty3sA3MSGk65bFvHoFJHm5P7/AL//AIsLdTSdjgjXWsZpJJD32OUexoWUV6HSLwtmGXk+FUEr6VSuwyCxsSq+yjdJkfJlt5LBdx1toOduPoWSvhKMgiOJ7RMqmGmpc5nk8g3Y5vZtPnPcTbQDp171JWNytAvewAuefeVpZXNGKNt5zqR2b0PBF/UeK3TisoXbb+C7LlJAZJGMHznBvrK5JvUxMVGK1Twbta/sm+EYDdO64J9K7Tsy5rZzK/zYWSSuPQNHH2rzdUzl73Pdxc4uPiTcrj6uXiSNcS2Onbu9j6U0nw2tjM3aPcyGLMWtIbo57iNeNxbu9Uin2dwmYZX0ZgvoJIZHEtvzyuuDZZ8lP2NHh8HAspWOcOj5Bmd7brDAJsACSdABxJPABaYsMHC2iJTd7HL9vNkHYfMwB/awStzwy2tmaLXBHJwuL+IWw3Q4mI69tPIA6nq2mmlY7zSHeabdQ7QH6x6rb77K5oNFRggyU8b3S2N8rpS05O4gNv8AeC0e6HCzPitMAPJjJmeejWC9z97KPSuJ0pbGvoSzezKafDqWlvrLPLKfCLyG39d1Bt32zTa+rEUjiyFjHyyvHEMYOXeSWj0qSb/KsOxJsTTpDCxlujnXefTZzVmbqIBHh2I1Hznuipm/rO9h9it55/JHCNq7D8JAyjDiWcM5mfnPfxsCoZvH2QipBBU0rnGlqMwa1/nRvbxYTzHQ9x9MncsPe7UhlFhlOOJbJUO++QGf2lvnxxjG0UhJtkQ3dOkGJ0XZef27B90mz/0cy6TvJnbFhdQ0aGornNFubYiXeq4US3IUgdiYld5tPDLUH7oDfe8LL3x1Ba3D6Y3uyB07/tzuJN+8ZfaudOos0fJEdisA+H1sFLmyCQnM4C9mtaXOPjZpXTXUeExns2Yc2VjSR2j5n53D6WmgvxUc3OU2U11Wf5GnLGn68xyg362B9a2VlrhxqStlJyaLeObA0lRDLNhpkjmiaZHUshzAsHnGN56cbEn0LlYK7rgMwpoaqslu2OKF8bT9OSQWawX8493eFwpZ5YqMqRaLtHbKnEjW0NHWv+WcH08v1nRHyX+Jbqf2KF7bkdg37Y9xUspKQ0+FUEL9JH9rUkH5rZCAz1tF/WontiwvbDG0Xc+QADv4D2kLf+Ep9x3nYF/xcQ6wR+xrf71MVF9loA1+VvmtZlHgLAe5ShchqEREAREQBERAFwz/AGh8StNDCHlpFO9xA4O7SRgsfQxx9AXc15r371rnYjNFxAFMBp9Fjza/jKfYpQOo4XB2OFUMf/oRuPi4Bx96wStzjvkshYL2bGweoBaQr1OnVQRzZHufCV8X1F0GZ8VDnK3WVkcbc0j2sHVxAUGxraQ1sgo6Mmz7iSU6eSPOy91ufPhzWc8ij8loxsz9m5PhFXU1fzBaniPUN1cR1BIHrUlcVZoaNsMbImCzWCw/EnvPNVkqIKluS3bKMcq+wwqvl5vYynb4yHyvZquCLsW9ioDMKpYr+VNUPmt1EbSz1ahc42O2akxCpbTxFrSQXue7gxjfOcbceI06kLzc7ubN4KkdSZvBw2pYx8756eYMYx7BH2jbtFrtI5eK1+I7z6SBp+AQSSTWsJ57AMP0msF7kd9lSd2OHjQ107iOJbCLE91zwVyHYHCWavlrpT0aI2D03BNvBW/Waojw8nKp5paiYucXyzSOueLnPce4ak9y7lu32W/g9sbJLfDqstbI3nBB5xYfrOyi/o6a04fJSUdzQUjYXkWM0hMkgH1bkhvo9SpwvFnQ1DJ3XkIcS651NwQdTz1VodPJbsOa4RyPbnEzU4hVzH50r7fZacrf0QF0vCKf4Pg9FHazp3SVLuVwTlYT92yxJdhcJMhf8IrRGTfs8jcw+rnOnrC2WN4iJnMDGdnDExsMTObWM0bfvTDikpW0JyVGBGwuIaOJIA9OijW+erDsTdEPNp44oB91tyR01d7FJYZC1zXDi0hw8QbhX9odn8Nrp3VUk1TBLIQ6RjWNe3NYAlh4gG3O606iMpVRWDSNXugo3Clr5Rxl7KjYepld5QB7hlNlot8WI9ti1RY+TFlgb3CNoDh+fmXVtkG07ZKekpWvbTQOfVPfLbO97WkZ3ZdLC4A05DovPuJVZmmllPGR7nn7xJ/Fcs1pSTNE7ZMd3e1tPTQ1NLVNkEVQY3dpHYuYYzcXaeIJspG/abB4vK7SqqejGxiMHuc4m9vBanB920Qp4p66qdCZ2CSOKOPO7IeDnG9hca2WYzYXCh51XVuHRsTQfWSQrQ7iVIh6fUi22220lfkjaxsFLEbxwNNwDwzOPzncde8rI3e7FGteZZyYqKLypJSCA+38kw83Hu4eJCl9JgmDQ6tpamocNR8IlAbcdRFa47iFk4rjUk4awhkcTPMhibkjZ4NHPv8Acpjhk3uHNLgY/ihqZnSWyt0axv0WN0a38fElRxkImxOhiNyA4yEA/Ru4fqLZXX3dhR9vVVFY7VrPior9/E8Po2/OK1zNKNIrDd2dq2YZ8ofAe9b5a3AIcsQP0iT+A9y2S4zUIiIAiIgCIiALzZvUqDJi0sWtvhUNvTFC1ek15k26GbaRzOtVTe0RBSgdk2q+VA6BaIlbfah3xzlpZJA0FxNgAST0A4levh2gjknyYGPY1FSRGSU9zWji49B/eoVRxYnivlscKenvYG5aDrrYgZpCOHIXHJWMJpzjGIlz7/B4vKt9QHRvcX8yu44RheezWgNjaANBoAODQPBcOfqHJ0uDeEEuTmLN00BB7Somc8jj5NgeutyR6VGjSSYLVjtPLp5RbOBrYe5zTa45j2em6ShZH5rRfqePrXPd9OyjainNSAc0TbSZecetn2uATG45vsl45rnjJxdou1ao1AeCGuaQWuAcCOBB1BHirTyozu5r3vgqKd13SUoMjGjznR3s5ovyDstvthbugxCOdmeM3HA8iD0I5FepDIpqznlGjSb48LqZZKIxQSyQNpYw1zGFzc7i4v1aLB3m6dyz92WzstHS1VTURuhlnaKeJrxleWEgyOynUA2HqW9psSmjGVkr2DoHED1K1V1T3m73ueeALiT71gun8epsvr2ox3lWXFVuVlxXSZnxxVpxVbirRP7+pQCl5VtfXFfFAC+L6vhQk3OAskMGIdi0umNJI1jW6uOYgHKOJPDh3Ll2z+xFbUzsiFPMwFwD3vjc1rG83OJAAsOXNTmCdzHBzHOa4cHNJBHpGqy58bqXtLXVEzmnQgyOse466hc2TFqd2aRlSMnayrbJUvDDeOMNhYfqxi1789bm606ItUqVFAiKiUkAkC5AuBwueikGk2orTZtPGCZZSGgDjYmwHpOnrXXdjsCEEEFM3iAMx6uOr3eu65Fu/he7FmfCB8YGvfY62OU5bW4WXovZul0Mh+yPxK4Mk9TNoqkbpjAAAOAFh6FUiLMsEREAREQBERAF5n2w/wDFH/y6X/tL0wvMm27rbTE9KqmPsiQHWdoX3ncoTvBr+yoZOsloh97j+iCpnjvy7/ErmO92a0UDOr3O/NFv7S9Wb04f6OZbzJPuownsqFjreXOe0PhwYPVr6SuyUNMI2Nb04nqeZUR2SoGt7CNo8iNjbeDQLe2ymy8o6QrdREHtc12ocC0juIsVcRAeXNhXupsYpWuu0SF1K6/zvOh6cMzW9eHVbza7Z2SOaWWkcY5tc7Rwf6OGZa3bOmFPjLZGuuRiBNugHweUadM0rvaui7Ux5amS3VdfTpSuLMp7bkP2ILnUEb3kl3aSNu65Nged/Sts8rWbMYlCKV0RkY2WOomDmFwBsXEhwB4jlp0Wdmvwse8FdWN+BGcuT49W3H9/35qolWnFWIKXO4K24rRbYyFjIZW8Y5QfR09lldodooJeDwx30X6e3gVn3Fq0stp2s2iL41wPA38F9VyoVJK+lUONuOihkoIsWfE4WedKwfeBPqCj+O7QskjdHDmc4/OAIsAbnvWUskYrksk2SpFg4ZVs7CFxkZcsbe7he4FiDfndZ1lZO0QERFIMPZTXGx3RO/U/avQez/yI8SvP+ymmND60LvY3/SvQOAD4keJXn5PMzePBsURFQkIiIAiIgCIiALy7vIdl2gldyFRAfU2Mr1EvMe+OnMeJVMuny8duvyMTvUpQOs7QfLv8T71yje3q6kHXtPexdWxv5S/0mtPrC5ZvXNn0jjwBf72Felk/Y/w54+c7lsoPKP2B+CkqjeypuXH6oUkXmHQEREB5Z3pROdjlQIzaQzQtaejixlvbZSzGdpXRzmCsOaqjd2cjomnKRpablZpBF+hvotPtZHm2nA61tIPZEpPtTh7XYriFwPLpmD84OB/VC3wXq2KTqtyHUWzkkxq5mMpXM+FSR/GtcXXFicpbwb5QW5wnDmwss1jWF2rgxziL+LtfYsHYDaSnZQOgmlDZjUPcA7NqHNZYk2sNQRqeS3b104VFrUuTOd8FJKtOVbirTluUNVtOwOpZb/RuPQQVd2I2DpayhikkEglc54LmPsTZxAFnAt9QTGWZoJR9R3sClu5j/gqb/mP/AFyuHqfMjbHwRmp3QlpHZVT28/KZ/c4LHO7CrHm1ot98e4lej3NB4i6svoozxY31Bc9mh52G66qPnVo/TP4p/FG8nyqwEc/iz+L16G/g+L6DfUqhQx/Qb6gjYPK202zkWH1kDCXTRuaHkFovqXNsBfXUA2UhYIhYMyAPHk5QBmHUW46K6Zc207WvJLWVcjWhxuGgC7WtB80A62HVaqXZkPmxEG+aORzYdfNJJeLdOIHpW+FvhIzmavB8HYwtc6VgL3vDGFgc74txHF17cFK1otjsDEtDUyOHxjiQxx4tMYzAjoc3uWRh01Q+NtQ4MELnBuTXMAdO0v0zcui2x+FLbkrLdm1RWRVMLywObnGuW+vqV4rUqYmzzrY1D3xOH6Ll6B2ePxPpK870Pk4xRu+kMv6w/FehtnD8UftH8FwZfMzaPBtURFmWCIiAIiIAiIgC87f7QGEZK0zW+VijeHXH8neN7QOJPlQnwzL0SolvJ2S/hCmytNpY7ubqBnBFnREkHLmFrGxs4NNjaylAjNLiTamkpJ2m+aFrXdz2ANeD94FQPe1Denif9GXL6HNP4tC1WBYxNhMj6aqjf2LnXsRZ0bhpmt3i1xwIALSRxr272rgqIGwwFz3Oe118pFgOWupJJ967e5F4XFvcx0vXZ3XYaoD2NeODomOHpspYuf7sY3xQUscgLXdiGkHiNL2K6AuE2CIiA807y+0pcdfVOjORk9PUN+s1oZa3cSxwv1CkX5Qw1uKzSU7i+N1NGOBBuHG4IPMZl1fazZWCviyTN8oXySADMwnx0c082nQ+NiOIYxuoqqMmSlqPKa0kg3Y421OUi4cDbgbclrjnokmVkrVFzY/AIn4TiDixpl7eaPPa5aI2NcwC/DyiTp3LCwSObs4qmWUkTktLD5rb37Mt6XykHxC3G6Cp7XDq+I6v7TtD/wC6zLf1sWqxWLPg8LRzZT+0tB963xeW/YpLmi9R4vHK4tbmHHKXCweBxLDzAKynq7tBTtjhhIFhDJG0W5B3xf8AaCsPK6VfDM/gxsQPxUn2He4qVbmP+Cpv+a/9cqGbQSZaaU/VI9eime5of7jTf813/wBhXJ1T3Rrj4OxoiLlNAiIgPNe9GilocVdUtaQ7tvhTHX0e1wZcC2oyva8O7nt667TBcTjqZqyWIksfKxwuLH5NoNx4ghdq2m2cgroTDUNuOLXDRzHWsHtPI+NweBBGi4xjG52SFxNNVPYfrCwceocy1hb5uU2W2LJodlJRs+7FgfB54x8ypmZ4XOixKKDNhwYOPYOb4EA/itJhGIS4TNNBWMeWSHOHt1zObfy2k+cHX15jRbPZLF4n0zWukY1wL7tc4AgFxPM6jVdWOcZJL8MzlFoxoaa2GxSC5e0tnLuZObyiTxPkEjwWeQsSgq4/4Oe0vZ5LZWAFwvoXZefMWWC/aKFkbXFwc7KPJbqb259EUopL4QpsvU7r4tQjob+vN/cvQuzR+Ld9r8AuEbtcLmnqjXytyRtaWxgjjcW8nqACdepXeNm2WiJ6uP4Lim7k2bLZG2REVCQiIgCIiAIiIAiIgNXjeBRVLSJGMdcWOZoIcBwBv0KiMe72CJ4fHSQhzTcOaBoeovwXQkQGjwfCnNfnfpbgPHmt4iIAiIgC1u0WENqqd8LiW5hdrmmxa4G7XDwIGnPgtkiA8x1eFYhgc7pGtDmyNcHta1xYWg8eHmjQ3vdt7G19cD8pIThjYcxEzQ1uUg8ng3B4cF6jrKNkos9oNtRccD11XONod0tJKS4Q5SdbwnL+jq32LSORxToq42RHaWrY+ikc17SMrXizgeDmkLWz4nC0ZnSsAIv5wuR3C9yt67dFRjian85v+Wsmi3YULDrFJIePlvd7m2BWz6l3dFe2c4ra2SvcKakY5wc4ZnWNrdT9Fo4knou4bGYSIGU0DdezDQSOZGrnd1zc+lZOE7N9m0MhhbEzuaGjxNtSe9SfC8MEWp1edL9B0C55zcnbLpUbBERVJCIiAL45oOhF/FfUQGlx3ZmCpZkkjY4cw5twe/uPeua4jugpc1xFKz7DyR7b+pdkRAcO/iipOlT6/wDQtxhu7ujj82kznq8Of6bOuAusogIxRYG91s3kN9voHJSSGINaGtFgNAq0QBERAEREAREQBERAEREAREQBERAEREAREQBERAEREAREQBERAEREAREQBERAEREAREQBERAEREAREQBERAf/2Q=="/>
          <p:cNvSpPr>
            <a:spLocks noChangeAspect="1" noChangeArrowheads="1"/>
          </p:cNvSpPr>
          <p:nvPr/>
        </p:nvSpPr>
        <p:spPr bwMode="auto">
          <a:xfrm>
            <a:off x="155575" y="-822325"/>
            <a:ext cx="2647950" cy="17240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data:image/jpeg;base64,/9j/4AAQSkZJRgABAQAAAQABAAD/2wCEAAkGBxQTEhQUExQVFRQXGBgVGRcYGB0cHRocGSAdHxoXHBwcHSogGRslHRwaIjEhJSkrLi4uHCAzODMsNygtLisBCgoKDg0OGxAQGiwkHyQsLCwsNDQsLCwsLCwsLCwsLCwsLCwsLCwsLCwsLCwsLCwsLCwsLCwsLCwsLCwsLCwsLP/AABEIALUBFgMBIgACEQEDEQH/xAAcAAEAAQUBAQAAAAAAAAAAAAAABgIDBAUHCAH/xABREAABAwIDBQMGCQYLBgcAAAABAAIDBBEFEiEGBzFBURNhcSIygZGhsRQjM0JSYnKCwRaSorLh8BUXQ0RUk8LR0tPiCCQ0c5TDNlVjg4Sz8f/EABkBAQADAQEAAAAAAAAAAAAAAAABAgMEBf/EACoRAAICAQMCBQMFAAAAAAAAAAABAhEDEiExBBMiMkFRcRRCYSMzQ4GR/9oADAMBAAIRAxEAPwDuKIiAIiIAiIgCIiAIiIAiKL7S7fUVFpLKHPFrsYQSO868unHoCgJQi4vWb8HyOy0NDJLb6QJJuDyZewv6x0WDLvTxxoucNYB308/+YpoHdkXLdht8MdVK2mrIvg07jla6/wAW53JpzeUxx5A3HfqAui1OLwR3zzxMtxzSNFvG5UAzUUbqNvsNZbNW0+uotIHcfs3Wrqd7eFMNjU3+yx7h6w1KBOEUA/jjwn+kP/qZP8KqZvhwkm3whw8YpB/ZQE9RRqk2/wANkIDa2C54AvDf1rLf01UyQXje146tcD7kBeREQBERAEREAREQBERAEREAREQBERAERco273vNpz2dIwSvNsjzqHG9iQ3jl0sD848NNUB1dW5p2t85zW+JA964M2g2ixAZ5ZnUkLyHeVJ2WgOlmN8sHXgQL2Cqbung1NTiEshJzHIziTzu9x171dQb4RDaR2Cs2uoYiRJWU7SNCDK249F7rAdvHwsfz2H1k+4LnFPu4wtnnCol+0/L+q0K9+ROFD+aOPjNJ+Dlqunm/Qr3Ik/bvKws/wA9h9v9ywsV3s4ZFG5zKgTOA0YwG51A4kAc/VfQqAYtsXh/YyGGjPahjsg7d+rrHLxdbiotspu9c5zZKwFrAb9kCMzrcnEeaD3a+Cj6eadUO5GiSN2zxfGXviooxFFcgv4MYNNHvI1d3W4HzdLrY0W7CihPaV076ubiWg5WXuSdfOOveOakbcQyRthhYyGJvBkYDQOug9/ErXPdddEOl9ZGby+xsY8VELOzpY2QRjQBjQOHVa+evkdqXuv4qy4q04rpUIx4Rm22RnbfARURmVuk7AXB3NwGpaTzPMd/iots7sc6raJ5Zwxjr8i95sbHuHrXS3FRrAPiamppvmfLxjo13nAdwNvasMmKLmm/U0jJ0XqXYPDmeeamU/aaweoAn2rYxYHhzBZtCx3e98jj+sFlOKtOP7+Ct2YL0I1stSYfRcqCnHod/iWHJhNGf5pD6Mw/tLMcrbyp7cfYjUzUVOzVE7+QLfsSOHvusD8lmxkupqieF3j+LbFSFxVpxUPFB+hOplrD9s8aorDtGVkY0yuGc2HeMr727yphs9vypnnJWRPpn3sSPLZ6dA5vhYqJrFrqCOYWkYHd/MeB4hYS6Zfay6ye56DwrFYamMSU8rJWH5zHAi/Q24HuOqzF5Q/gmpo5O2oZpGuGtmuyusDex5Pb3Hj0K6jsLvoil+JxECCUadrY5HHo4WvGfZ4cFyyg4umaJpnXkVEUrXAOaQ5p1BBuD4EKtVJCIiAIijm1O29HQg9tKM+nkN1drwvbzRz15cAUBI0XCcS3+vD/AIilYWdXudf0W9HJdS2A2qGJUbagM7M5nMc29wHNtex5jUICSIiIAiIgIjvSxl1Lh7yxwY+VzIA8m2XtDZzr2NrNDtbGxsuW7j8EjllqMRlZcQkRwAgWDrXvw85jMgH2vBbj/aExX5GBrrZGOmdra+c9kxtrEHQyHlo0rdbJUApMIpYwLOkb2z+t5NfdlHoWmOOqSRWTpWZdfXOkcSToozJtXRtcWmojBBsddLjlcLdqP/k1Qw5pHRRjXMXP5ddXcF6bTSqNHPs+TaUeIxTAmKRkgHHK4G3jbgVeKw8OoII7vgZG0PAJLLWcOR04rLWkbrcqwiL44qxBS5W3FVOKtuKgkoeVacVU4q04qpJ8KjuOnsqqln4BxMDj1Drlo9akKjW8Bv8AuoeOLJWPHtH4rLL5b9i0eSRPKsuKrBJtbUm1gOd+FltPyWqj/JgH6Je0Hwte6lyS5ZCTZpCVacf3/f8AfRXquFzHOY8Frm6EHiFjkqQUuKtr64r4oARF8KA+ErT4xgMc5DvMfzcBx8Rz8VtiizklLZlk6I7FRspbMdX1EINyGx5gO82Bssls0XLGaofecP8AuL7tRhvaxEgXey7h4cx6h7Fe3XYHRVkckc0WaZjgb5nC7XcNAbaHT1LlyVB1WxrHdFrOz/zqo/Pd/mKttQBwxupH33f5qnrt1FH/AEWT8+T/ABK5Huvox/NHHxL/AMSqal7E0QQVZcLHHai3fIR7e0UHxWnvUFjZ/hFzftPK8ouAJPM368eC7lLuoozr8FePB7/8S02KboIic0Lp4HcrguaPXZ3tVW0/QlI51i/lQNacnxY0bGYmi9rFzm2Ejie/VdF3E1DhTv8AKIAqBz4AtbfTooxiW7Wve4NMscjBwc5xBt3i1/Rcrq2ymAtp4oqeIA2tmcBbM75zz4+zgok74COjoiKpIRFZragRxvkPBjXPPg0XPuQHnfeXVfDsYNM3UOqIqa4cdRGACC3kQ+STXxXV9onAObG3zWNDR4DQLlW7Fr6nGo5ZAfio5alwNtDNmcNRxBMoI5+qy6PiUmaRx7119LG5WZZHsYpUEmppcTxOWlaIzFAOMpd2bLAZpHNaQZHkmwubAclOiou+gq6eqqZqQQvbUsDZGyEtLXDQkWGoOp9K6s0W0qM4NJmqodoZoMRNBKGmMOETbRtY5twCw2Y4tDTcaXOhHgpwoZshsMKZ4mmcHyjzQ3zW353IuT6lM1OBTUfGROr2CocVU5W3FbFSlxVpxVTysXa3aSkw18cM0Ms87o2yOyvyNYHXs3qToVlkyxhyWjFvgreVbK0P8Z9B/QJv6/8AYvh3n0H9Am/r/wDSsPqofkv22b5aHbYXo5fBp9oWRSbxMLebSQVcP1mva8DxBsU27hjdhr6mllFRTuLGZhcOY4keTI35v7R1CSzwlFpewUGmSDYuUNcJn+bDTvnP3W/tXCK7EZJZnzPcTI9xeXXN7uNzbpxXYcRlMGC1knznthph94jP+iuKBc2eVyNILY77tS45oA8kyCmgDzzLsupPetG8rAj3o08rWGroS+ZrWsMkcxaH5QBctI0OiqbvBww+dQ1Le9s4J9oW0M8Ekijg2zJRbPC/gVeHDD5ZO3a3OaeYAOLRxyOGjiOiow2GFsU9TU5+wp2BzgzRznONmMBPC5Wyyxasrpd0a9UFYrt4GG/0Co/6j9i+fl/hv9An/wCo/wBKyfUQLdtmUixm7fYZzoagDqKi59RC3OE1OHVxEdJPJDUHzYqkABx+i2Rul+g49yLPBjQzXrQbKn4LjEYvlZIXD7sgNh6H29SkdRA5jnMe0tc02LToQVFdsQWOgnb5zHe0eUPaCozK42IPc9TYdUdpG13O2viOKyVotlKkPYbcDlePBwW9XEbBERAY01BG7zmDx4e5KWgjjN2tseup96yUQBERAFFN6eICHCqskgZ4zAL8LzeRc+AcT6FK1y/f9XFlHA0Ei83aEgX+SY5zQR0L8iIEe3F0oDcSqLNAL2wty3sA3MSGk65bFvHoFJHm5P7/AL//AIsLdTSdjgjXWsZpJJD32OUexoWUV6HSLwtmGXk+FUEr6VSuwyCxsSq+yjdJkfJlt5LBdx1toOduPoWSvhKMgiOJ7RMqmGmpc5nk8g3Y5vZtPnPcTbQDp171JWNytAvewAuefeVpZXNGKNt5zqR2b0PBF/UeK3TisoXbb+C7LlJAZJGMHznBvrK5JvUxMVGK1Twbta/sm+EYDdO64J9K7Tsy5rZzK/zYWSSuPQNHH2rzdUzl73Pdxc4uPiTcrj6uXiSNcS2Onbu9j6U0nw2tjM3aPcyGLMWtIbo57iNeNxbu9Uin2dwmYZX0ZgvoJIZHEtvzyuuDZZ8lP2NHh8HAspWOcOj5Bmd7brDAJsACSdABxJPABaYsMHC2iJTd7HL9vNkHYfMwB/awStzwy2tmaLXBHJwuL+IWw3Q4mI69tPIA6nq2mmlY7zSHeabdQ7QH6x6rb77K5oNFRggyU8b3S2N8rpS05O4gNv8AeC0e6HCzPitMAPJjJmeejWC9z97KPSuJ0pbGvoSzezKafDqWlvrLPLKfCLyG39d1Bt32zTa+rEUjiyFjHyyvHEMYOXeSWj0qSb/KsOxJsTTpDCxlujnXefTZzVmbqIBHh2I1Hznuipm/rO9h9it55/JHCNq7D8JAyjDiWcM5mfnPfxsCoZvH2QipBBU0rnGlqMwa1/nRvbxYTzHQ9x9MncsPe7UhlFhlOOJbJUO++QGf2lvnxxjG0UhJtkQ3dOkGJ0XZef27B90mz/0cy6TvJnbFhdQ0aGornNFubYiXeq4US3IUgdiYld5tPDLUH7oDfe8LL3x1Ba3D6Y3uyB07/tzuJN+8ZfaudOos0fJEdisA+H1sFLmyCQnM4C9mtaXOPjZpXTXUeExns2Yc2VjSR2j5n53D6WmgvxUc3OU2U11Wf5GnLGn68xyg362B9a2VlrhxqStlJyaLeObA0lRDLNhpkjmiaZHUshzAsHnGN56cbEn0LlYK7rgMwpoaqslu2OKF8bT9OSQWawX8493eFwpZ5YqMqRaLtHbKnEjW0NHWv+WcH08v1nRHyX+Jbqf2KF7bkdg37Y9xUspKQ0+FUEL9JH9rUkH5rZCAz1tF/WontiwvbDG0Xc+QADv4D2kLf+Ep9x3nYF/xcQ6wR+xrf71MVF9loA1+VvmtZlHgLAe5ShchqEREAREQBERAFwz/AGh8StNDCHlpFO9xA4O7SRgsfQxx9AXc15r371rnYjNFxAFMBp9Fjza/jKfYpQOo4XB2OFUMf/oRuPi4Bx96wStzjvkshYL2bGweoBaQr1OnVQRzZHufCV8X1F0GZ8VDnK3WVkcbc0j2sHVxAUGxraQ1sgo6Mmz7iSU6eSPOy91ufPhzWc8ij8loxsz9m5PhFXU1fzBaniPUN1cR1BIHrUlcVZoaNsMbImCzWCw/EnvPNVkqIKluS3bKMcq+wwqvl5vYynb4yHyvZquCLsW9ioDMKpYr+VNUPmt1EbSz1ahc42O2akxCpbTxFrSQXue7gxjfOcbceI06kLzc7ubN4KkdSZvBw2pYx8756eYMYx7BH2jbtFrtI5eK1+I7z6SBp+AQSSTWsJ57AMP0msF7kd9lSd2OHjQ107iOJbCLE91zwVyHYHCWavlrpT0aI2D03BNvBW/Waojw8nKp5paiYucXyzSOueLnPce4ak9y7lu32W/g9sbJLfDqstbI3nBB5xYfrOyi/o6a04fJSUdzQUjYXkWM0hMkgH1bkhvo9SpwvFnQ1DJ3XkIcS651NwQdTz1VodPJbsOa4RyPbnEzU4hVzH50r7fZacrf0QF0vCKf4Pg9FHazp3SVLuVwTlYT92yxJdhcJMhf8IrRGTfs8jcw+rnOnrC2WN4iJnMDGdnDExsMTObWM0bfvTDikpW0JyVGBGwuIaOJIA9OijW+erDsTdEPNp44oB91tyR01d7FJYZC1zXDi0hw8QbhX9odn8Nrp3VUk1TBLIQ6RjWNe3NYAlh4gG3O606iMpVRWDSNXugo3Clr5Rxl7KjYepld5QB7hlNlot8WI9ti1RY+TFlgb3CNoDh+fmXVtkG07ZKekpWvbTQOfVPfLbO97WkZ3ZdLC4A05DovPuJVZmmllPGR7nn7xJ/Fcs1pSTNE7ZMd3e1tPTQ1NLVNkEVQY3dpHYuYYzcXaeIJspG/abB4vK7SqqejGxiMHuc4m9vBanB920Qp4p66qdCZ2CSOKOPO7IeDnG9hca2WYzYXCh51XVuHRsTQfWSQrQ7iVIh6fUi22220lfkjaxsFLEbxwNNwDwzOPzncde8rI3e7FGteZZyYqKLypJSCA+38kw83Hu4eJCl9JgmDQ6tpamocNR8IlAbcdRFa47iFk4rjUk4awhkcTPMhibkjZ4NHPv8Acpjhk3uHNLgY/ihqZnSWyt0axv0WN0a38fElRxkImxOhiNyA4yEA/Ru4fqLZXX3dhR9vVVFY7VrPior9/E8Po2/OK1zNKNIrDd2dq2YZ8ofAe9b5a3AIcsQP0iT+A9y2S4zUIiIAiIgCIiALzZvUqDJi0sWtvhUNvTFC1ek15k26GbaRzOtVTe0RBSgdk2q+VA6BaIlbfah3xzlpZJA0FxNgAST0A4levh2gjknyYGPY1FSRGSU9zWji49B/eoVRxYnivlscKenvYG5aDrrYgZpCOHIXHJWMJpzjGIlz7/B4vKt9QHRvcX8yu44RheezWgNjaANBoAODQPBcOfqHJ0uDeEEuTmLN00BB7Somc8jj5NgeutyR6VGjSSYLVjtPLp5RbOBrYe5zTa45j2em6ShZH5rRfqePrXPd9OyjainNSAc0TbSZecetn2uATG45vsl45rnjJxdou1ao1AeCGuaQWuAcCOBB1BHirTyozu5r3vgqKd13SUoMjGjznR3s5ovyDstvthbugxCOdmeM3HA8iD0I5FepDIpqznlGjSb48LqZZKIxQSyQNpYw1zGFzc7i4v1aLB3m6dyz92WzstHS1VTURuhlnaKeJrxleWEgyOynUA2HqW9psSmjGVkr2DoHED1K1V1T3m73ueeALiT71gun8epsvr2ox3lWXFVuVlxXSZnxxVpxVbirRP7+pQCl5VtfXFfFAC+L6vhQk3OAskMGIdi0umNJI1jW6uOYgHKOJPDh3Ll2z+xFbUzsiFPMwFwD3vjc1rG83OJAAsOXNTmCdzHBzHOa4cHNJBHpGqy58bqXtLXVEzmnQgyOse466hc2TFqd2aRlSMnayrbJUvDDeOMNhYfqxi1789bm606ItUqVFAiKiUkAkC5AuBwueikGk2orTZtPGCZZSGgDjYmwHpOnrXXdjsCEEEFM3iAMx6uOr3eu65Fu/he7FmfCB8YGvfY62OU5bW4WXovZul0Mh+yPxK4Mk9TNoqkbpjAAAOAFh6FUiLMsEREAREQBERAF5n2w/wDFH/y6X/tL0wvMm27rbTE9KqmPsiQHWdoX3ncoTvBr+yoZOsloh97j+iCpnjvy7/ErmO92a0UDOr3O/NFv7S9Wb04f6OZbzJPuownsqFjreXOe0PhwYPVr6SuyUNMI2Nb04nqeZUR2SoGt7CNo8iNjbeDQLe2ymy8o6QrdREHtc12ocC0juIsVcRAeXNhXupsYpWuu0SF1K6/zvOh6cMzW9eHVbza7Z2SOaWWkcY5tc7Rwf6OGZa3bOmFPjLZGuuRiBNugHweUadM0rvaui7Ux5amS3VdfTpSuLMp7bkP2ILnUEb3kl3aSNu65Nged/Sts8rWbMYlCKV0RkY2WOomDmFwBsXEhwB4jlp0Wdmvwse8FdWN+BGcuT49W3H9/35qolWnFWIKXO4K24rRbYyFjIZW8Y5QfR09lldodooJeDwx30X6e3gVn3Fq0stp2s2iL41wPA38F9VyoVJK+lUONuOihkoIsWfE4WedKwfeBPqCj+O7QskjdHDmc4/OAIsAbnvWUskYrksk2SpFg4ZVs7CFxkZcsbe7he4FiDfndZ1lZO0QERFIMPZTXGx3RO/U/avQez/yI8SvP+ymmND60LvY3/SvQOAD4keJXn5PMzePBsURFQkIiIAiIgCIiALy7vIdl2gldyFRAfU2Mr1EvMe+OnMeJVMuny8duvyMTvUpQOs7QfLv8T71yje3q6kHXtPexdWxv5S/0mtPrC5ZvXNn0jjwBf72Felk/Y/w54+c7lsoPKP2B+CkqjeypuXH6oUkXmHQEREB5Z3pROdjlQIzaQzQtaejixlvbZSzGdpXRzmCsOaqjd2cjomnKRpablZpBF+hvotPtZHm2nA61tIPZEpPtTh7XYriFwPLpmD84OB/VC3wXq2KTqtyHUWzkkxq5mMpXM+FSR/GtcXXFicpbwb5QW5wnDmwss1jWF2rgxziL+LtfYsHYDaSnZQOgmlDZjUPcA7NqHNZYk2sNQRqeS3b104VFrUuTOd8FJKtOVbirTluUNVtOwOpZb/RuPQQVd2I2DpayhikkEglc54LmPsTZxAFnAt9QTGWZoJR9R3sClu5j/gqb/mP/AFyuHqfMjbHwRmp3QlpHZVT28/KZ/c4LHO7CrHm1ot98e4lej3NB4i6svoozxY31Bc9mh52G66qPnVo/TP4p/FG8nyqwEc/iz+L16G/g+L6DfUqhQx/Qb6gjYPK202zkWH1kDCXTRuaHkFovqXNsBfXUA2UhYIhYMyAPHk5QBmHUW46K6Zc207WvJLWVcjWhxuGgC7WtB80A62HVaqXZkPmxEG+aORzYdfNJJeLdOIHpW+FvhIzmavB8HYwtc6VgL3vDGFgc74txHF17cFK1otjsDEtDUyOHxjiQxx4tMYzAjoc3uWRh01Q+NtQ4MELnBuTXMAdO0v0zcui2x+FLbkrLdm1RWRVMLywObnGuW+vqV4rUqYmzzrY1D3xOH6Ll6B2ePxPpK870Pk4xRu+kMv6w/FehtnD8UftH8FwZfMzaPBtURFmWCIiAIiIAiIgC87f7QGEZK0zW+VijeHXH8neN7QOJPlQnwzL0SolvJ2S/hCmytNpY7ubqBnBFnREkHLmFrGxs4NNjaylAjNLiTamkpJ2m+aFrXdz2ANeD94FQPe1Denif9GXL6HNP4tC1WBYxNhMj6aqjf2LnXsRZ0bhpmt3i1xwIALSRxr272rgqIGwwFz3Oe118pFgOWupJJ967e5F4XFvcx0vXZ3XYaoD2NeODomOHpspYuf7sY3xQUscgLXdiGkHiNL2K6AuE2CIiA807y+0pcdfVOjORk9PUN+s1oZa3cSxwv1CkX5Qw1uKzSU7i+N1NGOBBuHG4IPMZl1fazZWCviyTN8oXySADMwnx0c082nQ+NiOIYxuoqqMmSlqPKa0kg3Y421OUi4cDbgbclrjnokmVkrVFzY/AIn4TiDixpl7eaPPa5aI2NcwC/DyiTp3LCwSObs4qmWUkTktLD5rb37Mt6XykHxC3G6Cp7XDq+I6v7TtD/wC6zLf1sWqxWLPg8LRzZT+0tB963xeW/YpLmi9R4vHK4tbmHHKXCweBxLDzAKynq7tBTtjhhIFhDJG0W5B3xf8AaCsPK6VfDM/gxsQPxUn2He4qVbmP+Cpv+a/9cqGbQSZaaU/VI9eime5of7jTf813/wBhXJ1T3Rrj4OxoiLlNAiIgPNe9GilocVdUtaQ7tvhTHX0e1wZcC2oyva8O7nt667TBcTjqZqyWIksfKxwuLH5NoNx4ghdq2m2cgroTDUNuOLXDRzHWsHtPI+NweBBGi4xjG52SFxNNVPYfrCwceocy1hb5uU2W2LJodlJRs+7FgfB54x8ypmZ4XOixKKDNhwYOPYOb4EA/itJhGIS4TNNBWMeWSHOHt1zObfy2k+cHX15jRbPZLF4n0zWukY1wL7tc4AgFxPM6jVdWOcZJL8MzlFoxoaa2GxSC5e0tnLuZObyiTxPkEjwWeQsSgq4/4Oe0vZ5LZWAFwvoXZefMWWC/aKFkbXFwc7KPJbqb259EUopL4QpsvU7r4tQjob+vN/cvQuzR+Ld9r8AuEbtcLmnqjXytyRtaWxgjjcW8nqACdepXeNm2WiJ6uP4Lim7k2bLZG2REVCQiIgCIiAIiIAiIgNXjeBRVLSJGMdcWOZoIcBwBv0KiMe72CJ4fHSQhzTcOaBoeovwXQkQGjwfCnNfnfpbgPHmt4iIAiIgC1u0WENqqd8LiW5hdrmmxa4G7XDwIGnPgtkiA8x1eFYhgc7pGtDmyNcHta1xYWg8eHmjQ3vdt7G19cD8pIThjYcxEzQ1uUg8ng3B4cF6jrKNkos9oNtRccD11XONod0tJKS4Q5SdbwnL+jq32LSORxToq42RHaWrY+ikc17SMrXizgeDmkLWz4nC0ZnSsAIv5wuR3C9yt67dFRjian85v+Wsmi3YULDrFJIePlvd7m2BWz6l3dFe2c4ra2SvcKakY5wc4ZnWNrdT9Fo4knou4bGYSIGU0DdezDQSOZGrnd1zc+lZOE7N9m0MhhbEzuaGjxNtSe9SfC8MEWp1edL9B0C55zcnbLpUbBERVJCIiAL45oOhF/FfUQGlx3ZmCpZkkjY4cw5twe/uPeua4jugpc1xFKz7DyR7b+pdkRAcO/iipOlT6/wDQtxhu7ujj82kznq8Of6bOuAusogIxRYG91s3kN9voHJSSGINaGtFgNAq0QBERAEREAREQBERAEREAREQBERAEREAREQBERAEREAREQBERAEREAREQBERAEREAREQBERAEREAREQBERAf/2Q=="/>
          <p:cNvSpPr>
            <a:spLocks noChangeAspect="1" noChangeArrowheads="1"/>
          </p:cNvSpPr>
          <p:nvPr/>
        </p:nvSpPr>
        <p:spPr bwMode="auto">
          <a:xfrm>
            <a:off x="307975" y="-669925"/>
            <a:ext cx="2647950" cy="17240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8" name="AutoShape 6" descr="data:image/jpeg;base64,/9j/4AAQSkZJRgABAQAAAQABAAD/2wCEAAkGBxQTEhQUExQVFRQXGBgVGRcYGB0cHRocGSAdHxoXHBwcHSogGRslHRwaIjEhJSkrLi4uHCAzODMsNygtLisBCgoKDg0OGxAQGiwkHyQsLCwsNDQsLCwsLCwsLCwsLCwsLCwsLCwsLCwsLCwsLCwsLCwsLCwsLCwsLCwsLCwsLP/AABEIALUBFgMBIgACEQEDEQH/xAAcAAEAAQUBAQAAAAAAAAAAAAAABgIDBAUHCAH/xABREAABAwIDBQMGCQYLBgcAAAABAAIDBBEFEiEGBzFBURNhcSIygZGhsRQjM0JSYnKCwRaSorLh8BUXQ0RUk8LR0tPiCCQ0c5TDNlVjg4Sz8f/EABkBAQADAQEAAAAAAAAAAAAAAAABAgMEBf/EACoRAAICAQMCBQMFAAAAAAAAAAABAhEDEiExBBMiMkFRcRRCYSMzQ4GR/9oADAMBAAIRAxEAPwDuKIiAIiIAiIgCIiAIiIAiKL7S7fUVFpLKHPFrsYQSO868unHoCgJQi4vWb8HyOy0NDJLb6QJJuDyZewv6x0WDLvTxxoucNYB308/+YpoHdkXLdht8MdVK2mrIvg07jla6/wAW53JpzeUxx5A3HfqAui1OLwR3zzxMtxzSNFvG5UAzUUbqNvsNZbNW0+uotIHcfs3Wrqd7eFMNjU3+yx7h6w1KBOEUA/jjwn+kP/qZP8KqZvhwkm3whw8YpB/ZQE9RRqk2/wANkIDa2C54AvDf1rLf01UyQXje146tcD7kBeREQBERAEREAREQBERAEREAREQBERAERco273vNpz2dIwSvNsjzqHG9iQ3jl0sD848NNUB1dW5p2t85zW+JA964M2g2ixAZ5ZnUkLyHeVJ2WgOlmN8sHXgQL2Cqbung1NTiEshJzHIziTzu9x171dQb4RDaR2Cs2uoYiRJWU7SNCDK249F7rAdvHwsfz2H1k+4LnFPu4wtnnCol+0/L+q0K9+ROFD+aOPjNJ+Dlqunm/Qr3Ik/bvKws/wA9h9v9ywsV3s4ZFG5zKgTOA0YwG51A4kAc/VfQqAYtsXh/YyGGjPahjsg7d+rrHLxdbiotspu9c5zZKwFrAb9kCMzrcnEeaD3a+Cj6eadUO5GiSN2zxfGXviooxFFcgv4MYNNHvI1d3W4HzdLrY0W7CihPaV076ubiWg5WXuSdfOOveOakbcQyRthhYyGJvBkYDQOug9/ErXPdddEOl9ZGby+xsY8VELOzpY2QRjQBjQOHVa+evkdqXuv4qy4q04rpUIx4Rm22RnbfARURmVuk7AXB3NwGpaTzPMd/iots7sc6raJ5Zwxjr8i95sbHuHrXS3FRrAPiamppvmfLxjo13nAdwNvasMmKLmm/U0jJ0XqXYPDmeeamU/aaweoAn2rYxYHhzBZtCx3e98jj+sFlOKtOP7+Ct2YL0I1stSYfRcqCnHod/iWHJhNGf5pD6Mw/tLMcrbyp7cfYjUzUVOzVE7+QLfsSOHvusD8lmxkupqieF3j+LbFSFxVpxUPFB+hOplrD9s8aorDtGVkY0yuGc2HeMr727yphs9vypnnJWRPpn3sSPLZ6dA5vhYqJrFrqCOYWkYHd/MeB4hYS6Zfay6ye56DwrFYamMSU8rJWH5zHAi/Q24HuOqzF5Q/gmpo5O2oZpGuGtmuyusDex5Pb3Hj0K6jsLvoil+JxECCUadrY5HHo4WvGfZ4cFyyg4umaJpnXkVEUrXAOaQ5p1BBuD4EKtVJCIiAIijm1O29HQg9tKM+nkN1drwvbzRz15cAUBI0XCcS3+vD/AIilYWdXudf0W9HJdS2A2qGJUbagM7M5nMc29wHNtex5jUICSIiIAiIgIjvSxl1Lh7yxwY+VzIA8m2XtDZzr2NrNDtbGxsuW7j8EjllqMRlZcQkRwAgWDrXvw85jMgH2vBbj/aExX5GBrrZGOmdra+c9kxtrEHQyHlo0rdbJUApMIpYwLOkb2z+t5NfdlHoWmOOqSRWTpWZdfXOkcSToozJtXRtcWmojBBsddLjlcLdqP/k1Qw5pHRRjXMXP5ddXcF6bTSqNHPs+TaUeIxTAmKRkgHHK4G3jbgVeKw8OoII7vgZG0PAJLLWcOR04rLWkbrcqwiL44qxBS5W3FVOKtuKgkoeVacVU4q04qpJ8KjuOnsqqln4BxMDj1Drlo9akKjW8Bv8AuoeOLJWPHtH4rLL5b9i0eSRPKsuKrBJtbUm1gOd+FltPyWqj/JgH6Je0Hwte6lyS5ZCTZpCVacf3/f8AfRXquFzHOY8Frm6EHiFjkqQUuKtr64r4oARF8KA+ErT4xgMc5DvMfzcBx8Rz8VtiizklLZlk6I7FRspbMdX1EINyGx5gO82Bssls0XLGaofecP8AuL7tRhvaxEgXey7h4cx6h7Fe3XYHRVkckc0WaZjgb5nC7XcNAbaHT1LlyVB1WxrHdFrOz/zqo/Pd/mKttQBwxupH33f5qnrt1FH/AEWT8+T/ABK5Huvox/NHHxL/AMSqal7E0QQVZcLHHai3fIR7e0UHxWnvUFjZ/hFzftPK8ouAJPM368eC7lLuoozr8FePB7/8S02KboIic0Lp4HcrguaPXZ3tVW0/QlI51i/lQNacnxY0bGYmi9rFzm2Ejie/VdF3E1DhTv8AKIAqBz4AtbfTooxiW7Wve4NMscjBwc5xBt3i1/Rcrq2ymAtp4oqeIA2tmcBbM75zz4+zgok74COjoiKpIRFZragRxvkPBjXPPg0XPuQHnfeXVfDsYNM3UOqIqa4cdRGACC3kQ+STXxXV9onAObG3zWNDR4DQLlW7Fr6nGo5ZAfio5alwNtDNmcNRxBMoI5+qy6PiUmaRx7119LG5WZZHsYpUEmppcTxOWlaIzFAOMpd2bLAZpHNaQZHkmwubAclOiou+gq6eqqZqQQvbUsDZGyEtLXDQkWGoOp9K6s0W0qM4NJmqodoZoMRNBKGmMOETbRtY5twCw2Y4tDTcaXOhHgpwoZshsMKZ4mmcHyjzQ3zW353IuT6lM1OBTUfGROr2CocVU5W3FbFSlxVpxVTysXa3aSkw18cM0Ms87o2yOyvyNYHXs3qToVlkyxhyWjFvgreVbK0P8Z9B/QJv6/8AYvh3n0H9Am/r/wDSsPqofkv22b5aHbYXo5fBp9oWRSbxMLebSQVcP1mva8DxBsU27hjdhr6mllFRTuLGZhcOY4keTI35v7R1CSzwlFpewUGmSDYuUNcJn+bDTvnP3W/tXCK7EZJZnzPcTI9xeXXN7uNzbpxXYcRlMGC1knznthph94jP+iuKBc2eVyNILY77tS45oA8kyCmgDzzLsupPetG8rAj3o08rWGroS+ZrWsMkcxaH5QBctI0OiqbvBww+dQ1Le9s4J9oW0M8Ekijg2zJRbPC/gVeHDD5ZO3a3OaeYAOLRxyOGjiOiow2GFsU9TU5+wp2BzgzRznONmMBPC5Wyyxasrpd0a9UFYrt4GG/0Co/6j9i+fl/hv9An/wCo/wBKyfUQLdtmUixm7fYZzoagDqKi59RC3OE1OHVxEdJPJDUHzYqkABx+i2Rul+g49yLPBjQzXrQbKn4LjEYvlZIXD7sgNh6H29SkdRA5jnMe0tc02LToQVFdsQWOgnb5zHe0eUPaCozK42IPc9TYdUdpG13O2viOKyVotlKkPYbcDlePBwW9XEbBERAY01BG7zmDx4e5KWgjjN2tseup96yUQBERAFFN6eICHCqskgZ4zAL8LzeRc+AcT6FK1y/f9XFlHA0Ei83aEgX+SY5zQR0L8iIEe3F0oDcSqLNAL2wty3sA3MSGk65bFvHoFJHm5P7/AL//AIsLdTSdjgjXWsZpJJD32OUexoWUV6HSLwtmGXk+FUEr6VSuwyCxsSq+yjdJkfJlt5LBdx1toOduPoWSvhKMgiOJ7RMqmGmpc5nk8g3Y5vZtPnPcTbQDp171JWNytAvewAuefeVpZXNGKNt5zqR2b0PBF/UeK3TisoXbb+C7LlJAZJGMHznBvrK5JvUxMVGK1Twbta/sm+EYDdO64J9K7Tsy5rZzK/zYWSSuPQNHH2rzdUzl73Pdxc4uPiTcrj6uXiSNcS2Onbu9j6U0nw2tjM3aPcyGLMWtIbo57iNeNxbu9Uin2dwmYZX0ZgvoJIZHEtvzyuuDZZ8lP2NHh8HAspWOcOj5Bmd7brDAJsACSdABxJPABaYsMHC2iJTd7HL9vNkHYfMwB/awStzwy2tmaLXBHJwuL+IWw3Q4mI69tPIA6nq2mmlY7zSHeabdQ7QH6x6rb77K5oNFRggyU8b3S2N8rpS05O4gNv8AeC0e6HCzPitMAPJjJmeejWC9z97KPSuJ0pbGvoSzezKafDqWlvrLPLKfCLyG39d1Bt32zTa+rEUjiyFjHyyvHEMYOXeSWj0qSb/KsOxJsTTpDCxlujnXefTZzVmbqIBHh2I1Hznuipm/rO9h9it55/JHCNq7D8JAyjDiWcM5mfnPfxsCoZvH2QipBBU0rnGlqMwa1/nRvbxYTzHQ9x9MncsPe7UhlFhlOOJbJUO++QGf2lvnxxjG0UhJtkQ3dOkGJ0XZef27B90mz/0cy6TvJnbFhdQ0aGornNFubYiXeq4US3IUgdiYld5tPDLUH7oDfe8LL3x1Ba3D6Y3uyB07/tzuJN+8ZfaudOos0fJEdisA+H1sFLmyCQnM4C9mtaXOPjZpXTXUeExns2Yc2VjSR2j5n53D6WmgvxUc3OU2U11Wf5GnLGn68xyg362B9a2VlrhxqStlJyaLeObA0lRDLNhpkjmiaZHUshzAsHnGN56cbEn0LlYK7rgMwpoaqslu2OKF8bT9OSQWawX8493eFwpZ5YqMqRaLtHbKnEjW0NHWv+WcH08v1nRHyX+Jbqf2KF7bkdg37Y9xUspKQ0+FUEL9JH9rUkH5rZCAz1tF/WontiwvbDG0Xc+QADv4D2kLf+Ep9x3nYF/xcQ6wR+xrf71MVF9loA1+VvmtZlHgLAe5ShchqEREAREQBERAFwz/AGh8StNDCHlpFO9xA4O7SRgsfQxx9AXc15r371rnYjNFxAFMBp9Fjza/jKfYpQOo4XB2OFUMf/oRuPi4Bx96wStzjvkshYL2bGweoBaQr1OnVQRzZHufCV8X1F0GZ8VDnK3WVkcbc0j2sHVxAUGxraQ1sgo6Mmz7iSU6eSPOy91ufPhzWc8ij8loxsz9m5PhFXU1fzBaniPUN1cR1BIHrUlcVZoaNsMbImCzWCw/EnvPNVkqIKluS3bKMcq+wwqvl5vYynb4yHyvZquCLsW9ioDMKpYr+VNUPmt1EbSz1ahc42O2akxCpbTxFrSQXue7gxjfOcbceI06kLzc7ubN4KkdSZvBw2pYx8756eYMYx7BH2jbtFrtI5eK1+I7z6SBp+AQSSTWsJ57AMP0msF7kd9lSd2OHjQ107iOJbCLE91zwVyHYHCWavlrpT0aI2D03BNvBW/Waojw8nKp5paiYucXyzSOueLnPce4ak9y7lu32W/g9sbJLfDqstbI3nBB5xYfrOyi/o6a04fJSUdzQUjYXkWM0hMkgH1bkhvo9SpwvFnQ1DJ3XkIcS651NwQdTz1VodPJbsOa4RyPbnEzU4hVzH50r7fZacrf0QF0vCKf4Pg9FHazp3SVLuVwTlYT92yxJdhcJMhf8IrRGTfs8jcw+rnOnrC2WN4iJnMDGdnDExsMTObWM0bfvTDikpW0JyVGBGwuIaOJIA9OijW+erDsTdEPNp44oB91tyR01d7FJYZC1zXDi0hw8QbhX9odn8Nrp3VUk1TBLIQ6RjWNe3NYAlh4gG3O606iMpVRWDSNXugo3Clr5Rxl7KjYepld5QB7hlNlot8WI9ti1RY+TFlgb3CNoDh+fmXVtkG07ZKekpWvbTQOfVPfLbO97WkZ3ZdLC4A05DovPuJVZmmllPGR7nn7xJ/Fcs1pSTNE7ZMd3e1tPTQ1NLVNkEVQY3dpHYuYYzcXaeIJspG/abB4vK7SqqejGxiMHuc4m9vBanB920Qp4p66qdCZ2CSOKOPO7IeDnG9hca2WYzYXCh51XVuHRsTQfWSQrQ7iVIh6fUi22220lfkjaxsFLEbxwNNwDwzOPzncde8rI3e7FGteZZyYqKLypJSCA+38kw83Hu4eJCl9JgmDQ6tpamocNR8IlAbcdRFa47iFk4rjUk4awhkcTPMhibkjZ4NHPv8Acpjhk3uHNLgY/ihqZnSWyt0axv0WN0a38fElRxkImxOhiNyA4yEA/Ru4fqLZXX3dhR9vVVFY7VrPior9/E8Po2/OK1zNKNIrDd2dq2YZ8ofAe9b5a3AIcsQP0iT+A9y2S4zUIiIAiIgCIiALzZvUqDJi0sWtvhUNvTFC1ek15k26GbaRzOtVTe0RBSgdk2q+VA6BaIlbfah3xzlpZJA0FxNgAST0A4levh2gjknyYGPY1FSRGSU9zWji49B/eoVRxYnivlscKenvYG5aDrrYgZpCOHIXHJWMJpzjGIlz7/B4vKt9QHRvcX8yu44RheezWgNjaANBoAODQPBcOfqHJ0uDeEEuTmLN00BB7Somc8jj5NgeutyR6VGjSSYLVjtPLp5RbOBrYe5zTa45j2em6ShZH5rRfqePrXPd9OyjainNSAc0TbSZecetn2uATG45vsl45rnjJxdou1ao1AeCGuaQWuAcCOBB1BHirTyozu5r3vgqKd13SUoMjGjznR3s5ovyDstvthbugxCOdmeM3HA8iD0I5FepDIpqznlGjSb48LqZZKIxQSyQNpYw1zGFzc7i4v1aLB3m6dyz92WzstHS1VTURuhlnaKeJrxleWEgyOynUA2HqW9psSmjGVkr2DoHED1K1V1T3m73ueeALiT71gun8epsvr2ox3lWXFVuVlxXSZnxxVpxVbirRP7+pQCl5VtfXFfFAC+L6vhQk3OAskMGIdi0umNJI1jW6uOYgHKOJPDh3Ll2z+xFbUzsiFPMwFwD3vjc1rG83OJAAsOXNTmCdzHBzHOa4cHNJBHpGqy58bqXtLXVEzmnQgyOse466hc2TFqd2aRlSMnayrbJUvDDeOMNhYfqxi1789bm606ItUqVFAiKiUkAkC5AuBwueikGk2orTZtPGCZZSGgDjYmwHpOnrXXdjsCEEEFM3iAMx6uOr3eu65Fu/he7FmfCB8YGvfY62OU5bW4WXovZul0Mh+yPxK4Mk9TNoqkbpjAAAOAFh6FUiLMsEREAREQBERAF5n2w/wDFH/y6X/tL0wvMm27rbTE9KqmPsiQHWdoX3ncoTvBr+yoZOsloh97j+iCpnjvy7/ErmO92a0UDOr3O/NFv7S9Wb04f6OZbzJPuownsqFjreXOe0PhwYPVr6SuyUNMI2Nb04nqeZUR2SoGt7CNo8iNjbeDQLe2ymy8o6QrdREHtc12ocC0juIsVcRAeXNhXupsYpWuu0SF1K6/zvOh6cMzW9eHVbza7Z2SOaWWkcY5tc7Rwf6OGZa3bOmFPjLZGuuRiBNugHweUadM0rvaui7Ux5amS3VdfTpSuLMp7bkP2ILnUEb3kl3aSNu65Nged/Sts8rWbMYlCKV0RkY2WOomDmFwBsXEhwB4jlp0Wdmvwse8FdWN+BGcuT49W3H9/35qolWnFWIKXO4K24rRbYyFjIZW8Y5QfR09lldodooJeDwx30X6e3gVn3Fq0stp2s2iL41wPA38F9VyoVJK+lUONuOihkoIsWfE4WedKwfeBPqCj+O7QskjdHDmc4/OAIsAbnvWUskYrksk2SpFg4ZVs7CFxkZcsbe7he4FiDfndZ1lZO0QERFIMPZTXGx3RO/U/avQez/yI8SvP+ymmND60LvY3/SvQOAD4keJXn5PMzePBsURFQkIiIAiIgCIiALy7vIdl2gldyFRAfU2Mr1EvMe+OnMeJVMuny8duvyMTvUpQOs7QfLv8T71yje3q6kHXtPexdWxv5S/0mtPrC5ZvXNn0jjwBf72Felk/Y/w54+c7lsoPKP2B+CkqjeypuXH6oUkXmHQEREB5Z3pROdjlQIzaQzQtaejixlvbZSzGdpXRzmCsOaqjd2cjomnKRpablZpBF+hvotPtZHm2nA61tIPZEpPtTh7XYriFwPLpmD84OB/VC3wXq2KTqtyHUWzkkxq5mMpXM+FSR/GtcXXFicpbwb5QW5wnDmwss1jWF2rgxziL+LtfYsHYDaSnZQOgmlDZjUPcA7NqHNZYk2sNQRqeS3b104VFrUuTOd8FJKtOVbirTluUNVtOwOpZb/RuPQQVd2I2DpayhikkEglc54LmPsTZxAFnAt9QTGWZoJR9R3sClu5j/gqb/mP/AFyuHqfMjbHwRmp3QlpHZVT28/KZ/c4LHO7CrHm1ot98e4lej3NB4i6svoozxY31Bc9mh52G66qPnVo/TP4p/FG8nyqwEc/iz+L16G/g+L6DfUqhQx/Qb6gjYPK202zkWH1kDCXTRuaHkFovqXNsBfXUA2UhYIhYMyAPHk5QBmHUW46K6Zc207WvJLWVcjWhxuGgC7WtB80A62HVaqXZkPmxEG+aORzYdfNJJeLdOIHpW+FvhIzmavB8HYwtc6VgL3vDGFgc74txHF17cFK1otjsDEtDUyOHxjiQxx4tMYzAjoc3uWRh01Q+NtQ4MELnBuTXMAdO0v0zcui2x+FLbkrLdm1RWRVMLywObnGuW+vqV4rUqYmzzrY1D3xOH6Ll6B2ePxPpK870Pk4xRu+kMv6w/FehtnD8UftH8FwZfMzaPBtURFmWCIiAIiIAiIgC87f7QGEZK0zW+VijeHXH8neN7QOJPlQnwzL0SolvJ2S/hCmytNpY7ubqBnBFnREkHLmFrGxs4NNjaylAjNLiTamkpJ2m+aFrXdz2ANeD94FQPe1Denif9GXL6HNP4tC1WBYxNhMj6aqjf2LnXsRZ0bhpmt3i1xwIALSRxr272rgqIGwwFz3Oe118pFgOWupJJ967e5F4XFvcx0vXZ3XYaoD2NeODomOHpspYuf7sY3xQUscgLXdiGkHiNL2K6AuE2CIiA807y+0pcdfVOjORk9PUN+s1oZa3cSxwv1CkX5Qw1uKzSU7i+N1NGOBBuHG4IPMZl1fazZWCviyTN8oXySADMwnx0c082nQ+NiOIYxuoqqMmSlqPKa0kg3Y421OUi4cDbgbclrjnokmVkrVFzY/AIn4TiDixpl7eaPPa5aI2NcwC/DyiTp3LCwSObs4qmWUkTktLD5rb37Mt6XykHxC3G6Cp7XDq+I6v7TtD/wC6zLf1sWqxWLPg8LRzZT+0tB963xeW/YpLmi9R4vHK4tbmHHKXCweBxLDzAKynq7tBTtjhhIFhDJG0W5B3xf8AaCsPK6VfDM/gxsQPxUn2He4qVbmP+Cpv+a/9cqGbQSZaaU/VI9eime5of7jTf813/wBhXJ1T3Rrj4OxoiLlNAiIgPNe9GilocVdUtaQ7tvhTHX0e1wZcC2oyva8O7nt667TBcTjqZqyWIksfKxwuLH5NoNx4ghdq2m2cgroTDUNuOLXDRzHWsHtPI+NweBBGi4xjG52SFxNNVPYfrCwceocy1hb5uU2W2LJodlJRs+7FgfB54x8ypmZ4XOixKKDNhwYOPYOb4EA/itJhGIS4TNNBWMeWSHOHt1zObfy2k+cHX15jRbPZLF4n0zWukY1wL7tc4AgFxPM6jVdWOcZJL8MzlFoxoaa2GxSC5e0tnLuZObyiTxPkEjwWeQsSgq4/4Oe0vZ5LZWAFwvoXZefMWWC/aKFkbXFwc7KPJbqb259EUopL4QpsvU7r4tQjob+vN/cvQuzR+Ld9r8AuEbtcLmnqjXytyRtaWxgjjcW8nqACdepXeNm2WiJ6uP4Lim7k2bLZG2REVCQiIgCIiAIiIAiIgNXjeBRVLSJGMdcWOZoIcBwBv0KiMe72CJ4fHSQhzTcOaBoeovwXQkQGjwfCnNfnfpbgPHmt4iIAiIgC1u0WENqqd8LiW5hdrmmxa4G7XDwIGnPgtkiA8x1eFYhgc7pGtDmyNcHta1xYWg8eHmjQ3vdt7G19cD8pIThjYcxEzQ1uUg8ng3B4cF6jrKNkos9oNtRccD11XONod0tJKS4Q5SdbwnL+jq32LSORxToq42RHaWrY+ikc17SMrXizgeDmkLWz4nC0ZnSsAIv5wuR3C9yt67dFRjian85v+Wsmi3YULDrFJIePlvd7m2BWz6l3dFe2c4ra2SvcKakY5wc4ZnWNrdT9Fo4knou4bGYSIGU0DdezDQSOZGrnd1zc+lZOE7N9m0MhhbEzuaGjxNtSe9SfC8MEWp1edL9B0C55zcnbLpUbBERVJCIiAL45oOhF/FfUQGlx3ZmCpZkkjY4cw5twe/uPeua4jugpc1xFKz7DyR7b+pdkRAcO/iipOlT6/wDQtxhu7ujj82kznq8Of6bOuAusogIxRYG91s3kN9voHJSSGINaGtFgNAq0QBERAEREAREQBERAEREAREQBERAEREAREQBERAEREAREQBERAEREAREQBERAEREAREQBERAEREAREQBERAf/2Q=="/>
          <p:cNvSpPr>
            <a:spLocks noChangeAspect="1" noChangeArrowheads="1"/>
          </p:cNvSpPr>
          <p:nvPr/>
        </p:nvSpPr>
        <p:spPr bwMode="auto">
          <a:xfrm>
            <a:off x="460375" y="-517525"/>
            <a:ext cx="2647950" cy="17240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9" name="AutoShape 8" descr="data:image/jpeg;base64,/9j/4AAQSkZJRgABAQAAAQABAAD/2wCEAAkGBxQTEhQUExQVFRQXGBgVGRcYGB0cHRocGSAdHxoXHBwcHSogGRslHRwaIjEhJSkrLi4uHCAzODMsNygtLisBCgoKDg0OGxAQGiwkHyQsLCwsNDQsLCwsLCwsLCwsLCwsLCwsLCwsLCwsLCwsLCwsLCwsLCwsLCwsLCwsLCwsLP/AABEIALUBFgMBIgACEQEDEQH/xAAcAAEAAQUBAQAAAAAAAAAAAAAABgIDBAUHCAH/xABREAABAwIDBQMGCQYLBgcAAAABAAIDBBEFEiEGBzFBURNhcSIygZGhsRQjM0JSYnKCwRaSorLh8BUXQ0RUk8LR0tPiCCQ0c5TDNlVjg4Sz8f/EABkBAQADAQEAAAAAAAAAAAAAAAABAgMEBf/EACoRAAICAQMCBQMFAAAAAAAAAAABAhEDEiExBBMiMkFRcRRCYSMzQ4GR/9oADAMBAAIRAxEAPwDuKIiAIiIAiIgCIiAIiIAiKL7S7fUVFpLKHPFrsYQSO868unHoCgJQi4vWb8HyOy0NDJLb6QJJuDyZewv6x0WDLvTxxoucNYB308/+YpoHdkXLdht8MdVK2mrIvg07jla6/wAW53JpzeUxx5A3HfqAui1OLwR3zzxMtxzSNFvG5UAzUUbqNvsNZbNW0+uotIHcfs3Wrqd7eFMNjU3+yx7h6w1KBOEUA/jjwn+kP/qZP8KqZvhwkm3whw8YpB/ZQE9RRqk2/wANkIDa2C54AvDf1rLf01UyQXje146tcD7kBeREQBERAEREAREQBERAEREAREQBERAERco273vNpz2dIwSvNsjzqHG9iQ3jl0sD848NNUB1dW5p2t85zW+JA964M2g2ixAZ5ZnUkLyHeVJ2WgOlmN8sHXgQL2Cqbung1NTiEshJzHIziTzu9x171dQb4RDaR2Cs2uoYiRJWU7SNCDK249F7rAdvHwsfz2H1k+4LnFPu4wtnnCol+0/L+q0K9+ROFD+aOPjNJ+Dlqunm/Qr3Ik/bvKws/wA9h9v9ywsV3s4ZFG5zKgTOA0YwG51A4kAc/VfQqAYtsXh/YyGGjPahjsg7d+rrHLxdbiotspu9c5zZKwFrAb9kCMzrcnEeaD3a+Cj6eadUO5GiSN2zxfGXviooxFFcgv4MYNNHvI1d3W4HzdLrY0W7CihPaV076ubiWg5WXuSdfOOveOakbcQyRthhYyGJvBkYDQOug9/ErXPdddEOl9ZGby+xsY8VELOzpY2QRjQBjQOHVa+evkdqXuv4qy4q04rpUIx4Rm22RnbfARURmVuk7AXB3NwGpaTzPMd/iots7sc6raJ5Zwxjr8i95sbHuHrXS3FRrAPiamppvmfLxjo13nAdwNvasMmKLmm/U0jJ0XqXYPDmeeamU/aaweoAn2rYxYHhzBZtCx3e98jj+sFlOKtOP7+Ct2YL0I1stSYfRcqCnHod/iWHJhNGf5pD6Mw/tLMcrbyp7cfYjUzUVOzVE7+QLfsSOHvusD8lmxkupqieF3j+LbFSFxVpxUPFB+hOplrD9s8aorDtGVkY0yuGc2HeMr727yphs9vypnnJWRPpn3sSPLZ6dA5vhYqJrFrqCOYWkYHd/MeB4hYS6Zfay6ye56DwrFYamMSU8rJWH5zHAi/Q24HuOqzF5Q/gmpo5O2oZpGuGtmuyusDex5Pb3Hj0K6jsLvoil+JxECCUadrY5HHo4WvGfZ4cFyyg4umaJpnXkVEUrXAOaQ5p1BBuD4EKtVJCIiAIijm1O29HQg9tKM+nkN1drwvbzRz15cAUBI0XCcS3+vD/AIilYWdXudf0W9HJdS2A2qGJUbagM7M5nMc29wHNtex5jUICSIiIAiIgIjvSxl1Lh7yxwY+VzIA8m2XtDZzr2NrNDtbGxsuW7j8EjllqMRlZcQkRwAgWDrXvw85jMgH2vBbj/aExX5GBrrZGOmdra+c9kxtrEHQyHlo0rdbJUApMIpYwLOkb2z+t5NfdlHoWmOOqSRWTpWZdfXOkcSToozJtXRtcWmojBBsddLjlcLdqP/k1Qw5pHRRjXMXP5ddXcF6bTSqNHPs+TaUeIxTAmKRkgHHK4G3jbgVeKw8OoII7vgZG0PAJLLWcOR04rLWkbrcqwiL44qxBS5W3FVOKtuKgkoeVacVU4q04qpJ8KjuOnsqqln4BxMDj1Drlo9akKjW8Bv8AuoeOLJWPHtH4rLL5b9i0eSRPKsuKrBJtbUm1gOd+FltPyWqj/JgH6Je0Hwte6lyS5ZCTZpCVacf3/f8AfRXquFzHOY8Frm6EHiFjkqQUuKtr64r4oARF8KA+ErT4xgMc5DvMfzcBx8Rz8VtiizklLZlk6I7FRspbMdX1EINyGx5gO82Bssls0XLGaofecP8AuL7tRhvaxEgXey7h4cx6h7Fe3XYHRVkckc0WaZjgb5nC7XcNAbaHT1LlyVB1WxrHdFrOz/zqo/Pd/mKttQBwxupH33f5qnrt1FH/AEWT8+T/ABK5Huvox/NHHxL/AMSqal7E0QQVZcLHHai3fIR7e0UHxWnvUFjZ/hFzftPK8ouAJPM368eC7lLuoozr8FePB7/8S02KboIic0Lp4HcrguaPXZ3tVW0/QlI51i/lQNacnxY0bGYmi9rFzm2Ejie/VdF3E1DhTv8AKIAqBz4AtbfTooxiW7Wve4NMscjBwc5xBt3i1/Rcrq2ymAtp4oqeIA2tmcBbM75zz4+zgok74COjoiKpIRFZragRxvkPBjXPPg0XPuQHnfeXVfDsYNM3UOqIqa4cdRGACC3kQ+STXxXV9onAObG3zWNDR4DQLlW7Fr6nGo5ZAfio5alwNtDNmcNRxBMoI5+qy6PiUmaRx7119LG5WZZHsYpUEmppcTxOWlaIzFAOMpd2bLAZpHNaQZHkmwubAclOiou+gq6eqqZqQQvbUsDZGyEtLXDQkWGoOp9K6s0W0qM4NJmqodoZoMRNBKGmMOETbRtY5twCw2Y4tDTcaXOhHgpwoZshsMKZ4mmcHyjzQ3zW353IuT6lM1OBTUfGROr2CocVU5W3FbFSlxVpxVTysXa3aSkw18cM0Ms87o2yOyvyNYHXs3qToVlkyxhyWjFvgreVbK0P8Z9B/QJv6/8AYvh3n0H9Am/r/wDSsPqofkv22b5aHbYXo5fBp9oWRSbxMLebSQVcP1mva8DxBsU27hjdhr6mllFRTuLGZhcOY4keTI35v7R1CSzwlFpewUGmSDYuUNcJn+bDTvnP3W/tXCK7EZJZnzPcTI9xeXXN7uNzbpxXYcRlMGC1knznthph94jP+iuKBc2eVyNILY77tS45oA8kyCmgDzzLsupPetG8rAj3o08rWGroS+ZrWsMkcxaH5QBctI0OiqbvBww+dQ1Le9s4J9oW0M8Ekijg2zJRbPC/gVeHDD5ZO3a3OaeYAOLRxyOGjiOiow2GFsU9TU5+wp2BzgzRznONmMBPC5Wyyxasrpd0a9UFYrt4GG/0Co/6j9i+fl/hv9An/wCo/wBKyfUQLdtmUixm7fYZzoagDqKi59RC3OE1OHVxEdJPJDUHzYqkABx+i2Rul+g49yLPBjQzXrQbKn4LjEYvlZIXD7sgNh6H29SkdRA5jnMe0tc02LToQVFdsQWOgnb5zHe0eUPaCozK42IPc9TYdUdpG13O2viOKyVotlKkPYbcDlePBwW9XEbBERAY01BG7zmDx4e5KWgjjN2tseup96yUQBERAFFN6eICHCqskgZ4zAL8LzeRc+AcT6FK1y/f9XFlHA0Ei83aEgX+SY5zQR0L8iIEe3F0oDcSqLNAL2wty3sA3MSGk65bFvHoFJHm5P7/AL//AIsLdTSdjgjXWsZpJJD32OUexoWUV6HSLwtmGXk+FUEr6VSuwyCxsSq+yjdJkfJlt5LBdx1toOduPoWSvhKMgiOJ7RMqmGmpc5nk8g3Y5vZtPnPcTbQDp171JWNytAvewAuefeVpZXNGKNt5zqR2b0PBF/UeK3TisoXbb+C7LlJAZJGMHznBvrK5JvUxMVGK1Twbta/sm+EYDdO64J9K7Tsy5rZzK/zYWSSuPQNHH2rzdUzl73Pdxc4uPiTcrj6uXiSNcS2Onbu9j6U0nw2tjM3aPcyGLMWtIbo57iNeNxbu9Uin2dwmYZX0ZgvoJIZHEtvzyuuDZZ8lP2NHh8HAspWOcOj5Bmd7brDAJsACSdABxJPABaYsMHC2iJTd7HL9vNkHYfMwB/awStzwy2tmaLXBHJwuL+IWw3Q4mI69tPIA6nq2mmlY7zSHeabdQ7QH6x6rb77K5oNFRggyU8b3S2N8rpS05O4gNv8AeC0e6HCzPitMAPJjJmeejWC9z97KPSuJ0pbGvoSzezKafDqWlvrLPLKfCLyG39d1Bt32zTa+rEUjiyFjHyyvHEMYOXeSWj0qSb/KsOxJsTTpDCxlujnXefTZzVmbqIBHh2I1Hznuipm/rO9h9it55/JHCNq7D8JAyjDiWcM5mfnPfxsCoZvH2QipBBU0rnGlqMwa1/nRvbxYTzHQ9x9MncsPe7UhlFhlOOJbJUO++QGf2lvnxxjG0UhJtkQ3dOkGJ0XZef27B90mz/0cy6TvJnbFhdQ0aGornNFubYiXeq4US3IUgdiYld5tPDLUH7oDfe8LL3x1Ba3D6Y3uyB07/tzuJN+8ZfaudOos0fJEdisA+H1sFLmyCQnM4C9mtaXOPjZpXTXUeExns2Yc2VjSR2j5n53D6WmgvxUc3OU2U11Wf5GnLGn68xyg362B9a2VlrhxqStlJyaLeObA0lRDLNhpkjmiaZHUshzAsHnGN56cbEn0LlYK7rgMwpoaqslu2OKF8bT9OSQWawX8493eFwpZ5YqMqRaLtHbKnEjW0NHWv+WcH08v1nRHyX+Jbqf2KF7bkdg37Y9xUspKQ0+FUEL9JH9rUkH5rZCAz1tF/WontiwvbDG0Xc+QADv4D2kLf+Ep9x3nYF/xcQ6wR+xrf71MVF9loA1+VvmtZlHgLAe5ShchqEREAREQBERAFwz/AGh8StNDCHlpFO9xA4O7SRgsfQxx9AXc15r371rnYjNFxAFMBp9Fjza/jKfYpQOo4XB2OFUMf/oRuPi4Bx96wStzjvkshYL2bGweoBaQr1OnVQRzZHufCV8X1F0GZ8VDnK3WVkcbc0j2sHVxAUGxraQ1sgo6Mmz7iSU6eSPOy91ufPhzWc8ij8loxsz9m5PhFXU1fzBaniPUN1cR1BIHrUlcVZoaNsMbImCzWCw/EnvPNVkqIKluS3bKMcq+wwqvl5vYynb4yHyvZquCLsW9ioDMKpYr+VNUPmt1EbSz1ahc42O2akxCpbTxFrSQXue7gxjfOcbceI06kLzc7ubN4KkdSZvBw2pYx8756eYMYx7BH2jbtFrtI5eK1+I7z6SBp+AQSSTWsJ57AMP0msF7kd9lSd2OHjQ107iOJbCLE91zwVyHYHCWavlrpT0aI2D03BNvBW/Waojw8nKp5paiYucXyzSOueLnPce4ak9y7lu32W/g9sbJLfDqstbI3nBB5xYfrOyi/o6a04fJSUdzQUjYXkWM0hMkgH1bkhvo9SpwvFnQ1DJ3XkIcS651NwQdTz1VodPJbsOa4RyPbnEzU4hVzH50r7fZacrf0QF0vCKf4Pg9FHazp3SVLuVwTlYT92yxJdhcJMhf8IrRGTfs8jcw+rnOnrC2WN4iJnMDGdnDExsMTObWM0bfvTDikpW0JyVGBGwuIaOJIA9OijW+erDsTdEPNp44oB91tyR01d7FJYZC1zXDi0hw8QbhX9odn8Nrp3VUk1TBLIQ6RjWNe3NYAlh4gG3O606iMpVRWDSNXugo3Clr5Rxl7KjYepld5QB7hlNlot8WI9ti1RY+TFlgb3CNoDh+fmXVtkG07ZKekpWvbTQOfVPfLbO97WkZ3ZdLC4A05DovPuJVZmmllPGR7nn7xJ/Fcs1pSTNE7ZMd3e1tPTQ1NLVNkEVQY3dpHYuYYzcXaeIJspG/abB4vK7SqqejGxiMHuc4m9vBanB920Qp4p66qdCZ2CSOKOPO7IeDnG9hca2WYzYXCh51XVuHRsTQfWSQrQ7iVIh6fUi22220lfkjaxsFLEbxwNNwDwzOPzncde8rI3e7FGteZZyYqKLypJSCA+38kw83Hu4eJCl9JgmDQ6tpamocNR8IlAbcdRFa47iFk4rjUk4awhkcTPMhibkjZ4NHPv8Acpjhk3uHNLgY/ihqZnSWyt0axv0WN0a38fElRxkImxOhiNyA4yEA/Ru4fqLZXX3dhR9vVVFY7VrPior9/E8Po2/OK1zNKNIrDd2dq2YZ8ofAe9b5a3AIcsQP0iT+A9y2S4zUIiIAiIgCIiALzZvUqDJi0sWtvhUNvTFC1ek15k26GbaRzOtVTe0RBSgdk2q+VA6BaIlbfah3xzlpZJA0FxNgAST0A4levh2gjknyYGPY1FSRGSU9zWji49B/eoVRxYnivlscKenvYG5aDrrYgZpCOHIXHJWMJpzjGIlz7/B4vKt9QHRvcX8yu44RheezWgNjaANBoAODQPBcOfqHJ0uDeEEuTmLN00BB7Somc8jj5NgeutyR6VGjSSYLVjtPLp5RbOBrYe5zTa45j2em6ShZH5rRfqePrXPd9OyjainNSAc0TbSZecetn2uATG45vsl45rnjJxdou1ao1AeCGuaQWuAcCOBB1BHirTyozu5r3vgqKd13SUoMjGjznR3s5ovyDstvthbugxCOdmeM3HA8iD0I5FepDIpqznlGjSb48LqZZKIxQSyQNpYw1zGFzc7i4v1aLB3m6dyz92WzstHS1VTURuhlnaKeJrxleWEgyOynUA2HqW9psSmjGVkr2DoHED1K1V1T3m73ueeALiT71gun8epsvr2ox3lWXFVuVlxXSZnxxVpxVbirRP7+pQCl5VtfXFfFAC+L6vhQk3OAskMGIdi0umNJI1jW6uOYgHKOJPDh3Ll2z+xFbUzsiFPMwFwD3vjc1rG83OJAAsOXNTmCdzHBzHOa4cHNJBHpGqy58bqXtLXVEzmnQgyOse466hc2TFqd2aRlSMnayrbJUvDDeOMNhYfqxi1789bm606ItUqVFAiKiUkAkC5AuBwueikGk2orTZtPGCZZSGgDjYmwHpOnrXXdjsCEEEFM3iAMx6uOr3eu65Fu/he7FmfCB8YGvfY62OU5bW4WXovZul0Mh+yPxK4Mk9TNoqkbpjAAAOAFh6FUiLMsEREAREQBERAF5n2w/wDFH/y6X/tL0wvMm27rbTE9KqmPsiQHWdoX3ncoTvBr+yoZOsloh97j+iCpnjvy7/ErmO92a0UDOr3O/NFv7S9Wb04f6OZbzJPuownsqFjreXOe0PhwYPVr6SuyUNMI2Nb04nqeZUR2SoGt7CNo8iNjbeDQLe2ymy8o6QrdREHtc12ocC0juIsVcRAeXNhXupsYpWuu0SF1K6/zvOh6cMzW9eHVbza7Z2SOaWWkcY5tc7Rwf6OGZa3bOmFPjLZGuuRiBNugHweUadM0rvaui7Ux5amS3VdfTpSuLMp7bkP2ILnUEb3kl3aSNu65Nged/Sts8rWbMYlCKV0RkY2WOomDmFwBsXEhwB4jlp0Wdmvwse8FdWN+BGcuT49W3H9/35qolWnFWIKXO4K24rRbYyFjIZW8Y5QfR09lldodooJeDwx30X6e3gVn3Fq0stp2s2iL41wPA38F9VyoVJK+lUONuOihkoIsWfE4WedKwfeBPqCj+O7QskjdHDmc4/OAIsAbnvWUskYrksk2SpFg4ZVs7CFxkZcsbe7he4FiDfndZ1lZO0QERFIMPZTXGx3RO/U/avQez/yI8SvP+ymmND60LvY3/SvQOAD4keJXn5PMzePBsURFQkIiIAiIgCIiALy7vIdl2gldyFRAfU2Mr1EvMe+OnMeJVMuny8duvyMTvUpQOs7QfLv8T71yje3q6kHXtPexdWxv5S/0mtPrC5ZvXNn0jjwBf72Felk/Y/w54+c7lsoPKP2B+CkqjeypuXH6oUkXmHQEREB5Z3pROdjlQIzaQzQtaejixlvbZSzGdpXRzmCsOaqjd2cjomnKRpablZpBF+hvotPtZHm2nA61tIPZEpPtTh7XYriFwPLpmD84OB/VC3wXq2KTqtyHUWzkkxq5mMpXM+FSR/GtcXXFicpbwb5QW5wnDmwss1jWF2rgxziL+LtfYsHYDaSnZQOgmlDZjUPcA7NqHNZYk2sNQRqeS3b104VFrUuTOd8FJKtOVbirTluUNVtOwOpZb/RuPQQVd2I2DpayhikkEglc54LmPsTZxAFnAt9QTGWZoJR9R3sClu5j/gqb/mP/AFyuHqfMjbHwRmp3QlpHZVT28/KZ/c4LHO7CrHm1ot98e4lej3NB4i6svoozxY31Bc9mh52G66qPnVo/TP4p/FG8nyqwEc/iz+L16G/g+L6DfUqhQx/Qb6gjYPK202zkWH1kDCXTRuaHkFovqXNsBfXUA2UhYIhYMyAPHk5QBmHUW46K6Zc207WvJLWVcjWhxuGgC7WtB80A62HVaqXZkPmxEG+aORzYdfNJJeLdOIHpW+FvhIzmavB8HYwtc6VgL3vDGFgc74txHF17cFK1otjsDEtDUyOHxjiQxx4tMYzAjoc3uWRh01Q+NtQ4MELnBuTXMAdO0v0zcui2x+FLbkrLdm1RWRVMLywObnGuW+vqV4rUqYmzzrY1D3xOH6Ll6B2ePxPpK870Pk4xRu+kMv6w/FehtnD8UftH8FwZfMzaPBtURFmWCIiAIiIAiIgC87f7QGEZK0zW+VijeHXH8neN7QOJPlQnwzL0SolvJ2S/hCmytNpY7ubqBnBFnREkHLmFrGxs4NNjaylAjNLiTamkpJ2m+aFrXdz2ANeD94FQPe1Denif9GXL6HNP4tC1WBYxNhMj6aqjf2LnXsRZ0bhpmt3i1xwIALSRxr272rgqIGwwFz3Oe118pFgOWupJJ967e5F4XFvcx0vXZ3XYaoD2NeODomOHpspYuf7sY3xQUscgLXdiGkHiNL2K6AuE2CIiA807y+0pcdfVOjORk9PUN+s1oZa3cSxwv1CkX5Qw1uKzSU7i+N1NGOBBuHG4IPMZl1fazZWCviyTN8oXySADMwnx0c082nQ+NiOIYxuoqqMmSlqPKa0kg3Y421OUi4cDbgbclrjnokmVkrVFzY/AIn4TiDixpl7eaPPa5aI2NcwC/DyiTp3LCwSObs4qmWUkTktLD5rb37Mt6XykHxC3G6Cp7XDq+I6v7TtD/wC6zLf1sWqxWLPg8LRzZT+0tB963xeW/YpLmi9R4vHK4tbmHHKXCweBxLDzAKynq7tBTtjhhIFhDJG0W5B3xf8AaCsPK6VfDM/gxsQPxUn2He4qVbmP+Cpv+a/9cqGbQSZaaU/VI9eime5of7jTf813/wBhXJ1T3Rrj4OxoiLlNAiIgPNe9GilocVdUtaQ7tvhTHX0e1wZcC2oyva8O7nt667TBcTjqZqyWIksfKxwuLH5NoNx4ghdq2m2cgroTDUNuOLXDRzHWsHtPI+NweBBGi4xjG52SFxNNVPYfrCwceocy1hb5uU2W2LJodlJRs+7FgfB54x8ypmZ4XOixKKDNhwYOPYOb4EA/itJhGIS4TNNBWMeWSHOHt1zObfy2k+cHX15jRbPZLF4n0zWukY1wL7tc4AgFxPM6jVdWOcZJL8MzlFoxoaa2GxSC5e0tnLuZObyiTxPkEjwWeQsSgq4/4Oe0vZ5LZWAFwvoXZefMWWC/aKFkbXFwc7KPJbqb259EUopL4QpsvU7r4tQjob+vN/cvQuzR+Ld9r8AuEbtcLmnqjXytyRtaWxgjjcW8nqACdepXeNm2WiJ6uP4Lim7k2bLZG2REVCQiIgCIiAIiIAiIgNXjeBRVLSJGMdcWOZoIcBwBv0KiMe72CJ4fHSQhzTcOaBoeovwXQkQGjwfCnNfnfpbgPHmt4iIAiIgC1u0WENqqd8LiW5hdrmmxa4G7XDwIGnPgtkiA8x1eFYhgc7pGtDmyNcHta1xYWg8eHmjQ3vdt7G19cD8pIThjYcxEzQ1uUg8ng3B4cF6jrKNkos9oNtRccD11XONod0tJKS4Q5SdbwnL+jq32LSORxToq42RHaWrY+ikc17SMrXizgeDmkLWz4nC0ZnSsAIv5wuR3C9yt67dFRjian85v+Wsmi3YULDrFJIePlvd7m2BWz6l3dFe2c4ra2SvcKakY5wc4ZnWNrdT9Fo4knou4bGYSIGU0DdezDQSOZGrnd1zc+lZOE7N9m0MhhbEzuaGjxNtSe9SfC8MEWp1edL9B0C55zcnbLpUbBERVJCIiAL45oOhF/FfUQGlx3ZmCpZkkjY4cw5twe/uPeua4jugpc1xFKz7DyR7b+pdkRAcO/iipOlT6/wDQtxhu7ujj82kznq8Of6bOuAusogIxRYG91s3kN9voHJSSGINaGtFgNAq0QBERAEREAREQBERAEREAREQBERAEREAREQBERAEREAREQBERAEREAREQBERAEREAREQBERAEREAREQBERAf/2Q=="/>
          <p:cNvSpPr>
            <a:spLocks noChangeAspect="1" noChangeArrowheads="1"/>
          </p:cNvSpPr>
          <p:nvPr/>
        </p:nvSpPr>
        <p:spPr bwMode="auto">
          <a:xfrm>
            <a:off x="612775" y="-365125"/>
            <a:ext cx="2647950" cy="17240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10" name="AutoShape 10" descr="data:image/jpeg;base64,/9j/4AAQSkZJRgABAQAAAQABAAD/2wCEAAkGBxQTEhQUExQVFRQXGBgVGRcYGB0cHRocGSAdHxoXHBwcHSogGRslHRwaIjEhJSkrLi4uHCAzODMsNygtLisBCgoKDg0OGxAQGiwkHyQsLCwsNDQsLCwsLCwsLCwsLCwsLCwsLCwsLCwsLCwsLCwsLCwsLCwsLCwsLCwsLCwsLP/AABEIALUBFgMBIgACEQEDEQH/xAAcAAEAAQUBAQAAAAAAAAAAAAAABgIDBAUHCAH/xABREAABAwIDBQMGCQYLBgcAAAABAAIDBBEFEiEGBzFBURNhcSIygZGhsRQjM0JSYnKCwRaSorLh8BUXQ0RUk8LR0tPiCCQ0c5TDNlVjg4Sz8f/EABkBAQADAQEAAAAAAAAAAAAAAAABAgMEBf/EACoRAAICAQMCBQMFAAAAAAAAAAABAhEDEiExBBMiMkFRcRRCYSMzQ4GR/9oADAMBAAIRAxEAPwDuKIiAIiIAiIgCIiAIiIAiKL7S7fUVFpLKHPFrsYQSO868unHoCgJQi4vWb8HyOy0NDJLb6QJJuDyZewv6x0WDLvTxxoucNYB308/+YpoHdkXLdht8MdVK2mrIvg07jla6/wAW53JpzeUxx5A3HfqAui1OLwR3zzxMtxzSNFvG5UAzUUbqNvsNZbNW0+uotIHcfs3Wrqd7eFMNjU3+yx7h6w1KBOEUA/jjwn+kP/qZP8KqZvhwkm3whw8YpB/ZQE9RRqk2/wANkIDa2C54AvDf1rLf01UyQXje146tcD7kBeREQBERAEREAREQBERAEREAREQBERAERco273vNpz2dIwSvNsjzqHG9iQ3jl0sD848NNUB1dW5p2t85zW+JA964M2g2ixAZ5ZnUkLyHeVJ2WgOlmN8sHXgQL2Cqbung1NTiEshJzHIziTzu9x171dQb4RDaR2Cs2uoYiRJWU7SNCDK249F7rAdvHwsfz2H1k+4LnFPu4wtnnCol+0/L+q0K9+ROFD+aOPjNJ+Dlqunm/Qr3Ik/bvKws/wA9h9v9ywsV3s4ZFG5zKgTOA0YwG51A4kAc/VfQqAYtsXh/YyGGjPahjsg7d+rrHLxdbiotspu9c5zZKwFrAb9kCMzrcnEeaD3a+Cj6eadUO5GiSN2zxfGXviooxFFcgv4MYNNHvI1d3W4HzdLrY0W7CihPaV076ubiWg5WXuSdfOOveOakbcQyRthhYyGJvBkYDQOug9/ErXPdddEOl9ZGby+xsY8VELOzpY2QRjQBjQOHVa+evkdqXuv4qy4q04rpUIx4Rm22RnbfARURmVuk7AXB3NwGpaTzPMd/iots7sc6raJ5Zwxjr8i95sbHuHrXS3FRrAPiamppvmfLxjo13nAdwNvasMmKLmm/U0jJ0XqXYPDmeeamU/aaweoAn2rYxYHhzBZtCx3e98jj+sFlOKtOP7+Ct2YL0I1stSYfRcqCnHod/iWHJhNGf5pD6Mw/tLMcrbyp7cfYjUzUVOzVE7+QLfsSOHvusD8lmxkupqieF3j+LbFSFxVpxUPFB+hOplrD9s8aorDtGVkY0yuGc2HeMr727yphs9vypnnJWRPpn3sSPLZ6dA5vhYqJrFrqCOYWkYHd/MeB4hYS6Zfay6ye56DwrFYamMSU8rJWH5zHAi/Q24HuOqzF5Q/gmpo5O2oZpGuGtmuyusDex5Pb3Hj0K6jsLvoil+JxECCUadrY5HHo4WvGfZ4cFyyg4umaJpnXkVEUrXAOaQ5p1BBuD4EKtVJCIiAIijm1O29HQg9tKM+nkN1drwvbzRz15cAUBI0XCcS3+vD/AIilYWdXudf0W9HJdS2A2qGJUbagM7M5nMc29wHNtex5jUICSIiIAiIgIjvSxl1Lh7yxwY+VzIA8m2XtDZzr2NrNDtbGxsuW7j8EjllqMRlZcQkRwAgWDrXvw85jMgH2vBbj/aExX5GBrrZGOmdra+c9kxtrEHQyHlo0rdbJUApMIpYwLOkb2z+t5NfdlHoWmOOqSRWTpWZdfXOkcSToozJtXRtcWmojBBsddLjlcLdqP/k1Qw5pHRRjXMXP5ddXcF6bTSqNHPs+TaUeIxTAmKRkgHHK4G3jbgVeKw8OoII7vgZG0PAJLLWcOR04rLWkbrcqwiL44qxBS5W3FVOKtuKgkoeVacVU4q04qpJ8KjuOnsqqln4BxMDj1Drlo9akKjW8Bv8AuoeOLJWPHtH4rLL5b9i0eSRPKsuKrBJtbUm1gOd+FltPyWqj/JgH6Je0Hwte6lyS5ZCTZpCVacf3/f8AfRXquFzHOY8Frm6EHiFjkqQUuKtr64r4oARF8KA+ErT4xgMc5DvMfzcBx8Rz8VtiizklLZlk6I7FRspbMdX1EINyGx5gO82Bssls0XLGaofecP8AuL7tRhvaxEgXey7h4cx6h7Fe3XYHRVkckc0WaZjgb5nC7XcNAbaHT1LlyVB1WxrHdFrOz/zqo/Pd/mKttQBwxupH33f5qnrt1FH/AEWT8+T/ABK5Huvox/NHHxL/AMSqal7E0QQVZcLHHai3fIR7e0UHxWnvUFjZ/hFzftPK8ouAJPM368eC7lLuoozr8FePB7/8S02KboIic0Lp4HcrguaPXZ3tVW0/QlI51i/lQNacnxY0bGYmi9rFzm2Ejie/VdF3E1DhTv8AKIAqBz4AtbfTooxiW7Wve4NMscjBwc5xBt3i1/Rcrq2ymAtp4oqeIA2tmcBbM75zz4+zgok74COjoiKpIRFZragRxvkPBjXPPg0XPuQHnfeXVfDsYNM3UOqIqa4cdRGACC3kQ+STXxXV9onAObG3zWNDR4DQLlW7Fr6nGo5ZAfio5alwNtDNmcNRxBMoI5+qy6PiUmaRx7119LG5WZZHsYpUEmppcTxOWlaIzFAOMpd2bLAZpHNaQZHkmwubAclOiou+gq6eqqZqQQvbUsDZGyEtLXDQkWGoOp9K6s0W0qM4NJmqodoZoMRNBKGmMOETbRtY5twCw2Y4tDTcaXOhHgpwoZshsMKZ4mmcHyjzQ3zW353IuT6lM1OBTUfGROr2CocVU5W3FbFSlxVpxVTysXa3aSkw18cM0Ms87o2yOyvyNYHXs3qToVlkyxhyWjFvgreVbK0P8Z9B/QJv6/8AYvh3n0H9Am/r/wDSsPqofkv22b5aHbYXo5fBp9oWRSbxMLebSQVcP1mva8DxBsU27hjdhr6mllFRTuLGZhcOY4keTI35v7R1CSzwlFpewUGmSDYuUNcJn+bDTvnP3W/tXCK7EZJZnzPcTI9xeXXN7uNzbpxXYcRlMGC1knznthph94jP+iuKBc2eVyNILY77tS45oA8kyCmgDzzLsupPetG8rAj3o08rWGroS+ZrWsMkcxaH5QBctI0OiqbvBww+dQ1Le9s4J9oW0M8Ekijg2zJRbPC/gVeHDD5ZO3a3OaeYAOLRxyOGjiOiow2GFsU9TU5+wp2BzgzRznONmMBPC5Wyyxasrpd0a9UFYrt4GG/0Co/6j9i+fl/hv9An/wCo/wBKyfUQLdtmUixm7fYZzoagDqKi59RC3OE1OHVxEdJPJDUHzYqkABx+i2Rul+g49yLPBjQzXrQbKn4LjEYvlZIXD7sgNh6H29SkdRA5jnMe0tc02LToQVFdsQWOgnb5zHe0eUPaCozK42IPc9TYdUdpG13O2viOKyVotlKkPYbcDlePBwW9XEbBERAY01BG7zmDx4e5KWgjjN2tseup96yUQBERAFFN6eICHCqskgZ4zAL8LzeRc+AcT6FK1y/f9XFlHA0Ei83aEgX+SY5zQR0L8iIEe3F0oDcSqLNAL2wty3sA3MSGk65bFvHoFJHm5P7/AL//AIsLdTSdjgjXWsZpJJD32OUexoWUV6HSLwtmGXk+FUEr6VSuwyCxsSq+yjdJkfJlt5LBdx1toOduPoWSvhKMgiOJ7RMqmGmpc5nk8g3Y5vZtPnPcTbQDp171JWNytAvewAuefeVpZXNGKNt5zqR2b0PBF/UeK3TisoXbb+C7LlJAZJGMHznBvrK5JvUxMVGK1Twbta/sm+EYDdO64J9K7Tsy5rZzK/zYWSSuPQNHH2rzdUzl73Pdxc4uPiTcrj6uXiSNcS2Onbu9j6U0nw2tjM3aPcyGLMWtIbo57iNeNxbu9Uin2dwmYZX0ZgvoJIZHEtvzyuuDZZ8lP2NHh8HAspWOcOj5Bmd7brDAJsACSdABxJPABaYsMHC2iJTd7HL9vNkHYfMwB/awStzwy2tmaLXBHJwuL+IWw3Q4mI69tPIA6nq2mmlY7zSHeabdQ7QH6x6rb77K5oNFRggyU8b3S2N8rpS05O4gNv8AeC0e6HCzPitMAPJjJmeejWC9z97KPSuJ0pbGvoSzezKafDqWlvrLPLKfCLyG39d1Bt32zTa+rEUjiyFjHyyvHEMYOXeSWj0qSb/KsOxJsTTpDCxlujnXefTZzVmbqIBHh2I1Hznuipm/rO9h9it55/JHCNq7D8JAyjDiWcM5mfnPfxsCoZvH2QipBBU0rnGlqMwa1/nRvbxYTzHQ9x9MncsPe7UhlFhlOOJbJUO++QGf2lvnxxjG0UhJtkQ3dOkGJ0XZef27B90mz/0cy6TvJnbFhdQ0aGornNFubYiXeq4US3IUgdiYld5tPDLUH7oDfe8LL3x1Ba3D6Y3uyB07/tzuJN+8ZfaudOos0fJEdisA+H1sFLmyCQnM4C9mtaXOPjZpXTXUeExns2Yc2VjSR2j5n53D6WmgvxUc3OU2U11Wf5GnLGn68xyg362B9a2VlrhxqStlJyaLeObA0lRDLNhpkjmiaZHUshzAsHnGN56cbEn0LlYK7rgMwpoaqslu2OKF8bT9OSQWawX8493eFwpZ5YqMqRaLtHbKnEjW0NHWv+WcH08v1nRHyX+Jbqf2KF7bkdg37Y9xUspKQ0+FUEL9JH9rUkH5rZCAz1tF/WontiwvbDG0Xc+QADv4D2kLf+Ep9x3nYF/xcQ6wR+xrf71MVF9loA1+VvmtZlHgLAe5ShchqEREAREQBERAFwz/AGh8StNDCHlpFO9xA4O7SRgsfQxx9AXc15r371rnYjNFxAFMBp9Fjza/jKfYpQOo4XB2OFUMf/oRuPi4Bx96wStzjvkshYL2bGweoBaQr1OnVQRzZHufCV8X1F0GZ8VDnK3WVkcbc0j2sHVxAUGxraQ1sgo6Mmz7iSU6eSPOy91ufPhzWc8ij8loxsz9m5PhFXU1fzBaniPUN1cR1BIHrUlcVZoaNsMbImCzWCw/EnvPNVkqIKluS3bKMcq+wwqvl5vYynb4yHyvZquCLsW9ioDMKpYr+VNUPmt1EbSz1ahc42O2akxCpbTxFrSQXue7gxjfOcbceI06kLzc7ubN4KkdSZvBw2pYx8756eYMYx7BH2jbtFrtI5eK1+I7z6SBp+AQSSTWsJ57AMP0msF7kd9lSd2OHjQ107iOJbCLE91zwVyHYHCWavlrpT0aI2D03BNvBW/Waojw8nKp5paiYucXyzSOueLnPce4ak9y7lu32W/g9sbJLfDqstbI3nBB5xYfrOyi/o6a04fJSUdzQUjYXkWM0hMkgH1bkhvo9SpwvFnQ1DJ3XkIcS651NwQdTz1VodPJbsOa4RyPbnEzU4hVzH50r7fZacrf0QF0vCKf4Pg9FHazp3SVLuVwTlYT92yxJdhcJMhf8IrRGTfs8jcw+rnOnrC2WN4iJnMDGdnDExsMTObWM0bfvTDikpW0JyVGBGwuIaOJIA9OijW+erDsTdEPNp44oB91tyR01d7FJYZC1zXDi0hw8QbhX9odn8Nrp3VUk1TBLIQ6RjWNe3NYAlh4gG3O606iMpVRWDSNXugo3Clr5Rxl7KjYepld5QB7hlNlot8WI9ti1RY+TFlgb3CNoDh+fmXVtkG07ZKekpWvbTQOfVPfLbO97WkZ3ZdLC4A05DovPuJVZmmllPGR7nn7xJ/Fcs1pSTNE7ZMd3e1tPTQ1NLVNkEVQY3dpHYuYYzcXaeIJspG/abB4vK7SqqejGxiMHuc4m9vBanB920Qp4p66qdCZ2CSOKOPO7IeDnG9hca2WYzYXCh51XVuHRsTQfWSQrQ7iVIh6fUi22220lfkjaxsFLEbxwNNwDwzOPzncde8rI3e7FGteZZyYqKLypJSCA+38kw83Hu4eJCl9JgmDQ6tpamocNR8IlAbcdRFa47iFk4rjUk4awhkcTPMhibkjZ4NHPv8Acpjhk3uHNLgY/ihqZnSWyt0axv0WN0a38fElRxkImxOhiNyA4yEA/Ru4fqLZXX3dhR9vVVFY7VrPior9/E8Po2/OK1zNKNIrDd2dq2YZ8ofAe9b5a3AIcsQP0iT+A9y2S4zUIiIAiIgCIiALzZvUqDJi0sWtvhUNvTFC1ek15k26GbaRzOtVTe0RBSgdk2q+VA6BaIlbfah3xzlpZJA0FxNgAST0A4levh2gjknyYGPY1FSRGSU9zWji49B/eoVRxYnivlscKenvYG5aDrrYgZpCOHIXHJWMJpzjGIlz7/B4vKt9QHRvcX8yu44RheezWgNjaANBoAODQPBcOfqHJ0uDeEEuTmLN00BB7Somc8jj5NgeutyR6VGjSSYLVjtPLp5RbOBrYe5zTa45j2em6ShZH5rRfqePrXPd9OyjainNSAc0TbSZecetn2uATG45vsl45rnjJxdou1ao1AeCGuaQWuAcCOBB1BHirTyozu5r3vgqKd13SUoMjGjznR3s5ovyDstvthbugxCOdmeM3HA8iD0I5FepDIpqznlGjSb48LqZZKIxQSyQNpYw1zGFzc7i4v1aLB3m6dyz92WzstHS1VTURuhlnaKeJrxleWEgyOynUA2HqW9psSmjGVkr2DoHED1K1V1T3m73ueeALiT71gun8epsvr2ox3lWXFVuVlxXSZnxxVpxVbirRP7+pQCl5VtfXFfFAC+L6vhQk3OAskMGIdi0umNJI1jW6uOYgHKOJPDh3Ll2z+xFbUzsiFPMwFwD3vjc1rG83OJAAsOXNTmCdzHBzHOa4cHNJBHpGqy58bqXtLXVEzmnQgyOse466hc2TFqd2aRlSMnayrbJUvDDeOMNhYfqxi1789bm606ItUqVFAiKiUkAkC5AuBwueikGk2orTZtPGCZZSGgDjYmwHpOnrXXdjsCEEEFM3iAMx6uOr3eu65Fu/he7FmfCB8YGvfY62OU5bW4WXovZul0Mh+yPxK4Mk9TNoqkbpjAAAOAFh6FUiLMsEREAREQBERAF5n2w/wDFH/y6X/tL0wvMm27rbTE9KqmPsiQHWdoX3ncoTvBr+yoZOsloh97j+iCpnjvy7/ErmO92a0UDOr3O/NFv7S9Wb04f6OZbzJPuownsqFjreXOe0PhwYPVr6SuyUNMI2Nb04nqeZUR2SoGt7CNo8iNjbeDQLe2ymy8o6QrdREHtc12ocC0juIsVcRAeXNhXupsYpWuu0SF1K6/zvOh6cMzW9eHVbza7Z2SOaWWkcY5tc7Rwf6OGZa3bOmFPjLZGuuRiBNugHweUadM0rvaui7Ux5amS3VdfTpSuLMp7bkP2ILnUEb3kl3aSNu65Nged/Sts8rWbMYlCKV0RkY2WOomDmFwBsXEhwB4jlp0Wdmvwse8FdWN+BGcuT49W3H9/35qolWnFWIKXO4K24rRbYyFjIZW8Y5QfR09lldodooJeDwx30X6e3gVn3Fq0stp2s2iL41wPA38F9VyoVJK+lUONuOihkoIsWfE4WedKwfeBPqCj+O7QskjdHDmc4/OAIsAbnvWUskYrksk2SpFg4ZVs7CFxkZcsbe7he4FiDfndZ1lZO0QERFIMPZTXGx3RO/U/avQez/yI8SvP+ymmND60LvY3/SvQOAD4keJXn5PMzePBsURFQkIiIAiIgCIiALy7vIdl2gldyFRAfU2Mr1EvMe+OnMeJVMuny8duvyMTvUpQOs7QfLv8T71yje3q6kHXtPexdWxv5S/0mtPrC5ZvXNn0jjwBf72Felk/Y/w54+c7lsoPKP2B+CkqjeypuXH6oUkXmHQEREB5Z3pROdjlQIzaQzQtaejixlvbZSzGdpXRzmCsOaqjd2cjomnKRpablZpBF+hvotPtZHm2nA61tIPZEpPtTh7XYriFwPLpmD84OB/VC3wXq2KTqtyHUWzkkxq5mMpXM+FSR/GtcXXFicpbwb5QW5wnDmwss1jWF2rgxziL+LtfYsHYDaSnZQOgmlDZjUPcA7NqHNZYk2sNQRqeS3b104VFrUuTOd8FJKtOVbirTluUNVtOwOpZb/RuPQQVd2I2DpayhikkEglc54LmPsTZxAFnAt9QTGWZoJR9R3sClu5j/gqb/mP/AFyuHqfMjbHwRmp3QlpHZVT28/KZ/c4LHO7CrHm1ot98e4lej3NB4i6svoozxY31Bc9mh52G66qPnVo/TP4p/FG8nyqwEc/iz+L16G/g+L6DfUqhQx/Qb6gjYPK202zkWH1kDCXTRuaHkFovqXNsBfXUA2UhYIhYMyAPHk5QBmHUW46K6Zc207WvJLWVcjWhxuGgC7WtB80A62HVaqXZkPmxEG+aORzYdfNJJeLdOIHpW+FvhIzmavB8HYwtc6VgL3vDGFgc74txHF17cFK1otjsDEtDUyOHxjiQxx4tMYzAjoc3uWRh01Q+NtQ4MELnBuTXMAdO0v0zcui2x+FLbkrLdm1RWRVMLywObnGuW+vqV4rUqYmzzrY1D3xOH6Ll6B2ePxPpK870Pk4xRu+kMv6w/FehtnD8UftH8FwZfMzaPBtURFmWCIiAIiIAiIgC87f7QGEZK0zW+VijeHXH8neN7QOJPlQnwzL0SolvJ2S/hCmytNpY7ubqBnBFnREkHLmFrGxs4NNjaylAjNLiTamkpJ2m+aFrXdz2ANeD94FQPe1Denif9GXL6HNP4tC1WBYxNhMj6aqjf2LnXsRZ0bhpmt3i1xwIALSRxr272rgqIGwwFz3Oe118pFgOWupJJ967e5F4XFvcx0vXZ3XYaoD2NeODomOHpspYuf7sY3xQUscgLXdiGkHiNL2K6AuE2CIiA807y+0pcdfVOjORk9PUN+s1oZa3cSxwv1CkX5Qw1uKzSU7i+N1NGOBBuHG4IPMZl1fazZWCviyTN8oXySADMwnx0c082nQ+NiOIYxuoqqMmSlqPKa0kg3Y421OUi4cDbgbclrjnokmVkrVFzY/AIn4TiDixpl7eaPPa5aI2NcwC/DyiTp3LCwSObs4qmWUkTktLD5rb37Mt6XykHxC3G6Cp7XDq+I6v7TtD/wC6zLf1sWqxWLPg8LRzZT+0tB963xeW/YpLmi9R4vHK4tbmHHKXCweBxLDzAKynq7tBTtjhhIFhDJG0W5B3xf8AaCsPK6VfDM/gxsQPxUn2He4qVbmP+Cpv+a/9cqGbQSZaaU/VI9eime5of7jTf813/wBhXJ1T3Rrj4OxoiLlNAiIgPNe9GilocVdUtaQ7tvhTHX0e1wZcC2oyva8O7nt667TBcTjqZqyWIksfKxwuLH5NoNx4ghdq2m2cgroTDUNuOLXDRzHWsHtPI+NweBBGi4xjG52SFxNNVPYfrCwceocy1hb5uU2W2LJodlJRs+7FgfB54x8ypmZ4XOixKKDNhwYOPYOb4EA/itJhGIS4TNNBWMeWSHOHt1zObfy2k+cHX15jRbPZLF4n0zWukY1wL7tc4AgFxPM6jVdWOcZJL8MzlFoxoaa2GxSC5e0tnLuZObyiTxPkEjwWeQsSgq4/4Oe0vZ5LZWAFwvoXZefMWWC/aKFkbXFwc7KPJbqb259EUopL4QpsvU7r4tQjob+vN/cvQuzR+Ld9r8AuEbtcLmnqjXytyRtaWxgjjcW8nqACdepXeNm2WiJ6uP4Lim7k2bLZG2REVCQiIgCIiAIiIAiIgNXjeBRVLSJGMdcWOZoIcBwBv0KiMe72CJ4fHSQhzTcOaBoeovwXQkQGjwfCnNfnfpbgPHmt4iIAiIgC1u0WENqqd8LiW5hdrmmxa4G7XDwIGnPgtkiA8x1eFYhgc7pGtDmyNcHta1xYWg8eHmjQ3vdt7G19cD8pIThjYcxEzQ1uUg8ng3B4cF6jrKNkos9oNtRccD11XONod0tJKS4Q5SdbwnL+jq32LSORxToq42RHaWrY+ikc17SMrXizgeDmkLWz4nC0ZnSsAIv5wuR3C9yt67dFRjian85v+Wsmi3YULDrFJIePlvd7m2BWz6l3dFe2c4ra2SvcKakY5wc4ZnWNrdT9Fo4knou4bGYSIGU0DdezDQSOZGrnd1zc+lZOE7N9m0MhhbEzuaGjxNtSe9SfC8MEWp1edL9B0C55zcnbLpUbBERVJCIiAL45oOhF/FfUQGlx3ZmCpZkkjY4cw5twe/uPeua4jugpc1xFKz7DyR7b+pdkRAcO/iipOlT6/wDQtxhu7ujj82kznq8Of6bOuAusogIxRYG91s3kN9voHJSSGINaGtFgNAq0QBERAEREAREQBERAEREAREQBERAEREAREQBERAEREAREQBERAEREAREQBERAEREAREQBERAEREAREQBERAf/2Q=="/>
          <p:cNvSpPr>
            <a:spLocks noChangeAspect="1" noChangeArrowheads="1"/>
          </p:cNvSpPr>
          <p:nvPr/>
        </p:nvSpPr>
        <p:spPr bwMode="auto">
          <a:xfrm>
            <a:off x="765175" y="-212725"/>
            <a:ext cx="2647950" cy="17240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11" name="Espace réservé du contenu 2"/>
          <p:cNvSpPr txBox="1">
            <a:spLocks/>
          </p:cNvSpPr>
          <p:nvPr/>
        </p:nvSpPr>
        <p:spPr>
          <a:xfrm>
            <a:off x="612774" y="1358900"/>
            <a:ext cx="6263481" cy="4806404"/>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dirty="0" smtClean="0"/>
              <a:t>Wikipédia</a:t>
            </a:r>
          </a:p>
          <a:p>
            <a:pPr lvl="1"/>
            <a:r>
              <a:rPr lang="fr-FR" dirty="0" smtClean="0"/>
              <a:t>Création en janvier 2001</a:t>
            </a:r>
          </a:p>
          <a:p>
            <a:pPr lvl="2"/>
            <a:r>
              <a:rPr lang="fr-FR" dirty="0"/>
              <a:t>Larry Sanger </a:t>
            </a:r>
            <a:r>
              <a:rPr lang="fr-FR" dirty="0" smtClean="0"/>
              <a:t>et Jimmy Wales</a:t>
            </a:r>
          </a:p>
          <a:p>
            <a:pPr lvl="2"/>
            <a:r>
              <a:rPr lang="fr-FR" dirty="0" smtClean="0"/>
              <a:t>La suite d’un projet d’expert, </a:t>
            </a:r>
            <a:r>
              <a:rPr lang="fr-FR" dirty="0" err="1" smtClean="0"/>
              <a:t>Nupédia</a:t>
            </a:r>
            <a:endParaRPr lang="fr-FR" dirty="0" smtClean="0"/>
          </a:p>
          <a:p>
            <a:pPr lvl="2"/>
            <a:r>
              <a:rPr lang="fr-FR" dirty="0" smtClean="0"/>
              <a:t>Utilisant la technologie de </a:t>
            </a:r>
            <a:r>
              <a:rPr lang="fr-FR" dirty="0" err="1" smtClean="0"/>
              <a:t>WikiWikiWeb</a:t>
            </a:r>
            <a:endParaRPr lang="fr-FR" dirty="0" smtClean="0"/>
          </a:p>
          <a:p>
            <a:pPr lvl="2"/>
            <a:endParaRPr lang="fr-FR" dirty="0"/>
          </a:p>
          <a:p>
            <a:pPr lvl="1"/>
            <a:r>
              <a:rPr lang="fr-FR" dirty="0" smtClean="0"/>
              <a:t>WIKIMANIA</a:t>
            </a:r>
          </a:p>
          <a:p>
            <a:pPr lvl="2"/>
            <a:r>
              <a:rPr lang="fr-FR" dirty="0" smtClean="0"/>
              <a:t> Première édition en 2005</a:t>
            </a:r>
          </a:p>
          <a:p>
            <a:pPr lvl="2"/>
            <a:endParaRPr lang="fr-FR" dirty="0"/>
          </a:p>
          <a:p>
            <a:pPr lvl="1"/>
            <a:r>
              <a:rPr lang="fr-FR" dirty="0" smtClean="0"/>
              <a:t>Le site le plus visité au monde et une référence de la neutralité du Web</a:t>
            </a:r>
          </a:p>
          <a:p>
            <a:pPr lvl="2"/>
            <a:r>
              <a:rPr lang="fr-FR" dirty="0" smtClean="0"/>
              <a:t>Janvier 2012 manifeste contre PIPA et SOPA</a:t>
            </a:r>
          </a:p>
          <a:p>
            <a:pPr lvl="2"/>
            <a:endParaRPr lang="fr-FR" dirty="0"/>
          </a:p>
          <a:p>
            <a:pPr lvl="1"/>
            <a:endParaRPr lang="fr-FR" dirty="0" smtClean="0"/>
          </a:p>
          <a:p>
            <a:pPr lvl="2"/>
            <a:endParaRPr lang="fr-FR" dirty="0"/>
          </a:p>
          <a:p>
            <a:pPr lvl="2"/>
            <a:endParaRPr lang="fr-FR" dirty="0" smtClean="0"/>
          </a:p>
          <a:p>
            <a:endParaRPr lang="fr-FR" dirty="0" smtClean="0"/>
          </a:p>
          <a:p>
            <a:pPr lvl="1"/>
            <a:endParaRPr lang="fr-FR" dirty="0"/>
          </a:p>
        </p:txBody>
      </p:sp>
      <p:pic>
        <p:nvPicPr>
          <p:cNvPr id="1026" name="Picture 2" descr="Image illustrative de l'article Wikiman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0312" y="4328676"/>
            <a:ext cx="1658888" cy="183662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ogo de Wikipé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5936" y="1511300"/>
            <a:ext cx="2162269" cy="2479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6869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 calcmode="lin" valueType="num">
                                      <p:cBhvr additive="base">
                                        <p:cTn id="12"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 calcmode="lin" valueType="num">
                                      <p:cBhvr additive="base">
                                        <p:cTn id="17"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 calcmode="lin" valueType="num">
                                      <p:cBhvr additive="base">
                                        <p:cTn id="22"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anim calcmode="lin" valueType="num">
                                      <p:cBhvr additive="base">
                                        <p:cTn id="27"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16" presetClass="entr" presetSubtype="21" fill="hold" nodeType="afterEffect">
                                  <p:stCondLst>
                                    <p:cond delay="0"/>
                                  </p:stCondLst>
                                  <p:childTnLst>
                                    <p:set>
                                      <p:cBhvr>
                                        <p:cTn id="31" dur="1" fill="hold">
                                          <p:stCondLst>
                                            <p:cond delay="0"/>
                                          </p:stCondLst>
                                        </p:cTn>
                                        <p:tgtEl>
                                          <p:spTgt spid="1028"/>
                                        </p:tgtEl>
                                        <p:attrNameLst>
                                          <p:attrName>style.visibility</p:attrName>
                                        </p:attrNameLst>
                                      </p:cBhvr>
                                      <p:to>
                                        <p:strVal val="visible"/>
                                      </p:to>
                                    </p:set>
                                    <p:animEffect transition="in" filter="barn(inVertical)">
                                      <p:cBhvr>
                                        <p:cTn id="32" dur="500"/>
                                        <p:tgtEl>
                                          <p:spTgt spid="1028"/>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1">
                                            <p:txEl>
                                              <p:pRg st="6" end="6"/>
                                            </p:txEl>
                                          </p:spTgt>
                                        </p:tgtEl>
                                        <p:attrNameLst>
                                          <p:attrName>style.visibility</p:attrName>
                                        </p:attrNameLst>
                                      </p:cBhvr>
                                      <p:to>
                                        <p:strVal val="visible"/>
                                      </p:to>
                                    </p:set>
                                    <p:anim calcmode="lin" valueType="num">
                                      <p:cBhvr additive="base">
                                        <p:cTn id="37"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
                                            <p:txEl>
                                              <p:pRg st="6" end="6"/>
                                            </p:txEl>
                                          </p:spTgt>
                                        </p:tgtEl>
                                        <p:attrNameLst>
                                          <p:attrName>ppt_y</p:attrName>
                                        </p:attrNameLst>
                                      </p:cBhvr>
                                      <p:tavLst>
                                        <p:tav tm="0">
                                          <p:val>
                                            <p:strVal val="1+#ppt_h/2"/>
                                          </p:val>
                                        </p:tav>
                                        <p:tav tm="100000">
                                          <p:val>
                                            <p:strVal val="#ppt_y"/>
                                          </p:val>
                                        </p:tav>
                                      </p:tavLst>
                                    </p:anim>
                                  </p:childTnLst>
                                </p:cTn>
                              </p:par>
                            </p:childTnLst>
                          </p:cTn>
                        </p:par>
                        <p:par>
                          <p:cTn id="39" fill="hold">
                            <p:stCondLst>
                              <p:cond delay="500"/>
                            </p:stCondLst>
                            <p:childTnLst>
                              <p:par>
                                <p:cTn id="40" presetID="2" presetClass="entr" presetSubtype="4" fill="hold" nodeType="afterEffect">
                                  <p:stCondLst>
                                    <p:cond delay="0"/>
                                  </p:stCondLst>
                                  <p:childTnLst>
                                    <p:set>
                                      <p:cBhvr>
                                        <p:cTn id="41" dur="1" fill="hold">
                                          <p:stCondLst>
                                            <p:cond delay="0"/>
                                          </p:stCondLst>
                                        </p:cTn>
                                        <p:tgtEl>
                                          <p:spTgt spid="11">
                                            <p:txEl>
                                              <p:pRg st="7" end="7"/>
                                            </p:txEl>
                                          </p:spTgt>
                                        </p:tgtEl>
                                        <p:attrNameLst>
                                          <p:attrName>style.visibility</p:attrName>
                                        </p:attrNameLst>
                                      </p:cBhvr>
                                      <p:to>
                                        <p:strVal val="visible"/>
                                      </p:to>
                                    </p:set>
                                    <p:anim calcmode="lin" valueType="num">
                                      <p:cBhvr additive="base">
                                        <p:cTn id="42" dur="500" fill="hold"/>
                                        <p:tgtEl>
                                          <p:spTgt spid="11">
                                            <p:txEl>
                                              <p:pRg st="7" end="7"/>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11">
                                            <p:txEl>
                                              <p:pRg st="7" end="7"/>
                                            </p:txEl>
                                          </p:spTgt>
                                        </p:tgtEl>
                                        <p:attrNameLst>
                                          <p:attrName>ppt_y</p:attrName>
                                        </p:attrNameLst>
                                      </p:cBhvr>
                                      <p:tavLst>
                                        <p:tav tm="0">
                                          <p:val>
                                            <p:strVal val="1+#ppt_h/2"/>
                                          </p:val>
                                        </p:tav>
                                        <p:tav tm="100000">
                                          <p:val>
                                            <p:strVal val="#ppt_y"/>
                                          </p:val>
                                        </p:tav>
                                      </p:tavLst>
                                    </p:anim>
                                  </p:childTnLst>
                                </p:cTn>
                              </p:par>
                            </p:childTnLst>
                          </p:cTn>
                        </p:par>
                        <p:par>
                          <p:cTn id="44" fill="hold">
                            <p:stCondLst>
                              <p:cond delay="1000"/>
                            </p:stCondLst>
                            <p:childTnLst>
                              <p:par>
                                <p:cTn id="45" presetID="42" presetClass="entr" presetSubtype="0" fill="hold" nodeType="afterEffect">
                                  <p:stCondLst>
                                    <p:cond delay="0"/>
                                  </p:stCondLst>
                                  <p:childTnLst>
                                    <p:set>
                                      <p:cBhvr>
                                        <p:cTn id="46" dur="1" fill="hold">
                                          <p:stCondLst>
                                            <p:cond delay="0"/>
                                          </p:stCondLst>
                                        </p:cTn>
                                        <p:tgtEl>
                                          <p:spTgt spid="1026"/>
                                        </p:tgtEl>
                                        <p:attrNameLst>
                                          <p:attrName>style.visibility</p:attrName>
                                        </p:attrNameLst>
                                      </p:cBhvr>
                                      <p:to>
                                        <p:strVal val="visible"/>
                                      </p:to>
                                    </p:set>
                                    <p:animEffect transition="in" filter="fade">
                                      <p:cBhvr>
                                        <p:cTn id="47" dur="1000"/>
                                        <p:tgtEl>
                                          <p:spTgt spid="1026"/>
                                        </p:tgtEl>
                                      </p:cBhvr>
                                    </p:animEffect>
                                    <p:anim calcmode="lin" valueType="num">
                                      <p:cBhvr>
                                        <p:cTn id="48" dur="1000" fill="hold"/>
                                        <p:tgtEl>
                                          <p:spTgt spid="1026"/>
                                        </p:tgtEl>
                                        <p:attrNameLst>
                                          <p:attrName>ppt_x</p:attrName>
                                        </p:attrNameLst>
                                      </p:cBhvr>
                                      <p:tavLst>
                                        <p:tav tm="0">
                                          <p:val>
                                            <p:strVal val="#ppt_x"/>
                                          </p:val>
                                        </p:tav>
                                        <p:tav tm="100000">
                                          <p:val>
                                            <p:strVal val="#ppt_x"/>
                                          </p:val>
                                        </p:tav>
                                      </p:tavLst>
                                    </p:anim>
                                    <p:anim calcmode="lin" valueType="num">
                                      <p:cBhvr>
                                        <p:cTn id="4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11">
                                            <p:txEl>
                                              <p:pRg st="9" end="9"/>
                                            </p:txEl>
                                          </p:spTgt>
                                        </p:tgtEl>
                                        <p:attrNameLst>
                                          <p:attrName>style.visibility</p:attrName>
                                        </p:attrNameLst>
                                      </p:cBhvr>
                                      <p:to>
                                        <p:strVal val="visible"/>
                                      </p:to>
                                    </p:set>
                                    <p:anim calcmode="lin" valueType="num">
                                      <p:cBhvr additive="base">
                                        <p:cTn id="54" dur="500" fill="hold"/>
                                        <p:tgtEl>
                                          <p:spTgt spid="11">
                                            <p:txEl>
                                              <p:pRg st="9" end="9"/>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11">
                                            <p:txEl>
                                              <p:pRg st="9" end="9"/>
                                            </p:txEl>
                                          </p:spTgt>
                                        </p:tgtEl>
                                        <p:attrNameLst>
                                          <p:attrName>ppt_y</p:attrName>
                                        </p:attrNameLst>
                                      </p:cBhvr>
                                      <p:tavLst>
                                        <p:tav tm="0">
                                          <p:val>
                                            <p:strVal val="1+#ppt_h/2"/>
                                          </p:val>
                                        </p:tav>
                                        <p:tav tm="100000">
                                          <p:val>
                                            <p:strVal val="#ppt_y"/>
                                          </p:val>
                                        </p:tav>
                                      </p:tavLst>
                                    </p:anim>
                                  </p:childTnLst>
                                </p:cTn>
                              </p:par>
                            </p:childTnLst>
                          </p:cTn>
                        </p:par>
                        <p:par>
                          <p:cTn id="56" fill="hold">
                            <p:stCondLst>
                              <p:cond delay="500"/>
                            </p:stCondLst>
                            <p:childTnLst>
                              <p:par>
                                <p:cTn id="57" presetID="2" presetClass="entr" presetSubtype="4" fill="hold" nodeType="afterEffect">
                                  <p:stCondLst>
                                    <p:cond delay="0"/>
                                  </p:stCondLst>
                                  <p:childTnLst>
                                    <p:set>
                                      <p:cBhvr>
                                        <p:cTn id="58" dur="1" fill="hold">
                                          <p:stCondLst>
                                            <p:cond delay="0"/>
                                          </p:stCondLst>
                                        </p:cTn>
                                        <p:tgtEl>
                                          <p:spTgt spid="11">
                                            <p:txEl>
                                              <p:pRg st="10" end="10"/>
                                            </p:txEl>
                                          </p:spTgt>
                                        </p:tgtEl>
                                        <p:attrNameLst>
                                          <p:attrName>style.visibility</p:attrName>
                                        </p:attrNameLst>
                                      </p:cBhvr>
                                      <p:to>
                                        <p:strVal val="visible"/>
                                      </p:to>
                                    </p:set>
                                    <p:anim calcmode="lin" valueType="num">
                                      <p:cBhvr additive="base">
                                        <p:cTn id="59" dur="500" fill="hold"/>
                                        <p:tgtEl>
                                          <p:spTgt spid="11">
                                            <p:txEl>
                                              <p:pRg st="10" end="1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11">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152400"/>
            <a:ext cx="8507288" cy="972344"/>
          </a:xfrm>
        </p:spPr>
        <p:txBody>
          <a:bodyPr>
            <a:normAutofit/>
          </a:bodyPr>
          <a:lstStyle/>
          <a:p>
            <a:r>
              <a:rPr lang="fr-FR" dirty="0" smtClean="0"/>
              <a:t>Vivre en société par le WEB</a:t>
            </a:r>
            <a:endParaRPr lang="fr-FR" dirty="0"/>
          </a:p>
        </p:txBody>
      </p:sp>
      <p:sp>
        <p:nvSpPr>
          <p:cNvPr id="7" name="Espace réservé du contenu 2"/>
          <p:cNvSpPr txBox="1">
            <a:spLocks/>
          </p:cNvSpPr>
          <p:nvPr/>
        </p:nvSpPr>
        <p:spPr>
          <a:xfrm>
            <a:off x="467544" y="1511300"/>
            <a:ext cx="8280920" cy="4654004"/>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lvl="1"/>
            <a:endParaRPr lang="fr-FR" dirty="0" smtClean="0"/>
          </a:p>
          <a:p>
            <a:pPr lvl="1"/>
            <a:endParaRPr lang="fr-FR" dirty="0"/>
          </a:p>
          <a:p>
            <a:pPr lvl="1"/>
            <a:endParaRPr lang="fr-FR" dirty="0" smtClean="0"/>
          </a:p>
          <a:p>
            <a:pPr lvl="1"/>
            <a:endParaRPr lang="fr-FR" dirty="0"/>
          </a:p>
        </p:txBody>
      </p:sp>
      <p:sp>
        <p:nvSpPr>
          <p:cNvPr id="5" name="AutoShape 2" descr="data:image/jpeg;base64,/9j/4AAQSkZJRgABAQAAAQABAAD/2wCEAAkGBxQTEhQUExQVFRQXGBgVGRcYGB0cHRocGSAdHxoXHBwcHSogGRslHRwaIjEhJSkrLi4uHCAzODMsNygtLisBCgoKDg0OGxAQGiwkHyQsLCwsNDQsLCwsLCwsLCwsLCwsLCwsLCwsLCwsLCwsLCwsLCwsLCwsLCwsLCwsLCwsLP/AABEIALUBFgMBIgACEQEDEQH/xAAcAAEAAQUBAQAAAAAAAAAAAAAABgIDBAUHCAH/xABREAABAwIDBQMGCQYLBgcAAAABAAIDBBEFEiEGBzFBURNhcSIygZGhsRQjM0JSYnKCwRaSorLh8BUXQ0RUk8LR0tPiCCQ0c5TDNlVjg4Sz8f/EABkBAQADAQEAAAAAAAAAAAAAAAABAgMEBf/EACoRAAICAQMCBQMFAAAAAAAAAAABAhEDEiExBBMiMkFRcRRCYSMzQ4GR/9oADAMBAAIRAxEAPwDuKIiAIiIAiIgCIiAIiIAiKL7S7fUVFpLKHPFrsYQSO868unHoCgJQi4vWb8HyOy0NDJLb6QJJuDyZewv6x0WDLvTxxoucNYB308/+YpoHdkXLdht8MdVK2mrIvg07jla6/wAW53JpzeUxx5A3HfqAui1OLwR3zzxMtxzSNFvG5UAzUUbqNvsNZbNW0+uotIHcfs3Wrqd7eFMNjU3+yx7h6w1KBOEUA/jjwn+kP/qZP8KqZvhwkm3whw8YpB/ZQE9RRqk2/wANkIDa2C54AvDf1rLf01UyQXje146tcD7kBeREQBERAEREAREQBERAEREAREQBERAERco273vNpz2dIwSvNsjzqHG9iQ3jl0sD848NNUB1dW5p2t85zW+JA964M2g2ixAZ5ZnUkLyHeVJ2WgOlmN8sHXgQL2Cqbung1NTiEshJzHIziTzu9x171dQb4RDaR2Cs2uoYiRJWU7SNCDK249F7rAdvHwsfz2H1k+4LnFPu4wtnnCol+0/L+q0K9+ROFD+aOPjNJ+Dlqunm/Qr3Ik/bvKws/wA9h9v9ywsV3s4ZFG5zKgTOA0YwG51A4kAc/VfQqAYtsXh/YyGGjPahjsg7d+rrHLxdbiotspu9c5zZKwFrAb9kCMzrcnEeaD3a+Cj6eadUO5GiSN2zxfGXviooxFFcgv4MYNNHvI1d3W4HzdLrY0W7CihPaV076ubiWg5WXuSdfOOveOakbcQyRthhYyGJvBkYDQOug9/ErXPdddEOl9ZGby+xsY8VELOzpY2QRjQBjQOHVa+evkdqXuv4qy4q04rpUIx4Rm22RnbfARURmVuk7AXB3NwGpaTzPMd/iots7sc6raJ5Zwxjr8i95sbHuHrXS3FRrAPiamppvmfLxjo13nAdwNvasMmKLmm/U0jJ0XqXYPDmeeamU/aaweoAn2rYxYHhzBZtCx3e98jj+sFlOKtOP7+Ct2YL0I1stSYfRcqCnHod/iWHJhNGf5pD6Mw/tLMcrbyp7cfYjUzUVOzVE7+QLfsSOHvusD8lmxkupqieF3j+LbFSFxVpxUPFB+hOplrD9s8aorDtGVkY0yuGc2HeMr727yphs9vypnnJWRPpn3sSPLZ6dA5vhYqJrFrqCOYWkYHd/MeB4hYS6Zfay6ye56DwrFYamMSU8rJWH5zHAi/Q24HuOqzF5Q/gmpo5O2oZpGuGtmuyusDex5Pb3Hj0K6jsLvoil+JxECCUadrY5HHo4WvGfZ4cFyyg4umaJpnXkVEUrXAOaQ5p1BBuD4EKtVJCIiAIijm1O29HQg9tKM+nkN1drwvbzRz15cAUBI0XCcS3+vD/AIilYWdXudf0W9HJdS2A2qGJUbagM7M5nMc29wHNtex5jUICSIiIAiIgIjvSxl1Lh7yxwY+VzIA8m2XtDZzr2NrNDtbGxsuW7j8EjllqMRlZcQkRwAgWDrXvw85jMgH2vBbj/aExX5GBrrZGOmdra+c9kxtrEHQyHlo0rdbJUApMIpYwLOkb2z+t5NfdlHoWmOOqSRWTpWZdfXOkcSToozJtXRtcWmojBBsddLjlcLdqP/k1Qw5pHRRjXMXP5ddXcF6bTSqNHPs+TaUeIxTAmKRkgHHK4G3jbgVeKw8OoII7vgZG0PAJLLWcOR04rLWkbrcqwiL44qxBS5W3FVOKtuKgkoeVacVU4q04qpJ8KjuOnsqqln4BxMDj1Drlo9akKjW8Bv8AuoeOLJWPHtH4rLL5b9i0eSRPKsuKrBJtbUm1gOd+FltPyWqj/JgH6Je0Hwte6lyS5ZCTZpCVacf3/f8AfRXquFzHOY8Frm6EHiFjkqQUuKtr64r4oARF8KA+ErT4xgMc5DvMfzcBx8Rz8VtiizklLZlk6I7FRspbMdX1EINyGx5gO82Bssls0XLGaofecP8AuL7tRhvaxEgXey7h4cx6h7Fe3XYHRVkckc0WaZjgb5nC7XcNAbaHT1LlyVB1WxrHdFrOz/zqo/Pd/mKttQBwxupH33f5qnrt1FH/AEWT8+T/ABK5Huvox/NHHxL/AMSqal7E0QQVZcLHHai3fIR7e0UHxWnvUFjZ/hFzftPK8ouAJPM368eC7lLuoozr8FePB7/8S02KboIic0Lp4HcrguaPXZ3tVW0/QlI51i/lQNacnxY0bGYmi9rFzm2Ejie/VdF3E1DhTv8AKIAqBz4AtbfTooxiW7Wve4NMscjBwc5xBt3i1/Rcrq2ymAtp4oqeIA2tmcBbM75zz4+zgok74COjoiKpIRFZragRxvkPBjXPPg0XPuQHnfeXVfDsYNM3UOqIqa4cdRGACC3kQ+STXxXV9onAObG3zWNDR4DQLlW7Fr6nGo5ZAfio5alwNtDNmcNRxBMoI5+qy6PiUmaRx7119LG5WZZHsYpUEmppcTxOWlaIzFAOMpd2bLAZpHNaQZHkmwubAclOiou+gq6eqqZqQQvbUsDZGyEtLXDQkWGoOp9K6s0W0qM4NJmqodoZoMRNBKGmMOETbRtY5twCw2Y4tDTcaXOhHgpwoZshsMKZ4mmcHyjzQ3zW353IuT6lM1OBTUfGROr2CocVU5W3FbFSlxVpxVTysXa3aSkw18cM0Ms87o2yOyvyNYHXs3qToVlkyxhyWjFvgreVbK0P8Z9B/QJv6/8AYvh3n0H9Am/r/wDSsPqofkv22b5aHbYXo5fBp9oWRSbxMLebSQVcP1mva8DxBsU27hjdhr6mllFRTuLGZhcOY4keTI35v7R1CSzwlFpewUGmSDYuUNcJn+bDTvnP3W/tXCK7EZJZnzPcTI9xeXXN7uNzbpxXYcRlMGC1knznthph94jP+iuKBc2eVyNILY77tS45oA8kyCmgDzzLsupPetG8rAj3o08rWGroS+ZrWsMkcxaH5QBctI0OiqbvBww+dQ1Le9s4J9oW0M8Ekijg2zJRbPC/gVeHDD5ZO3a3OaeYAOLRxyOGjiOiow2GFsU9TU5+wp2BzgzRznONmMBPC5Wyyxasrpd0a9UFYrt4GG/0Co/6j9i+fl/hv9An/wCo/wBKyfUQLdtmUixm7fYZzoagDqKi59RC3OE1OHVxEdJPJDUHzYqkABx+i2Rul+g49yLPBjQzXrQbKn4LjEYvlZIXD7sgNh6H29SkdRA5jnMe0tc02LToQVFdsQWOgnb5zHe0eUPaCozK42IPc9TYdUdpG13O2viOKyVotlKkPYbcDlePBwW9XEbBERAY01BG7zmDx4e5KWgjjN2tseup96yUQBERAFFN6eICHCqskgZ4zAL8LzeRc+AcT6FK1y/f9XFlHA0Ei83aEgX+SY5zQR0L8iIEe3F0oDcSqLNAL2wty3sA3MSGk65bFvHoFJHm5P7/AL//AIsLdTSdjgjXWsZpJJD32OUexoWUV6HSLwtmGXk+FUEr6VSuwyCxsSq+yjdJkfJlt5LBdx1toOduPoWSvhKMgiOJ7RMqmGmpc5nk8g3Y5vZtPnPcTbQDp171JWNytAvewAuefeVpZXNGKNt5zqR2b0PBF/UeK3TisoXbb+C7LlJAZJGMHznBvrK5JvUxMVGK1Twbta/sm+EYDdO64J9K7Tsy5rZzK/zYWSSuPQNHH2rzdUzl73Pdxc4uPiTcrj6uXiSNcS2Onbu9j6U0nw2tjM3aPcyGLMWtIbo57iNeNxbu9Uin2dwmYZX0ZgvoJIZHEtvzyuuDZZ8lP2NHh8HAspWOcOj5Bmd7brDAJsACSdABxJPABaYsMHC2iJTd7HL9vNkHYfMwB/awStzwy2tmaLXBHJwuL+IWw3Q4mI69tPIA6nq2mmlY7zSHeabdQ7QH6x6rb77K5oNFRggyU8b3S2N8rpS05O4gNv8AeC0e6HCzPitMAPJjJmeejWC9z97KPSuJ0pbGvoSzezKafDqWlvrLPLKfCLyG39d1Bt32zTa+rEUjiyFjHyyvHEMYOXeSWj0qSb/KsOxJsTTpDCxlujnXefTZzVmbqIBHh2I1Hznuipm/rO9h9it55/JHCNq7D8JAyjDiWcM5mfnPfxsCoZvH2QipBBU0rnGlqMwa1/nRvbxYTzHQ9x9MncsPe7UhlFhlOOJbJUO++QGf2lvnxxjG0UhJtkQ3dOkGJ0XZef27B90mz/0cy6TvJnbFhdQ0aGornNFubYiXeq4US3IUgdiYld5tPDLUH7oDfe8LL3x1Ba3D6Y3uyB07/tzuJN+8ZfaudOos0fJEdisA+H1sFLmyCQnM4C9mtaXOPjZpXTXUeExns2Yc2VjSR2j5n53D6WmgvxUc3OU2U11Wf5GnLGn68xyg362B9a2VlrhxqStlJyaLeObA0lRDLNhpkjmiaZHUshzAsHnGN56cbEn0LlYK7rgMwpoaqslu2OKF8bT9OSQWawX8493eFwpZ5YqMqRaLtHbKnEjW0NHWv+WcH08v1nRHyX+Jbqf2KF7bkdg37Y9xUspKQ0+FUEL9JH9rUkH5rZCAz1tF/WontiwvbDG0Xc+QADv4D2kLf+Ep9x3nYF/xcQ6wR+xrf71MVF9loA1+VvmtZlHgLAe5ShchqEREAREQBERAFwz/AGh8StNDCHlpFO9xA4O7SRgsfQxx9AXc15r371rnYjNFxAFMBp9Fjza/jKfYpQOo4XB2OFUMf/oRuPi4Bx96wStzjvkshYL2bGweoBaQr1OnVQRzZHufCV8X1F0GZ8VDnK3WVkcbc0j2sHVxAUGxraQ1sgo6Mmz7iSU6eSPOy91ufPhzWc8ij8loxsz9m5PhFXU1fzBaniPUN1cR1BIHrUlcVZoaNsMbImCzWCw/EnvPNVkqIKluS3bKMcq+wwqvl5vYynb4yHyvZquCLsW9ioDMKpYr+VNUPmt1EbSz1ahc42O2akxCpbTxFrSQXue7gxjfOcbceI06kLzc7ubN4KkdSZvBw2pYx8756eYMYx7BH2jbtFrtI5eK1+I7z6SBp+AQSSTWsJ57AMP0msF7kd9lSd2OHjQ107iOJbCLE91zwVyHYHCWavlrpT0aI2D03BNvBW/Waojw8nKp5paiYucXyzSOueLnPce4ak9y7lu32W/g9sbJLfDqstbI3nBB5xYfrOyi/o6a04fJSUdzQUjYXkWM0hMkgH1bkhvo9SpwvFnQ1DJ3XkIcS651NwQdTz1VodPJbsOa4RyPbnEzU4hVzH50r7fZacrf0QF0vCKf4Pg9FHazp3SVLuVwTlYT92yxJdhcJMhf8IrRGTfs8jcw+rnOnrC2WN4iJnMDGdnDExsMTObWM0bfvTDikpW0JyVGBGwuIaOJIA9OijW+erDsTdEPNp44oB91tyR01d7FJYZC1zXDi0hw8QbhX9odn8Nrp3VUk1TBLIQ6RjWNe3NYAlh4gG3O606iMpVRWDSNXugo3Clr5Rxl7KjYepld5QB7hlNlot8WI9ti1RY+TFlgb3CNoDh+fmXVtkG07ZKekpWvbTQOfVPfLbO97WkZ3ZdLC4A05DovPuJVZmmllPGR7nn7xJ/Fcs1pSTNE7ZMd3e1tPTQ1NLVNkEVQY3dpHYuYYzcXaeIJspG/abB4vK7SqqejGxiMHuc4m9vBanB920Qp4p66qdCZ2CSOKOPO7IeDnG9hca2WYzYXCh51XVuHRsTQfWSQrQ7iVIh6fUi22220lfkjaxsFLEbxwNNwDwzOPzncde8rI3e7FGteZZyYqKLypJSCA+38kw83Hu4eJCl9JgmDQ6tpamocNR8IlAbcdRFa47iFk4rjUk4awhkcTPMhibkjZ4NHPv8Acpjhk3uHNLgY/ihqZnSWyt0axv0WN0a38fElRxkImxOhiNyA4yEA/Ru4fqLZXX3dhR9vVVFY7VrPior9/E8Po2/OK1zNKNIrDd2dq2YZ8ofAe9b5a3AIcsQP0iT+A9y2S4zUIiIAiIgCIiALzZvUqDJi0sWtvhUNvTFC1ek15k26GbaRzOtVTe0RBSgdk2q+VA6BaIlbfah3xzlpZJA0FxNgAST0A4levh2gjknyYGPY1FSRGSU9zWji49B/eoVRxYnivlscKenvYG5aDrrYgZpCOHIXHJWMJpzjGIlz7/B4vKt9QHRvcX8yu44RheezWgNjaANBoAODQPBcOfqHJ0uDeEEuTmLN00BB7Somc8jj5NgeutyR6VGjSSYLVjtPLp5RbOBrYe5zTa45j2em6ShZH5rRfqePrXPd9OyjainNSAc0TbSZecetn2uATG45vsl45rnjJxdou1ao1AeCGuaQWuAcCOBB1BHirTyozu5r3vgqKd13SUoMjGjznR3s5ovyDstvthbugxCOdmeM3HA8iD0I5FepDIpqznlGjSb48LqZZKIxQSyQNpYw1zGFzc7i4v1aLB3m6dyz92WzstHS1VTURuhlnaKeJrxleWEgyOynUA2HqW9psSmjGVkr2DoHED1K1V1T3m73ueeALiT71gun8epsvr2ox3lWXFVuVlxXSZnxxVpxVbirRP7+pQCl5VtfXFfFAC+L6vhQk3OAskMGIdi0umNJI1jW6uOYgHKOJPDh3Ll2z+xFbUzsiFPMwFwD3vjc1rG83OJAAsOXNTmCdzHBzHOa4cHNJBHpGqy58bqXtLXVEzmnQgyOse466hc2TFqd2aRlSMnayrbJUvDDeOMNhYfqxi1789bm606ItUqVFAiKiUkAkC5AuBwueikGk2orTZtPGCZZSGgDjYmwHpOnrXXdjsCEEEFM3iAMx6uOr3eu65Fu/he7FmfCB8YGvfY62OU5bW4WXovZul0Mh+yPxK4Mk9TNoqkbpjAAAOAFh6FUiLMsEREAREQBERAF5n2w/wDFH/y6X/tL0wvMm27rbTE9KqmPsiQHWdoX3ncoTvBr+yoZOsloh97j+iCpnjvy7/ErmO92a0UDOr3O/NFv7S9Wb04f6OZbzJPuownsqFjreXOe0PhwYPVr6SuyUNMI2Nb04nqeZUR2SoGt7CNo8iNjbeDQLe2ymy8o6QrdREHtc12ocC0juIsVcRAeXNhXupsYpWuu0SF1K6/zvOh6cMzW9eHVbza7Z2SOaWWkcY5tc7Rwf6OGZa3bOmFPjLZGuuRiBNugHweUadM0rvaui7Ux5amS3VdfTpSuLMp7bkP2ILnUEb3kl3aSNu65Nged/Sts8rWbMYlCKV0RkY2WOomDmFwBsXEhwB4jlp0Wdmvwse8FdWN+BGcuT49W3H9/35qolWnFWIKXO4K24rRbYyFjIZW8Y5QfR09lldodooJeDwx30X6e3gVn3Fq0stp2s2iL41wPA38F9VyoVJK+lUONuOihkoIsWfE4WedKwfeBPqCj+O7QskjdHDmc4/OAIsAbnvWUskYrksk2SpFg4ZVs7CFxkZcsbe7he4FiDfndZ1lZO0QERFIMPZTXGx3RO/U/avQez/yI8SvP+ymmND60LvY3/SvQOAD4keJXn5PMzePBsURFQkIiIAiIgCIiALy7vIdl2gldyFRAfU2Mr1EvMe+OnMeJVMuny8duvyMTvUpQOs7QfLv8T71yje3q6kHXtPexdWxv5S/0mtPrC5ZvXNn0jjwBf72Felk/Y/w54+c7lsoPKP2B+CkqjeypuXH6oUkXmHQEREB5Z3pROdjlQIzaQzQtaejixlvbZSzGdpXRzmCsOaqjd2cjomnKRpablZpBF+hvotPtZHm2nA61tIPZEpPtTh7XYriFwPLpmD84OB/VC3wXq2KTqtyHUWzkkxq5mMpXM+FSR/GtcXXFicpbwb5QW5wnDmwss1jWF2rgxziL+LtfYsHYDaSnZQOgmlDZjUPcA7NqHNZYk2sNQRqeS3b104VFrUuTOd8FJKtOVbirTluUNVtOwOpZb/RuPQQVd2I2DpayhikkEglc54LmPsTZxAFnAt9QTGWZoJR9R3sClu5j/gqb/mP/AFyuHqfMjbHwRmp3QlpHZVT28/KZ/c4LHO7CrHm1ot98e4lej3NB4i6svoozxY31Bc9mh52G66qPnVo/TP4p/FG8nyqwEc/iz+L16G/g+L6DfUqhQx/Qb6gjYPK202zkWH1kDCXTRuaHkFovqXNsBfXUA2UhYIhYMyAPHk5QBmHUW46K6Zc207WvJLWVcjWhxuGgC7WtB80A62HVaqXZkPmxEG+aORzYdfNJJeLdOIHpW+FvhIzmavB8HYwtc6VgL3vDGFgc74txHF17cFK1otjsDEtDUyOHxjiQxx4tMYzAjoc3uWRh01Q+NtQ4MELnBuTXMAdO0v0zcui2x+FLbkrLdm1RWRVMLywObnGuW+vqV4rUqYmzzrY1D3xOH6Ll6B2ePxPpK870Pk4xRu+kMv6w/FehtnD8UftH8FwZfMzaPBtURFmWCIiAIiIAiIgC87f7QGEZK0zW+VijeHXH8neN7QOJPlQnwzL0SolvJ2S/hCmytNpY7ubqBnBFnREkHLmFrGxs4NNjaylAjNLiTamkpJ2m+aFrXdz2ANeD94FQPe1Denif9GXL6HNP4tC1WBYxNhMj6aqjf2LnXsRZ0bhpmt3i1xwIALSRxr272rgqIGwwFz3Oe118pFgOWupJJ967e5F4XFvcx0vXZ3XYaoD2NeODomOHpspYuf7sY3xQUscgLXdiGkHiNL2K6AuE2CIiA807y+0pcdfVOjORk9PUN+s1oZa3cSxwv1CkX5Qw1uKzSU7i+N1NGOBBuHG4IPMZl1fazZWCviyTN8oXySADMwnx0c082nQ+NiOIYxuoqqMmSlqPKa0kg3Y421OUi4cDbgbclrjnokmVkrVFzY/AIn4TiDixpl7eaPPa5aI2NcwC/DyiTp3LCwSObs4qmWUkTktLD5rb37Mt6XykHxC3G6Cp7XDq+I6v7TtD/wC6zLf1sWqxWLPg8LRzZT+0tB963xeW/YpLmi9R4vHK4tbmHHKXCweBxLDzAKynq7tBTtjhhIFhDJG0W5B3xf8AaCsPK6VfDM/gxsQPxUn2He4qVbmP+Cpv+a/9cqGbQSZaaU/VI9eime5of7jTf813/wBhXJ1T3Rrj4OxoiLlNAiIgPNe9GilocVdUtaQ7tvhTHX0e1wZcC2oyva8O7nt667TBcTjqZqyWIksfKxwuLH5NoNx4ghdq2m2cgroTDUNuOLXDRzHWsHtPI+NweBBGi4xjG52SFxNNVPYfrCwceocy1hb5uU2W2LJodlJRs+7FgfB54x8ypmZ4XOixKKDNhwYOPYOb4EA/itJhGIS4TNNBWMeWSHOHt1zObfy2k+cHX15jRbPZLF4n0zWukY1wL7tc4AgFxPM6jVdWOcZJL8MzlFoxoaa2GxSC5e0tnLuZObyiTxPkEjwWeQsSgq4/4Oe0vZ5LZWAFwvoXZefMWWC/aKFkbXFwc7KPJbqb259EUopL4QpsvU7r4tQjob+vN/cvQuzR+Ld9r8AuEbtcLmnqjXytyRtaWxgjjcW8nqACdepXeNm2WiJ6uP4Lim7k2bLZG2REVCQiIgCIiAIiIAiIgNXjeBRVLSJGMdcWOZoIcBwBv0KiMe72CJ4fHSQhzTcOaBoeovwXQkQGjwfCnNfnfpbgPHmt4iIAiIgC1u0WENqqd8LiW5hdrmmxa4G7XDwIGnPgtkiA8x1eFYhgc7pGtDmyNcHta1xYWg8eHmjQ3vdt7G19cD8pIThjYcxEzQ1uUg8ng3B4cF6jrKNkos9oNtRccD11XONod0tJKS4Q5SdbwnL+jq32LSORxToq42RHaWrY+ikc17SMrXizgeDmkLWz4nC0ZnSsAIv5wuR3C9yt67dFRjian85v+Wsmi3YULDrFJIePlvd7m2BWz6l3dFe2c4ra2SvcKakY5wc4ZnWNrdT9Fo4knou4bGYSIGU0DdezDQSOZGrnd1zc+lZOE7N9m0MhhbEzuaGjxNtSe9SfC8MEWp1edL9B0C55zcnbLpUbBERVJCIiAL45oOhF/FfUQGlx3ZmCpZkkjY4cw5twe/uPeua4jugpc1xFKz7DyR7b+pdkRAcO/iipOlT6/wDQtxhu7ujj82kznq8Of6bOuAusogIxRYG91s3kN9voHJSSGINaGtFgNAq0QBERAEREAREQBERAEREAREQBERAEREAREQBERAEREAREQBERAEREAREQBERAEREAREQBERAEREAREQBERAf/2Q=="/>
          <p:cNvSpPr>
            <a:spLocks noChangeAspect="1" noChangeArrowheads="1"/>
          </p:cNvSpPr>
          <p:nvPr/>
        </p:nvSpPr>
        <p:spPr bwMode="auto">
          <a:xfrm>
            <a:off x="155575" y="-822325"/>
            <a:ext cx="2647950" cy="17240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data:image/jpeg;base64,/9j/4AAQSkZJRgABAQAAAQABAAD/2wCEAAkGBxQTEhQUExQVFRQXGBgVGRcYGB0cHRocGSAdHxoXHBwcHSogGRslHRwaIjEhJSkrLi4uHCAzODMsNygtLisBCgoKDg0OGxAQGiwkHyQsLCwsNDQsLCwsLCwsLCwsLCwsLCwsLCwsLCwsLCwsLCwsLCwsLCwsLCwsLCwsLCwsLP/AABEIALUBFgMBIgACEQEDEQH/xAAcAAEAAQUBAQAAAAAAAAAAAAAABgIDBAUHCAH/xABREAABAwIDBQMGCQYLBgcAAAABAAIDBBEFEiEGBzFBURNhcSIygZGhsRQjM0JSYnKCwRaSorLh8BUXQ0RUk8LR0tPiCCQ0c5TDNlVjg4Sz8f/EABkBAQADAQEAAAAAAAAAAAAAAAABAgMEBf/EACoRAAICAQMCBQMFAAAAAAAAAAABAhEDEiExBBMiMkFRcRRCYSMzQ4GR/9oADAMBAAIRAxEAPwDuKIiAIiIAiIgCIiAIiIAiKL7S7fUVFpLKHPFrsYQSO868unHoCgJQi4vWb8HyOy0NDJLb6QJJuDyZewv6x0WDLvTxxoucNYB308/+YpoHdkXLdht8MdVK2mrIvg07jla6/wAW53JpzeUxx5A3HfqAui1OLwR3zzxMtxzSNFvG5UAzUUbqNvsNZbNW0+uotIHcfs3Wrqd7eFMNjU3+yx7h6w1KBOEUA/jjwn+kP/qZP8KqZvhwkm3whw8YpB/ZQE9RRqk2/wANkIDa2C54AvDf1rLf01UyQXje146tcD7kBeREQBERAEREAREQBERAEREAREQBERAERco273vNpz2dIwSvNsjzqHG9iQ3jl0sD848NNUB1dW5p2t85zW+JA964M2g2ixAZ5ZnUkLyHeVJ2WgOlmN8sHXgQL2Cqbung1NTiEshJzHIziTzu9x171dQb4RDaR2Cs2uoYiRJWU7SNCDK249F7rAdvHwsfz2H1k+4LnFPu4wtnnCol+0/L+q0K9+ROFD+aOPjNJ+Dlqunm/Qr3Ik/bvKws/wA9h9v9ywsV3s4ZFG5zKgTOA0YwG51A4kAc/VfQqAYtsXh/YyGGjPahjsg7d+rrHLxdbiotspu9c5zZKwFrAb9kCMzrcnEeaD3a+Cj6eadUO5GiSN2zxfGXviooxFFcgv4MYNNHvI1d3W4HzdLrY0W7CihPaV076ubiWg5WXuSdfOOveOakbcQyRthhYyGJvBkYDQOug9/ErXPdddEOl9ZGby+xsY8VELOzpY2QRjQBjQOHVa+evkdqXuv4qy4q04rpUIx4Rm22RnbfARURmVuk7AXB3NwGpaTzPMd/iots7sc6raJ5Zwxjr8i95sbHuHrXS3FRrAPiamppvmfLxjo13nAdwNvasMmKLmm/U0jJ0XqXYPDmeeamU/aaweoAn2rYxYHhzBZtCx3e98jj+sFlOKtOP7+Ct2YL0I1stSYfRcqCnHod/iWHJhNGf5pD6Mw/tLMcrbyp7cfYjUzUVOzVE7+QLfsSOHvusD8lmxkupqieF3j+LbFSFxVpxUPFB+hOplrD9s8aorDtGVkY0yuGc2HeMr727yphs9vypnnJWRPpn3sSPLZ6dA5vhYqJrFrqCOYWkYHd/MeB4hYS6Zfay6ye56DwrFYamMSU8rJWH5zHAi/Q24HuOqzF5Q/gmpo5O2oZpGuGtmuyusDex5Pb3Hj0K6jsLvoil+JxECCUadrY5HHo4WvGfZ4cFyyg4umaJpnXkVEUrXAOaQ5p1BBuD4EKtVJCIiAIijm1O29HQg9tKM+nkN1drwvbzRz15cAUBI0XCcS3+vD/AIilYWdXudf0W9HJdS2A2qGJUbagM7M5nMc29wHNtex5jUICSIiIAiIgIjvSxl1Lh7yxwY+VzIA8m2XtDZzr2NrNDtbGxsuW7j8EjllqMRlZcQkRwAgWDrXvw85jMgH2vBbj/aExX5GBrrZGOmdra+c9kxtrEHQyHlo0rdbJUApMIpYwLOkb2z+t5NfdlHoWmOOqSRWTpWZdfXOkcSToozJtXRtcWmojBBsddLjlcLdqP/k1Qw5pHRRjXMXP5ddXcF6bTSqNHPs+TaUeIxTAmKRkgHHK4G3jbgVeKw8OoII7vgZG0PAJLLWcOR04rLWkbrcqwiL44qxBS5W3FVOKtuKgkoeVacVU4q04qpJ8KjuOnsqqln4BxMDj1Drlo9akKjW8Bv8AuoeOLJWPHtH4rLL5b9i0eSRPKsuKrBJtbUm1gOd+FltPyWqj/JgH6Je0Hwte6lyS5ZCTZpCVacf3/f8AfRXquFzHOY8Frm6EHiFjkqQUuKtr64r4oARF8KA+ErT4xgMc5DvMfzcBx8Rz8VtiizklLZlk6I7FRspbMdX1EINyGx5gO82Bssls0XLGaofecP8AuL7tRhvaxEgXey7h4cx6h7Fe3XYHRVkckc0WaZjgb5nC7XcNAbaHT1LlyVB1WxrHdFrOz/zqo/Pd/mKttQBwxupH33f5qnrt1FH/AEWT8+T/ABK5Huvox/NHHxL/AMSqal7E0QQVZcLHHai3fIR7e0UHxWnvUFjZ/hFzftPK8ouAJPM368eC7lLuoozr8FePB7/8S02KboIic0Lp4HcrguaPXZ3tVW0/QlI51i/lQNacnxY0bGYmi9rFzm2Ejie/VdF3E1DhTv8AKIAqBz4AtbfTooxiW7Wve4NMscjBwc5xBt3i1/Rcrq2ymAtp4oqeIA2tmcBbM75zz4+zgok74COjoiKpIRFZragRxvkPBjXPPg0XPuQHnfeXVfDsYNM3UOqIqa4cdRGACC3kQ+STXxXV9onAObG3zWNDR4DQLlW7Fr6nGo5ZAfio5alwNtDNmcNRxBMoI5+qy6PiUmaRx7119LG5WZZHsYpUEmppcTxOWlaIzFAOMpd2bLAZpHNaQZHkmwubAclOiou+gq6eqqZqQQvbUsDZGyEtLXDQkWGoOp9K6s0W0qM4NJmqodoZoMRNBKGmMOETbRtY5twCw2Y4tDTcaXOhHgpwoZshsMKZ4mmcHyjzQ3zW353IuT6lM1OBTUfGROr2CocVU5W3FbFSlxVpxVTysXa3aSkw18cM0Ms87o2yOyvyNYHXs3qToVlkyxhyWjFvgreVbK0P8Z9B/QJv6/8AYvh3n0H9Am/r/wDSsPqofkv22b5aHbYXo5fBp9oWRSbxMLebSQVcP1mva8DxBsU27hjdhr6mllFRTuLGZhcOY4keTI35v7R1CSzwlFpewUGmSDYuUNcJn+bDTvnP3W/tXCK7EZJZnzPcTI9xeXXN7uNzbpxXYcRlMGC1knznthph94jP+iuKBc2eVyNILY77tS45oA8kyCmgDzzLsupPetG8rAj3o08rWGroS+ZrWsMkcxaH5QBctI0OiqbvBww+dQ1Le9s4J9oW0M8Ekijg2zJRbPC/gVeHDD5ZO3a3OaeYAOLRxyOGjiOiow2GFsU9TU5+wp2BzgzRznONmMBPC5Wyyxasrpd0a9UFYrt4GG/0Co/6j9i+fl/hv9An/wCo/wBKyfUQLdtmUixm7fYZzoagDqKi59RC3OE1OHVxEdJPJDUHzYqkABx+i2Rul+g49yLPBjQzXrQbKn4LjEYvlZIXD7sgNh6H29SkdRA5jnMe0tc02LToQVFdsQWOgnb5zHe0eUPaCozK42IPc9TYdUdpG13O2viOKyVotlKkPYbcDlePBwW9XEbBERAY01BG7zmDx4e5KWgjjN2tseup96yUQBERAFFN6eICHCqskgZ4zAL8LzeRc+AcT6FK1y/f9XFlHA0Ei83aEgX+SY5zQR0L8iIEe3F0oDcSqLNAL2wty3sA3MSGk65bFvHoFJHm5P7/AL//AIsLdTSdjgjXWsZpJJD32OUexoWUV6HSLwtmGXk+FUEr6VSuwyCxsSq+yjdJkfJlt5LBdx1toOduPoWSvhKMgiOJ7RMqmGmpc5nk8g3Y5vZtPnPcTbQDp171JWNytAvewAuefeVpZXNGKNt5zqR2b0PBF/UeK3TisoXbb+C7LlJAZJGMHznBvrK5JvUxMVGK1Twbta/sm+EYDdO64J9K7Tsy5rZzK/zYWSSuPQNHH2rzdUzl73Pdxc4uPiTcrj6uXiSNcS2Onbu9j6U0nw2tjM3aPcyGLMWtIbo57iNeNxbu9Uin2dwmYZX0ZgvoJIZHEtvzyuuDZZ8lP2NHh8HAspWOcOj5Bmd7brDAJsACSdABxJPABaYsMHC2iJTd7HL9vNkHYfMwB/awStzwy2tmaLXBHJwuL+IWw3Q4mI69tPIA6nq2mmlY7zSHeabdQ7QH6x6rb77K5oNFRggyU8b3S2N8rpS05O4gNv8AeC0e6HCzPitMAPJjJmeejWC9z97KPSuJ0pbGvoSzezKafDqWlvrLPLKfCLyG39d1Bt32zTa+rEUjiyFjHyyvHEMYOXeSWj0qSb/KsOxJsTTpDCxlujnXefTZzVmbqIBHh2I1Hznuipm/rO9h9it55/JHCNq7D8JAyjDiWcM5mfnPfxsCoZvH2QipBBU0rnGlqMwa1/nRvbxYTzHQ9x9MncsPe7UhlFhlOOJbJUO++QGf2lvnxxjG0UhJtkQ3dOkGJ0XZef27B90mz/0cy6TvJnbFhdQ0aGornNFubYiXeq4US3IUgdiYld5tPDLUH7oDfe8LL3x1Ba3D6Y3uyB07/tzuJN+8ZfaudOos0fJEdisA+H1sFLmyCQnM4C9mtaXOPjZpXTXUeExns2Yc2VjSR2j5n53D6WmgvxUc3OU2U11Wf5GnLGn68xyg362B9a2VlrhxqStlJyaLeObA0lRDLNhpkjmiaZHUshzAsHnGN56cbEn0LlYK7rgMwpoaqslu2OKF8bT9OSQWawX8493eFwpZ5YqMqRaLtHbKnEjW0NHWv+WcH08v1nRHyX+Jbqf2KF7bkdg37Y9xUspKQ0+FUEL9JH9rUkH5rZCAz1tF/WontiwvbDG0Xc+QADv4D2kLf+Ep9x3nYF/xcQ6wR+xrf71MVF9loA1+VvmtZlHgLAe5ShchqEREAREQBERAFwz/AGh8StNDCHlpFO9xA4O7SRgsfQxx9AXc15r371rnYjNFxAFMBp9Fjza/jKfYpQOo4XB2OFUMf/oRuPi4Bx96wStzjvkshYL2bGweoBaQr1OnVQRzZHufCV8X1F0GZ8VDnK3WVkcbc0j2sHVxAUGxraQ1sgo6Mmz7iSU6eSPOy91ufPhzWc8ij8loxsz9m5PhFXU1fzBaniPUN1cR1BIHrUlcVZoaNsMbImCzWCw/EnvPNVkqIKluS3bKMcq+wwqvl5vYynb4yHyvZquCLsW9ioDMKpYr+VNUPmt1EbSz1ahc42O2akxCpbTxFrSQXue7gxjfOcbceI06kLzc7ubN4KkdSZvBw2pYx8756eYMYx7BH2jbtFrtI5eK1+I7z6SBp+AQSSTWsJ57AMP0msF7kd9lSd2OHjQ107iOJbCLE91zwVyHYHCWavlrpT0aI2D03BNvBW/Waojw8nKp5paiYucXyzSOueLnPce4ak9y7lu32W/g9sbJLfDqstbI3nBB5xYfrOyi/o6a04fJSUdzQUjYXkWM0hMkgH1bkhvo9SpwvFnQ1DJ3XkIcS651NwQdTz1VodPJbsOa4RyPbnEzU4hVzH50r7fZacrf0QF0vCKf4Pg9FHazp3SVLuVwTlYT92yxJdhcJMhf8IrRGTfs8jcw+rnOnrC2WN4iJnMDGdnDExsMTObWM0bfvTDikpW0JyVGBGwuIaOJIA9OijW+erDsTdEPNp44oB91tyR01d7FJYZC1zXDi0hw8QbhX9odn8Nrp3VUk1TBLIQ6RjWNe3NYAlh4gG3O606iMpVRWDSNXugo3Clr5Rxl7KjYepld5QB7hlNlot8WI9ti1RY+TFlgb3CNoDh+fmXVtkG07ZKekpWvbTQOfVPfLbO97WkZ3ZdLC4A05DovPuJVZmmllPGR7nn7xJ/Fcs1pSTNE7ZMd3e1tPTQ1NLVNkEVQY3dpHYuYYzcXaeIJspG/abB4vK7SqqejGxiMHuc4m9vBanB920Qp4p66qdCZ2CSOKOPO7IeDnG9hca2WYzYXCh51XVuHRsTQfWSQrQ7iVIh6fUi22220lfkjaxsFLEbxwNNwDwzOPzncde8rI3e7FGteZZyYqKLypJSCA+38kw83Hu4eJCl9JgmDQ6tpamocNR8IlAbcdRFa47iFk4rjUk4awhkcTPMhibkjZ4NHPv8Acpjhk3uHNLgY/ihqZnSWyt0axv0WN0a38fElRxkImxOhiNyA4yEA/Ru4fqLZXX3dhR9vVVFY7VrPior9/E8Po2/OK1zNKNIrDd2dq2YZ8ofAe9b5a3AIcsQP0iT+A9y2S4zUIiIAiIgCIiALzZvUqDJi0sWtvhUNvTFC1ek15k26GbaRzOtVTe0RBSgdk2q+VA6BaIlbfah3xzlpZJA0FxNgAST0A4levh2gjknyYGPY1FSRGSU9zWji49B/eoVRxYnivlscKenvYG5aDrrYgZpCOHIXHJWMJpzjGIlz7/B4vKt9QHRvcX8yu44RheezWgNjaANBoAODQPBcOfqHJ0uDeEEuTmLN00BB7Somc8jj5NgeutyR6VGjSSYLVjtPLp5RbOBrYe5zTa45j2em6ShZH5rRfqePrXPd9OyjainNSAc0TbSZecetn2uATG45vsl45rnjJxdou1ao1AeCGuaQWuAcCOBB1BHirTyozu5r3vgqKd13SUoMjGjznR3s5ovyDstvthbugxCOdmeM3HA8iD0I5FepDIpqznlGjSb48LqZZKIxQSyQNpYw1zGFzc7i4v1aLB3m6dyz92WzstHS1VTURuhlnaKeJrxleWEgyOynUA2HqW9psSmjGVkr2DoHED1K1V1T3m73ueeALiT71gun8epsvr2ox3lWXFVuVlxXSZnxxVpxVbirRP7+pQCl5VtfXFfFAC+L6vhQk3OAskMGIdi0umNJI1jW6uOYgHKOJPDh3Ll2z+xFbUzsiFPMwFwD3vjc1rG83OJAAsOXNTmCdzHBzHOa4cHNJBHpGqy58bqXtLXVEzmnQgyOse466hc2TFqd2aRlSMnayrbJUvDDeOMNhYfqxi1789bm606ItUqVFAiKiUkAkC5AuBwueikGk2orTZtPGCZZSGgDjYmwHpOnrXXdjsCEEEFM3iAMx6uOr3eu65Fu/he7FmfCB8YGvfY62OU5bW4WXovZul0Mh+yPxK4Mk9TNoqkbpjAAAOAFh6FUiLMsEREAREQBERAF5n2w/wDFH/y6X/tL0wvMm27rbTE9KqmPsiQHWdoX3ncoTvBr+yoZOsloh97j+iCpnjvy7/ErmO92a0UDOr3O/NFv7S9Wb04f6OZbzJPuownsqFjreXOe0PhwYPVr6SuyUNMI2Nb04nqeZUR2SoGt7CNo8iNjbeDQLe2ymy8o6QrdREHtc12ocC0juIsVcRAeXNhXupsYpWuu0SF1K6/zvOh6cMzW9eHVbza7Z2SOaWWkcY5tc7Rwf6OGZa3bOmFPjLZGuuRiBNugHweUadM0rvaui7Ux5amS3VdfTpSuLMp7bkP2ILnUEb3kl3aSNu65Nged/Sts8rWbMYlCKV0RkY2WOomDmFwBsXEhwB4jlp0Wdmvwse8FdWN+BGcuT49W3H9/35qolWnFWIKXO4K24rRbYyFjIZW8Y5QfR09lldodooJeDwx30X6e3gVn3Fq0stp2s2iL41wPA38F9VyoVJK+lUONuOihkoIsWfE4WedKwfeBPqCj+O7QskjdHDmc4/OAIsAbnvWUskYrksk2SpFg4ZVs7CFxkZcsbe7he4FiDfndZ1lZO0QERFIMPZTXGx3RO/U/avQez/yI8SvP+ymmND60LvY3/SvQOAD4keJXn5PMzePBsURFQkIiIAiIgCIiALy7vIdl2gldyFRAfU2Mr1EvMe+OnMeJVMuny8duvyMTvUpQOs7QfLv8T71yje3q6kHXtPexdWxv5S/0mtPrC5ZvXNn0jjwBf72Felk/Y/w54+c7lsoPKP2B+CkqjeypuXH6oUkXmHQEREB5Z3pROdjlQIzaQzQtaejixlvbZSzGdpXRzmCsOaqjd2cjomnKRpablZpBF+hvotPtZHm2nA61tIPZEpPtTh7XYriFwPLpmD84OB/VC3wXq2KTqtyHUWzkkxq5mMpXM+FSR/GtcXXFicpbwb5QW5wnDmwss1jWF2rgxziL+LtfYsHYDaSnZQOgmlDZjUPcA7NqHNZYk2sNQRqeS3b104VFrUuTOd8FJKtOVbirTluUNVtOwOpZb/RuPQQVd2I2DpayhikkEglc54LmPsTZxAFnAt9QTGWZoJR9R3sClu5j/gqb/mP/AFyuHqfMjbHwRmp3QlpHZVT28/KZ/c4LHO7CrHm1ot98e4lej3NB4i6svoozxY31Bc9mh52G66qPnVo/TP4p/FG8nyqwEc/iz+L16G/g+L6DfUqhQx/Qb6gjYPK202zkWH1kDCXTRuaHkFovqXNsBfXUA2UhYIhYMyAPHk5QBmHUW46K6Zc207WvJLWVcjWhxuGgC7WtB80A62HVaqXZkPmxEG+aORzYdfNJJeLdOIHpW+FvhIzmavB8HYwtc6VgL3vDGFgc74txHF17cFK1otjsDEtDUyOHxjiQxx4tMYzAjoc3uWRh01Q+NtQ4MELnBuTXMAdO0v0zcui2x+FLbkrLdm1RWRVMLywObnGuW+vqV4rUqYmzzrY1D3xOH6Ll6B2ePxPpK870Pk4xRu+kMv6w/FehtnD8UftH8FwZfMzaPBtURFmWCIiAIiIAiIgC87f7QGEZK0zW+VijeHXH8neN7QOJPlQnwzL0SolvJ2S/hCmytNpY7ubqBnBFnREkHLmFrGxs4NNjaylAjNLiTamkpJ2m+aFrXdz2ANeD94FQPe1Denif9GXL6HNP4tC1WBYxNhMj6aqjf2LnXsRZ0bhpmt3i1xwIALSRxr272rgqIGwwFz3Oe118pFgOWupJJ967e5F4XFvcx0vXZ3XYaoD2NeODomOHpspYuf7sY3xQUscgLXdiGkHiNL2K6AuE2CIiA807y+0pcdfVOjORk9PUN+s1oZa3cSxwv1CkX5Qw1uKzSU7i+N1NGOBBuHG4IPMZl1fazZWCviyTN8oXySADMwnx0c082nQ+NiOIYxuoqqMmSlqPKa0kg3Y421OUi4cDbgbclrjnokmVkrVFzY/AIn4TiDixpl7eaPPa5aI2NcwC/DyiTp3LCwSObs4qmWUkTktLD5rb37Mt6XykHxC3G6Cp7XDq+I6v7TtD/wC6zLf1sWqxWLPg8LRzZT+0tB963xeW/YpLmi9R4vHK4tbmHHKXCweBxLDzAKynq7tBTtjhhIFhDJG0W5B3xf8AaCsPK6VfDM/gxsQPxUn2He4qVbmP+Cpv+a/9cqGbQSZaaU/VI9eime5of7jTf813/wBhXJ1T3Rrj4OxoiLlNAiIgPNe9GilocVdUtaQ7tvhTHX0e1wZcC2oyva8O7nt667TBcTjqZqyWIksfKxwuLH5NoNx4ghdq2m2cgroTDUNuOLXDRzHWsHtPI+NweBBGi4xjG52SFxNNVPYfrCwceocy1hb5uU2W2LJodlJRs+7FgfB54x8ypmZ4XOixKKDNhwYOPYOb4EA/itJhGIS4TNNBWMeWSHOHt1zObfy2k+cHX15jRbPZLF4n0zWukY1wL7tc4AgFxPM6jVdWOcZJL8MzlFoxoaa2GxSC5e0tnLuZObyiTxPkEjwWeQsSgq4/4Oe0vZ5LZWAFwvoXZefMWWC/aKFkbXFwc7KPJbqb259EUopL4QpsvU7r4tQjob+vN/cvQuzR+Ld9r8AuEbtcLmnqjXytyRtaWxgjjcW8nqACdepXeNm2WiJ6uP4Lim7k2bLZG2REVCQiIgCIiAIiIAiIgNXjeBRVLSJGMdcWOZoIcBwBv0KiMe72CJ4fHSQhzTcOaBoeovwXQkQGjwfCnNfnfpbgPHmt4iIAiIgC1u0WENqqd8LiW5hdrmmxa4G7XDwIGnPgtkiA8x1eFYhgc7pGtDmyNcHta1xYWg8eHmjQ3vdt7G19cD8pIThjYcxEzQ1uUg8ng3B4cF6jrKNkos9oNtRccD11XONod0tJKS4Q5SdbwnL+jq32LSORxToq42RHaWrY+ikc17SMrXizgeDmkLWz4nC0ZnSsAIv5wuR3C9yt67dFRjian85v+Wsmi3YULDrFJIePlvd7m2BWz6l3dFe2c4ra2SvcKakY5wc4ZnWNrdT9Fo4knou4bGYSIGU0DdezDQSOZGrnd1zc+lZOE7N9m0MhhbEzuaGjxNtSe9SfC8MEWp1edL9B0C55zcnbLpUbBERVJCIiAL45oOhF/FfUQGlx3ZmCpZkkjY4cw5twe/uPeua4jugpc1xFKz7DyR7b+pdkRAcO/iipOlT6/wDQtxhu7ujj82kznq8Of6bOuAusogIxRYG91s3kN9voHJSSGINaGtFgNAq0QBERAEREAREQBERAEREAREQBERAEREAREQBERAEREAREQBERAEREAREQBERAEREAREQBERAEREAREQBERAf/2Q=="/>
          <p:cNvSpPr>
            <a:spLocks noChangeAspect="1" noChangeArrowheads="1"/>
          </p:cNvSpPr>
          <p:nvPr/>
        </p:nvSpPr>
        <p:spPr bwMode="auto">
          <a:xfrm>
            <a:off x="307975" y="-669925"/>
            <a:ext cx="2647950" cy="17240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8" name="AutoShape 6" descr="data:image/jpeg;base64,/9j/4AAQSkZJRgABAQAAAQABAAD/2wCEAAkGBxQTEhQUExQVFRQXGBgVGRcYGB0cHRocGSAdHxoXHBwcHSogGRslHRwaIjEhJSkrLi4uHCAzODMsNygtLisBCgoKDg0OGxAQGiwkHyQsLCwsNDQsLCwsLCwsLCwsLCwsLCwsLCwsLCwsLCwsLCwsLCwsLCwsLCwsLCwsLCwsLP/AABEIALUBFgMBIgACEQEDEQH/xAAcAAEAAQUBAQAAAAAAAAAAAAAABgIDBAUHCAH/xABREAABAwIDBQMGCQYLBgcAAAABAAIDBBEFEiEGBzFBURNhcSIygZGhsRQjM0JSYnKCwRaSorLh8BUXQ0RUk8LR0tPiCCQ0c5TDNlVjg4Sz8f/EABkBAQADAQEAAAAAAAAAAAAAAAABAgMEBf/EACoRAAICAQMCBQMFAAAAAAAAAAABAhEDEiExBBMiMkFRcRRCYSMzQ4GR/9oADAMBAAIRAxEAPwDuKIiAIiIAiIgCIiAIiIAiKL7S7fUVFpLKHPFrsYQSO868unHoCgJQi4vWb8HyOy0NDJLb6QJJuDyZewv6x0WDLvTxxoucNYB308/+YpoHdkXLdht8MdVK2mrIvg07jla6/wAW53JpzeUxx5A3HfqAui1OLwR3zzxMtxzSNFvG5UAzUUbqNvsNZbNW0+uotIHcfs3Wrqd7eFMNjU3+yx7h6w1KBOEUA/jjwn+kP/qZP8KqZvhwkm3whw8YpB/ZQE9RRqk2/wANkIDa2C54AvDf1rLf01UyQXje146tcD7kBeREQBERAEREAREQBERAEREAREQBERAERco273vNpz2dIwSvNsjzqHG9iQ3jl0sD848NNUB1dW5p2t85zW+JA964M2g2ixAZ5ZnUkLyHeVJ2WgOlmN8sHXgQL2Cqbung1NTiEshJzHIziTzu9x171dQb4RDaR2Cs2uoYiRJWU7SNCDK249F7rAdvHwsfz2H1k+4LnFPu4wtnnCol+0/L+q0K9+ROFD+aOPjNJ+Dlqunm/Qr3Ik/bvKws/wA9h9v9ywsV3s4ZFG5zKgTOA0YwG51A4kAc/VfQqAYtsXh/YyGGjPahjsg7d+rrHLxdbiotspu9c5zZKwFrAb9kCMzrcnEeaD3a+Cj6eadUO5GiSN2zxfGXviooxFFcgv4MYNNHvI1d3W4HzdLrY0W7CihPaV076ubiWg5WXuSdfOOveOakbcQyRthhYyGJvBkYDQOug9/ErXPdddEOl9ZGby+xsY8VELOzpY2QRjQBjQOHVa+evkdqXuv4qy4q04rpUIx4Rm22RnbfARURmVuk7AXB3NwGpaTzPMd/iots7sc6raJ5Zwxjr8i95sbHuHrXS3FRrAPiamppvmfLxjo13nAdwNvasMmKLmm/U0jJ0XqXYPDmeeamU/aaweoAn2rYxYHhzBZtCx3e98jj+sFlOKtOP7+Ct2YL0I1stSYfRcqCnHod/iWHJhNGf5pD6Mw/tLMcrbyp7cfYjUzUVOzVE7+QLfsSOHvusD8lmxkupqieF3j+LbFSFxVpxUPFB+hOplrD9s8aorDtGVkY0yuGc2HeMr727yphs9vypnnJWRPpn3sSPLZ6dA5vhYqJrFrqCOYWkYHd/MeB4hYS6Zfay6ye56DwrFYamMSU8rJWH5zHAi/Q24HuOqzF5Q/gmpo5O2oZpGuGtmuyusDex5Pb3Hj0K6jsLvoil+JxECCUadrY5HHo4WvGfZ4cFyyg4umaJpnXkVEUrXAOaQ5p1BBuD4EKtVJCIiAIijm1O29HQg9tKM+nkN1drwvbzRz15cAUBI0XCcS3+vD/AIilYWdXudf0W9HJdS2A2qGJUbagM7M5nMc29wHNtex5jUICSIiIAiIgIjvSxl1Lh7yxwY+VzIA8m2XtDZzr2NrNDtbGxsuW7j8EjllqMRlZcQkRwAgWDrXvw85jMgH2vBbj/aExX5GBrrZGOmdra+c9kxtrEHQyHlo0rdbJUApMIpYwLOkb2z+t5NfdlHoWmOOqSRWTpWZdfXOkcSToozJtXRtcWmojBBsddLjlcLdqP/k1Qw5pHRRjXMXP5ddXcF6bTSqNHPs+TaUeIxTAmKRkgHHK4G3jbgVeKw8OoII7vgZG0PAJLLWcOR04rLWkbrcqwiL44qxBS5W3FVOKtuKgkoeVacVU4q04qpJ8KjuOnsqqln4BxMDj1Drlo9akKjW8Bv8AuoeOLJWPHtH4rLL5b9i0eSRPKsuKrBJtbUm1gOd+FltPyWqj/JgH6Je0Hwte6lyS5ZCTZpCVacf3/f8AfRXquFzHOY8Frm6EHiFjkqQUuKtr64r4oARF8KA+ErT4xgMc5DvMfzcBx8Rz8VtiizklLZlk6I7FRspbMdX1EINyGx5gO82Bssls0XLGaofecP8AuL7tRhvaxEgXey7h4cx6h7Fe3XYHRVkckc0WaZjgb5nC7XcNAbaHT1LlyVB1WxrHdFrOz/zqo/Pd/mKttQBwxupH33f5qnrt1FH/AEWT8+T/ABK5Huvox/NHHxL/AMSqal7E0QQVZcLHHai3fIR7e0UHxWnvUFjZ/hFzftPK8ouAJPM368eC7lLuoozr8FePB7/8S02KboIic0Lp4HcrguaPXZ3tVW0/QlI51i/lQNacnxY0bGYmi9rFzm2Ejie/VdF3E1DhTv8AKIAqBz4AtbfTooxiW7Wve4NMscjBwc5xBt3i1/Rcrq2ymAtp4oqeIA2tmcBbM75zz4+zgok74COjoiKpIRFZragRxvkPBjXPPg0XPuQHnfeXVfDsYNM3UOqIqa4cdRGACC3kQ+STXxXV9onAObG3zWNDR4DQLlW7Fr6nGo5ZAfio5alwNtDNmcNRxBMoI5+qy6PiUmaRx7119LG5WZZHsYpUEmppcTxOWlaIzFAOMpd2bLAZpHNaQZHkmwubAclOiou+gq6eqqZqQQvbUsDZGyEtLXDQkWGoOp9K6s0W0qM4NJmqodoZoMRNBKGmMOETbRtY5twCw2Y4tDTcaXOhHgpwoZshsMKZ4mmcHyjzQ3zW353IuT6lM1OBTUfGROr2CocVU5W3FbFSlxVpxVTysXa3aSkw18cM0Ms87o2yOyvyNYHXs3qToVlkyxhyWjFvgreVbK0P8Z9B/QJv6/8AYvh3n0H9Am/r/wDSsPqofkv22b5aHbYXo5fBp9oWRSbxMLebSQVcP1mva8DxBsU27hjdhr6mllFRTuLGZhcOY4keTI35v7R1CSzwlFpewUGmSDYuUNcJn+bDTvnP3W/tXCK7EZJZnzPcTI9xeXXN7uNzbpxXYcRlMGC1knznthph94jP+iuKBc2eVyNILY77tS45oA8kyCmgDzzLsupPetG8rAj3o08rWGroS+ZrWsMkcxaH5QBctI0OiqbvBww+dQ1Le9s4J9oW0M8Ekijg2zJRbPC/gVeHDD5ZO3a3OaeYAOLRxyOGjiOiow2GFsU9TU5+wp2BzgzRznONmMBPC5Wyyxasrpd0a9UFYrt4GG/0Co/6j9i+fl/hv9An/wCo/wBKyfUQLdtmUixm7fYZzoagDqKi59RC3OE1OHVxEdJPJDUHzYqkABx+i2Rul+g49yLPBjQzXrQbKn4LjEYvlZIXD7sgNh6H29SkdRA5jnMe0tc02LToQVFdsQWOgnb5zHe0eUPaCozK42IPc9TYdUdpG13O2viOKyVotlKkPYbcDlePBwW9XEbBERAY01BG7zmDx4e5KWgjjN2tseup96yUQBERAFFN6eICHCqskgZ4zAL8LzeRc+AcT6FK1y/f9XFlHA0Ei83aEgX+SY5zQR0L8iIEe3F0oDcSqLNAL2wty3sA3MSGk65bFvHoFJHm5P7/AL//AIsLdTSdjgjXWsZpJJD32OUexoWUV6HSLwtmGXk+FUEr6VSuwyCxsSq+yjdJkfJlt5LBdx1toOduPoWSvhKMgiOJ7RMqmGmpc5nk8g3Y5vZtPnPcTbQDp171JWNytAvewAuefeVpZXNGKNt5zqR2b0PBF/UeK3TisoXbb+C7LlJAZJGMHznBvrK5JvUxMVGK1Twbta/sm+EYDdO64J9K7Tsy5rZzK/zYWSSuPQNHH2rzdUzl73Pdxc4uPiTcrj6uXiSNcS2Onbu9j6U0nw2tjM3aPcyGLMWtIbo57iNeNxbu9Uin2dwmYZX0ZgvoJIZHEtvzyuuDZZ8lP2NHh8HAspWOcOj5Bmd7brDAJsACSdABxJPABaYsMHC2iJTd7HL9vNkHYfMwB/awStzwy2tmaLXBHJwuL+IWw3Q4mI69tPIA6nq2mmlY7zSHeabdQ7QH6x6rb77K5oNFRggyU8b3S2N8rpS05O4gNv8AeC0e6HCzPitMAPJjJmeejWC9z97KPSuJ0pbGvoSzezKafDqWlvrLPLKfCLyG39d1Bt32zTa+rEUjiyFjHyyvHEMYOXeSWj0qSb/KsOxJsTTpDCxlujnXefTZzVmbqIBHh2I1Hznuipm/rO9h9it55/JHCNq7D8JAyjDiWcM5mfnPfxsCoZvH2QipBBU0rnGlqMwa1/nRvbxYTzHQ9x9MncsPe7UhlFhlOOJbJUO++QGf2lvnxxjG0UhJtkQ3dOkGJ0XZef27B90mz/0cy6TvJnbFhdQ0aGornNFubYiXeq4US3IUgdiYld5tPDLUH7oDfe8LL3x1Ba3D6Y3uyB07/tzuJN+8ZfaudOos0fJEdisA+H1sFLmyCQnM4C9mtaXOPjZpXTXUeExns2Yc2VjSR2j5n53D6WmgvxUc3OU2U11Wf5GnLGn68xyg362B9a2VlrhxqStlJyaLeObA0lRDLNhpkjmiaZHUshzAsHnGN56cbEn0LlYK7rgMwpoaqslu2OKF8bT9OSQWawX8493eFwpZ5YqMqRaLtHbKnEjW0NHWv+WcH08v1nRHyX+Jbqf2KF7bkdg37Y9xUspKQ0+FUEL9JH9rUkH5rZCAz1tF/WontiwvbDG0Xc+QADv4D2kLf+Ep9x3nYF/xcQ6wR+xrf71MVF9loA1+VvmtZlHgLAe5ShchqEREAREQBERAFwz/AGh8StNDCHlpFO9xA4O7SRgsfQxx9AXc15r371rnYjNFxAFMBp9Fjza/jKfYpQOo4XB2OFUMf/oRuPi4Bx96wStzjvkshYL2bGweoBaQr1OnVQRzZHufCV8X1F0GZ8VDnK3WVkcbc0j2sHVxAUGxraQ1sgo6Mmz7iSU6eSPOy91ufPhzWc8ij8loxsz9m5PhFXU1fzBaniPUN1cR1BIHrUlcVZoaNsMbImCzWCw/EnvPNVkqIKluS3bKMcq+wwqvl5vYynb4yHyvZquCLsW9ioDMKpYr+VNUPmt1EbSz1ahc42O2akxCpbTxFrSQXue7gxjfOcbceI06kLzc7ubN4KkdSZvBw2pYx8756eYMYx7BH2jbtFrtI5eK1+I7z6SBp+AQSSTWsJ57AMP0msF7kd9lSd2OHjQ107iOJbCLE91zwVyHYHCWavlrpT0aI2D03BNvBW/Waojw8nKp5paiYucXyzSOueLnPce4ak9y7lu32W/g9sbJLfDqstbI3nBB5xYfrOyi/o6a04fJSUdzQUjYXkWM0hMkgH1bkhvo9SpwvFnQ1DJ3XkIcS651NwQdTz1VodPJbsOa4RyPbnEzU4hVzH50r7fZacrf0QF0vCKf4Pg9FHazp3SVLuVwTlYT92yxJdhcJMhf8IrRGTfs8jcw+rnOnrC2WN4iJnMDGdnDExsMTObWM0bfvTDikpW0JyVGBGwuIaOJIA9OijW+erDsTdEPNp44oB91tyR01d7FJYZC1zXDi0hw8QbhX9odn8Nrp3VUk1TBLIQ6RjWNe3NYAlh4gG3O606iMpVRWDSNXugo3Clr5Rxl7KjYepld5QB7hlNlot8WI9ti1RY+TFlgb3CNoDh+fmXVtkG07ZKekpWvbTQOfVPfLbO97WkZ3ZdLC4A05DovPuJVZmmllPGR7nn7xJ/Fcs1pSTNE7ZMd3e1tPTQ1NLVNkEVQY3dpHYuYYzcXaeIJspG/abB4vK7SqqejGxiMHuc4m9vBanB920Qp4p66qdCZ2CSOKOPO7IeDnG9hca2WYzYXCh51XVuHRsTQfWSQrQ7iVIh6fUi22220lfkjaxsFLEbxwNNwDwzOPzncde8rI3e7FGteZZyYqKLypJSCA+38kw83Hu4eJCl9JgmDQ6tpamocNR8IlAbcdRFa47iFk4rjUk4awhkcTPMhibkjZ4NHPv8Acpjhk3uHNLgY/ihqZnSWyt0axv0WN0a38fElRxkImxOhiNyA4yEA/Ru4fqLZXX3dhR9vVVFY7VrPior9/E8Po2/OK1zNKNIrDd2dq2YZ8ofAe9b5a3AIcsQP0iT+A9y2S4zUIiIAiIgCIiALzZvUqDJi0sWtvhUNvTFC1ek15k26GbaRzOtVTe0RBSgdk2q+VA6BaIlbfah3xzlpZJA0FxNgAST0A4levh2gjknyYGPY1FSRGSU9zWji49B/eoVRxYnivlscKenvYG5aDrrYgZpCOHIXHJWMJpzjGIlz7/B4vKt9QHRvcX8yu44RheezWgNjaANBoAODQPBcOfqHJ0uDeEEuTmLN00BB7Somc8jj5NgeutyR6VGjSSYLVjtPLp5RbOBrYe5zTa45j2em6ShZH5rRfqePrXPd9OyjainNSAc0TbSZecetn2uATG45vsl45rnjJxdou1ao1AeCGuaQWuAcCOBB1BHirTyozu5r3vgqKd13SUoMjGjznR3s5ovyDstvthbugxCOdmeM3HA8iD0I5FepDIpqznlGjSb48LqZZKIxQSyQNpYw1zGFzc7i4v1aLB3m6dyz92WzstHS1VTURuhlnaKeJrxleWEgyOynUA2HqW9psSmjGVkr2DoHED1K1V1T3m73ueeALiT71gun8epsvr2ox3lWXFVuVlxXSZnxxVpxVbirRP7+pQCl5VtfXFfFAC+L6vhQk3OAskMGIdi0umNJI1jW6uOYgHKOJPDh3Ll2z+xFbUzsiFPMwFwD3vjc1rG83OJAAsOXNTmCdzHBzHOa4cHNJBHpGqy58bqXtLXVEzmnQgyOse466hc2TFqd2aRlSMnayrbJUvDDeOMNhYfqxi1789bm606ItUqVFAiKiUkAkC5AuBwueikGk2orTZtPGCZZSGgDjYmwHpOnrXXdjsCEEEFM3iAMx6uOr3eu65Fu/he7FmfCB8YGvfY62OU5bW4WXovZul0Mh+yPxK4Mk9TNoqkbpjAAAOAFh6FUiLMsEREAREQBERAF5n2w/wDFH/y6X/tL0wvMm27rbTE9KqmPsiQHWdoX3ncoTvBr+yoZOsloh97j+iCpnjvy7/ErmO92a0UDOr3O/NFv7S9Wb04f6OZbzJPuownsqFjreXOe0PhwYPVr6SuyUNMI2Nb04nqeZUR2SoGt7CNo8iNjbeDQLe2ymy8o6QrdREHtc12ocC0juIsVcRAeXNhXupsYpWuu0SF1K6/zvOh6cMzW9eHVbza7Z2SOaWWkcY5tc7Rwf6OGZa3bOmFPjLZGuuRiBNugHweUadM0rvaui7Ux5amS3VdfTpSuLMp7bkP2ILnUEb3kl3aSNu65Nged/Sts8rWbMYlCKV0RkY2WOomDmFwBsXEhwB4jlp0Wdmvwse8FdWN+BGcuT49W3H9/35qolWnFWIKXO4K24rRbYyFjIZW8Y5QfR09lldodooJeDwx30X6e3gVn3Fq0stp2s2iL41wPA38F9VyoVJK+lUONuOihkoIsWfE4WedKwfeBPqCj+O7QskjdHDmc4/OAIsAbnvWUskYrksk2SpFg4ZVs7CFxkZcsbe7he4FiDfndZ1lZO0QERFIMPZTXGx3RO/U/avQez/yI8SvP+ymmND60LvY3/SvQOAD4keJXn5PMzePBsURFQkIiIAiIgCIiALy7vIdl2gldyFRAfU2Mr1EvMe+OnMeJVMuny8duvyMTvUpQOs7QfLv8T71yje3q6kHXtPexdWxv5S/0mtPrC5ZvXNn0jjwBf72Felk/Y/w54+c7lsoPKP2B+CkqjeypuXH6oUkXmHQEREB5Z3pROdjlQIzaQzQtaejixlvbZSzGdpXRzmCsOaqjd2cjomnKRpablZpBF+hvotPtZHm2nA61tIPZEpPtTh7XYriFwPLpmD84OB/VC3wXq2KTqtyHUWzkkxq5mMpXM+FSR/GtcXXFicpbwb5QW5wnDmwss1jWF2rgxziL+LtfYsHYDaSnZQOgmlDZjUPcA7NqHNZYk2sNQRqeS3b104VFrUuTOd8FJKtOVbirTluUNVtOwOpZb/RuPQQVd2I2DpayhikkEglc54LmPsTZxAFnAt9QTGWZoJR9R3sClu5j/gqb/mP/AFyuHqfMjbHwRmp3QlpHZVT28/KZ/c4LHO7CrHm1ot98e4lej3NB4i6svoozxY31Bc9mh52G66qPnVo/TP4p/FG8nyqwEc/iz+L16G/g+L6DfUqhQx/Qb6gjYPK202zkWH1kDCXTRuaHkFovqXNsBfXUA2UhYIhYMyAPHk5QBmHUW46K6Zc207WvJLWVcjWhxuGgC7WtB80A62HVaqXZkPmxEG+aORzYdfNJJeLdOIHpW+FvhIzmavB8HYwtc6VgL3vDGFgc74txHF17cFK1otjsDEtDUyOHxjiQxx4tMYzAjoc3uWRh01Q+NtQ4MELnBuTXMAdO0v0zcui2x+FLbkrLdm1RWRVMLywObnGuW+vqV4rUqYmzzrY1D3xOH6Ll6B2ePxPpK870Pk4xRu+kMv6w/FehtnD8UftH8FwZfMzaPBtURFmWCIiAIiIAiIgC87f7QGEZK0zW+VijeHXH8neN7QOJPlQnwzL0SolvJ2S/hCmytNpY7ubqBnBFnREkHLmFrGxs4NNjaylAjNLiTamkpJ2m+aFrXdz2ANeD94FQPe1Denif9GXL6HNP4tC1WBYxNhMj6aqjf2LnXsRZ0bhpmt3i1xwIALSRxr272rgqIGwwFz3Oe118pFgOWupJJ967e5F4XFvcx0vXZ3XYaoD2NeODomOHpspYuf7sY3xQUscgLXdiGkHiNL2K6AuE2CIiA807y+0pcdfVOjORk9PUN+s1oZa3cSxwv1CkX5Qw1uKzSU7i+N1NGOBBuHG4IPMZl1fazZWCviyTN8oXySADMwnx0c082nQ+NiOIYxuoqqMmSlqPKa0kg3Y421OUi4cDbgbclrjnokmVkrVFzY/AIn4TiDixpl7eaPPa5aI2NcwC/DyiTp3LCwSObs4qmWUkTktLD5rb37Mt6XykHxC3G6Cp7XDq+I6v7TtD/wC6zLf1sWqxWLPg8LRzZT+0tB963xeW/YpLmi9R4vHK4tbmHHKXCweBxLDzAKynq7tBTtjhhIFhDJG0W5B3xf8AaCsPK6VfDM/gxsQPxUn2He4qVbmP+Cpv+a/9cqGbQSZaaU/VI9eime5of7jTf813/wBhXJ1T3Rrj4OxoiLlNAiIgPNe9GilocVdUtaQ7tvhTHX0e1wZcC2oyva8O7nt667TBcTjqZqyWIksfKxwuLH5NoNx4ghdq2m2cgroTDUNuOLXDRzHWsHtPI+NweBBGi4xjG52SFxNNVPYfrCwceocy1hb5uU2W2LJodlJRs+7FgfB54x8ypmZ4XOixKKDNhwYOPYOb4EA/itJhGIS4TNNBWMeWSHOHt1zObfy2k+cHX15jRbPZLF4n0zWukY1wL7tc4AgFxPM6jVdWOcZJL8MzlFoxoaa2GxSC5e0tnLuZObyiTxPkEjwWeQsSgq4/4Oe0vZ5LZWAFwvoXZefMWWC/aKFkbXFwc7KPJbqb259EUopL4QpsvU7r4tQjob+vN/cvQuzR+Ld9r8AuEbtcLmnqjXytyRtaWxgjjcW8nqACdepXeNm2WiJ6uP4Lim7k2bLZG2REVCQiIgCIiAIiIAiIgNXjeBRVLSJGMdcWOZoIcBwBv0KiMe72CJ4fHSQhzTcOaBoeovwXQkQGjwfCnNfnfpbgPHmt4iIAiIgC1u0WENqqd8LiW5hdrmmxa4G7XDwIGnPgtkiA8x1eFYhgc7pGtDmyNcHta1xYWg8eHmjQ3vdt7G19cD8pIThjYcxEzQ1uUg8ng3B4cF6jrKNkos9oNtRccD11XONod0tJKS4Q5SdbwnL+jq32LSORxToq42RHaWrY+ikc17SMrXizgeDmkLWz4nC0ZnSsAIv5wuR3C9yt67dFRjian85v+Wsmi3YULDrFJIePlvd7m2BWz6l3dFe2c4ra2SvcKakY5wc4ZnWNrdT9Fo4knou4bGYSIGU0DdezDQSOZGrnd1zc+lZOE7N9m0MhhbEzuaGjxNtSe9SfC8MEWp1edL9B0C55zcnbLpUbBERVJCIiAL45oOhF/FfUQGlx3ZmCpZkkjY4cw5twe/uPeua4jugpc1xFKz7DyR7b+pdkRAcO/iipOlT6/wDQtxhu7ujj82kznq8Of6bOuAusogIxRYG91s3kN9voHJSSGINaGtFgNAq0QBERAEREAREQBERAEREAREQBERAEREAREQBERAEREAREQBERAEREAREQBERAEREAREQBERAEREAREQBERAf/2Q=="/>
          <p:cNvSpPr>
            <a:spLocks noChangeAspect="1" noChangeArrowheads="1"/>
          </p:cNvSpPr>
          <p:nvPr/>
        </p:nvSpPr>
        <p:spPr bwMode="auto">
          <a:xfrm>
            <a:off x="460375" y="-517525"/>
            <a:ext cx="2647950" cy="17240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10" name="AutoShape 10" descr="data:image/jpeg;base64,/9j/4AAQSkZJRgABAQAAAQABAAD/2wCEAAkGBxQTEhQUExQVFRQXGBgVGRcYGB0cHRocGSAdHxoXHBwcHSogGRslHRwaIjEhJSkrLi4uHCAzODMsNygtLisBCgoKDg0OGxAQGiwkHyQsLCwsNDQsLCwsLCwsLCwsLCwsLCwsLCwsLCwsLCwsLCwsLCwsLCwsLCwsLCwsLCwsLP/AABEIALUBFgMBIgACEQEDEQH/xAAcAAEAAQUBAQAAAAAAAAAAAAAABgIDBAUHCAH/xABREAABAwIDBQMGCQYLBgcAAAABAAIDBBEFEiEGBzFBURNhcSIygZGhsRQjM0JSYnKCwRaSorLh8BUXQ0RUk8LR0tPiCCQ0c5TDNlVjg4Sz8f/EABkBAQADAQEAAAAAAAAAAAAAAAABAgMEBf/EACoRAAICAQMCBQMFAAAAAAAAAAABAhEDEiExBBMiMkFRcRRCYSMzQ4GR/9oADAMBAAIRAxEAPwDuKIiAIiIAiIgCIiAIiIAiKL7S7fUVFpLKHPFrsYQSO868unHoCgJQi4vWb8HyOy0NDJLb6QJJuDyZewv6x0WDLvTxxoucNYB308/+YpoHdkXLdht8MdVK2mrIvg07jla6/wAW53JpzeUxx5A3HfqAui1OLwR3zzxMtxzSNFvG5UAzUUbqNvsNZbNW0+uotIHcfs3Wrqd7eFMNjU3+yx7h6w1KBOEUA/jjwn+kP/qZP8KqZvhwkm3whw8YpB/ZQE9RRqk2/wANkIDa2C54AvDf1rLf01UyQXje146tcD7kBeREQBERAEREAREQBERAEREAREQBERAERco273vNpz2dIwSvNsjzqHG9iQ3jl0sD848NNUB1dW5p2t85zW+JA964M2g2ixAZ5ZnUkLyHeVJ2WgOlmN8sHXgQL2Cqbung1NTiEshJzHIziTzu9x171dQb4RDaR2Cs2uoYiRJWU7SNCDK249F7rAdvHwsfz2H1k+4LnFPu4wtnnCol+0/L+q0K9+ROFD+aOPjNJ+Dlqunm/Qr3Ik/bvKws/wA9h9v9ywsV3s4ZFG5zKgTOA0YwG51A4kAc/VfQqAYtsXh/YyGGjPahjsg7d+rrHLxdbiotspu9c5zZKwFrAb9kCMzrcnEeaD3a+Cj6eadUO5GiSN2zxfGXviooxFFcgv4MYNNHvI1d3W4HzdLrY0W7CihPaV076ubiWg5WXuSdfOOveOakbcQyRthhYyGJvBkYDQOug9/ErXPdddEOl9ZGby+xsY8VELOzpY2QRjQBjQOHVa+evkdqXuv4qy4q04rpUIx4Rm22RnbfARURmVuk7AXB3NwGpaTzPMd/iots7sc6raJ5Zwxjr8i95sbHuHrXS3FRrAPiamppvmfLxjo13nAdwNvasMmKLmm/U0jJ0XqXYPDmeeamU/aaweoAn2rYxYHhzBZtCx3e98jj+sFlOKtOP7+Ct2YL0I1stSYfRcqCnHod/iWHJhNGf5pD6Mw/tLMcrbyp7cfYjUzUVOzVE7+QLfsSOHvusD8lmxkupqieF3j+LbFSFxVpxUPFB+hOplrD9s8aorDtGVkY0yuGc2HeMr727yphs9vypnnJWRPpn3sSPLZ6dA5vhYqJrFrqCOYWkYHd/MeB4hYS6Zfay6ye56DwrFYamMSU8rJWH5zHAi/Q24HuOqzF5Q/gmpo5O2oZpGuGtmuyusDex5Pb3Hj0K6jsLvoil+JxECCUadrY5HHo4WvGfZ4cFyyg4umaJpnXkVEUrXAOaQ5p1BBuD4EKtVJCIiAIijm1O29HQg9tKM+nkN1drwvbzRz15cAUBI0XCcS3+vD/AIilYWdXudf0W9HJdS2A2qGJUbagM7M5nMc29wHNtex5jUICSIiIAiIgIjvSxl1Lh7yxwY+VzIA8m2XtDZzr2NrNDtbGxsuW7j8EjllqMRlZcQkRwAgWDrXvw85jMgH2vBbj/aExX5GBrrZGOmdra+c9kxtrEHQyHlo0rdbJUApMIpYwLOkb2z+t5NfdlHoWmOOqSRWTpWZdfXOkcSToozJtXRtcWmojBBsddLjlcLdqP/k1Qw5pHRRjXMXP5ddXcF6bTSqNHPs+TaUeIxTAmKRkgHHK4G3jbgVeKw8OoII7vgZG0PAJLLWcOR04rLWkbrcqwiL44qxBS5W3FVOKtuKgkoeVacVU4q04qpJ8KjuOnsqqln4BxMDj1Drlo9akKjW8Bv8AuoeOLJWPHtH4rLL5b9i0eSRPKsuKrBJtbUm1gOd+FltPyWqj/JgH6Je0Hwte6lyS5ZCTZpCVacf3/f8AfRXquFzHOY8Frm6EHiFjkqQUuKtr64r4oARF8KA+ErT4xgMc5DvMfzcBx8Rz8VtiizklLZlk6I7FRspbMdX1EINyGx5gO82Bssls0XLGaofecP8AuL7tRhvaxEgXey7h4cx6h7Fe3XYHRVkckc0WaZjgb5nC7XcNAbaHT1LlyVB1WxrHdFrOz/zqo/Pd/mKttQBwxupH33f5qnrt1FH/AEWT8+T/ABK5Huvox/NHHxL/AMSqal7E0QQVZcLHHai3fIR7e0UHxWnvUFjZ/hFzftPK8ouAJPM368eC7lLuoozr8FePB7/8S02KboIic0Lp4HcrguaPXZ3tVW0/QlI51i/lQNacnxY0bGYmi9rFzm2Ejie/VdF3E1DhTv8AKIAqBz4AtbfTooxiW7Wve4NMscjBwc5xBt3i1/Rcrq2ymAtp4oqeIA2tmcBbM75zz4+zgok74COjoiKpIRFZragRxvkPBjXPPg0XPuQHnfeXVfDsYNM3UOqIqa4cdRGACC3kQ+STXxXV9onAObG3zWNDR4DQLlW7Fr6nGo5ZAfio5alwNtDNmcNRxBMoI5+qy6PiUmaRx7119LG5WZZHsYpUEmppcTxOWlaIzFAOMpd2bLAZpHNaQZHkmwubAclOiou+gq6eqqZqQQvbUsDZGyEtLXDQkWGoOp9K6s0W0qM4NJmqodoZoMRNBKGmMOETbRtY5twCw2Y4tDTcaXOhHgpwoZshsMKZ4mmcHyjzQ3zW353IuT6lM1OBTUfGROr2CocVU5W3FbFSlxVpxVTysXa3aSkw18cM0Ms87o2yOyvyNYHXs3qToVlkyxhyWjFvgreVbK0P8Z9B/QJv6/8AYvh3n0H9Am/r/wDSsPqofkv22b5aHbYXo5fBp9oWRSbxMLebSQVcP1mva8DxBsU27hjdhr6mllFRTuLGZhcOY4keTI35v7R1CSzwlFpewUGmSDYuUNcJn+bDTvnP3W/tXCK7EZJZnzPcTI9xeXXN7uNzbpxXYcRlMGC1knznthph94jP+iuKBc2eVyNILY77tS45oA8kyCmgDzzLsupPetG8rAj3o08rWGroS+ZrWsMkcxaH5QBctI0OiqbvBww+dQ1Le9s4J9oW0M8Ekijg2zJRbPC/gVeHDD5ZO3a3OaeYAOLRxyOGjiOiow2GFsU9TU5+wp2BzgzRznONmMBPC5Wyyxasrpd0a9UFYrt4GG/0Co/6j9i+fl/hv9An/wCo/wBKyfUQLdtmUixm7fYZzoagDqKi59RC3OE1OHVxEdJPJDUHzYqkABx+i2Rul+g49yLPBjQzXrQbKn4LjEYvlZIXD7sgNh6H29SkdRA5jnMe0tc02LToQVFdsQWOgnb5zHe0eUPaCozK42IPc9TYdUdpG13O2viOKyVotlKkPYbcDlePBwW9XEbBERAY01BG7zmDx4e5KWgjjN2tseup96yUQBERAFFN6eICHCqskgZ4zAL8LzeRc+AcT6FK1y/f9XFlHA0Ei83aEgX+SY5zQR0L8iIEe3F0oDcSqLNAL2wty3sA3MSGk65bFvHoFJHm5P7/AL//AIsLdTSdjgjXWsZpJJD32OUexoWUV6HSLwtmGXk+FUEr6VSuwyCxsSq+yjdJkfJlt5LBdx1toOduPoWSvhKMgiOJ7RMqmGmpc5nk8g3Y5vZtPnPcTbQDp171JWNytAvewAuefeVpZXNGKNt5zqR2b0PBF/UeK3TisoXbb+C7LlJAZJGMHznBvrK5JvUxMVGK1Twbta/sm+EYDdO64J9K7Tsy5rZzK/zYWSSuPQNHH2rzdUzl73Pdxc4uPiTcrj6uXiSNcS2Onbu9j6U0nw2tjM3aPcyGLMWtIbo57iNeNxbu9Uin2dwmYZX0ZgvoJIZHEtvzyuuDZZ8lP2NHh8HAspWOcOj5Bmd7brDAJsACSdABxJPABaYsMHC2iJTd7HL9vNkHYfMwB/awStzwy2tmaLXBHJwuL+IWw3Q4mI69tPIA6nq2mmlY7zSHeabdQ7QH6x6rb77K5oNFRggyU8b3S2N8rpS05O4gNv8AeC0e6HCzPitMAPJjJmeejWC9z97KPSuJ0pbGvoSzezKafDqWlvrLPLKfCLyG39d1Bt32zTa+rEUjiyFjHyyvHEMYOXeSWj0qSb/KsOxJsTTpDCxlujnXefTZzVmbqIBHh2I1Hznuipm/rO9h9it55/JHCNq7D8JAyjDiWcM5mfnPfxsCoZvH2QipBBU0rnGlqMwa1/nRvbxYTzHQ9x9MncsPe7UhlFhlOOJbJUO++QGf2lvnxxjG0UhJtkQ3dOkGJ0XZef27B90mz/0cy6TvJnbFhdQ0aGornNFubYiXeq4US3IUgdiYld5tPDLUH7oDfe8LL3x1Ba3D6Y3uyB07/tzuJN+8ZfaudOos0fJEdisA+H1sFLmyCQnM4C9mtaXOPjZpXTXUeExns2Yc2VjSR2j5n53D6WmgvxUc3OU2U11Wf5GnLGn68xyg362B9a2VlrhxqStlJyaLeObA0lRDLNhpkjmiaZHUshzAsHnGN56cbEn0LlYK7rgMwpoaqslu2OKF8bT9OSQWawX8493eFwpZ5YqMqRaLtHbKnEjW0NHWv+WcH08v1nRHyX+Jbqf2KF7bkdg37Y9xUspKQ0+FUEL9JH9rUkH5rZCAz1tF/WontiwvbDG0Xc+QADv4D2kLf+Ep9x3nYF/xcQ6wR+xrf71MVF9loA1+VvmtZlHgLAe5ShchqEREAREQBERAFwz/AGh8StNDCHlpFO9xA4O7SRgsfQxx9AXc15r371rnYjNFxAFMBp9Fjza/jKfYpQOo4XB2OFUMf/oRuPi4Bx96wStzjvkshYL2bGweoBaQr1OnVQRzZHufCV8X1F0GZ8VDnK3WVkcbc0j2sHVxAUGxraQ1sgo6Mmz7iSU6eSPOy91ufPhzWc8ij8loxsz9m5PhFXU1fzBaniPUN1cR1BIHrUlcVZoaNsMbImCzWCw/EnvPNVkqIKluS3bKMcq+wwqvl5vYynb4yHyvZquCLsW9ioDMKpYr+VNUPmt1EbSz1ahc42O2akxCpbTxFrSQXue7gxjfOcbceI06kLzc7ubN4KkdSZvBw2pYx8756eYMYx7BH2jbtFrtI5eK1+I7z6SBp+AQSSTWsJ57AMP0msF7kd9lSd2OHjQ107iOJbCLE91zwVyHYHCWavlrpT0aI2D03BNvBW/Waojw8nKp5paiYucXyzSOueLnPce4ak9y7lu32W/g9sbJLfDqstbI3nBB5xYfrOyi/o6a04fJSUdzQUjYXkWM0hMkgH1bkhvo9SpwvFnQ1DJ3XkIcS651NwQdTz1VodPJbsOa4RyPbnEzU4hVzH50r7fZacrf0QF0vCKf4Pg9FHazp3SVLuVwTlYT92yxJdhcJMhf8IrRGTfs8jcw+rnOnrC2WN4iJnMDGdnDExsMTObWM0bfvTDikpW0JyVGBGwuIaOJIA9OijW+erDsTdEPNp44oB91tyR01d7FJYZC1zXDi0hw8QbhX9odn8Nrp3VUk1TBLIQ6RjWNe3NYAlh4gG3O606iMpVRWDSNXugo3Clr5Rxl7KjYepld5QB7hlNlot8WI9ti1RY+TFlgb3CNoDh+fmXVtkG07ZKekpWvbTQOfVPfLbO97WkZ3ZdLC4A05DovPuJVZmmllPGR7nn7xJ/Fcs1pSTNE7ZMd3e1tPTQ1NLVNkEVQY3dpHYuYYzcXaeIJspG/abB4vK7SqqejGxiMHuc4m9vBanB920Qp4p66qdCZ2CSOKOPO7IeDnG9hca2WYzYXCh51XVuHRsTQfWSQrQ7iVIh6fUi22220lfkjaxsFLEbxwNNwDwzOPzncde8rI3e7FGteZZyYqKLypJSCA+38kw83Hu4eJCl9JgmDQ6tpamocNR8IlAbcdRFa47iFk4rjUk4awhkcTPMhibkjZ4NHPv8Acpjhk3uHNLgY/ihqZnSWyt0axv0WN0a38fElRxkImxOhiNyA4yEA/Ru4fqLZXX3dhR9vVVFY7VrPior9/E8Po2/OK1zNKNIrDd2dq2YZ8ofAe9b5a3AIcsQP0iT+A9y2S4zUIiIAiIgCIiALzZvUqDJi0sWtvhUNvTFC1ek15k26GbaRzOtVTe0RBSgdk2q+VA6BaIlbfah3xzlpZJA0FxNgAST0A4levh2gjknyYGPY1FSRGSU9zWji49B/eoVRxYnivlscKenvYG5aDrrYgZpCOHIXHJWMJpzjGIlz7/B4vKt9QHRvcX8yu44RheezWgNjaANBoAODQPBcOfqHJ0uDeEEuTmLN00BB7Somc8jj5NgeutyR6VGjSSYLVjtPLp5RbOBrYe5zTa45j2em6ShZH5rRfqePrXPd9OyjainNSAc0TbSZecetn2uATG45vsl45rnjJxdou1ao1AeCGuaQWuAcCOBB1BHirTyozu5r3vgqKd13SUoMjGjznR3s5ovyDstvthbugxCOdmeM3HA8iD0I5FepDIpqznlGjSb48LqZZKIxQSyQNpYw1zGFzc7i4v1aLB3m6dyz92WzstHS1VTURuhlnaKeJrxleWEgyOynUA2HqW9psSmjGVkr2DoHED1K1V1T3m73ueeALiT71gun8epsvr2ox3lWXFVuVlxXSZnxxVpxVbirRP7+pQCl5VtfXFfFAC+L6vhQk3OAskMGIdi0umNJI1jW6uOYgHKOJPDh3Ll2z+xFbUzsiFPMwFwD3vjc1rG83OJAAsOXNTmCdzHBzHOa4cHNJBHpGqy58bqXtLXVEzmnQgyOse466hc2TFqd2aRlSMnayrbJUvDDeOMNhYfqxi1789bm606ItUqVFAiKiUkAkC5AuBwueikGk2orTZtPGCZZSGgDjYmwHpOnrXXdjsCEEEFM3iAMx6uOr3eu65Fu/he7FmfCB8YGvfY62OU5bW4WXovZul0Mh+yPxK4Mk9TNoqkbpjAAAOAFh6FUiLMsEREAREQBERAF5n2w/wDFH/y6X/tL0wvMm27rbTE9KqmPsiQHWdoX3ncoTvBr+yoZOsloh97j+iCpnjvy7/ErmO92a0UDOr3O/NFv7S9Wb04f6OZbzJPuownsqFjreXOe0PhwYPVr6SuyUNMI2Nb04nqeZUR2SoGt7CNo8iNjbeDQLe2ymy8o6QrdREHtc12ocC0juIsVcRAeXNhXupsYpWuu0SF1K6/zvOh6cMzW9eHVbza7Z2SOaWWkcY5tc7Rwf6OGZa3bOmFPjLZGuuRiBNugHweUadM0rvaui7Ux5amS3VdfTpSuLMp7bkP2ILnUEb3kl3aSNu65Nged/Sts8rWbMYlCKV0RkY2WOomDmFwBsXEhwB4jlp0Wdmvwse8FdWN+BGcuT49W3H9/35qolWnFWIKXO4K24rRbYyFjIZW8Y5QfR09lldodooJeDwx30X6e3gVn3Fq0stp2s2iL41wPA38F9VyoVJK+lUONuOihkoIsWfE4WedKwfeBPqCj+O7QskjdHDmc4/OAIsAbnvWUskYrksk2SpFg4ZVs7CFxkZcsbe7he4FiDfndZ1lZO0QERFIMPZTXGx3RO/U/avQez/yI8SvP+ymmND60LvY3/SvQOAD4keJXn5PMzePBsURFQkIiIAiIgCIiALy7vIdl2gldyFRAfU2Mr1EvMe+OnMeJVMuny8duvyMTvUpQOs7QfLv8T71yje3q6kHXtPexdWxv5S/0mtPrC5ZvXNn0jjwBf72Felk/Y/w54+c7lsoPKP2B+CkqjeypuXH6oUkXmHQEREB5Z3pROdjlQIzaQzQtaejixlvbZSzGdpXRzmCsOaqjd2cjomnKRpablZpBF+hvotPtZHm2nA61tIPZEpPtTh7XYriFwPLpmD84OB/VC3wXq2KTqtyHUWzkkxq5mMpXM+FSR/GtcXXFicpbwb5QW5wnDmwss1jWF2rgxziL+LtfYsHYDaSnZQOgmlDZjUPcA7NqHNZYk2sNQRqeS3b104VFrUuTOd8FJKtOVbirTluUNVtOwOpZb/RuPQQVd2I2DpayhikkEglc54LmPsTZxAFnAt9QTGWZoJR9R3sClu5j/gqb/mP/AFyuHqfMjbHwRmp3QlpHZVT28/KZ/c4LHO7CrHm1ot98e4lej3NB4i6svoozxY31Bc9mh52G66qPnVo/TP4p/FG8nyqwEc/iz+L16G/g+L6DfUqhQx/Qb6gjYPK202zkWH1kDCXTRuaHkFovqXNsBfXUA2UhYIhYMyAPHk5QBmHUW46K6Zc207WvJLWVcjWhxuGgC7WtB80A62HVaqXZkPmxEG+aORzYdfNJJeLdOIHpW+FvhIzmavB8HYwtc6VgL3vDGFgc74txHF17cFK1otjsDEtDUyOHxjiQxx4tMYzAjoc3uWRh01Q+NtQ4MELnBuTXMAdO0v0zcui2x+FLbkrLdm1RWRVMLywObnGuW+vqV4rUqYmzzrY1D3xOH6Ll6B2ePxPpK870Pk4xRu+kMv6w/FehtnD8UftH8FwZfMzaPBtURFmWCIiAIiIAiIgC87f7QGEZK0zW+VijeHXH8neN7QOJPlQnwzL0SolvJ2S/hCmytNpY7ubqBnBFnREkHLmFrGxs4NNjaylAjNLiTamkpJ2m+aFrXdz2ANeD94FQPe1Denif9GXL6HNP4tC1WBYxNhMj6aqjf2LnXsRZ0bhpmt3i1xwIALSRxr272rgqIGwwFz3Oe118pFgOWupJJ967e5F4XFvcx0vXZ3XYaoD2NeODomOHpspYuf7sY3xQUscgLXdiGkHiNL2K6AuE2CIiA807y+0pcdfVOjORk9PUN+s1oZa3cSxwv1CkX5Qw1uKzSU7i+N1NGOBBuHG4IPMZl1fazZWCviyTN8oXySADMwnx0c082nQ+NiOIYxuoqqMmSlqPKa0kg3Y421OUi4cDbgbclrjnokmVkrVFzY/AIn4TiDixpl7eaPPa5aI2NcwC/DyiTp3LCwSObs4qmWUkTktLD5rb37Mt6XykHxC3G6Cp7XDq+I6v7TtD/wC6zLf1sWqxWLPg8LRzZT+0tB963xeW/YpLmi9R4vHK4tbmHHKXCweBxLDzAKynq7tBTtjhhIFhDJG0W5B3xf8AaCsPK6VfDM/gxsQPxUn2He4qVbmP+Cpv+a/9cqGbQSZaaU/VI9eime5of7jTf813/wBhXJ1T3Rrj4OxoiLlNAiIgPNe9GilocVdUtaQ7tvhTHX0e1wZcC2oyva8O7nt667TBcTjqZqyWIksfKxwuLH5NoNx4ghdq2m2cgroTDUNuOLXDRzHWsHtPI+NweBBGi4xjG52SFxNNVPYfrCwceocy1hb5uU2W2LJodlJRs+7FgfB54x8ypmZ4XOixKKDNhwYOPYOb4EA/itJhGIS4TNNBWMeWSHOHt1zObfy2k+cHX15jRbPZLF4n0zWukY1wL7tc4AgFxPM6jVdWOcZJL8MzlFoxoaa2GxSC5e0tnLuZObyiTxPkEjwWeQsSgq4/4Oe0vZ5LZWAFwvoXZefMWWC/aKFkbXFwc7KPJbqb259EUopL4QpsvU7r4tQjob+vN/cvQuzR+Ld9r8AuEbtcLmnqjXytyRtaWxgjjcW8nqACdepXeNm2WiJ6uP4Lim7k2bLZG2REVCQiIgCIiAIiIAiIgNXjeBRVLSJGMdcWOZoIcBwBv0KiMe72CJ4fHSQhzTcOaBoeovwXQkQGjwfCnNfnfpbgPHmt4iIAiIgC1u0WENqqd8LiW5hdrmmxa4G7XDwIGnPgtkiA8x1eFYhgc7pGtDmyNcHta1xYWg8eHmjQ3vdt7G19cD8pIThjYcxEzQ1uUg8ng3B4cF6jrKNkos9oNtRccD11XONod0tJKS4Q5SdbwnL+jq32LSORxToq42RHaWrY+ikc17SMrXizgeDmkLWz4nC0ZnSsAIv5wuR3C9yt67dFRjian85v+Wsmi3YULDrFJIePlvd7m2BWz6l3dFe2c4ra2SvcKakY5wc4ZnWNrdT9Fo4knou4bGYSIGU0DdezDQSOZGrnd1zc+lZOE7N9m0MhhbEzuaGjxNtSe9SfC8MEWp1edL9B0C55zcnbLpUbBERVJCIiAL45oOhF/FfUQGlx3ZmCpZkkjY4cw5twe/uPeua4jugpc1xFKz7DyR7b+pdkRAcO/iipOlT6/wDQtxhu7ujj82kznq8Of6bOuAusogIxRYG91s3kN9voHJSSGINaGtFgNAq0QBERAEREAREQBERAEREAREQBERAEREAREQBERAEREAREQBERAEREAREQBERAEREAREQBERAEREAREQBERAf/2Q=="/>
          <p:cNvSpPr>
            <a:spLocks noChangeAspect="1" noChangeArrowheads="1"/>
          </p:cNvSpPr>
          <p:nvPr/>
        </p:nvSpPr>
        <p:spPr bwMode="auto">
          <a:xfrm>
            <a:off x="765175" y="-212725"/>
            <a:ext cx="2647950" cy="17240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11" name="Espace réservé du contenu 2"/>
          <p:cNvSpPr txBox="1">
            <a:spLocks/>
          </p:cNvSpPr>
          <p:nvPr/>
        </p:nvSpPr>
        <p:spPr>
          <a:xfrm>
            <a:off x="619944" y="1412776"/>
            <a:ext cx="6904384" cy="4824536"/>
          </a:xfrm>
          <a:prstGeom prst="rect">
            <a:avLst/>
          </a:prstGeom>
        </p:spPr>
        <p:txBody>
          <a:bodyPr vert="horz">
            <a:normAutofit lnSpcReduction="10000"/>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dirty="0" smtClean="0"/>
              <a:t>L’ensemble des techniques associés au WEB 2.0</a:t>
            </a:r>
          </a:p>
          <a:p>
            <a:pPr lvl="1"/>
            <a:r>
              <a:rPr lang="fr-FR" dirty="0" smtClean="0"/>
              <a:t>Au delà de l’aspect purement marketing</a:t>
            </a:r>
          </a:p>
          <a:p>
            <a:pPr lvl="1"/>
            <a:r>
              <a:rPr lang="fr-FR" dirty="0" smtClean="0"/>
              <a:t>La vente de ce qu’on apporte : la notion de plateforme d’échanges et de « </a:t>
            </a:r>
            <a:r>
              <a:rPr lang="fr-FR" dirty="0" err="1" smtClean="0"/>
              <a:t>Big</a:t>
            </a:r>
            <a:r>
              <a:rPr lang="fr-FR" dirty="0" smtClean="0"/>
              <a:t> Data »</a:t>
            </a:r>
          </a:p>
          <a:p>
            <a:pPr lvl="2"/>
            <a:r>
              <a:rPr lang="fr-FR" dirty="0" smtClean="0"/>
              <a:t>Facebook</a:t>
            </a:r>
          </a:p>
          <a:p>
            <a:pPr lvl="2"/>
            <a:r>
              <a:rPr lang="fr-FR" dirty="0" err="1" smtClean="0"/>
              <a:t>Twitter</a:t>
            </a:r>
            <a:endParaRPr lang="fr-FR" dirty="0" smtClean="0"/>
          </a:p>
          <a:p>
            <a:pPr lvl="2"/>
            <a:r>
              <a:rPr lang="fr-FR" dirty="0" err="1" smtClean="0"/>
              <a:t>YouTube</a:t>
            </a:r>
            <a:endParaRPr lang="fr-FR" dirty="0" smtClean="0"/>
          </a:p>
          <a:p>
            <a:pPr lvl="2"/>
            <a:r>
              <a:rPr lang="fr-FR" dirty="0" smtClean="0"/>
              <a:t>…</a:t>
            </a:r>
          </a:p>
          <a:p>
            <a:pPr lvl="1"/>
            <a:r>
              <a:rPr lang="fr-FR" dirty="0" smtClean="0"/>
              <a:t>Rendu possible par la numérisation facile du média :</a:t>
            </a:r>
          </a:p>
          <a:p>
            <a:pPr lvl="2"/>
            <a:r>
              <a:rPr lang="fr-FR" dirty="0" smtClean="0"/>
              <a:t>CCD (</a:t>
            </a:r>
            <a:r>
              <a:rPr lang="fr-FR" dirty="0"/>
              <a:t>Charge-</a:t>
            </a:r>
            <a:r>
              <a:rPr lang="fr-FR" dirty="0" err="1"/>
              <a:t>Coupled</a:t>
            </a:r>
            <a:r>
              <a:rPr lang="fr-FR" dirty="0"/>
              <a:t> </a:t>
            </a:r>
            <a:r>
              <a:rPr lang="fr-FR" dirty="0" err="1"/>
              <a:t>Device</a:t>
            </a:r>
            <a:r>
              <a:rPr lang="fr-FR" dirty="0"/>
              <a:t>) </a:t>
            </a:r>
            <a:r>
              <a:rPr lang="fr-FR" dirty="0" smtClean="0"/>
              <a:t>depuis 1969</a:t>
            </a:r>
          </a:p>
          <a:p>
            <a:pPr lvl="2"/>
            <a:r>
              <a:rPr lang="fr-FR" dirty="0" smtClean="0"/>
              <a:t>Mp3 (1995) , codex vidéo, </a:t>
            </a:r>
            <a:r>
              <a:rPr lang="fr-FR" dirty="0" err="1" smtClean="0"/>
              <a:t>etc</a:t>
            </a:r>
            <a:r>
              <a:rPr lang="fr-FR" dirty="0" smtClean="0"/>
              <a:t> etc…</a:t>
            </a:r>
          </a:p>
          <a:p>
            <a:pPr lvl="1"/>
            <a:endParaRPr lang="fr-FR" dirty="0"/>
          </a:p>
          <a:p>
            <a:pPr lvl="1"/>
            <a:endParaRPr lang="fr-FR" dirty="0" smtClean="0"/>
          </a:p>
          <a:p>
            <a:endParaRPr lang="fr-FR" dirty="0" smtClean="0"/>
          </a:p>
          <a:p>
            <a:pPr lvl="1"/>
            <a:endParaRPr lang="fr-FR" dirty="0"/>
          </a:p>
        </p:txBody>
      </p:sp>
      <p:pic>
        <p:nvPicPr>
          <p:cNvPr id="2050" name="Picture 2" descr="http://www.absolut-photo.com/cours/capteur/photo/capteu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0272" y="3990702"/>
            <a:ext cx="1954967" cy="1440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0906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 calcmode="lin" valueType="num">
                                      <p:cBhvr additive="base">
                                        <p:cTn id="12"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 calcmode="lin" valueType="num">
                                      <p:cBhvr additive="base">
                                        <p:cTn id="17"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 calcmode="lin" valueType="num">
                                      <p:cBhvr additive="base">
                                        <p:cTn id="22"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anim calcmode="lin" valueType="num">
                                      <p:cBhvr additive="base">
                                        <p:cTn id="27"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nodeType="afterEffect">
                                  <p:stCondLst>
                                    <p:cond delay="0"/>
                                  </p:stCondLst>
                                  <p:childTnLst>
                                    <p:set>
                                      <p:cBhvr>
                                        <p:cTn id="31" dur="1" fill="hold">
                                          <p:stCondLst>
                                            <p:cond delay="0"/>
                                          </p:stCondLst>
                                        </p:cTn>
                                        <p:tgtEl>
                                          <p:spTgt spid="11">
                                            <p:txEl>
                                              <p:pRg st="5" end="5"/>
                                            </p:txEl>
                                          </p:spTgt>
                                        </p:tgtEl>
                                        <p:attrNameLst>
                                          <p:attrName>style.visibility</p:attrName>
                                        </p:attrNameLst>
                                      </p:cBhvr>
                                      <p:to>
                                        <p:strVal val="visible"/>
                                      </p:to>
                                    </p:set>
                                    <p:anim calcmode="lin" valueType="num">
                                      <p:cBhvr additive="base">
                                        <p:cTn id="32"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1">
                                            <p:txEl>
                                              <p:pRg st="5" end="5"/>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nodeType="afterEffect">
                                  <p:stCondLst>
                                    <p:cond delay="0"/>
                                  </p:stCondLst>
                                  <p:childTnLst>
                                    <p:set>
                                      <p:cBhvr>
                                        <p:cTn id="36" dur="1" fill="hold">
                                          <p:stCondLst>
                                            <p:cond delay="0"/>
                                          </p:stCondLst>
                                        </p:cTn>
                                        <p:tgtEl>
                                          <p:spTgt spid="11">
                                            <p:txEl>
                                              <p:pRg st="6" end="6"/>
                                            </p:txEl>
                                          </p:spTgt>
                                        </p:tgtEl>
                                        <p:attrNameLst>
                                          <p:attrName>style.visibility</p:attrName>
                                        </p:attrNameLst>
                                      </p:cBhvr>
                                      <p:to>
                                        <p:strVal val="visible"/>
                                      </p:to>
                                    </p:set>
                                    <p:anim calcmode="lin" valueType="num">
                                      <p:cBhvr additive="base">
                                        <p:cTn id="37"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1">
                                            <p:txEl>
                                              <p:pRg st="7" end="7"/>
                                            </p:txEl>
                                          </p:spTgt>
                                        </p:tgtEl>
                                        <p:attrNameLst>
                                          <p:attrName>style.visibility</p:attrName>
                                        </p:attrNameLst>
                                      </p:cBhvr>
                                      <p:to>
                                        <p:strVal val="visible"/>
                                      </p:to>
                                    </p:set>
                                    <p:anim calcmode="lin" valueType="num">
                                      <p:cBhvr additive="base">
                                        <p:cTn id="43" dur="500" fill="hold"/>
                                        <p:tgtEl>
                                          <p:spTgt spid="11">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
                                            <p:txEl>
                                              <p:pRg st="7" end="7"/>
                                            </p:txEl>
                                          </p:spTgt>
                                        </p:tgtEl>
                                        <p:attrNameLst>
                                          <p:attrName>ppt_y</p:attrName>
                                        </p:attrNameLst>
                                      </p:cBhvr>
                                      <p:tavLst>
                                        <p:tav tm="0">
                                          <p:val>
                                            <p:strVal val="1+#ppt_h/2"/>
                                          </p:val>
                                        </p:tav>
                                        <p:tav tm="100000">
                                          <p:val>
                                            <p:strVal val="#ppt_y"/>
                                          </p:val>
                                        </p:tav>
                                      </p:tavLst>
                                    </p:anim>
                                  </p:childTnLst>
                                </p:cTn>
                              </p:par>
                            </p:childTnLst>
                          </p:cTn>
                        </p:par>
                        <p:par>
                          <p:cTn id="45" fill="hold">
                            <p:stCondLst>
                              <p:cond delay="500"/>
                            </p:stCondLst>
                            <p:childTnLst>
                              <p:par>
                                <p:cTn id="46" presetID="2" presetClass="entr" presetSubtype="4" fill="hold" nodeType="afterEffect">
                                  <p:stCondLst>
                                    <p:cond delay="0"/>
                                  </p:stCondLst>
                                  <p:childTnLst>
                                    <p:set>
                                      <p:cBhvr>
                                        <p:cTn id="47" dur="1" fill="hold">
                                          <p:stCondLst>
                                            <p:cond delay="0"/>
                                          </p:stCondLst>
                                        </p:cTn>
                                        <p:tgtEl>
                                          <p:spTgt spid="11">
                                            <p:txEl>
                                              <p:pRg st="8" end="8"/>
                                            </p:txEl>
                                          </p:spTgt>
                                        </p:tgtEl>
                                        <p:attrNameLst>
                                          <p:attrName>style.visibility</p:attrName>
                                        </p:attrNameLst>
                                      </p:cBhvr>
                                      <p:to>
                                        <p:strVal val="visible"/>
                                      </p:to>
                                    </p:set>
                                    <p:anim calcmode="lin" valueType="num">
                                      <p:cBhvr additive="base">
                                        <p:cTn id="48" dur="500" fill="hold"/>
                                        <p:tgtEl>
                                          <p:spTgt spid="11">
                                            <p:txEl>
                                              <p:pRg st="8" end="8"/>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11">
                                            <p:txEl>
                                              <p:pRg st="8" end="8"/>
                                            </p:txEl>
                                          </p:spTgt>
                                        </p:tgtEl>
                                        <p:attrNameLst>
                                          <p:attrName>ppt_y</p:attrName>
                                        </p:attrNameLst>
                                      </p:cBhvr>
                                      <p:tavLst>
                                        <p:tav tm="0">
                                          <p:val>
                                            <p:strVal val="1+#ppt_h/2"/>
                                          </p:val>
                                        </p:tav>
                                        <p:tav tm="100000">
                                          <p:val>
                                            <p:strVal val="#ppt_y"/>
                                          </p:val>
                                        </p:tav>
                                      </p:tavLst>
                                    </p:anim>
                                  </p:childTnLst>
                                </p:cTn>
                              </p:par>
                            </p:childTnLst>
                          </p:cTn>
                        </p:par>
                        <p:par>
                          <p:cTn id="50" fill="hold">
                            <p:stCondLst>
                              <p:cond delay="1000"/>
                            </p:stCondLst>
                            <p:childTnLst>
                              <p:par>
                                <p:cTn id="51" presetID="2" presetClass="entr" presetSubtype="4" fill="hold" nodeType="afterEffect">
                                  <p:stCondLst>
                                    <p:cond delay="0"/>
                                  </p:stCondLst>
                                  <p:childTnLst>
                                    <p:set>
                                      <p:cBhvr>
                                        <p:cTn id="52" dur="1" fill="hold">
                                          <p:stCondLst>
                                            <p:cond delay="0"/>
                                          </p:stCondLst>
                                        </p:cTn>
                                        <p:tgtEl>
                                          <p:spTgt spid="11">
                                            <p:txEl>
                                              <p:pRg st="9" end="9"/>
                                            </p:txEl>
                                          </p:spTgt>
                                        </p:tgtEl>
                                        <p:attrNameLst>
                                          <p:attrName>style.visibility</p:attrName>
                                        </p:attrNameLst>
                                      </p:cBhvr>
                                      <p:to>
                                        <p:strVal val="visible"/>
                                      </p:to>
                                    </p:set>
                                    <p:anim calcmode="lin" valueType="num">
                                      <p:cBhvr additive="base">
                                        <p:cTn id="53" dur="500" fill="hold"/>
                                        <p:tgtEl>
                                          <p:spTgt spid="11">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1">
                                            <p:txEl>
                                              <p:pRg st="9" end="9"/>
                                            </p:txEl>
                                          </p:spTgt>
                                        </p:tgtEl>
                                        <p:attrNameLst>
                                          <p:attrName>ppt_y</p:attrName>
                                        </p:attrNameLst>
                                      </p:cBhvr>
                                      <p:tavLst>
                                        <p:tav tm="0">
                                          <p:val>
                                            <p:strVal val="1+#ppt_h/2"/>
                                          </p:val>
                                        </p:tav>
                                        <p:tav tm="100000">
                                          <p:val>
                                            <p:strVal val="#ppt_y"/>
                                          </p:val>
                                        </p:tav>
                                      </p:tavLst>
                                    </p:anim>
                                  </p:childTnLst>
                                </p:cTn>
                              </p:par>
                            </p:childTnLst>
                          </p:cTn>
                        </p:par>
                        <p:par>
                          <p:cTn id="55" fill="hold">
                            <p:stCondLst>
                              <p:cond delay="1500"/>
                            </p:stCondLst>
                            <p:childTnLst>
                              <p:par>
                                <p:cTn id="56" presetID="22" presetClass="entr" presetSubtype="4" fill="hold" nodeType="afterEffect">
                                  <p:stCondLst>
                                    <p:cond delay="0"/>
                                  </p:stCondLst>
                                  <p:childTnLst>
                                    <p:set>
                                      <p:cBhvr>
                                        <p:cTn id="57" dur="1" fill="hold">
                                          <p:stCondLst>
                                            <p:cond delay="0"/>
                                          </p:stCondLst>
                                        </p:cTn>
                                        <p:tgtEl>
                                          <p:spTgt spid="2050"/>
                                        </p:tgtEl>
                                        <p:attrNameLst>
                                          <p:attrName>style.visibility</p:attrName>
                                        </p:attrNameLst>
                                      </p:cBhvr>
                                      <p:to>
                                        <p:strVal val="visible"/>
                                      </p:to>
                                    </p:set>
                                    <p:animEffect transition="in" filter="wipe(down)">
                                      <p:cBhvr>
                                        <p:cTn id="58"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152400"/>
            <a:ext cx="8507288" cy="972344"/>
          </a:xfrm>
        </p:spPr>
        <p:txBody>
          <a:bodyPr>
            <a:normAutofit fontScale="90000"/>
          </a:bodyPr>
          <a:lstStyle/>
          <a:p>
            <a:pPr marL="0" indent="0"/>
            <a:r>
              <a:rPr lang="fr-FR" i="1" dirty="0"/>
              <a:t>« L’histoire est un perpétuel recommencement. »</a:t>
            </a:r>
          </a:p>
        </p:txBody>
      </p:sp>
      <p:sp>
        <p:nvSpPr>
          <p:cNvPr id="7" name="Espace réservé du contenu 2"/>
          <p:cNvSpPr txBox="1">
            <a:spLocks/>
          </p:cNvSpPr>
          <p:nvPr/>
        </p:nvSpPr>
        <p:spPr>
          <a:xfrm>
            <a:off x="467544" y="1511300"/>
            <a:ext cx="8280920" cy="4654004"/>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lvl="1"/>
            <a:endParaRPr lang="fr-FR" dirty="0" smtClean="0"/>
          </a:p>
          <a:p>
            <a:pPr lvl="1"/>
            <a:endParaRPr lang="fr-FR" dirty="0"/>
          </a:p>
          <a:p>
            <a:pPr lvl="1"/>
            <a:endParaRPr lang="fr-FR" dirty="0" smtClean="0"/>
          </a:p>
          <a:p>
            <a:pPr lvl="1"/>
            <a:endParaRPr lang="fr-FR" dirty="0"/>
          </a:p>
        </p:txBody>
      </p:sp>
      <p:sp>
        <p:nvSpPr>
          <p:cNvPr id="5" name="AutoShape 2" descr="data:image/jpeg;base64,/9j/4AAQSkZJRgABAQAAAQABAAD/2wCEAAkGBxQTEhQUExQVFRQXGBgVGRcYGB0cHRocGSAdHxoXHBwcHSogGRslHRwaIjEhJSkrLi4uHCAzODMsNygtLisBCgoKDg0OGxAQGiwkHyQsLCwsNDQsLCwsLCwsLCwsLCwsLCwsLCwsLCwsLCwsLCwsLCwsLCwsLCwsLCwsLCwsLP/AABEIALUBFgMBIgACEQEDEQH/xAAcAAEAAQUBAQAAAAAAAAAAAAAABgIDBAUHCAH/xABREAABAwIDBQMGCQYLBgcAAAABAAIDBBEFEiEGBzFBURNhcSIygZGhsRQjM0JSYnKCwRaSorLh8BUXQ0RUk8LR0tPiCCQ0c5TDNlVjg4Sz8f/EABkBAQADAQEAAAAAAAAAAAAAAAABAgMEBf/EACoRAAICAQMCBQMFAAAAAAAAAAABAhEDEiExBBMiMkFRcRRCYSMzQ4GR/9oADAMBAAIRAxEAPwDuKIiAIiIAiIgCIiAIiIAiKL7S7fUVFpLKHPFrsYQSO868unHoCgJQi4vWb8HyOy0NDJLb6QJJuDyZewv6x0WDLvTxxoucNYB308/+YpoHdkXLdht8MdVK2mrIvg07jla6/wAW53JpzeUxx5A3HfqAui1OLwR3zzxMtxzSNFvG5UAzUUbqNvsNZbNW0+uotIHcfs3Wrqd7eFMNjU3+yx7h6w1KBOEUA/jjwn+kP/qZP8KqZvhwkm3whw8YpB/ZQE9RRqk2/wANkIDa2C54AvDf1rLf01UyQXje146tcD7kBeREQBERAEREAREQBERAEREAREQBERAERco273vNpz2dIwSvNsjzqHG9iQ3jl0sD848NNUB1dW5p2t85zW+JA964M2g2ixAZ5ZnUkLyHeVJ2WgOlmN8sHXgQL2Cqbung1NTiEshJzHIziTzu9x171dQb4RDaR2Cs2uoYiRJWU7SNCDK249F7rAdvHwsfz2H1k+4LnFPu4wtnnCol+0/L+q0K9+ROFD+aOPjNJ+Dlqunm/Qr3Ik/bvKws/wA9h9v9ywsV3s4ZFG5zKgTOA0YwG51A4kAc/VfQqAYtsXh/YyGGjPahjsg7d+rrHLxdbiotspu9c5zZKwFrAb9kCMzrcnEeaD3a+Cj6eadUO5GiSN2zxfGXviooxFFcgv4MYNNHvI1d3W4HzdLrY0W7CihPaV076ubiWg5WXuSdfOOveOakbcQyRthhYyGJvBkYDQOug9/ErXPdddEOl9ZGby+xsY8VELOzpY2QRjQBjQOHVa+evkdqXuv4qy4q04rpUIx4Rm22RnbfARURmVuk7AXB3NwGpaTzPMd/iots7sc6raJ5Zwxjr8i95sbHuHrXS3FRrAPiamppvmfLxjo13nAdwNvasMmKLmm/U0jJ0XqXYPDmeeamU/aaweoAn2rYxYHhzBZtCx3e98jj+sFlOKtOP7+Ct2YL0I1stSYfRcqCnHod/iWHJhNGf5pD6Mw/tLMcrbyp7cfYjUzUVOzVE7+QLfsSOHvusD8lmxkupqieF3j+LbFSFxVpxUPFB+hOplrD9s8aorDtGVkY0yuGc2HeMr727yphs9vypnnJWRPpn3sSPLZ6dA5vhYqJrFrqCOYWkYHd/MeB4hYS6Zfay6ye56DwrFYamMSU8rJWH5zHAi/Q24HuOqzF5Q/gmpo5O2oZpGuGtmuyusDex5Pb3Hj0K6jsLvoil+JxECCUadrY5HHo4WvGfZ4cFyyg4umaJpnXkVEUrXAOaQ5p1BBuD4EKtVJCIiAIijm1O29HQg9tKM+nkN1drwvbzRz15cAUBI0XCcS3+vD/AIilYWdXudf0W9HJdS2A2qGJUbagM7M5nMc29wHNtex5jUICSIiIAiIgIjvSxl1Lh7yxwY+VzIA8m2XtDZzr2NrNDtbGxsuW7j8EjllqMRlZcQkRwAgWDrXvw85jMgH2vBbj/aExX5GBrrZGOmdra+c9kxtrEHQyHlo0rdbJUApMIpYwLOkb2z+t5NfdlHoWmOOqSRWTpWZdfXOkcSToozJtXRtcWmojBBsddLjlcLdqP/k1Qw5pHRRjXMXP5ddXcF6bTSqNHPs+TaUeIxTAmKRkgHHK4G3jbgVeKw8OoII7vgZG0PAJLLWcOR04rLWkbrcqwiL44qxBS5W3FVOKtuKgkoeVacVU4q04qpJ8KjuOnsqqln4BxMDj1Drlo9akKjW8Bv8AuoeOLJWPHtH4rLL5b9i0eSRPKsuKrBJtbUm1gOd+FltPyWqj/JgH6Je0Hwte6lyS5ZCTZpCVacf3/f8AfRXquFzHOY8Frm6EHiFjkqQUuKtr64r4oARF8KA+ErT4xgMc5DvMfzcBx8Rz8VtiizklLZlk6I7FRspbMdX1EINyGx5gO82Bssls0XLGaofecP8AuL7tRhvaxEgXey7h4cx6h7Fe3XYHRVkckc0WaZjgb5nC7XcNAbaHT1LlyVB1WxrHdFrOz/zqo/Pd/mKttQBwxupH33f5qnrt1FH/AEWT8+T/ABK5Huvox/NHHxL/AMSqal7E0QQVZcLHHai3fIR7e0UHxWnvUFjZ/hFzftPK8ouAJPM368eC7lLuoozr8FePB7/8S02KboIic0Lp4HcrguaPXZ3tVW0/QlI51i/lQNacnxY0bGYmi9rFzm2Ejie/VdF3E1DhTv8AKIAqBz4AtbfTooxiW7Wve4NMscjBwc5xBt3i1/Rcrq2ymAtp4oqeIA2tmcBbM75zz4+zgok74COjoiKpIRFZragRxvkPBjXPPg0XPuQHnfeXVfDsYNM3UOqIqa4cdRGACC3kQ+STXxXV9onAObG3zWNDR4DQLlW7Fr6nGo5ZAfio5alwNtDNmcNRxBMoI5+qy6PiUmaRx7119LG5WZZHsYpUEmppcTxOWlaIzFAOMpd2bLAZpHNaQZHkmwubAclOiou+gq6eqqZqQQvbUsDZGyEtLXDQkWGoOp9K6s0W0qM4NJmqodoZoMRNBKGmMOETbRtY5twCw2Y4tDTcaXOhHgpwoZshsMKZ4mmcHyjzQ3zW353IuT6lM1OBTUfGROr2CocVU5W3FbFSlxVpxVTysXa3aSkw18cM0Ms87o2yOyvyNYHXs3qToVlkyxhyWjFvgreVbK0P8Z9B/QJv6/8AYvh3n0H9Am/r/wDSsPqofkv22b5aHbYXo5fBp9oWRSbxMLebSQVcP1mva8DxBsU27hjdhr6mllFRTuLGZhcOY4keTI35v7R1CSzwlFpewUGmSDYuUNcJn+bDTvnP3W/tXCK7EZJZnzPcTI9xeXXN7uNzbpxXYcRlMGC1knznthph94jP+iuKBc2eVyNILY77tS45oA8kyCmgDzzLsupPetG8rAj3o08rWGroS+ZrWsMkcxaH5QBctI0OiqbvBww+dQ1Le9s4J9oW0M8Ekijg2zJRbPC/gVeHDD5ZO3a3OaeYAOLRxyOGjiOiow2GFsU9TU5+wp2BzgzRznONmMBPC5Wyyxasrpd0a9UFYrt4GG/0Co/6j9i+fl/hv9An/wCo/wBKyfUQLdtmUixm7fYZzoagDqKi59RC3OE1OHVxEdJPJDUHzYqkABx+i2Rul+g49yLPBjQzXrQbKn4LjEYvlZIXD7sgNh6H29SkdRA5jnMe0tc02LToQVFdsQWOgnb5zHe0eUPaCozK42IPc9TYdUdpG13O2viOKyVotlKkPYbcDlePBwW9XEbBERAY01BG7zmDx4e5KWgjjN2tseup96yUQBERAFFN6eICHCqskgZ4zAL8LzeRc+AcT6FK1y/f9XFlHA0Ei83aEgX+SY5zQR0L8iIEe3F0oDcSqLNAL2wty3sA3MSGk65bFvHoFJHm5P7/AL//AIsLdTSdjgjXWsZpJJD32OUexoWUV6HSLwtmGXk+FUEr6VSuwyCxsSq+yjdJkfJlt5LBdx1toOduPoWSvhKMgiOJ7RMqmGmpc5nk8g3Y5vZtPnPcTbQDp171JWNytAvewAuefeVpZXNGKNt5zqR2b0PBF/UeK3TisoXbb+C7LlJAZJGMHznBvrK5JvUxMVGK1Twbta/sm+EYDdO64J9K7Tsy5rZzK/zYWSSuPQNHH2rzdUzl73Pdxc4uPiTcrj6uXiSNcS2Onbu9j6U0nw2tjM3aPcyGLMWtIbo57iNeNxbu9Uin2dwmYZX0ZgvoJIZHEtvzyuuDZZ8lP2NHh8HAspWOcOj5Bmd7brDAJsACSdABxJPABaYsMHC2iJTd7HL9vNkHYfMwB/awStzwy2tmaLXBHJwuL+IWw3Q4mI69tPIA6nq2mmlY7zSHeabdQ7QH6x6rb77K5oNFRggyU8b3S2N8rpS05O4gNv8AeC0e6HCzPitMAPJjJmeejWC9z97KPSuJ0pbGvoSzezKafDqWlvrLPLKfCLyG39d1Bt32zTa+rEUjiyFjHyyvHEMYOXeSWj0qSb/KsOxJsTTpDCxlujnXefTZzVmbqIBHh2I1Hznuipm/rO9h9it55/JHCNq7D8JAyjDiWcM5mfnPfxsCoZvH2QipBBU0rnGlqMwa1/nRvbxYTzHQ9x9MncsPe7UhlFhlOOJbJUO++QGf2lvnxxjG0UhJtkQ3dOkGJ0XZef27B90mz/0cy6TvJnbFhdQ0aGornNFubYiXeq4US3IUgdiYld5tPDLUH7oDfe8LL3x1Ba3D6Y3uyB07/tzuJN+8ZfaudOos0fJEdisA+H1sFLmyCQnM4C9mtaXOPjZpXTXUeExns2Yc2VjSR2j5n53D6WmgvxUc3OU2U11Wf5GnLGn68xyg362B9a2VlrhxqStlJyaLeObA0lRDLNhpkjmiaZHUshzAsHnGN56cbEn0LlYK7rgMwpoaqslu2OKF8bT9OSQWawX8493eFwpZ5YqMqRaLtHbKnEjW0NHWv+WcH08v1nRHyX+Jbqf2KF7bkdg37Y9xUspKQ0+FUEL9JH9rUkH5rZCAz1tF/WontiwvbDG0Xc+QADv4D2kLf+Ep9x3nYF/xcQ6wR+xrf71MVF9loA1+VvmtZlHgLAe5ShchqEREAREQBERAFwz/AGh8StNDCHlpFO9xA4O7SRgsfQxx9AXc15r371rnYjNFxAFMBp9Fjza/jKfYpQOo4XB2OFUMf/oRuPi4Bx96wStzjvkshYL2bGweoBaQr1OnVQRzZHufCV8X1F0GZ8VDnK3WVkcbc0j2sHVxAUGxraQ1sgo6Mmz7iSU6eSPOy91ufPhzWc8ij8loxsz9m5PhFXU1fzBaniPUN1cR1BIHrUlcVZoaNsMbImCzWCw/EnvPNVkqIKluS3bKMcq+wwqvl5vYynb4yHyvZquCLsW9ioDMKpYr+VNUPmt1EbSz1ahc42O2akxCpbTxFrSQXue7gxjfOcbceI06kLzc7ubN4KkdSZvBw2pYx8756eYMYx7BH2jbtFrtI5eK1+I7z6SBp+AQSSTWsJ57AMP0msF7kd9lSd2OHjQ107iOJbCLE91zwVyHYHCWavlrpT0aI2D03BNvBW/Waojw8nKp5paiYucXyzSOueLnPce4ak9y7lu32W/g9sbJLfDqstbI3nBB5xYfrOyi/o6a04fJSUdzQUjYXkWM0hMkgH1bkhvo9SpwvFnQ1DJ3XkIcS651NwQdTz1VodPJbsOa4RyPbnEzU4hVzH50r7fZacrf0QF0vCKf4Pg9FHazp3SVLuVwTlYT92yxJdhcJMhf8IrRGTfs8jcw+rnOnrC2WN4iJnMDGdnDExsMTObWM0bfvTDikpW0JyVGBGwuIaOJIA9OijW+erDsTdEPNp44oB91tyR01d7FJYZC1zXDi0hw8QbhX9odn8Nrp3VUk1TBLIQ6RjWNe3NYAlh4gG3O606iMpVRWDSNXugo3Clr5Rxl7KjYepld5QB7hlNlot8WI9ti1RY+TFlgb3CNoDh+fmXVtkG07ZKekpWvbTQOfVPfLbO97WkZ3ZdLC4A05DovPuJVZmmllPGR7nn7xJ/Fcs1pSTNE7ZMd3e1tPTQ1NLVNkEVQY3dpHYuYYzcXaeIJspG/abB4vK7SqqejGxiMHuc4m9vBanB920Qp4p66qdCZ2CSOKOPO7IeDnG9hca2WYzYXCh51XVuHRsTQfWSQrQ7iVIh6fUi22220lfkjaxsFLEbxwNNwDwzOPzncde8rI3e7FGteZZyYqKLypJSCA+38kw83Hu4eJCl9JgmDQ6tpamocNR8IlAbcdRFa47iFk4rjUk4awhkcTPMhibkjZ4NHPv8Acpjhk3uHNLgY/ihqZnSWyt0axv0WN0a38fElRxkImxOhiNyA4yEA/Ru4fqLZXX3dhR9vVVFY7VrPior9/E8Po2/OK1zNKNIrDd2dq2YZ8ofAe9b5a3AIcsQP0iT+A9y2S4zUIiIAiIgCIiALzZvUqDJi0sWtvhUNvTFC1ek15k26GbaRzOtVTe0RBSgdk2q+VA6BaIlbfah3xzlpZJA0FxNgAST0A4levh2gjknyYGPY1FSRGSU9zWji49B/eoVRxYnivlscKenvYG5aDrrYgZpCOHIXHJWMJpzjGIlz7/B4vKt9QHRvcX8yu44RheezWgNjaANBoAODQPBcOfqHJ0uDeEEuTmLN00BB7Somc8jj5NgeutyR6VGjSSYLVjtPLp5RbOBrYe5zTa45j2em6ShZH5rRfqePrXPd9OyjainNSAc0TbSZecetn2uATG45vsl45rnjJxdou1ao1AeCGuaQWuAcCOBB1BHirTyozu5r3vgqKd13SUoMjGjznR3s5ovyDstvthbugxCOdmeM3HA8iD0I5FepDIpqznlGjSb48LqZZKIxQSyQNpYw1zGFzc7i4v1aLB3m6dyz92WzstHS1VTURuhlnaKeJrxleWEgyOynUA2HqW9psSmjGVkr2DoHED1K1V1T3m73ueeALiT71gun8epsvr2ox3lWXFVuVlxXSZnxxVpxVbirRP7+pQCl5VtfXFfFAC+L6vhQk3OAskMGIdi0umNJI1jW6uOYgHKOJPDh3Ll2z+xFbUzsiFPMwFwD3vjc1rG83OJAAsOXNTmCdzHBzHOa4cHNJBHpGqy58bqXtLXVEzmnQgyOse466hc2TFqd2aRlSMnayrbJUvDDeOMNhYfqxi1789bm606ItUqVFAiKiUkAkC5AuBwueikGk2orTZtPGCZZSGgDjYmwHpOnrXXdjsCEEEFM3iAMx6uOr3eu65Fu/he7FmfCB8YGvfY62OU5bW4WXovZul0Mh+yPxK4Mk9TNoqkbpjAAAOAFh6FUiLMsEREAREQBERAF5n2w/wDFH/y6X/tL0wvMm27rbTE9KqmPsiQHWdoX3ncoTvBr+yoZOsloh97j+iCpnjvy7/ErmO92a0UDOr3O/NFv7S9Wb04f6OZbzJPuownsqFjreXOe0PhwYPVr6SuyUNMI2Nb04nqeZUR2SoGt7CNo8iNjbeDQLe2ymy8o6QrdREHtc12ocC0juIsVcRAeXNhXupsYpWuu0SF1K6/zvOh6cMzW9eHVbza7Z2SOaWWkcY5tc7Rwf6OGZa3bOmFPjLZGuuRiBNugHweUadM0rvaui7Ux5amS3VdfTpSuLMp7bkP2ILnUEb3kl3aSNu65Nged/Sts8rWbMYlCKV0RkY2WOomDmFwBsXEhwB4jlp0Wdmvwse8FdWN+BGcuT49W3H9/35qolWnFWIKXO4K24rRbYyFjIZW8Y5QfR09lldodooJeDwx30X6e3gVn3Fq0stp2s2iL41wPA38F9VyoVJK+lUONuOihkoIsWfE4WedKwfeBPqCj+O7QskjdHDmc4/OAIsAbnvWUskYrksk2SpFg4ZVs7CFxkZcsbe7he4FiDfndZ1lZO0QERFIMPZTXGx3RO/U/avQez/yI8SvP+ymmND60LvY3/SvQOAD4keJXn5PMzePBsURFQkIiIAiIgCIiALy7vIdl2gldyFRAfU2Mr1EvMe+OnMeJVMuny8duvyMTvUpQOs7QfLv8T71yje3q6kHXtPexdWxv5S/0mtPrC5ZvXNn0jjwBf72Felk/Y/w54+c7lsoPKP2B+CkqjeypuXH6oUkXmHQEREB5Z3pROdjlQIzaQzQtaejixlvbZSzGdpXRzmCsOaqjd2cjomnKRpablZpBF+hvotPtZHm2nA61tIPZEpPtTh7XYriFwPLpmD84OB/VC3wXq2KTqtyHUWzkkxq5mMpXM+FSR/GtcXXFicpbwb5QW5wnDmwss1jWF2rgxziL+LtfYsHYDaSnZQOgmlDZjUPcA7NqHNZYk2sNQRqeS3b104VFrUuTOd8FJKtOVbirTluUNVtOwOpZb/RuPQQVd2I2DpayhikkEglc54LmPsTZxAFnAt9QTGWZoJR9R3sClu5j/gqb/mP/AFyuHqfMjbHwRmp3QlpHZVT28/KZ/c4LHO7CrHm1ot98e4lej3NB4i6svoozxY31Bc9mh52G66qPnVo/TP4p/FG8nyqwEc/iz+L16G/g+L6DfUqhQx/Qb6gjYPK202zkWH1kDCXTRuaHkFovqXNsBfXUA2UhYIhYMyAPHk5QBmHUW46K6Zc207WvJLWVcjWhxuGgC7WtB80A62HVaqXZkPmxEG+aORzYdfNJJeLdOIHpW+FvhIzmavB8HYwtc6VgL3vDGFgc74txHF17cFK1otjsDEtDUyOHxjiQxx4tMYzAjoc3uWRh01Q+NtQ4MELnBuTXMAdO0v0zcui2x+FLbkrLdm1RWRVMLywObnGuW+vqV4rUqYmzzrY1D3xOH6Ll6B2ePxPpK870Pk4xRu+kMv6w/FehtnD8UftH8FwZfMzaPBtURFmWCIiAIiIAiIgC87f7QGEZK0zW+VijeHXH8neN7QOJPlQnwzL0SolvJ2S/hCmytNpY7ubqBnBFnREkHLmFrGxs4NNjaylAjNLiTamkpJ2m+aFrXdz2ANeD94FQPe1Denif9GXL6HNP4tC1WBYxNhMj6aqjf2LnXsRZ0bhpmt3i1xwIALSRxr272rgqIGwwFz3Oe118pFgOWupJJ967e5F4XFvcx0vXZ3XYaoD2NeODomOHpspYuf7sY3xQUscgLXdiGkHiNL2K6AuE2CIiA807y+0pcdfVOjORk9PUN+s1oZa3cSxwv1CkX5Qw1uKzSU7i+N1NGOBBuHG4IPMZl1fazZWCviyTN8oXySADMwnx0c082nQ+NiOIYxuoqqMmSlqPKa0kg3Y421OUi4cDbgbclrjnokmVkrVFzY/AIn4TiDixpl7eaPPa5aI2NcwC/DyiTp3LCwSObs4qmWUkTktLD5rb37Mt6XykHxC3G6Cp7XDq+I6v7TtD/wC6zLf1sWqxWLPg8LRzZT+0tB963xeW/YpLmi9R4vHK4tbmHHKXCweBxLDzAKynq7tBTtjhhIFhDJG0W5B3xf8AaCsPK6VfDM/gxsQPxUn2He4qVbmP+Cpv+a/9cqGbQSZaaU/VI9eime5of7jTf813/wBhXJ1T3Rrj4OxoiLlNAiIgPNe9GilocVdUtaQ7tvhTHX0e1wZcC2oyva8O7nt667TBcTjqZqyWIksfKxwuLH5NoNx4ghdq2m2cgroTDUNuOLXDRzHWsHtPI+NweBBGi4xjG52SFxNNVPYfrCwceocy1hb5uU2W2LJodlJRs+7FgfB54x8ypmZ4XOixKKDNhwYOPYOb4EA/itJhGIS4TNNBWMeWSHOHt1zObfy2k+cHX15jRbPZLF4n0zWukY1wL7tc4AgFxPM6jVdWOcZJL8MzlFoxoaa2GxSC5e0tnLuZObyiTxPkEjwWeQsSgq4/4Oe0vZ5LZWAFwvoXZefMWWC/aKFkbXFwc7KPJbqb259EUopL4QpsvU7r4tQjob+vN/cvQuzR+Ld9r8AuEbtcLmnqjXytyRtaWxgjjcW8nqACdepXeNm2WiJ6uP4Lim7k2bLZG2REVCQiIgCIiAIiIAiIgNXjeBRVLSJGMdcWOZoIcBwBv0KiMe72CJ4fHSQhzTcOaBoeovwXQkQGjwfCnNfnfpbgPHmt4iIAiIgC1u0WENqqd8LiW5hdrmmxa4G7XDwIGnPgtkiA8x1eFYhgc7pGtDmyNcHta1xYWg8eHmjQ3vdt7G19cD8pIThjYcxEzQ1uUg8ng3B4cF6jrKNkos9oNtRccD11XONod0tJKS4Q5SdbwnL+jq32LSORxToq42RHaWrY+ikc17SMrXizgeDmkLWz4nC0ZnSsAIv5wuR3C9yt67dFRjian85v+Wsmi3YULDrFJIePlvd7m2BWz6l3dFe2c4ra2SvcKakY5wc4ZnWNrdT9Fo4knou4bGYSIGU0DdezDQSOZGrnd1zc+lZOE7N9m0MhhbEzuaGjxNtSe9SfC8MEWp1edL9B0C55zcnbLpUbBERVJCIiAL45oOhF/FfUQGlx3ZmCpZkkjY4cw5twe/uPeua4jugpc1xFKz7DyR7b+pdkRAcO/iipOlT6/wDQtxhu7ujj82kznq8Of6bOuAusogIxRYG91s3kN9voHJSSGINaGtFgNAq0QBERAEREAREQBERAEREAREQBERAEREAREQBERAEREAREQBERAEREAREQBERAEREAREQBERAEREAREQBERAf/2Q=="/>
          <p:cNvSpPr>
            <a:spLocks noChangeAspect="1" noChangeArrowheads="1"/>
          </p:cNvSpPr>
          <p:nvPr/>
        </p:nvSpPr>
        <p:spPr bwMode="auto">
          <a:xfrm>
            <a:off x="155575" y="-822325"/>
            <a:ext cx="2647950" cy="17240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data:image/jpeg;base64,/9j/4AAQSkZJRgABAQAAAQABAAD/2wCEAAkGBxQTEhQUExQVFRQXGBgVGRcYGB0cHRocGSAdHxoXHBwcHSogGRslHRwaIjEhJSkrLi4uHCAzODMsNygtLisBCgoKDg0OGxAQGiwkHyQsLCwsNDQsLCwsLCwsLCwsLCwsLCwsLCwsLCwsLCwsLCwsLCwsLCwsLCwsLCwsLCwsLP/AABEIALUBFgMBIgACEQEDEQH/xAAcAAEAAQUBAQAAAAAAAAAAAAAABgIDBAUHCAH/xABREAABAwIDBQMGCQYLBgcAAAABAAIDBBEFEiEGBzFBURNhcSIygZGhsRQjM0JSYnKCwRaSorLh8BUXQ0RUk8LR0tPiCCQ0c5TDNlVjg4Sz8f/EABkBAQADAQEAAAAAAAAAAAAAAAABAgMEBf/EACoRAAICAQMCBQMFAAAAAAAAAAABAhEDEiExBBMiMkFRcRRCYSMzQ4GR/9oADAMBAAIRAxEAPwDuKIiAIiIAiIgCIiAIiIAiKL7S7fUVFpLKHPFrsYQSO868unHoCgJQi4vWb8HyOy0NDJLb6QJJuDyZewv6x0WDLvTxxoucNYB308/+YpoHdkXLdht8MdVK2mrIvg07jla6/wAW53JpzeUxx5A3HfqAui1OLwR3zzxMtxzSNFvG5UAzUUbqNvsNZbNW0+uotIHcfs3Wrqd7eFMNjU3+yx7h6w1KBOEUA/jjwn+kP/qZP8KqZvhwkm3whw8YpB/ZQE9RRqk2/wANkIDa2C54AvDf1rLf01UyQXje146tcD7kBeREQBERAEREAREQBERAEREAREQBERAERco273vNpz2dIwSvNsjzqHG9iQ3jl0sD848NNUB1dW5p2t85zW+JA964M2g2ixAZ5ZnUkLyHeVJ2WgOlmN8sHXgQL2Cqbung1NTiEshJzHIziTzu9x171dQb4RDaR2Cs2uoYiRJWU7SNCDK249F7rAdvHwsfz2H1k+4LnFPu4wtnnCol+0/L+q0K9+ROFD+aOPjNJ+Dlqunm/Qr3Ik/bvKws/wA9h9v9ywsV3s4ZFG5zKgTOA0YwG51A4kAc/VfQqAYtsXh/YyGGjPahjsg7d+rrHLxdbiotspu9c5zZKwFrAb9kCMzrcnEeaD3a+Cj6eadUO5GiSN2zxfGXviooxFFcgv4MYNNHvI1d3W4HzdLrY0W7CihPaV076ubiWg5WXuSdfOOveOakbcQyRthhYyGJvBkYDQOug9/ErXPdddEOl9ZGby+xsY8VELOzpY2QRjQBjQOHVa+evkdqXuv4qy4q04rpUIx4Rm22RnbfARURmVuk7AXB3NwGpaTzPMd/iots7sc6raJ5Zwxjr8i95sbHuHrXS3FRrAPiamppvmfLxjo13nAdwNvasMmKLmm/U0jJ0XqXYPDmeeamU/aaweoAn2rYxYHhzBZtCx3e98jj+sFlOKtOP7+Ct2YL0I1stSYfRcqCnHod/iWHJhNGf5pD6Mw/tLMcrbyp7cfYjUzUVOzVE7+QLfsSOHvusD8lmxkupqieF3j+LbFSFxVpxUPFB+hOplrD9s8aorDtGVkY0yuGc2HeMr727yphs9vypnnJWRPpn3sSPLZ6dA5vhYqJrFrqCOYWkYHd/MeB4hYS6Zfay6ye56DwrFYamMSU8rJWH5zHAi/Q24HuOqzF5Q/gmpo5O2oZpGuGtmuyusDex5Pb3Hj0K6jsLvoil+JxECCUadrY5HHo4WvGfZ4cFyyg4umaJpnXkVEUrXAOaQ5p1BBuD4EKtVJCIiAIijm1O29HQg9tKM+nkN1drwvbzRz15cAUBI0XCcS3+vD/AIilYWdXudf0W9HJdS2A2qGJUbagM7M5nMc29wHNtex5jUICSIiIAiIgIjvSxl1Lh7yxwY+VzIA8m2XtDZzr2NrNDtbGxsuW7j8EjllqMRlZcQkRwAgWDrXvw85jMgH2vBbj/aExX5GBrrZGOmdra+c9kxtrEHQyHlo0rdbJUApMIpYwLOkb2z+t5NfdlHoWmOOqSRWTpWZdfXOkcSToozJtXRtcWmojBBsddLjlcLdqP/k1Qw5pHRRjXMXP5ddXcF6bTSqNHPs+TaUeIxTAmKRkgHHK4G3jbgVeKw8OoII7vgZG0PAJLLWcOR04rLWkbrcqwiL44qxBS5W3FVOKtuKgkoeVacVU4q04qpJ8KjuOnsqqln4BxMDj1Drlo9akKjW8Bv8AuoeOLJWPHtH4rLL5b9i0eSRPKsuKrBJtbUm1gOd+FltPyWqj/JgH6Je0Hwte6lyS5ZCTZpCVacf3/f8AfRXquFzHOY8Frm6EHiFjkqQUuKtr64r4oARF8KA+ErT4xgMc5DvMfzcBx8Rz8VtiizklLZlk6I7FRspbMdX1EINyGx5gO82Bssls0XLGaofecP8AuL7tRhvaxEgXey7h4cx6h7Fe3XYHRVkckc0WaZjgb5nC7XcNAbaHT1LlyVB1WxrHdFrOz/zqo/Pd/mKttQBwxupH33f5qnrt1FH/AEWT8+T/ABK5Huvox/NHHxL/AMSqal7E0QQVZcLHHai3fIR7e0UHxWnvUFjZ/hFzftPK8ouAJPM368eC7lLuoozr8FePB7/8S02KboIic0Lp4HcrguaPXZ3tVW0/QlI51i/lQNacnxY0bGYmi9rFzm2Ejie/VdF3E1DhTv8AKIAqBz4AtbfTooxiW7Wve4NMscjBwc5xBt3i1/Rcrq2ymAtp4oqeIA2tmcBbM75zz4+zgok74COjoiKpIRFZragRxvkPBjXPPg0XPuQHnfeXVfDsYNM3UOqIqa4cdRGACC3kQ+STXxXV9onAObG3zWNDR4DQLlW7Fr6nGo5ZAfio5alwNtDNmcNRxBMoI5+qy6PiUmaRx7119LG5WZZHsYpUEmppcTxOWlaIzFAOMpd2bLAZpHNaQZHkmwubAclOiou+gq6eqqZqQQvbUsDZGyEtLXDQkWGoOp9K6s0W0qM4NJmqodoZoMRNBKGmMOETbRtY5twCw2Y4tDTcaXOhHgpwoZshsMKZ4mmcHyjzQ3zW353IuT6lM1OBTUfGROr2CocVU5W3FbFSlxVpxVTysXa3aSkw18cM0Ms87o2yOyvyNYHXs3qToVlkyxhyWjFvgreVbK0P8Z9B/QJv6/8AYvh3n0H9Am/r/wDSsPqofkv22b5aHbYXo5fBp9oWRSbxMLebSQVcP1mva8DxBsU27hjdhr6mllFRTuLGZhcOY4keTI35v7R1CSzwlFpewUGmSDYuUNcJn+bDTvnP3W/tXCK7EZJZnzPcTI9xeXXN7uNzbpxXYcRlMGC1knznthph94jP+iuKBc2eVyNILY77tS45oA8kyCmgDzzLsupPetG8rAj3o08rWGroS+ZrWsMkcxaH5QBctI0OiqbvBww+dQ1Le9s4J9oW0M8Ekijg2zJRbPC/gVeHDD5ZO3a3OaeYAOLRxyOGjiOiow2GFsU9TU5+wp2BzgzRznONmMBPC5Wyyxasrpd0a9UFYrt4GG/0Co/6j9i+fl/hv9An/wCo/wBKyfUQLdtmUixm7fYZzoagDqKi59RC3OE1OHVxEdJPJDUHzYqkABx+i2Rul+g49yLPBjQzXrQbKn4LjEYvlZIXD7sgNh6H29SkdRA5jnMe0tc02LToQVFdsQWOgnb5zHe0eUPaCozK42IPc9TYdUdpG13O2viOKyVotlKkPYbcDlePBwW9XEbBERAY01BG7zmDx4e5KWgjjN2tseup96yUQBERAFFN6eICHCqskgZ4zAL8LzeRc+AcT6FK1y/f9XFlHA0Ei83aEgX+SY5zQR0L8iIEe3F0oDcSqLNAL2wty3sA3MSGk65bFvHoFJHm5P7/AL//AIsLdTSdjgjXWsZpJJD32OUexoWUV6HSLwtmGXk+FUEr6VSuwyCxsSq+yjdJkfJlt5LBdx1toOduPoWSvhKMgiOJ7RMqmGmpc5nk8g3Y5vZtPnPcTbQDp171JWNytAvewAuefeVpZXNGKNt5zqR2b0PBF/UeK3TisoXbb+C7LlJAZJGMHznBvrK5JvUxMVGK1Twbta/sm+EYDdO64J9K7Tsy5rZzK/zYWSSuPQNHH2rzdUzl73Pdxc4uPiTcrj6uXiSNcS2Onbu9j6U0nw2tjM3aPcyGLMWtIbo57iNeNxbu9Uin2dwmYZX0ZgvoJIZHEtvzyuuDZZ8lP2NHh8HAspWOcOj5Bmd7brDAJsACSdABxJPABaYsMHC2iJTd7HL9vNkHYfMwB/awStzwy2tmaLXBHJwuL+IWw3Q4mI69tPIA6nq2mmlY7zSHeabdQ7QH6x6rb77K5oNFRggyU8b3S2N8rpS05O4gNv8AeC0e6HCzPitMAPJjJmeejWC9z97KPSuJ0pbGvoSzezKafDqWlvrLPLKfCLyG39d1Bt32zTa+rEUjiyFjHyyvHEMYOXeSWj0qSb/KsOxJsTTpDCxlujnXefTZzVmbqIBHh2I1Hznuipm/rO9h9it55/JHCNq7D8JAyjDiWcM5mfnPfxsCoZvH2QipBBU0rnGlqMwa1/nRvbxYTzHQ9x9MncsPe7UhlFhlOOJbJUO++QGf2lvnxxjG0UhJtkQ3dOkGJ0XZef27B90mz/0cy6TvJnbFhdQ0aGornNFubYiXeq4US3IUgdiYld5tPDLUH7oDfe8LL3x1Ba3D6Y3uyB07/tzuJN+8ZfaudOos0fJEdisA+H1sFLmyCQnM4C9mtaXOPjZpXTXUeExns2Yc2VjSR2j5n53D6WmgvxUc3OU2U11Wf5GnLGn68xyg362B9a2VlrhxqStlJyaLeObA0lRDLNhpkjmiaZHUshzAsHnGN56cbEn0LlYK7rgMwpoaqslu2OKF8bT9OSQWawX8493eFwpZ5YqMqRaLtHbKnEjW0NHWv+WcH08v1nRHyX+Jbqf2KF7bkdg37Y9xUspKQ0+FUEL9JH9rUkH5rZCAz1tF/WontiwvbDG0Xc+QADv4D2kLf+Ep9x3nYF/xcQ6wR+xrf71MVF9loA1+VvmtZlHgLAe5ShchqEREAREQBERAFwz/AGh8StNDCHlpFO9xA4O7SRgsfQxx9AXc15r371rnYjNFxAFMBp9Fjza/jKfYpQOo4XB2OFUMf/oRuPi4Bx96wStzjvkshYL2bGweoBaQr1OnVQRzZHufCV8X1F0GZ8VDnK3WVkcbc0j2sHVxAUGxraQ1sgo6Mmz7iSU6eSPOy91ufPhzWc8ij8loxsz9m5PhFXU1fzBaniPUN1cR1BIHrUlcVZoaNsMbImCzWCw/EnvPNVkqIKluS3bKMcq+wwqvl5vYynb4yHyvZquCLsW9ioDMKpYr+VNUPmt1EbSz1ahc42O2akxCpbTxFrSQXue7gxjfOcbceI06kLzc7ubN4KkdSZvBw2pYx8756eYMYx7BH2jbtFrtI5eK1+I7z6SBp+AQSSTWsJ57AMP0msF7kd9lSd2OHjQ107iOJbCLE91zwVyHYHCWavlrpT0aI2D03BNvBW/Waojw8nKp5paiYucXyzSOueLnPce4ak9y7lu32W/g9sbJLfDqstbI3nBB5xYfrOyi/o6a04fJSUdzQUjYXkWM0hMkgH1bkhvo9SpwvFnQ1DJ3XkIcS651NwQdTz1VodPJbsOa4RyPbnEzU4hVzH50r7fZacrf0QF0vCKf4Pg9FHazp3SVLuVwTlYT92yxJdhcJMhf8IrRGTfs8jcw+rnOnrC2WN4iJnMDGdnDExsMTObWM0bfvTDikpW0JyVGBGwuIaOJIA9OijW+erDsTdEPNp44oB91tyR01d7FJYZC1zXDi0hw8QbhX9odn8Nrp3VUk1TBLIQ6RjWNe3NYAlh4gG3O606iMpVRWDSNXugo3Clr5Rxl7KjYepld5QB7hlNlot8WI9ti1RY+TFlgb3CNoDh+fmXVtkG07ZKekpWvbTQOfVPfLbO97WkZ3ZdLC4A05DovPuJVZmmllPGR7nn7xJ/Fcs1pSTNE7ZMd3e1tPTQ1NLVNkEVQY3dpHYuYYzcXaeIJspG/abB4vK7SqqejGxiMHuc4m9vBanB920Qp4p66qdCZ2CSOKOPO7IeDnG9hca2WYzYXCh51XVuHRsTQfWSQrQ7iVIh6fUi22220lfkjaxsFLEbxwNNwDwzOPzncde8rI3e7FGteZZyYqKLypJSCA+38kw83Hu4eJCl9JgmDQ6tpamocNR8IlAbcdRFa47iFk4rjUk4awhkcTPMhibkjZ4NHPv8Acpjhk3uHNLgY/ihqZnSWyt0axv0WN0a38fElRxkImxOhiNyA4yEA/Ru4fqLZXX3dhR9vVVFY7VrPior9/E8Po2/OK1zNKNIrDd2dq2YZ8ofAe9b5a3AIcsQP0iT+A9y2S4zUIiIAiIgCIiALzZvUqDJi0sWtvhUNvTFC1ek15k26GbaRzOtVTe0RBSgdk2q+VA6BaIlbfah3xzlpZJA0FxNgAST0A4levh2gjknyYGPY1FSRGSU9zWji49B/eoVRxYnivlscKenvYG5aDrrYgZpCOHIXHJWMJpzjGIlz7/B4vKt9QHRvcX8yu44RheezWgNjaANBoAODQPBcOfqHJ0uDeEEuTmLN00BB7Somc8jj5NgeutyR6VGjSSYLVjtPLp5RbOBrYe5zTa45j2em6ShZH5rRfqePrXPd9OyjainNSAc0TbSZecetn2uATG45vsl45rnjJxdou1ao1AeCGuaQWuAcCOBB1BHirTyozu5r3vgqKd13SUoMjGjznR3s5ovyDstvthbugxCOdmeM3HA8iD0I5FepDIpqznlGjSb48LqZZKIxQSyQNpYw1zGFzc7i4v1aLB3m6dyz92WzstHS1VTURuhlnaKeJrxleWEgyOynUA2HqW9psSmjGVkr2DoHED1K1V1T3m73ueeALiT71gun8epsvr2ox3lWXFVuVlxXSZnxxVpxVbirRP7+pQCl5VtfXFfFAC+L6vhQk3OAskMGIdi0umNJI1jW6uOYgHKOJPDh3Ll2z+xFbUzsiFPMwFwD3vjc1rG83OJAAsOXNTmCdzHBzHOa4cHNJBHpGqy58bqXtLXVEzmnQgyOse466hc2TFqd2aRlSMnayrbJUvDDeOMNhYfqxi1789bm606ItUqVFAiKiUkAkC5AuBwueikGk2orTZtPGCZZSGgDjYmwHpOnrXXdjsCEEEFM3iAMx6uOr3eu65Fu/he7FmfCB8YGvfY62OU5bW4WXovZul0Mh+yPxK4Mk9TNoqkbpjAAAOAFh6FUiLMsEREAREQBERAF5n2w/wDFH/y6X/tL0wvMm27rbTE9KqmPsiQHWdoX3ncoTvBr+yoZOsloh97j+iCpnjvy7/ErmO92a0UDOr3O/NFv7S9Wb04f6OZbzJPuownsqFjreXOe0PhwYPVr6SuyUNMI2Nb04nqeZUR2SoGt7CNo8iNjbeDQLe2ymy8o6QrdREHtc12ocC0juIsVcRAeXNhXupsYpWuu0SF1K6/zvOh6cMzW9eHVbza7Z2SOaWWkcY5tc7Rwf6OGZa3bOmFPjLZGuuRiBNugHweUadM0rvaui7Ux5amS3VdfTpSuLMp7bkP2ILnUEb3kl3aSNu65Nged/Sts8rWbMYlCKV0RkY2WOomDmFwBsXEhwB4jlp0Wdmvwse8FdWN+BGcuT49W3H9/35qolWnFWIKXO4K24rRbYyFjIZW8Y5QfR09lldodooJeDwx30X6e3gVn3Fq0stp2s2iL41wPA38F9VyoVJK+lUONuOihkoIsWfE4WedKwfeBPqCj+O7QskjdHDmc4/OAIsAbnvWUskYrksk2SpFg4ZVs7CFxkZcsbe7he4FiDfndZ1lZO0QERFIMPZTXGx3RO/U/avQez/yI8SvP+ymmND60LvY3/SvQOAD4keJXn5PMzePBsURFQkIiIAiIgCIiALy7vIdl2gldyFRAfU2Mr1EvMe+OnMeJVMuny8duvyMTvUpQOs7QfLv8T71yje3q6kHXtPexdWxv5S/0mtPrC5ZvXNn0jjwBf72Felk/Y/w54+c7lsoPKP2B+CkqjeypuXH6oUkXmHQEREB5Z3pROdjlQIzaQzQtaejixlvbZSzGdpXRzmCsOaqjd2cjomnKRpablZpBF+hvotPtZHm2nA61tIPZEpPtTh7XYriFwPLpmD84OB/VC3wXq2KTqtyHUWzkkxq5mMpXM+FSR/GtcXXFicpbwb5QW5wnDmwss1jWF2rgxziL+LtfYsHYDaSnZQOgmlDZjUPcA7NqHNZYk2sNQRqeS3b104VFrUuTOd8FJKtOVbirTluUNVtOwOpZb/RuPQQVd2I2DpayhikkEglc54LmPsTZxAFnAt9QTGWZoJR9R3sClu5j/gqb/mP/AFyuHqfMjbHwRmp3QlpHZVT28/KZ/c4LHO7CrHm1ot98e4lej3NB4i6svoozxY31Bc9mh52G66qPnVo/TP4p/FG8nyqwEc/iz+L16G/g+L6DfUqhQx/Qb6gjYPK202zkWH1kDCXTRuaHkFovqXNsBfXUA2UhYIhYMyAPHk5QBmHUW46K6Zc207WvJLWVcjWhxuGgC7WtB80A62HVaqXZkPmxEG+aORzYdfNJJeLdOIHpW+FvhIzmavB8HYwtc6VgL3vDGFgc74txHF17cFK1otjsDEtDUyOHxjiQxx4tMYzAjoc3uWRh01Q+NtQ4MELnBuTXMAdO0v0zcui2x+FLbkrLdm1RWRVMLywObnGuW+vqV4rUqYmzzrY1D3xOH6Ll6B2ePxPpK870Pk4xRu+kMv6w/FehtnD8UftH8FwZfMzaPBtURFmWCIiAIiIAiIgC87f7QGEZK0zW+VijeHXH8neN7QOJPlQnwzL0SolvJ2S/hCmytNpY7ubqBnBFnREkHLmFrGxs4NNjaylAjNLiTamkpJ2m+aFrXdz2ANeD94FQPe1Denif9GXL6HNP4tC1WBYxNhMj6aqjf2LnXsRZ0bhpmt3i1xwIALSRxr272rgqIGwwFz3Oe118pFgOWupJJ967e5F4XFvcx0vXZ3XYaoD2NeODomOHpspYuf7sY3xQUscgLXdiGkHiNL2K6AuE2CIiA807y+0pcdfVOjORk9PUN+s1oZa3cSxwv1CkX5Qw1uKzSU7i+N1NGOBBuHG4IPMZl1fazZWCviyTN8oXySADMwnx0c082nQ+NiOIYxuoqqMmSlqPKa0kg3Y421OUi4cDbgbclrjnokmVkrVFzY/AIn4TiDixpl7eaPPa5aI2NcwC/DyiTp3LCwSObs4qmWUkTktLD5rb37Mt6XykHxC3G6Cp7XDq+I6v7TtD/wC6zLf1sWqxWLPg8LRzZT+0tB963xeW/YpLmi9R4vHK4tbmHHKXCweBxLDzAKynq7tBTtjhhIFhDJG0W5B3xf8AaCsPK6VfDM/gxsQPxUn2He4qVbmP+Cpv+a/9cqGbQSZaaU/VI9eime5of7jTf813/wBhXJ1T3Rrj4OxoiLlNAiIgPNe9GilocVdUtaQ7tvhTHX0e1wZcC2oyva8O7nt667TBcTjqZqyWIksfKxwuLH5NoNx4ghdq2m2cgroTDUNuOLXDRzHWsHtPI+NweBBGi4xjG52SFxNNVPYfrCwceocy1hb5uU2W2LJodlJRs+7FgfB54x8ypmZ4XOixKKDNhwYOPYOb4EA/itJhGIS4TNNBWMeWSHOHt1zObfy2k+cHX15jRbPZLF4n0zWukY1wL7tc4AgFxPM6jVdWOcZJL8MzlFoxoaa2GxSC5e0tnLuZObyiTxPkEjwWeQsSgq4/4Oe0vZ5LZWAFwvoXZefMWWC/aKFkbXFwc7KPJbqb259EUopL4QpsvU7r4tQjob+vN/cvQuzR+Ld9r8AuEbtcLmnqjXytyRtaWxgjjcW8nqACdepXeNm2WiJ6uP4Lim7k2bLZG2REVCQiIgCIiAIiIAiIgNXjeBRVLSJGMdcWOZoIcBwBv0KiMe72CJ4fHSQhzTcOaBoeovwXQkQGjwfCnNfnfpbgPHmt4iIAiIgC1u0WENqqd8LiW5hdrmmxa4G7XDwIGnPgtkiA8x1eFYhgc7pGtDmyNcHta1xYWg8eHmjQ3vdt7G19cD8pIThjYcxEzQ1uUg8ng3B4cF6jrKNkos9oNtRccD11XONod0tJKS4Q5SdbwnL+jq32LSORxToq42RHaWrY+ikc17SMrXizgeDmkLWz4nC0ZnSsAIv5wuR3C9yt67dFRjian85v+Wsmi3YULDrFJIePlvd7m2BWz6l3dFe2c4ra2SvcKakY5wc4ZnWNrdT9Fo4knou4bGYSIGU0DdezDQSOZGrnd1zc+lZOE7N9m0MhhbEzuaGjxNtSe9SfC8MEWp1edL9B0C55zcnbLpUbBERVJCIiAL45oOhF/FfUQGlx3ZmCpZkkjY4cw5twe/uPeua4jugpc1xFKz7DyR7b+pdkRAcO/iipOlT6/wDQtxhu7ujj82kznq8Of6bOuAusogIxRYG91s3kN9voHJSSGINaGtFgNAq0QBERAEREAREQBERAEREAREQBERAEREAREQBERAEREAREQBERAEREAREQBERAEREAREQBERAEREAREQBERAf/2Q=="/>
          <p:cNvSpPr>
            <a:spLocks noChangeAspect="1" noChangeArrowheads="1"/>
          </p:cNvSpPr>
          <p:nvPr/>
        </p:nvSpPr>
        <p:spPr bwMode="auto">
          <a:xfrm>
            <a:off x="307975" y="-669925"/>
            <a:ext cx="2647950" cy="17240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8" name="AutoShape 6" descr="data:image/jpeg;base64,/9j/4AAQSkZJRgABAQAAAQABAAD/2wCEAAkGBxQTEhQUExQVFRQXGBgVGRcYGB0cHRocGSAdHxoXHBwcHSogGRslHRwaIjEhJSkrLi4uHCAzODMsNygtLisBCgoKDg0OGxAQGiwkHyQsLCwsNDQsLCwsLCwsLCwsLCwsLCwsLCwsLCwsLCwsLCwsLCwsLCwsLCwsLCwsLCwsLP/AABEIALUBFgMBIgACEQEDEQH/xAAcAAEAAQUBAQAAAAAAAAAAAAAABgIDBAUHCAH/xABREAABAwIDBQMGCQYLBgcAAAABAAIDBBEFEiEGBzFBURNhcSIygZGhsRQjM0JSYnKCwRaSorLh8BUXQ0RUk8LR0tPiCCQ0c5TDNlVjg4Sz8f/EABkBAQADAQEAAAAAAAAAAAAAAAABAgMEBf/EACoRAAICAQMCBQMFAAAAAAAAAAABAhEDEiExBBMiMkFRcRRCYSMzQ4GR/9oADAMBAAIRAxEAPwDuKIiAIiIAiIgCIiAIiIAiKL7S7fUVFpLKHPFrsYQSO868unHoCgJQi4vWb8HyOy0NDJLb6QJJuDyZewv6x0WDLvTxxoucNYB308/+YpoHdkXLdht8MdVK2mrIvg07jla6/wAW53JpzeUxx5A3HfqAui1OLwR3zzxMtxzSNFvG5UAzUUbqNvsNZbNW0+uotIHcfs3Wrqd7eFMNjU3+yx7h6w1KBOEUA/jjwn+kP/qZP8KqZvhwkm3whw8YpB/ZQE9RRqk2/wANkIDa2C54AvDf1rLf01UyQXje146tcD7kBeREQBERAEREAREQBERAEREAREQBERAERco273vNpz2dIwSvNsjzqHG9iQ3jl0sD848NNUB1dW5p2t85zW+JA964M2g2ixAZ5ZnUkLyHeVJ2WgOlmN8sHXgQL2Cqbung1NTiEshJzHIziTzu9x171dQb4RDaR2Cs2uoYiRJWU7SNCDK249F7rAdvHwsfz2H1k+4LnFPu4wtnnCol+0/L+q0K9+ROFD+aOPjNJ+Dlqunm/Qr3Ik/bvKws/wA9h9v9ywsV3s4ZFG5zKgTOA0YwG51A4kAc/VfQqAYtsXh/YyGGjPahjsg7d+rrHLxdbiotspu9c5zZKwFrAb9kCMzrcnEeaD3a+Cj6eadUO5GiSN2zxfGXviooxFFcgv4MYNNHvI1d3W4HzdLrY0W7CihPaV076ubiWg5WXuSdfOOveOakbcQyRthhYyGJvBkYDQOug9/ErXPdddEOl9ZGby+xsY8VELOzpY2QRjQBjQOHVa+evkdqXuv4qy4q04rpUIx4Rm22RnbfARURmVuk7AXB3NwGpaTzPMd/iots7sc6raJ5Zwxjr8i95sbHuHrXS3FRrAPiamppvmfLxjo13nAdwNvasMmKLmm/U0jJ0XqXYPDmeeamU/aaweoAn2rYxYHhzBZtCx3e98jj+sFlOKtOP7+Ct2YL0I1stSYfRcqCnHod/iWHJhNGf5pD6Mw/tLMcrbyp7cfYjUzUVOzVE7+QLfsSOHvusD8lmxkupqieF3j+LbFSFxVpxUPFB+hOplrD9s8aorDtGVkY0yuGc2HeMr727yphs9vypnnJWRPpn3sSPLZ6dA5vhYqJrFrqCOYWkYHd/MeB4hYS6Zfay6ye56DwrFYamMSU8rJWH5zHAi/Q24HuOqzF5Q/gmpo5O2oZpGuGtmuyusDex5Pb3Hj0K6jsLvoil+JxECCUadrY5HHo4WvGfZ4cFyyg4umaJpnXkVEUrXAOaQ5p1BBuD4EKtVJCIiAIijm1O29HQg9tKM+nkN1drwvbzRz15cAUBI0XCcS3+vD/AIilYWdXudf0W9HJdS2A2qGJUbagM7M5nMc29wHNtex5jUICSIiIAiIgIjvSxl1Lh7yxwY+VzIA8m2XtDZzr2NrNDtbGxsuW7j8EjllqMRlZcQkRwAgWDrXvw85jMgH2vBbj/aExX5GBrrZGOmdra+c9kxtrEHQyHlo0rdbJUApMIpYwLOkb2z+t5NfdlHoWmOOqSRWTpWZdfXOkcSToozJtXRtcWmojBBsddLjlcLdqP/k1Qw5pHRRjXMXP5ddXcF6bTSqNHPs+TaUeIxTAmKRkgHHK4G3jbgVeKw8OoII7vgZG0PAJLLWcOR04rLWkbrcqwiL44qxBS5W3FVOKtuKgkoeVacVU4q04qpJ8KjuOnsqqln4BxMDj1Drlo9akKjW8Bv8AuoeOLJWPHtH4rLL5b9i0eSRPKsuKrBJtbUm1gOd+FltPyWqj/JgH6Je0Hwte6lyS5ZCTZpCVacf3/f8AfRXquFzHOY8Frm6EHiFjkqQUuKtr64r4oARF8KA+ErT4xgMc5DvMfzcBx8Rz8VtiizklLZlk6I7FRspbMdX1EINyGx5gO82Bssls0XLGaofecP8AuL7tRhvaxEgXey7h4cx6h7Fe3XYHRVkckc0WaZjgb5nC7XcNAbaHT1LlyVB1WxrHdFrOz/zqo/Pd/mKttQBwxupH33f5qnrt1FH/AEWT8+T/ABK5Huvox/NHHxL/AMSqal7E0QQVZcLHHai3fIR7e0UHxWnvUFjZ/hFzftPK8ouAJPM368eC7lLuoozr8FePB7/8S02KboIic0Lp4HcrguaPXZ3tVW0/QlI51i/lQNacnxY0bGYmi9rFzm2Ejie/VdF3E1DhTv8AKIAqBz4AtbfTooxiW7Wve4NMscjBwc5xBt3i1/Rcrq2ymAtp4oqeIA2tmcBbM75zz4+zgok74COjoiKpIRFZragRxvkPBjXPPg0XPuQHnfeXVfDsYNM3UOqIqa4cdRGACC3kQ+STXxXV9onAObG3zWNDR4DQLlW7Fr6nGo5ZAfio5alwNtDNmcNRxBMoI5+qy6PiUmaRx7119LG5WZZHsYpUEmppcTxOWlaIzFAOMpd2bLAZpHNaQZHkmwubAclOiou+gq6eqqZqQQvbUsDZGyEtLXDQkWGoOp9K6s0W0qM4NJmqodoZoMRNBKGmMOETbRtY5twCw2Y4tDTcaXOhHgpwoZshsMKZ4mmcHyjzQ3zW353IuT6lM1OBTUfGROr2CocVU5W3FbFSlxVpxVTysXa3aSkw18cM0Ms87o2yOyvyNYHXs3qToVlkyxhyWjFvgreVbK0P8Z9B/QJv6/8AYvh3n0H9Am/r/wDSsPqofkv22b5aHbYXo5fBp9oWRSbxMLebSQVcP1mva8DxBsU27hjdhr6mllFRTuLGZhcOY4keTI35v7R1CSzwlFpewUGmSDYuUNcJn+bDTvnP3W/tXCK7EZJZnzPcTI9xeXXN7uNzbpxXYcRlMGC1knznthph94jP+iuKBc2eVyNILY77tS45oA8kyCmgDzzLsupPetG8rAj3o08rWGroS+ZrWsMkcxaH5QBctI0OiqbvBww+dQ1Le9s4J9oW0M8Ekijg2zJRbPC/gVeHDD5ZO3a3OaeYAOLRxyOGjiOiow2GFsU9TU5+wp2BzgzRznONmMBPC5Wyyxasrpd0a9UFYrt4GG/0Co/6j9i+fl/hv9An/wCo/wBKyfUQLdtmUixm7fYZzoagDqKi59RC3OE1OHVxEdJPJDUHzYqkABx+i2Rul+g49yLPBjQzXrQbKn4LjEYvlZIXD7sgNh6H29SkdRA5jnMe0tc02LToQVFdsQWOgnb5zHe0eUPaCozK42IPc9TYdUdpG13O2viOKyVotlKkPYbcDlePBwW9XEbBERAY01BG7zmDx4e5KWgjjN2tseup96yUQBERAFFN6eICHCqskgZ4zAL8LzeRc+AcT6FK1y/f9XFlHA0Ei83aEgX+SY5zQR0L8iIEe3F0oDcSqLNAL2wty3sA3MSGk65bFvHoFJHm5P7/AL//AIsLdTSdjgjXWsZpJJD32OUexoWUV6HSLwtmGXk+FUEr6VSuwyCxsSq+yjdJkfJlt5LBdx1toOduPoWSvhKMgiOJ7RMqmGmpc5nk8g3Y5vZtPnPcTbQDp171JWNytAvewAuefeVpZXNGKNt5zqR2b0PBF/UeK3TisoXbb+C7LlJAZJGMHznBvrK5JvUxMVGK1Twbta/sm+EYDdO64J9K7Tsy5rZzK/zYWSSuPQNHH2rzdUzl73Pdxc4uPiTcrj6uXiSNcS2Onbu9j6U0nw2tjM3aPcyGLMWtIbo57iNeNxbu9Uin2dwmYZX0ZgvoJIZHEtvzyuuDZZ8lP2NHh8HAspWOcOj5Bmd7brDAJsACSdABxJPABaYsMHC2iJTd7HL9vNkHYfMwB/awStzwy2tmaLXBHJwuL+IWw3Q4mI69tPIA6nq2mmlY7zSHeabdQ7QH6x6rb77K5oNFRggyU8b3S2N8rpS05O4gNv8AeC0e6HCzPitMAPJjJmeejWC9z97KPSuJ0pbGvoSzezKafDqWlvrLPLKfCLyG39d1Bt32zTa+rEUjiyFjHyyvHEMYOXeSWj0qSb/KsOxJsTTpDCxlujnXefTZzVmbqIBHh2I1Hznuipm/rO9h9it55/JHCNq7D8JAyjDiWcM5mfnPfxsCoZvH2QipBBU0rnGlqMwa1/nRvbxYTzHQ9x9MncsPe7UhlFhlOOJbJUO++QGf2lvnxxjG0UhJtkQ3dOkGJ0XZef27B90mz/0cy6TvJnbFhdQ0aGornNFubYiXeq4US3IUgdiYld5tPDLUH7oDfe8LL3x1Ba3D6Y3uyB07/tzuJN+8ZfaudOos0fJEdisA+H1sFLmyCQnM4C9mtaXOPjZpXTXUeExns2Yc2VjSR2j5n53D6WmgvxUc3OU2U11Wf5GnLGn68xyg362B9a2VlrhxqStlJyaLeObA0lRDLNhpkjmiaZHUshzAsHnGN56cbEn0LlYK7rgMwpoaqslu2OKF8bT9OSQWawX8493eFwpZ5YqMqRaLtHbKnEjW0NHWv+WcH08v1nRHyX+Jbqf2KF7bkdg37Y9xUspKQ0+FUEL9JH9rUkH5rZCAz1tF/WontiwvbDG0Xc+QADv4D2kLf+Ep9x3nYF/xcQ6wR+xrf71MVF9loA1+VvmtZlHgLAe5ShchqEREAREQBERAFwz/AGh8StNDCHlpFO9xA4O7SRgsfQxx9AXc15r371rnYjNFxAFMBp9Fjza/jKfYpQOo4XB2OFUMf/oRuPi4Bx96wStzjvkshYL2bGweoBaQr1OnVQRzZHufCV8X1F0GZ8VDnK3WVkcbc0j2sHVxAUGxraQ1sgo6Mmz7iSU6eSPOy91ufPhzWc8ij8loxsz9m5PhFXU1fzBaniPUN1cR1BIHrUlcVZoaNsMbImCzWCw/EnvPNVkqIKluS3bKMcq+wwqvl5vYynb4yHyvZquCLsW9ioDMKpYr+VNUPmt1EbSz1ahc42O2akxCpbTxFrSQXue7gxjfOcbceI06kLzc7ubN4KkdSZvBw2pYx8756eYMYx7BH2jbtFrtI5eK1+I7z6SBp+AQSSTWsJ57AMP0msF7kd9lSd2OHjQ107iOJbCLE91zwVyHYHCWavlrpT0aI2D03BNvBW/Waojw8nKp5paiYucXyzSOueLnPce4ak9y7lu32W/g9sbJLfDqstbI3nBB5xYfrOyi/o6a04fJSUdzQUjYXkWM0hMkgH1bkhvo9SpwvFnQ1DJ3XkIcS651NwQdTz1VodPJbsOa4RyPbnEzU4hVzH50r7fZacrf0QF0vCKf4Pg9FHazp3SVLuVwTlYT92yxJdhcJMhf8IrRGTfs8jcw+rnOnrC2WN4iJnMDGdnDExsMTObWM0bfvTDikpW0JyVGBGwuIaOJIA9OijW+erDsTdEPNp44oB91tyR01d7FJYZC1zXDi0hw8QbhX9odn8Nrp3VUk1TBLIQ6RjWNe3NYAlh4gG3O606iMpVRWDSNXugo3Clr5Rxl7KjYepld5QB7hlNlot8WI9ti1RY+TFlgb3CNoDh+fmXVtkG07ZKekpWvbTQOfVPfLbO97WkZ3ZdLC4A05DovPuJVZmmllPGR7nn7xJ/Fcs1pSTNE7ZMd3e1tPTQ1NLVNkEVQY3dpHYuYYzcXaeIJspG/abB4vK7SqqejGxiMHuc4m9vBanB920Qp4p66qdCZ2CSOKOPO7IeDnG9hca2WYzYXCh51XVuHRsTQfWSQrQ7iVIh6fUi22220lfkjaxsFLEbxwNNwDwzOPzncde8rI3e7FGteZZyYqKLypJSCA+38kw83Hu4eJCl9JgmDQ6tpamocNR8IlAbcdRFa47iFk4rjUk4awhkcTPMhibkjZ4NHPv8Acpjhk3uHNLgY/ihqZnSWyt0axv0WN0a38fElRxkImxOhiNyA4yEA/Ru4fqLZXX3dhR9vVVFY7VrPior9/E8Po2/OK1zNKNIrDd2dq2YZ8ofAe9b5a3AIcsQP0iT+A9y2S4zUIiIAiIgCIiALzZvUqDJi0sWtvhUNvTFC1ek15k26GbaRzOtVTe0RBSgdk2q+VA6BaIlbfah3xzlpZJA0FxNgAST0A4levh2gjknyYGPY1FSRGSU9zWji49B/eoVRxYnivlscKenvYG5aDrrYgZpCOHIXHJWMJpzjGIlz7/B4vKt9QHRvcX8yu44RheezWgNjaANBoAODQPBcOfqHJ0uDeEEuTmLN00BB7Somc8jj5NgeutyR6VGjSSYLVjtPLp5RbOBrYe5zTa45j2em6ShZH5rRfqePrXPd9OyjainNSAc0TbSZecetn2uATG45vsl45rnjJxdou1ao1AeCGuaQWuAcCOBB1BHirTyozu5r3vgqKd13SUoMjGjznR3s5ovyDstvthbugxCOdmeM3HA8iD0I5FepDIpqznlGjSb48LqZZKIxQSyQNpYw1zGFzc7i4v1aLB3m6dyz92WzstHS1VTURuhlnaKeJrxleWEgyOynUA2HqW9psSmjGVkr2DoHED1K1V1T3m73ueeALiT71gun8epsvr2ox3lWXFVuVlxXSZnxxVpxVbirRP7+pQCl5VtfXFfFAC+L6vhQk3OAskMGIdi0umNJI1jW6uOYgHKOJPDh3Ll2z+xFbUzsiFPMwFwD3vjc1rG83OJAAsOXNTmCdzHBzHOa4cHNJBHpGqy58bqXtLXVEzmnQgyOse466hc2TFqd2aRlSMnayrbJUvDDeOMNhYfqxi1789bm606ItUqVFAiKiUkAkC5AuBwueikGk2orTZtPGCZZSGgDjYmwHpOnrXXdjsCEEEFM3iAMx6uOr3eu65Fu/he7FmfCB8YGvfY62OU5bW4WXovZul0Mh+yPxK4Mk9TNoqkbpjAAAOAFh6FUiLMsEREAREQBERAF5n2w/wDFH/y6X/tL0wvMm27rbTE9KqmPsiQHWdoX3ncoTvBr+yoZOsloh97j+iCpnjvy7/ErmO92a0UDOr3O/NFv7S9Wb04f6OZbzJPuownsqFjreXOe0PhwYPVr6SuyUNMI2Nb04nqeZUR2SoGt7CNo8iNjbeDQLe2ymy8o6QrdREHtc12ocC0juIsVcRAeXNhXupsYpWuu0SF1K6/zvOh6cMzW9eHVbza7Z2SOaWWkcY5tc7Rwf6OGZa3bOmFPjLZGuuRiBNugHweUadM0rvaui7Ux5amS3VdfTpSuLMp7bkP2ILnUEb3kl3aSNu65Nged/Sts8rWbMYlCKV0RkY2WOomDmFwBsXEhwB4jlp0Wdmvwse8FdWN+BGcuT49W3H9/35qolWnFWIKXO4K24rRbYyFjIZW8Y5QfR09lldodooJeDwx30X6e3gVn3Fq0stp2s2iL41wPA38F9VyoVJK+lUONuOihkoIsWfE4WedKwfeBPqCj+O7QskjdHDmc4/OAIsAbnvWUskYrksk2SpFg4ZVs7CFxkZcsbe7he4FiDfndZ1lZO0QERFIMPZTXGx3RO/U/avQez/yI8SvP+ymmND60LvY3/SvQOAD4keJXn5PMzePBsURFQkIiIAiIgCIiALy7vIdl2gldyFRAfU2Mr1EvMe+OnMeJVMuny8duvyMTvUpQOs7QfLv8T71yje3q6kHXtPexdWxv5S/0mtPrC5ZvXNn0jjwBf72Felk/Y/w54+c7lsoPKP2B+CkqjeypuXH6oUkXmHQEREB5Z3pROdjlQIzaQzQtaejixlvbZSzGdpXRzmCsOaqjd2cjomnKRpablZpBF+hvotPtZHm2nA61tIPZEpPtTh7XYriFwPLpmD84OB/VC3wXq2KTqtyHUWzkkxq5mMpXM+FSR/GtcXXFicpbwb5QW5wnDmwss1jWF2rgxziL+LtfYsHYDaSnZQOgmlDZjUPcA7NqHNZYk2sNQRqeS3b104VFrUuTOd8FJKtOVbirTluUNVtOwOpZb/RuPQQVd2I2DpayhikkEglc54LmPsTZxAFnAt9QTGWZoJR9R3sClu5j/gqb/mP/AFyuHqfMjbHwRmp3QlpHZVT28/KZ/c4LHO7CrHm1ot98e4lej3NB4i6svoozxY31Bc9mh52G66qPnVo/TP4p/FG8nyqwEc/iz+L16G/g+L6DfUqhQx/Qb6gjYPK202zkWH1kDCXTRuaHkFovqXNsBfXUA2UhYIhYMyAPHk5QBmHUW46K6Zc207WvJLWVcjWhxuGgC7WtB80A62HVaqXZkPmxEG+aORzYdfNJJeLdOIHpW+FvhIzmavB8HYwtc6VgL3vDGFgc74txHF17cFK1otjsDEtDUyOHxjiQxx4tMYzAjoc3uWRh01Q+NtQ4MELnBuTXMAdO0v0zcui2x+FLbkrLdm1RWRVMLywObnGuW+vqV4rUqYmzzrY1D3xOH6Ll6B2ePxPpK870Pk4xRu+kMv6w/FehtnD8UftH8FwZfMzaPBtURFmWCIiAIiIAiIgC87f7QGEZK0zW+VijeHXH8neN7QOJPlQnwzL0SolvJ2S/hCmytNpY7ubqBnBFnREkHLmFrGxs4NNjaylAjNLiTamkpJ2m+aFrXdz2ANeD94FQPe1Denif9GXL6HNP4tC1WBYxNhMj6aqjf2LnXsRZ0bhpmt3i1xwIALSRxr272rgqIGwwFz3Oe118pFgOWupJJ967e5F4XFvcx0vXZ3XYaoD2NeODomOHpspYuf7sY3xQUscgLXdiGkHiNL2K6AuE2CIiA807y+0pcdfVOjORk9PUN+s1oZa3cSxwv1CkX5Qw1uKzSU7i+N1NGOBBuHG4IPMZl1fazZWCviyTN8oXySADMwnx0c082nQ+NiOIYxuoqqMmSlqPKa0kg3Y421OUi4cDbgbclrjnokmVkrVFzY/AIn4TiDixpl7eaPPa5aI2NcwC/DyiTp3LCwSObs4qmWUkTktLD5rb37Mt6XykHxC3G6Cp7XDq+I6v7TtD/wC6zLf1sWqxWLPg8LRzZT+0tB963xeW/YpLmi9R4vHK4tbmHHKXCweBxLDzAKynq7tBTtjhhIFhDJG0W5B3xf8AaCsPK6VfDM/gxsQPxUn2He4qVbmP+Cpv+a/9cqGbQSZaaU/VI9eime5of7jTf813/wBhXJ1T3Rrj4OxoiLlNAiIgPNe9GilocVdUtaQ7tvhTHX0e1wZcC2oyva8O7nt667TBcTjqZqyWIksfKxwuLH5NoNx4ghdq2m2cgroTDUNuOLXDRzHWsHtPI+NweBBGi4xjG52SFxNNVPYfrCwceocy1hb5uU2W2LJodlJRs+7FgfB54x8ypmZ4XOixKKDNhwYOPYOb4EA/itJhGIS4TNNBWMeWSHOHt1zObfy2k+cHX15jRbPZLF4n0zWukY1wL7tc4AgFxPM6jVdWOcZJL8MzlFoxoaa2GxSC5e0tnLuZObyiTxPkEjwWeQsSgq4/4Oe0vZ5LZWAFwvoXZefMWWC/aKFkbXFwc7KPJbqb259EUopL4QpsvU7r4tQjob+vN/cvQuzR+Ld9r8AuEbtcLmnqjXytyRtaWxgjjcW8nqACdepXeNm2WiJ6uP4Lim7k2bLZG2REVCQiIgCIiAIiIAiIgNXjeBRVLSJGMdcWOZoIcBwBv0KiMe72CJ4fHSQhzTcOaBoeovwXQkQGjwfCnNfnfpbgPHmt4iIAiIgC1u0WENqqd8LiW5hdrmmxa4G7XDwIGnPgtkiA8x1eFYhgc7pGtDmyNcHta1xYWg8eHmjQ3vdt7G19cD8pIThjYcxEzQ1uUg8ng3B4cF6jrKNkos9oNtRccD11XONod0tJKS4Q5SdbwnL+jq32LSORxToq42RHaWrY+ikc17SMrXizgeDmkLWz4nC0ZnSsAIv5wuR3C9yt67dFRjian85v+Wsmi3YULDrFJIePlvd7m2BWz6l3dFe2c4ra2SvcKakY5wc4ZnWNrdT9Fo4knou4bGYSIGU0DdezDQSOZGrnd1zc+lZOE7N9m0MhhbEzuaGjxNtSe9SfC8MEWp1edL9B0C55zcnbLpUbBERVJCIiAL45oOhF/FfUQGlx3ZmCpZkkjY4cw5twe/uPeua4jugpc1xFKz7DyR7b+pdkRAcO/iipOlT6/wDQtxhu7ujj82kznq8Of6bOuAusogIxRYG91s3kN9voHJSSGINaGtFgNAq0QBERAEREAREQBERAEREAREQBERAEREAREQBERAEREAREQBERAEREAREQBERAEREAREQBERAEREAREQBERAf/2Q=="/>
          <p:cNvSpPr>
            <a:spLocks noChangeAspect="1" noChangeArrowheads="1"/>
          </p:cNvSpPr>
          <p:nvPr/>
        </p:nvSpPr>
        <p:spPr bwMode="auto">
          <a:xfrm>
            <a:off x="460375" y="-517525"/>
            <a:ext cx="2647950" cy="17240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10" name="AutoShape 10" descr="data:image/jpeg;base64,/9j/4AAQSkZJRgABAQAAAQABAAD/2wCEAAkGBxQTEhQUExQVFRQXGBgVGRcYGB0cHRocGSAdHxoXHBwcHSogGRslHRwaIjEhJSkrLi4uHCAzODMsNygtLisBCgoKDg0OGxAQGiwkHyQsLCwsNDQsLCwsLCwsLCwsLCwsLCwsLCwsLCwsLCwsLCwsLCwsLCwsLCwsLCwsLCwsLP/AABEIALUBFgMBIgACEQEDEQH/xAAcAAEAAQUBAQAAAAAAAAAAAAAABgIDBAUHCAH/xABREAABAwIDBQMGCQYLBgcAAAABAAIDBBEFEiEGBzFBURNhcSIygZGhsRQjM0JSYnKCwRaSorLh8BUXQ0RUk8LR0tPiCCQ0c5TDNlVjg4Sz8f/EABkBAQADAQEAAAAAAAAAAAAAAAABAgMEBf/EACoRAAICAQMCBQMFAAAAAAAAAAABAhEDEiExBBMiMkFRcRRCYSMzQ4GR/9oADAMBAAIRAxEAPwDuKIiAIiIAiIgCIiAIiIAiKL7S7fUVFpLKHPFrsYQSO868unHoCgJQi4vWb8HyOy0NDJLb6QJJuDyZewv6x0WDLvTxxoucNYB308/+YpoHdkXLdht8MdVK2mrIvg07jla6/wAW53JpzeUxx5A3HfqAui1OLwR3zzxMtxzSNFvG5UAzUUbqNvsNZbNW0+uotIHcfs3Wrqd7eFMNjU3+yx7h6w1KBOEUA/jjwn+kP/qZP8KqZvhwkm3whw8YpB/ZQE9RRqk2/wANkIDa2C54AvDf1rLf01UyQXje146tcD7kBeREQBERAEREAREQBERAEREAREQBERAERco273vNpz2dIwSvNsjzqHG9iQ3jl0sD848NNUB1dW5p2t85zW+JA964M2g2ixAZ5ZnUkLyHeVJ2WgOlmN8sHXgQL2Cqbung1NTiEshJzHIziTzu9x171dQb4RDaR2Cs2uoYiRJWU7SNCDK249F7rAdvHwsfz2H1k+4LnFPu4wtnnCol+0/L+q0K9+ROFD+aOPjNJ+Dlqunm/Qr3Ik/bvKws/wA9h9v9ywsV3s4ZFG5zKgTOA0YwG51A4kAc/VfQqAYtsXh/YyGGjPahjsg7d+rrHLxdbiotspu9c5zZKwFrAb9kCMzrcnEeaD3a+Cj6eadUO5GiSN2zxfGXviooxFFcgv4MYNNHvI1d3W4HzdLrY0W7CihPaV076ubiWg5WXuSdfOOveOakbcQyRthhYyGJvBkYDQOug9/ErXPdddEOl9ZGby+xsY8VELOzpY2QRjQBjQOHVa+evkdqXuv4qy4q04rpUIx4Rm22RnbfARURmVuk7AXB3NwGpaTzPMd/iots7sc6raJ5Zwxjr8i95sbHuHrXS3FRrAPiamppvmfLxjo13nAdwNvasMmKLmm/U0jJ0XqXYPDmeeamU/aaweoAn2rYxYHhzBZtCx3e98jj+sFlOKtOP7+Ct2YL0I1stSYfRcqCnHod/iWHJhNGf5pD6Mw/tLMcrbyp7cfYjUzUVOzVE7+QLfsSOHvusD8lmxkupqieF3j+LbFSFxVpxUPFB+hOplrD9s8aorDtGVkY0yuGc2HeMr727yphs9vypnnJWRPpn3sSPLZ6dA5vhYqJrFrqCOYWkYHd/MeB4hYS6Zfay6ye56DwrFYamMSU8rJWH5zHAi/Q24HuOqzF5Q/gmpo5O2oZpGuGtmuyusDex5Pb3Hj0K6jsLvoil+JxECCUadrY5HHo4WvGfZ4cFyyg4umaJpnXkVEUrXAOaQ5p1BBuD4EKtVJCIiAIijm1O29HQg9tKM+nkN1drwvbzRz15cAUBI0XCcS3+vD/AIilYWdXudf0W9HJdS2A2qGJUbagM7M5nMc29wHNtex5jUICSIiIAiIgIjvSxl1Lh7yxwY+VzIA8m2XtDZzr2NrNDtbGxsuW7j8EjllqMRlZcQkRwAgWDrXvw85jMgH2vBbj/aExX5GBrrZGOmdra+c9kxtrEHQyHlo0rdbJUApMIpYwLOkb2z+t5NfdlHoWmOOqSRWTpWZdfXOkcSToozJtXRtcWmojBBsddLjlcLdqP/k1Qw5pHRRjXMXP5ddXcF6bTSqNHPs+TaUeIxTAmKRkgHHK4G3jbgVeKw8OoII7vgZG0PAJLLWcOR04rLWkbrcqwiL44qxBS5W3FVOKtuKgkoeVacVU4q04qpJ8KjuOnsqqln4BxMDj1Drlo9akKjW8Bv8AuoeOLJWPHtH4rLL5b9i0eSRPKsuKrBJtbUm1gOd+FltPyWqj/JgH6Je0Hwte6lyS5ZCTZpCVacf3/f8AfRXquFzHOY8Frm6EHiFjkqQUuKtr64r4oARF8KA+ErT4xgMc5DvMfzcBx8Rz8VtiizklLZlk6I7FRspbMdX1EINyGx5gO82Bssls0XLGaofecP8AuL7tRhvaxEgXey7h4cx6h7Fe3XYHRVkckc0WaZjgb5nC7XcNAbaHT1LlyVB1WxrHdFrOz/zqo/Pd/mKttQBwxupH33f5qnrt1FH/AEWT8+T/ABK5Huvox/NHHxL/AMSqal7E0QQVZcLHHai3fIR7e0UHxWnvUFjZ/hFzftPK8ouAJPM368eC7lLuoozr8FePB7/8S02KboIic0Lp4HcrguaPXZ3tVW0/QlI51i/lQNacnxY0bGYmi9rFzm2Ejie/VdF3E1DhTv8AKIAqBz4AtbfTooxiW7Wve4NMscjBwc5xBt3i1/Rcrq2ymAtp4oqeIA2tmcBbM75zz4+zgok74COjoiKpIRFZragRxvkPBjXPPg0XPuQHnfeXVfDsYNM3UOqIqa4cdRGACC3kQ+STXxXV9onAObG3zWNDR4DQLlW7Fr6nGo5ZAfio5alwNtDNmcNRxBMoI5+qy6PiUmaRx7119LG5WZZHsYpUEmppcTxOWlaIzFAOMpd2bLAZpHNaQZHkmwubAclOiou+gq6eqqZqQQvbUsDZGyEtLXDQkWGoOp9K6s0W0qM4NJmqodoZoMRNBKGmMOETbRtY5twCw2Y4tDTcaXOhHgpwoZshsMKZ4mmcHyjzQ3zW353IuT6lM1OBTUfGROr2CocVU5W3FbFSlxVpxVTysXa3aSkw18cM0Ms87o2yOyvyNYHXs3qToVlkyxhyWjFvgreVbK0P8Z9B/QJv6/8AYvh3n0H9Am/r/wDSsPqofkv22b5aHbYXo5fBp9oWRSbxMLebSQVcP1mva8DxBsU27hjdhr6mllFRTuLGZhcOY4keTI35v7R1CSzwlFpewUGmSDYuUNcJn+bDTvnP3W/tXCK7EZJZnzPcTI9xeXXN7uNzbpxXYcRlMGC1knznthph94jP+iuKBc2eVyNILY77tS45oA8kyCmgDzzLsupPetG8rAj3o08rWGroS+ZrWsMkcxaH5QBctI0OiqbvBww+dQ1Le9s4J9oW0M8Ekijg2zJRbPC/gVeHDD5ZO3a3OaeYAOLRxyOGjiOiow2GFsU9TU5+wp2BzgzRznONmMBPC5Wyyxasrpd0a9UFYrt4GG/0Co/6j9i+fl/hv9An/wCo/wBKyfUQLdtmUixm7fYZzoagDqKi59RC3OE1OHVxEdJPJDUHzYqkABx+i2Rul+g49yLPBjQzXrQbKn4LjEYvlZIXD7sgNh6H29SkdRA5jnMe0tc02LToQVFdsQWOgnb5zHe0eUPaCozK42IPc9TYdUdpG13O2viOKyVotlKkPYbcDlePBwW9XEbBERAY01BG7zmDx4e5KWgjjN2tseup96yUQBERAFFN6eICHCqskgZ4zAL8LzeRc+AcT6FK1y/f9XFlHA0Ei83aEgX+SY5zQR0L8iIEe3F0oDcSqLNAL2wty3sA3MSGk65bFvHoFJHm5P7/AL//AIsLdTSdjgjXWsZpJJD32OUexoWUV6HSLwtmGXk+FUEr6VSuwyCxsSq+yjdJkfJlt5LBdx1toOduPoWSvhKMgiOJ7RMqmGmpc5nk8g3Y5vZtPnPcTbQDp171JWNytAvewAuefeVpZXNGKNt5zqR2b0PBF/UeK3TisoXbb+C7LlJAZJGMHznBvrK5JvUxMVGK1Twbta/sm+EYDdO64J9K7Tsy5rZzK/zYWSSuPQNHH2rzdUzl73Pdxc4uPiTcrj6uXiSNcS2Onbu9j6U0nw2tjM3aPcyGLMWtIbo57iNeNxbu9Uin2dwmYZX0ZgvoJIZHEtvzyuuDZZ8lP2NHh8HAspWOcOj5Bmd7brDAJsACSdABxJPABaYsMHC2iJTd7HL9vNkHYfMwB/awStzwy2tmaLXBHJwuL+IWw3Q4mI69tPIA6nq2mmlY7zSHeabdQ7QH6x6rb77K5oNFRggyU8b3S2N8rpS05O4gNv8AeC0e6HCzPitMAPJjJmeejWC9z97KPSuJ0pbGvoSzezKafDqWlvrLPLKfCLyG39d1Bt32zTa+rEUjiyFjHyyvHEMYOXeSWj0qSb/KsOxJsTTpDCxlujnXefTZzVmbqIBHh2I1Hznuipm/rO9h9it55/JHCNq7D8JAyjDiWcM5mfnPfxsCoZvH2QipBBU0rnGlqMwa1/nRvbxYTzHQ9x9MncsPe7UhlFhlOOJbJUO++QGf2lvnxxjG0UhJtkQ3dOkGJ0XZef27B90mz/0cy6TvJnbFhdQ0aGornNFubYiXeq4US3IUgdiYld5tPDLUH7oDfe8LL3x1Ba3D6Y3uyB07/tzuJN+8ZfaudOos0fJEdisA+H1sFLmyCQnM4C9mtaXOPjZpXTXUeExns2Yc2VjSR2j5n53D6WmgvxUc3OU2U11Wf5GnLGn68xyg362B9a2VlrhxqStlJyaLeObA0lRDLNhpkjmiaZHUshzAsHnGN56cbEn0LlYK7rgMwpoaqslu2OKF8bT9OSQWawX8493eFwpZ5YqMqRaLtHbKnEjW0NHWv+WcH08v1nRHyX+Jbqf2KF7bkdg37Y9xUspKQ0+FUEL9JH9rUkH5rZCAz1tF/WontiwvbDG0Xc+QADv4D2kLf+Ep9x3nYF/xcQ6wR+xrf71MVF9loA1+VvmtZlHgLAe5ShchqEREAREQBERAFwz/AGh8StNDCHlpFO9xA4O7SRgsfQxx9AXc15r371rnYjNFxAFMBp9Fjza/jKfYpQOo4XB2OFUMf/oRuPi4Bx96wStzjvkshYL2bGweoBaQr1OnVQRzZHufCV8X1F0GZ8VDnK3WVkcbc0j2sHVxAUGxraQ1sgo6Mmz7iSU6eSPOy91ufPhzWc8ij8loxsz9m5PhFXU1fzBaniPUN1cR1BIHrUlcVZoaNsMbImCzWCw/EnvPNVkqIKluS3bKMcq+wwqvl5vYynb4yHyvZquCLsW9ioDMKpYr+VNUPmt1EbSz1ahc42O2akxCpbTxFrSQXue7gxjfOcbceI06kLzc7ubN4KkdSZvBw2pYx8756eYMYx7BH2jbtFrtI5eK1+I7z6SBp+AQSSTWsJ57AMP0msF7kd9lSd2OHjQ107iOJbCLE91zwVyHYHCWavlrpT0aI2D03BNvBW/Waojw8nKp5paiYucXyzSOueLnPce4ak9y7lu32W/g9sbJLfDqstbI3nBB5xYfrOyi/o6a04fJSUdzQUjYXkWM0hMkgH1bkhvo9SpwvFnQ1DJ3XkIcS651NwQdTz1VodPJbsOa4RyPbnEzU4hVzH50r7fZacrf0QF0vCKf4Pg9FHazp3SVLuVwTlYT92yxJdhcJMhf8IrRGTfs8jcw+rnOnrC2WN4iJnMDGdnDExsMTObWM0bfvTDikpW0JyVGBGwuIaOJIA9OijW+erDsTdEPNp44oB91tyR01d7FJYZC1zXDi0hw8QbhX9odn8Nrp3VUk1TBLIQ6RjWNe3NYAlh4gG3O606iMpVRWDSNXugo3Clr5Rxl7KjYepld5QB7hlNlot8WI9ti1RY+TFlgb3CNoDh+fmXVtkG07ZKekpWvbTQOfVPfLbO97WkZ3ZdLC4A05DovPuJVZmmllPGR7nn7xJ/Fcs1pSTNE7ZMd3e1tPTQ1NLVNkEVQY3dpHYuYYzcXaeIJspG/abB4vK7SqqejGxiMHuc4m9vBanB920Qp4p66qdCZ2CSOKOPO7IeDnG9hca2WYzYXCh51XVuHRsTQfWSQrQ7iVIh6fUi22220lfkjaxsFLEbxwNNwDwzOPzncde8rI3e7FGteZZyYqKLypJSCA+38kw83Hu4eJCl9JgmDQ6tpamocNR8IlAbcdRFa47iFk4rjUk4awhkcTPMhibkjZ4NHPv8Acpjhk3uHNLgY/ihqZnSWyt0axv0WN0a38fElRxkImxOhiNyA4yEA/Ru4fqLZXX3dhR9vVVFY7VrPior9/E8Po2/OK1zNKNIrDd2dq2YZ8ofAe9b5a3AIcsQP0iT+A9y2S4zUIiIAiIgCIiALzZvUqDJi0sWtvhUNvTFC1ek15k26GbaRzOtVTe0RBSgdk2q+VA6BaIlbfah3xzlpZJA0FxNgAST0A4levh2gjknyYGPY1FSRGSU9zWji49B/eoVRxYnivlscKenvYG5aDrrYgZpCOHIXHJWMJpzjGIlz7/B4vKt9QHRvcX8yu44RheezWgNjaANBoAODQPBcOfqHJ0uDeEEuTmLN00BB7Somc8jj5NgeutyR6VGjSSYLVjtPLp5RbOBrYe5zTa45j2em6ShZH5rRfqePrXPd9OyjainNSAc0TbSZecetn2uATG45vsl45rnjJxdou1ao1AeCGuaQWuAcCOBB1BHirTyozu5r3vgqKd13SUoMjGjznR3s5ovyDstvthbugxCOdmeM3HA8iD0I5FepDIpqznlGjSb48LqZZKIxQSyQNpYw1zGFzc7i4v1aLB3m6dyz92WzstHS1VTURuhlnaKeJrxleWEgyOynUA2HqW9psSmjGVkr2DoHED1K1V1T3m73ueeALiT71gun8epsvr2ox3lWXFVuVlxXSZnxxVpxVbirRP7+pQCl5VtfXFfFAC+L6vhQk3OAskMGIdi0umNJI1jW6uOYgHKOJPDh3Ll2z+xFbUzsiFPMwFwD3vjc1rG83OJAAsOXNTmCdzHBzHOa4cHNJBHpGqy58bqXtLXVEzmnQgyOse466hc2TFqd2aRlSMnayrbJUvDDeOMNhYfqxi1789bm606ItUqVFAiKiUkAkC5AuBwueikGk2orTZtPGCZZSGgDjYmwHpOnrXXdjsCEEEFM3iAMx6uOr3eu65Fu/he7FmfCB8YGvfY62OU5bW4WXovZul0Mh+yPxK4Mk9TNoqkbpjAAAOAFh6FUiLMsEREAREQBERAF5n2w/wDFH/y6X/tL0wvMm27rbTE9KqmPsiQHWdoX3ncoTvBr+yoZOsloh97j+iCpnjvy7/ErmO92a0UDOr3O/NFv7S9Wb04f6OZbzJPuownsqFjreXOe0PhwYPVr6SuyUNMI2Nb04nqeZUR2SoGt7CNo8iNjbeDQLe2ymy8o6QrdREHtc12ocC0juIsVcRAeXNhXupsYpWuu0SF1K6/zvOh6cMzW9eHVbza7Z2SOaWWkcY5tc7Rwf6OGZa3bOmFPjLZGuuRiBNugHweUadM0rvaui7Ux5amS3VdfTpSuLMp7bkP2ILnUEb3kl3aSNu65Nged/Sts8rWbMYlCKV0RkY2WOomDmFwBsXEhwB4jlp0Wdmvwse8FdWN+BGcuT49W3H9/35qolWnFWIKXO4K24rRbYyFjIZW8Y5QfR09lldodooJeDwx30X6e3gVn3Fq0stp2s2iL41wPA38F9VyoVJK+lUONuOihkoIsWfE4WedKwfeBPqCj+O7QskjdHDmc4/OAIsAbnvWUskYrksk2SpFg4ZVs7CFxkZcsbe7he4FiDfndZ1lZO0QERFIMPZTXGx3RO/U/avQez/yI8SvP+ymmND60LvY3/SvQOAD4keJXn5PMzePBsURFQkIiIAiIgCIiALy7vIdl2gldyFRAfU2Mr1EvMe+OnMeJVMuny8duvyMTvUpQOs7QfLv8T71yje3q6kHXtPexdWxv5S/0mtPrC5ZvXNn0jjwBf72Felk/Y/w54+c7lsoPKP2B+CkqjeypuXH6oUkXmHQEREB5Z3pROdjlQIzaQzQtaejixlvbZSzGdpXRzmCsOaqjd2cjomnKRpablZpBF+hvotPtZHm2nA61tIPZEpPtTh7XYriFwPLpmD84OB/VC3wXq2KTqtyHUWzkkxq5mMpXM+FSR/GtcXXFicpbwb5QW5wnDmwss1jWF2rgxziL+LtfYsHYDaSnZQOgmlDZjUPcA7NqHNZYk2sNQRqeS3b104VFrUuTOd8FJKtOVbirTluUNVtOwOpZb/RuPQQVd2I2DpayhikkEglc54LmPsTZxAFnAt9QTGWZoJR9R3sClu5j/gqb/mP/AFyuHqfMjbHwRmp3QlpHZVT28/KZ/c4LHO7CrHm1ot98e4lej3NB4i6svoozxY31Bc9mh52G66qPnVo/TP4p/FG8nyqwEc/iz+L16G/g+L6DfUqhQx/Qb6gjYPK202zkWH1kDCXTRuaHkFovqXNsBfXUA2UhYIhYMyAPHk5QBmHUW46K6Zc207WvJLWVcjWhxuGgC7WtB80A62HVaqXZkPmxEG+aORzYdfNJJeLdOIHpW+FvhIzmavB8HYwtc6VgL3vDGFgc74txHF17cFK1otjsDEtDUyOHxjiQxx4tMYzAjoc3uWRh01Q+NtQ4MELnBuTXMAdO0v0zcui2x+FLbkrLdm1RWRVMLywObnGuW+vqV4rUqYmzzrY1D3xOH6Ll6B2ePxPpK870Pk4xRu+kMv6w/FehtnD8UftH8FwZfMzaPBtURFmWCIiAIiIAiIgC87f7QGEZK0zW+VijeHXH8neN7QOJPlQnwzL0SolvJ2S/hCmytNpY7ubqBnBFnREkHLmFrGxs4NNjaylAjNLiTamkpJ2m+aFrXdz2ANeD94FQPe1Denif9GXL6HNP4tC1WBYxNhMj6aqjf2LnXsRZ0bhpmt3i1xwIALSRxr272rgqIGwwFz3Oe118pFgOWupJJ967e5F4XFvcx0vXZ3XYaoD2NeODomOHpspYuf7sY3xQUscgLXdiGkHiNL2K6AuE2CIiA807y+0pcdfVOjORk9PUN+s1oZa3cSxwv1CkX5Qw1uKzSU7i+N1NGOBBuHG4IPMZl1fazZWCviyTN8oXySADMwnx0c082nQ+NiOIYxuoqqMmSlqPKa0kg3Y421OUi4cDbgbclrjnokmVkrVFzY/AIn4TiDixpl7eaPPa5aI2NcwC/DyiTp3LCwSObs4qmWUkTktLD5rb37Mt6XykHxC3G6Cp7XDq+I6v7TtD/wC6zLf1sWqxWLPg8LRzZT+0tB963xeW/YpLmi9R4vHK4tbmHHKXCweBxLDzAKynq7tBTtjhhIFhDJG0W5B3xf8AaCsPK6VfDM/gxsQPxUn2He4qVbmP+Cpv+a/9cqGbQSZaaU/VI9eime5of7jTf813/wBhXJ1T3Rrj4OxoiLlNAiIgPNe9GilocVdUtaQ7tvhTHX0e1wZcC2oyva8O7nt667TBcTjqZqyWIksfKxwuLH5NoNx4ghdq2m2cgroTDUNuOLXDRzHWsHtPI+NweBBGi4xjG52SFxNNVPYfrCwceocy1hb5uU2W2LJodlJRs+7FgfB54x8ypmZ4XOixKKDNhwYOPYOb4EA/itJhGIS4TNNBWMeWSHOHt1zObfy2k+cHX15jRbPZLF4n0zWukY1wL7tc4AgFxPM6jVdWOcZJL8MzlFoxoaa2GxSC5e0tnLuZObyiTxPkEjwWeQsSgq4/4Oe0vZ5LZWAFwvoXZefMWWC/aKFkbXFwc7KPJbqb259EUopL4QpsvU7r4tQjob+vN/cvQuzR+Ld9r8AuEbtcLmnqjXytyRtaWxgjjcW8nqACdepXeNm2WiJ6uP4Lim7k2bLZG2REVCQiIgCIiAIiIAiIgNXjeBRVLSJGMdcWOZoIcBwBv0KiMe72CJ4fHSQhzTcOaBoeovwXQkQGjwfCnNfnfpbgPHmt4iIAiIgC1u0WENqqd8LiW5hdrmmxa4G7XDwIGnPgtkiA8x1eFYhgc7pGtDmyNcHta1xYWg8eHmjQ3vdt7G19cD8pIThjYcxEzQ1uUg8ng3B4cF6jrKNkos9oNtRccD11XONod0tJKS4Q5SdbwnL+jq32LSORxToq42RHaWrY+ikc17SMrXizgeDmkLWz4nC0ZnSsAIv5wuR3C9yt67dFRjian85v+Wsmi3YULDrFJIePlvd7m2BWz6l3dFe2c4ra2SvcKakY5wc4ZnWNrdT9Fo4knou4bGYSIGU0DdezDQSOZGrnd1zc+lZOE7N9m0MhhbEzuaGjxNtSe9SfC8MEWp1edL9B0C55zcnbLpUbBERVJCIiAL45oOhF/FfUQGlx3ZmCpZkkjY4cw5twe/uPeua4jugpc1xFKz7DyR7b+pdkRAcO/iipOlT6/wDQtxhu7ujj82kznq8Of6bOuAusogIxRYG91s3kN9voHJSSGINaGtFgNAq0QBERAEREAREQBERAEREAREQBERAEREAREQBERAEREAREQBERAEREAREQBERAEREAREQBERAEREAREQBERAf/2Q=="/>
          <p:cNvSpPr>
            <a:spLocks noChangeAspect="1" noChangeArrowheads="1"/>
          </p:cNvSpPr>
          <p:nvPr/>
        </p:nvSpPr>
        <p:spPr bwMode="auto">
          <a:xfrm>
            <a:off x="765175" y="-212725"/>
            <a:ext cx="2647950" cy="17240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9" name="Espace réservé du contenu 2"/>
          <p:cNvSpPr txBox="1">
            <a:spLocks/>
          </p:cNvSpPr>
          <p:nvPr/>
        </p:nvSpPr>
        <p:spPr>
          <a:xfrm>
            <a:off x="619944" y="1663700"/>
            <a:ext cx="7624464" cy="4654004"/>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dirty="0" smtClean="0"/>
              <a:t>Le Cloud… ou </a:t>
            </a:r>
            <a:r>
              <a:rPr lang="fr-FR" dirty="0"/>
              <a:t>la Loi </a:t>
            </a:r>
            <a:r>
              <a:rPr lang="fr-FR" dirty="0" err="1" smtClean="0"/>
              <a:t>Grosh</a:t>
            </a:r>
            <a:r>
              <a:rPr lang="fr-FR" dirty="0" smtClean="0"/>
              <a:t> revisité.</a:t>
            </a:r>
          </a:p>
          <a:p>
            <a:pPr lvl="1"/>
            <a:r>
              <a:rPr lang="fr-FR" dirty="0" smtClean="0"/>
              <a:t>La réduction des coûts de communication</a:t>
            </a:r>
          </a:p>
          <a:p>
            <a:pPr lvl="1"/>
            <a:r>
              <a:rPr lang="fr-FR" dirty="0" smtClean="0"/>
              <a:t>L’industrialisation de l’informatique WEB (ex : GAFA)</a:t>
            </a:r>
          </a:p>
          <a:p>
            <a:pPr lvl="1"/>
            <a:r>
              <a:rPr lang="fr-FR" dirty="0" smtClean="0"/>
              <a:t>La volonté d’être le plus grand publique possible</a:t>
            </a:r>
          </a:p>
          <a:p>
            <a:pPr lvl="1"/>
            <a:r>
              <a:rPr lang="fr-FR" dirty="0" smtClean="0"/>
              <a:t>Une solution FACILE pour la sauvegarde, la sécurité, le coût des données et des services.</a:t>
            </a:r>
          </a:p>
          <a:p>
            <a:pPr lvl="1"/>
            <a:endParaRPr lang="fr-FR" dirty="0"/>
          </a:p>
          <a:p>
            <a:r>
              <a:rPr lang="fr-FR" dirty="0" smtClean="0"/>
              <a:t>Le cimetière Darwin de l’octet</a:t>
            </a:r>
          </a:p>
          <a:p>
            <a:pPr lvl="1"/>
            <a:r>
              <a:rPr lang="en-US" dirty="0"/>
              <a:t>Burroughs, Control Data, Commodore, Digital Equipment, Compaq, Data General, Tandy, </a:t>
            </a:r>
            <a:r>
              <a:rPr lang="en-US" dirty="0" smtClean="0"/>
              <a:t>Wang…</a:t>
            </a:r>
            <a:endParaRPr lang="fr-FR" dirty="0" smtClean="0"/>
          </a:p>
          <a:p>
            <a:pPr lvl="1"/>
            <a:endParaRPr lang="fr-FR" dirty="0"/>
          </a:p>
          <a:p>
            <a:pPr lvl="1"/>
            <a:endParaRPr lang="fr-FR" dirty="0" smtClean="0"/>
          </a:p>
          <a:p>
            <a:endParaRPr lang="fr-FR" dirty="0" smtClean="0"/>
          </a:p>
          <a:p>
            <a:pPr lvl="1"/>
            <a:endParaRPr lang="fr-FR" dirty="0"/>
          </a:p>
        </p:txBody>
      </p:sp>
    </p:spTree>
    <p:extLst>
      <p:ext uri="{BB962C8B-B14F-4D97-AF65-F5344CB8AC3E}">
        <p14:creationId xmlns:p14="http://schemas.microsoft.com/office/powerpoint/2010/main" val="3481016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anim calcmode="lin" valueType="num">
                                      <p:cBhvr>
                                        <p:cTn id="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Effect transition="in" filter="fade">
                                      <p:cBhvr>
                                        <p:cTn id="13" dur="1000"/>
                                        <p:tgtEl>
                                          <p:spTgt spid="9">
                                            <p:txEl>
                                              <p:pRg st="1" end="1"/>
                                            </p:txEl>
                                          </p:spTgt>
                                        </p:tgtEl>
                                      </p:cBhvr>
                                    </p:animEffect>
                                    <p:anim calcmode="lin" valueType="num">
                                      <p:cBhvr>
                                        <p:cTn id="14"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Effect transition="in" filter="fade">
                                      <p:cBhvr>
                                        <p:cTn id="19" dur="1000"/>
                                        <p:tgtEl>
                                          <p:spTgt spid="9">
                                            <p:txEl>
                                              <p:pRg st="2" end="2"/>
                                            </p:txEl>
                                          </p:spTgt>
                                        </p:tgtEl>
                                      </p:cBhvr>
                                    </p:animEffect>
                                    <p:anim calcmode="lin" valueType="num">
                                      <p:cBhvr>
                                        <p:cTn id="20"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9">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Effect transition="in" filter="fade">
                                      <p:cBhvr>
                                        <p:cTn id="25" dur="1000"/>
                                        <p:tgtEl>
                                          <p:spTgt spid="9">
                                            <p:txEl>
                                              <p:pRg st="3" end="3"/>
                                            </p:txEl>
                                          </p:spTgt>
                                        </p:tgtEl>
                                      </p:cBhvr>
                                    </p:animEffect>
                                    <p:anim calcmode="lin" valueType="num">
                                      <p:cBhvr>
                                        <p:cTn id="26" dur="10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9">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nodeType="after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animEffect transition="in" filter="fade">
                                      <p:cBhvr>
                                        <p:cTn id="31" dur="1000"/>
                                        <p:tgtEl>
                                          <p:spTgt spid="9">
                                            <p:txEl>
                                              <p:pRg st="4" end="4"/>
                                            </p:txEl>
                                          </p:spTgt>
                                        </p:tgtEl>
                                      </p:cBhvr>
                                    </p:animEffect>
                                    <p:anim calcmode="lin" valueType="num">
                                      <p:cBhvr>
                                        <p:cTn id="32" dur="1000" fill="hold"/>
                                        <p:tgtEl>
                                          <p:spTgt spid="9">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9">
                                            <p:txEl>
                                              <p:pRg st="6" end="6"/>
                                            </p:txEl>
                                          </p:spTgt>
                                        </p:tgtEl>
                                        <p:attrNameLst>
                                          <p:attrName>style.visibility</p:attrName>
                                        </p:attrNameLst>
                                      </p:cBhvr>
                                      <p:to>
                                        <p:strVal val="visible"/>
                                      </p:to>
                                    </p:set>
                                    <p:animEffect transition="in" filter="fade">
                                      <p:cBhvr>
                                        <p:cTn id="38" dur="1000"/>
                                        <p:tgtEl>
                                          <p:spTgt spid="9">
                                            <p:txEl>
                                              <p:pRg st="6" end="6"/>
                                            </p:txEl>
                                          </p:spTgt>
                                        </p:tgtEl>
                                      </p:cBhvr>
                                    </p:animEffect>
                                    <p:anim calcmode="lin" valueType="num">
                                      <p:cBhvr>
                                        <p:cTn id="39" dur="1000" fill="hold"/>
                                        <p:tgtEl>
                                          <p:spTgt spid="9">
                                            <p:txEl>
                                              <p:pRg st="6" end="6"/>
                                            </p:txEl>
                                          </p:spTgt>
                                        </p:tgtEl>
                                        <p:attrNameLst>
                                          <p:attrName>ppt_x</p:attrName>
                                        </p:attrNameLst>
                                      </p:cBhvr>
                                      <p:tavLst>
                                        <p:tav tm="0">
                                          <p:val>
                                            <p:strVal val="#ppt_x"/>
                                          </p:val>
                                        </p:tav>
                                        <p:tav tm="100000">
                                          <p:val>
                                            <p:strVal val="#ppt_x"/>
                                          </p:val>
                                        </p:tav>
                                      </p:tavLst>
                                    </p:anim>
                                    <p:anim calcmode="lin" valueType="num">
                                      <p:cBhvr>
                                        <p:cTn id="40" dur="1000" fill="hold"/>
                                        <p:tgtEl>
                                          <p:spTgt spid="9">
                                            <p:txEl>
                                              <p:pRg st="6" end="6"/>
                                            </p:txEl>
                                          </p:spTgt>
                                        </p:tgtEl>
                                        <p:attrNameLst>
                                          <p:attrName>ppt_y</p:attrName>
                                        </p:attrNameLst>
                                      </p:cBhvr>
                                      <p:tavLst>
                                        <p:tav tm="0">
                                          <p:val>
                                            <p:strVal val="#ppt_y+.1"/>
                                          </p:val>
                                        </p:tav>
                                        <p:tav tm="100000">
                                          <p:val>
                                            <p:strVal val="#ppt_y"/>
                                          </p:val>
                                        </p:tav>
                                      </p:tavLst>
                                    </p:anim>
                                  </p:childTnLst>
                                </p:cTn>
                              </p:par>
                            </p:childTnLst>
                          </p:cTn>
                        </p:par>
                        <p:par>
                          <p:cTn id="41" fill="hold">
                            <p:stCondLst>
                              <p:cond delay="1000"/>
                            </p:stCondLst>
                            <p:childTnLst>
                              <p:par>
                                <p:cTn id="42" presetID="42" presetClass="entr" presetSubtype="0" fill="hold" nodeType="afterEffect">
                                  <p:stCondLst>
                                    <p:cond delay="0"/>
                                  </p:stCondLst>
                                  <p:childTnLst>
                                    <p:set>
                                      <p:cBhvr>
                                        <p:cTn id="43" dur="1" fill="hold">
                                          <p:stCondLst>
                                            <p:cond delay="0"/>
                                          </p:stCondLst>
                                        </p:cTn>
                                        <p:tgtEl>
                                          <p:spTgt spid="9">
                                            <p:txEl>
                                              <p:pRg st="7" end="7"/>
                                            </p:txEl>
                                          </p:spTgt>
                                        </p:tgtEl>
                                        <p:attrNameLst>
                                          <p:attrName>style.visibility</p:attrName>
                                        </p:attrNameLst>
                                      </p:cBhvr>
                                      <p:to>
                                        <p:strVal val="visible"/>
                                      </p:to>
                                    </p:set>
                                    <p:animEffect transition="in" filter="fade">
                                      <p:cBhvr>
                                        <p:cTn id="44" dur="1000"/>
                                        <p:tgtEl>
                                          <p:spTgt spid="9">
                                            <p:txEl>
                                              <p:pRg st="7" end="7"/>
                                            </p:txEl>
                                          </p:spTgt>
                                        </p:tgtEl>
                                      </p:cBhvr>
                                    </p:animEffect>
                                    <p:anim calcmode="lin" valueType="num">
                                      <p:cBhvr>
                                        <p:cTn id="45" dur="1000" fill="hold"/>
                                        <p:tgtEl>
                                          <p:spTgt spid="9">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9">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Internet</a:t>
            </a:r>
            <a:endParaRPr lang="fr-FR" dirty="0"/>
          </a:p>
        </p:txBody>
      </p:sp>
      <p:sp>
        <p:nvSpPr>
          <p:cNvPr id="3" name="Espace réservé du contenu 2"/>
          <p:cNvSpPr>
            <a:spLocks noGrp="1"/>
          </p:cNvSpPr>
          <p:nvPr>
            <p:ph sz="quarter" idx="1"/>
          </p:nvPr>
        </p:nvSpPr>
        <p:spPr>
          <a:xfrm>
            <a:off x="467544" y="1340768"/>
            <a:ext cx="8208912" cy="2160240"/>
          </a:xfrm>
        </p:spPr>
        <p:txBody>
          <a:bodyPr>
            <a:normAutofit fontScale="47500" lnSpcReduction="20000"/>
          </a:bodyPr>
          <a:lstStyle/>
          <a:p>
            <a:r>
              <a:rPr lang="fr-FR" b="1" i="1" dirty="0" smtClean="0"/>
              <a:t>Définition :</a:t>
            </a:r>
          </a:p>
          <a:p>
            <a:pPr lvl="1">
              <a:lnSpc>
                <a:spcPct val="220000"/>
              </a:lnSpc>
            </a:pPr>
            <a:r>
              <a:rPr lang="fr-FR" b="1" i="1" dirty="0" smtClean="0"/>
              <a:t>Internet</a:t>
            </a:r>
            <a:r>
              <a:rPr lang="fr-FR" i="1" dirty="0" smtClean="0"/>
              <a:t> </a:t>
            </a:r>
            <a:r>
              <a:rPr lang="fr-FR" i="1" dirty="0"/>
              <a:t>est un système d'interconnexion de machines et constitue un réseau informatique mondial, utilisant un ensemble standardisé de protocoles de transfert de données. C'est donc un réseau de réseaux, sans centre névralgique, composé de millions de réseaux aussi bien publics que privés, universitaires, commerciaux et gouvernementaux. Internet transporte un large spectre d'information et permet l'élaboration d'applications et de services variés comme le courrier électronique, la messagerie instantanée et le World Wide Web</a:t>
            </a:r>
            <a:r>
              <a:rPr lang="fr-FR" i="1" dirty="0" smtClean="0"/>
              <a:t>.</a:t>
            </a:r>
          </a:p>
        </p:txBody>
      </p:sp>
      <p:sp>
        <p:nvSpPr>
          <p:cNvPr id="5" name="Rectangle à coins arrondis 4"/>
          <p:cNvSpPr/>
          <p:nvPr/>
        </p:nvSpPr>
        <p:spPr>
          <a:xfrm>
            <a:off x="2051720" y="1628800"/>
            <a:ext cx="2448272" cy="288032"/>
          </a:xfrm>
          <a:prstGeom prst="roundRect">
            <a:avLst/>
          </a:prstGeom>
          <a:solidFill>
            <a:srgbClr val="002060">
              <a:alpha val="1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à coins arrondis 6"/>
          <p:cNvSpPr/>
          <p:nvPr/>
        </p:nvSpPr>
        <p:spPr>
          <a:xfrm>
            <a:off x="5436096" y="1670787"/>
            <a:ext cx="1800200" cy="246045"/>
          </a:xfrm>
          <a:prstGeom prst="roundRect">
            <a:avLst/>
          </a:prstGeom>
          <a:solidFill>
            <a:srgbClr val="002060">
              <a:alpha val="1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à coins arrondis 7"/>
          <p:cNvSpPr/>
          <p:nvPr/>
        </p:nvSpPr>
        <p:spPr>
          <a:xfrm>
            <a:off x="1043608" y="1979812"/>
            <a:ext cx="3888432" cy="297060"/>
          </a:xfrm>
          <a:prstGeom prst="roundRect">
            <a:avLst/>
          </a:prstGeom>
          <a:solidFill>
            <a:srgbClr val="002060">
              <a:alpha val="1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à coins arrondis 8"/>
          <p:cNvSpPr/>
          <p:nvPr/>
        </p:nvSpPr>
        <p:spPr>
          <a:xfrm>
            <a:off x="7020272" y="1983682"/>
            <a:ext cx="1584176" cy="297060"/>
          </a:xfrm>
          <a:prstGeom prst="roundRect">
            <a:avLst/>
          </a:prstGeom>
          <a:solidFill>
            <a:srgbClr val="002060">
              <a:alpha val="1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à coins arrondis 9"/>
          <p:cNvSpPr/>
          <p:nvPr/>
        </p:nvSpPr>
        <p:spPr>
          <a:xfrm>
            <a:off x="1907704" y="2322897"/>
            <a:ext cx="6192688" cy="297060"/>
          </a:xfrm>
          <a:prstGeom prst="roundRect">
            <a:avLst/>
          </a:prstGeom>
          <a:solidFill>
            <a:srgbClr val="002060">
              <a:alpha val="1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à coins arrondis 10"/>
          <p:cNvSpPr/>
          <p:nvPr/>
        </p:nvSpPr>
        <p:spPr>
          <a:xfrm>
            <a:off x="5508104" y="2636912"/>
            <a:ext cx="1800200" cy="297060"/>
          </a:xfrm>
          <a:prstGeom prst="roundRect">
            <a:avLst/>
          </a:prstGeom>
          <a:solidFill>
            <a:srgbClr val="002060">
              <a:alpha val="1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à coins arrondis 11"/>
          <p:cNvSpPr/>
          <p:nvPr/>
        </p:nvSpPr>
        <p:spPr>
          <a:xfrm>
            <a:off x="1077077" y="2667470"/>
            <a:ext cx="3062875" cy="297060"/>
          </a:xfrm>
          <a:prstGeom prst="roundRect">
            <a:avLst/>
          </a:prstGeom>
          <a:solidFill>
            <a:srgbClr val="002060">
              <a:alpha val="1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à coins arrondis 12"/>
          <p:cNvSpPr/>
          <p:nvPr/>
        </p:nvSpPr>
        <p:spPr>
          <a:xfrm>
            <a:off x="467544" y="3501008"/>
            <a:ext cx="2952328" cy="1224136"/>
          </a:xfrm>
          <a:prstGeom prst="roundRect">
            <a:avLst/>
          </a:prstGeom>
          <a:solidFill>
            <a:srgbClr val="00B0F0">
              <a:alpha val="4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Impacts culturels ?</a:t>
            </a:r>
            <a:endParaRPr lang="fr-FR" dirty="0">
              <a:solidFill>
                <a:schemeClr val="tx1"/>
              </a:solidFill>
            </a:endParaRPr>
          </a:p>
        </p:txBody>
      </p:sp>
      <p:sp>
        <p:nvSpPr>
          <p:cNvPr id="14" name="Rectangle à coins arrondis 13"/>
          <p:cNvSpPr/>
          <p:nvPr/>
        </p:nvSpPr>
        <p:spPr>
          <a:xfrm>
            <a:off x="5544108" y="3284984"/>
            <a:ext cx="2952328" cy="1224136"/>
          </a:xfrm>
          <a:prstGeom prst="roundRect">
            <a:avLst/>
          </a:prstGeom>
          <a:solidFill>
            <a:srgbClr val="00B0F0">
              <a:alpha val="4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Impacts technologiques ?</a:t>
            </a:r>
            <a:endParaRPr lang="fr-FR" dirty="0">
              <a:solidFill>
                <a:schemeClr val="tx1"/>
              </a:solidFill>
            </a:endParaRPr>
          </a:p>
        </p:txBody>
      </p:sp>
      <p:sp>
        <p:nvSpPr>
          <p:cNvPr id="15" name="Rectangle à coins arrondis 14"/>
          <p:cNvSpPr/>
          <p:nvPr/>
        </p:nvSpPr>
        <p:spPr>
          <a:xfrm>
            <a:off x="3243943" y="4190020"/>
            <a:ext cx="2952328" cy="1224136"/>
          </a:xfrm>
          <a:prstGeom prst="roundRect">
            <a:avLst/>
          </a:prstGeom>
          <a:solidFill>
            <a:srgbClr val="00B0F0">
              <a:alpha val="4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Impacts politiques ?</a:t>
            </a:r>
            <a:endParaRPr lang="fr-FR" dirty="0">
              <a:solidFill>
                <a:schemeClr val="tx1"/>
              </a:solidFill>
            </a:endParaRPr>
          </a:p>
        </p:txBody>
      </p:sp>
      <p:sp>
        <p:nvSpPr>
          <p:cNvPr id="16" name="Rectangle à coins arrondis 15"/>
          <p:cNvSpPr/>
          <p:nvPr/>
        </p:nvSpPr>
        <p:spPr>
          <a:xfrm>
            <a:off x="467544" y="5085184"/>
            <a:ext cx="8028891" cy="1224136"/>
          </a:xfrm>
          <a:prstGeom prst="roundRect">
            <a:avLst/>
          </a:prstGeom>
          <a:solidFill>
            <a:srgbClr val="00B0F0">
              <a:alpha val="4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Impacts économiques ?</a:t>
            </a:r>
            <a:endParaRPr lang="fr-FR" dirty="0">
              <a:solidFill>
                <a:schemeClr val="tx1"/>
              </a:solidFill>
            </a:endParaRPr>
          </a:p>
        </p:txBody>
      </p:sp>
    </p:spTree>
    <p:extLst>
      <p:ext uri="{BB962C8B-B14F-4D97-AF65-F5344CB8AC3E}">
        <p14:creationId xmlns:p14="http://schemas.microsoft.com/office/powerpoint/2010/main" val="125917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500" fill="hold"/>
                                        <p:tgtEl>
                                          <p:spTgt spid="13"/>
                                        </p:tgtEl>
                                        <p:attrNameLst>
                                          <p:attrName>ppt_x</p:attrName>
                                        </p:attrNameLst>
                                      </p:cBhvr>
                                      <p:tavLst>
                                        <p:tav tm="0">
                                          <p:val>
                                            <p:strVal val="0-#ppt_w/2"/>
                                          </p:val>
                                        </p:tav>
                                        <p:tav tm="100000">
                                          <p:val>
                                            <p:strVal val="#ppt_x"/>
                                          </p:val>
                                        </p:tav>
                                      </p:tavLst>
                                    </p:anim>
                                    <p:anim calcmode="lin" valueType="num">
                                      <p:cBhvr additive="base">
                                        <p:cTn id="50"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500" fill="hold"/>
                                        <p:tgtEl>
                                          <p:spTgt spid="14"/>
                                        </p:tgtEl>
                                        <p:attrNameLst>
                                          <p:attrName>ppt_x</p:attrName>
                                        </p:attrNameLst>
                                      </p:cBhvr>
                                      <p:tavLst>
                                        <p:tav tm="0">
                                          <p:val>
                                            <p:strVal val="1+#ppt_w/2"/>
                                          </p:val>
                                        </p:tav>
                                        <p:tav tm="100000">
                                          <p:val>
                                            <p:strVal val="#ppt_x"/>
                                          </p:val>
                                        </p:tav>
                                      </p:tavLst>
                                    </p:anim>
                                    <p:anim calcmode="lin" valueType="num">
                                      <p:cBhvr additive="base">
                                        <p:cTn id="56"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1" fill="hold" grpId="0" nodeType="clickEffect">
                                  <p:stCondLst>
                                    <p:cond delay="0"/>
                                  </p:stCondLst>
                                  <p:childTnLst>
                                    <p:set>
                                      <p:cBhvr>
                                        <p:cTn id="60" dur="1" fill="hold">
                                          <p:stCondLst>
                                            <p:cond delay="0"/>
                                          </p:stCondLst>
                                        </p:cTn>
                                        <p:tgtEl>
                                          <p:spTgt spid="15"/>
                                        </p:tgtEl>
                                        <p:attrNameLst>
                                          <p:attrName>style.visibility</p:attrName>
                                        </p:attrNameLst>
                                      </p:cBhvr>
                                      <p:to>
                                        <p:strVal val="visible"/>
                                      </p:to>
                                    </p:set>
                                    <p:anim calcmode="lin" valueType="num">
                                      <p:cBhvr additive="base">
                                        <p:cTn id="61" dur="500" fill="hold"/>
                                        <p:tgtEl>
                                          <p:spTgt spid="15"/>
                                        </p:tgtEl>
                                        <p:attrNameLst>
                                          <p:attrName>ppt_x</p:attrName>
                                        </p:attrNameLst>
                                      </p:cBhvr>
                                      <p:tavLst>
                                        <p:tav tm="0">
                                          <p:val>
                                            <p:strVal val="#ppt_x"/>
                                          </p:val>
                                        </p:tav>
                                        <p:tav tm="100000">
                                          <p:val>
                                            <p:strVal val="#ppt_x"/>
                                          </p:val>
                                        </p:tav>
                                      </p:tavLst>
                                    </p:anim>
                                    <p:anim calcmode="lin" valueType="num">
                                      <p:cBhvr additive="base">
                                        <p:cTn id="62" dur="500" fill="hold"/>
                                        <p:tgtEl>
                                          <p:spTgt spid="15"/>
                                        </p:tgtEl>
                                        <p:attrNameLst>
                                          <p:attrName>ppt_y</p:attrName>
                                        </p:attrNameLst>
                                      </p:cBhvr>
                                      <p:tavLst>
                                        <p:tav tm="0">
                                          <p:val>
                                            <p:strVal val="0-#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6"/>
                                        </p:tgtEl>
                                        <p:attrNameLst>
                                          <p:attrName>style.visibility</p:attrName>
                                        </p:attrNameLst>
                                      </p:cBhvr>
                                      <p:to>
                                        <p:strVal val="visible"/>
                                      </p:to>
                                    </p:set>
                                    <p:anim calcmode="lin" valueType="num">
                                      <p:cBhvr additive="base">
                                        <p:cTn id="67" dur="500" fill="hold"/>
                                        <p:tgtEl>
                                          <p:spTgt spid="16"/>
                                        </p:tgtEl>
                                        <p:attrNameLst>
                                          <p:attrName>ppt_x</p:attrName>
                                        </p:attrNameLst>
                                      </p:cBhvr>
                                      <p:tavLst>
                                        <p:tav tm="0">
                                          <p:val>
                                            <p:strVal val="#ppt_x"/>
                                          </p:val>
                                        </p:tav>
                                        <p:tav tm="100000">
                                          <p:val>
                                            <p:strVal val="#ppt_x"/>
                                          </p:val>
                                        </p:tav>
                                      </p:tavLst>
                                    </p:anim>
                                    <p:anim calcmode="lin" valueType="num">
                                      <p:cBhvr additive="base">
                                        <p:cTn id="6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Histoire des fronts et des ères du numérique</a:t>
            </a:r>
            <a:endParaRPr lang="fr-FR" dirty="0"/>
          </a:p>
        </p:txBody>
      </p:sp>
      <p:sp>
        <p:nvSpPr>
          <p:cNvPr id="3" name="Espace réservé du contenu 2"/>
          <p:cNvSpPr>
            <a:spLocks noGrp="1"/>
          </p:cNvSpPr>
          <p:nvPr>
            <p:ph sz="quarter" idx="1"/>
          </p:nvPr>
        </p:nvSpPr>
        <p:spPr>
          <a:xfrm>
            <a:off x="457200" y="1556792"/>
            <a:ext cx="8229600" cy="4600168"/>
          </a:xfrm>
        </p:spPr>
        <p:txBody>
          <a:bodyPr>
            <a:normAutofit lnSpcReduction="10000"/>
          </a:bodyPr>
          <a:lstStyle/>
          <a:p>
            <a:r>
              <a:rPr lang="fr-FR" dirty="0" smtClean="0"/>
              <a:t>Ere du matériel (1945-1985)</a:t>
            </a:r>
          </a:p>
          <a:p>
            <a:pPr lvl="1"/>
            <a:r>
              <a:rPr lang="fr-FR" dirty="0" smtClean="0"/>
              <a:t>Interface homme machine, démocratisation du PC</a:t>
            </a:r>
          </a:p>
          <a:p>
            <a:pPr lvl="1"/>
            <a:r>
              <a:rPr lang="fr-FR" dirty="0" smtClean="0"/>
              <a:t>IBM vs Apple</a:t>
            </a:r>
          </a:p>
          <a:p>
            <a:pPr lvl="1"/>
            <a:endParaRPr lang="fr-FR" dirty="0"/>
          </a:p>
          <a:p>
            <a:r>
              <a:rPr lang="fr-FR" dirty="0" smtClean="0"/>
              <a:t>Ere du logiciel (1985-2005)</a:t>
            </a:r>
          </a:p>
          <a:p>
            <a:pPr lvl="1"/>
            <a:r>
              <a:rPr lang="fr-FR" dirty="0" smtClean="0"/>
              <a:t>Guerre des OS et Navigateur, logiciel libre ou propriétaire</a:t>
            </a:r>
          </a:p>
          <a:p>
            <a:pPr lvl="1"/>
            <a:r>
              <a:rPr lang="fr-FR" dirty="0" smtClean="0"/>
              <a:t>Microsoft vs Unix puis IE contre Mozilla</a:t>
            </a:r>
          </a:p>
          <a:p>
            <a:pPr lvl="1"/>
            <a:endParaRPr lang="fr-FR" dirty="0"/>
          </a:p>
          <a:p>
            <a:r>
              <a:rPr lang="fr-FR" dirty="0" smtClean="0"/>
              <a:t>Ere de la donnée (2005-????)</a:t>
            </a:r>
          </a:p>
          <a:p>
            <a:pPr lvl="1"/>
            <a:r>
              <a:rPr lang="fr-FR" dirty="0" smtClean="0"/>
              <a:t>Utilisation de la </a:t>
            </a:r>
            <a:r>
              <a:rPr lang="fr-FR" dirty="0" err="1"/>
              <a:t>B</a:t>
            </a:r>
            <a:r>
              <a:rPr lang="fr-FR" dirty="0" err="1" smtClean="0"/>
              <a:t>ig</a:t>
            </a:r>
            <a:r>
              <a:rPr lang="fr-FR" dirty="0" smtClean="0"/>
              <a:t> Data</a:t>
            </a:r>
          </a:p>
          <a:p>
            <a:pPr lvl="1"/>
            <a:r>
              <a:rPr lang="fr-FR" dirty="0" smtClean="0"/>
              <a:t>Google, Amazone, Facebook, Apple</a:t>
            </a:r>
            <a:endParaRPr lang="fr-FR" dirty="0"/>
          </a:p>
        </p:txBody>
      </p:sp>
    </p:spTree>
    <p:extLst>
      <p:ext uri="{BB962C8B-B14F-4D97-AF65-F5344CB8AC3E}">
        <p14:creationId xmlns:p14="http://schemas.microsoft.com/office/powerpoint/2010/main" val="40282856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152400"/>
            <a:ext cx="8507288" cy="972344"/>
          </a:xfrm>
        </p:spPr>
        <p:txBody>
          <a:bodyPr>
            <a:normAutofit fontScale="90000"/>
          </a:bodyPr>
          <a:lstStyle/>
          <a:p>
            <a:pPr marL="0" indent="0"/>
            <a:r>
              <a:rPr lang="fr-FR" i="1" dirty="0"/>
              <a:t>« L’histoire est un perpétuel recommencement. »</a:t>
            </a:r>
          </a:p>
        </p:txBody>
      </p:sp>
      <p:sp>
        <p:nvSpPr>
          <p:cNvPr id="7" name="Espace réservé du contenu 2"/>
          <p:cNvSpPr txBox="1">
            <a:spLocks/>
          </p:cNvSpPr>
          <p:nvPr/>
        </p:nvSpPr>
        <p:spPr>
          <a:xfrm>
            <a:off x="467544" y="1511300"/>
            <a:ext cx="8280920" cy="4654004"/>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lvl="1"/>
            <a:endParaRPr lang="fr-FR" dirty="0" smtClean="0"/>
          </a:p>
          <a:p>
            <a:pPr lvl="1"/>
            <a:endParaRPr lang="fr-FR" dirty="0"/>
          </a:p>
          <a:p>
            <a:pPr lvl="1"/>
            <a:endParaRPr lang="fr-FR" dirty="0" smtClean="0"/>
          </a:p>
          <a:p>
            <a:pPr lvl="1"/>
            <a:endParaRPr lang="fr-FR" dirty="0"/>
          </a:p>
        </p:txBody>
      </p:sp>
      <p:sp>
        <p:nvSpPr>
          <p:cNvPr id="5" name="AutoShape 2" descr="data:image/jpeg;base64,/9j/4AAQSkZJRgABAQAAAQABAAD/2wCEAAkGBxQTEhQUExQVFRQXGBgVGRcYGB0cHRocGSAdHxoXHBwcHSogGRslHRwaIjEhJSkrLi4uHCAzODMsNygtLisBCgoKDg0OGxAQGiwkHyQsLCwsNDQsLCwsLCwsLCwsLCwsLCwsLCwsLCwsLCwsLCwsLCwsLCwsLCwsLCwsLCwsLP/AABEIALUBFgMBIgACEQEDEQH/xAAcAAEAAQUBAQAAAAAAAAAAAAAABgIDBAUHCAH/xABREAABAwIDBQMGCQYLBgcAAAABAAIDBBEFEiEGBzFBURNhcSIygZGhsRQjM0JSYnKCwRaSorLh8BUXQ0RUk8LR0tPiCCQ0c5TDNlVjg4Sz8f/EABkBAQADAQEAAAAAAAAAAAAAAAABAgMEBf/EACoRAAICAQMCBQMFAAAAAAAAAAABAhEDEiExBBMiMkFRcRRCYSMzQ4GR/9oADAMBAAIRAxEAPwDuKIiAIiIAiIgCIiAIiIAiKL7S7fUVFpLKHPFrsYQSO868unHoCgJQi4vWb8HyOy0NDJLb6QJJuDyZewv6x0WDLvTxxoucNYB308/+YpoHdkXLdht8MdVK2mrIvg07jla6/wAW53JpzeUxx5A3HfqAui1OLwR3zzxMtxzSNFvG5UAzUUbqNvsNZbNW0+uotIHcfs3Wrqd7eFMNjU3+yx7h6w1KBOEUA/jjwn+kP/qZP8KqZvhwkm3whw8YpB/ZQE9RRqk2/wANkIDa2C54AvDf1rLf01UyQXje146tcD7kBeREQBERAEREAREQBERAEREAREQBERAERco273vNpz2dIwSvNsjzqHG9iQ3jl0sD848NNUB1dW5p2t85zW+JA964M2g2ixAZ5ZnUkLyHeVJ2WgOlmN8sHXgQL2Cqbung1NTiEshJzHIziTzu9x171dQb4RDaR2Cs2uoYiRJWU7SNCDK249F7rAdvHwsfz2H1k+4LnFPu4wtnnCol+0/L+q0K9+ROFD+aOPjNJ+Dlqunm/Qr3Ik/bvKws/wA9h9v9ywsV3s4ZFG5zKgTOA0YwG51A4kAc/VfQqAYtsXh/YyGGjPahjsg7d+rrHLxdbiotspu9c5zZKwFrAb9kCMzrcnEeaD3a+Cj6eadUO5GiSN2zxfGXviooxFFcgv4MYNNHvI1d3W4HzdLrY0W7CihPaV076ubiWg5WXuSdfOOveOakbcQyRthhYyGJvBkYDQOug9/ErXPdddEOl9ZGby+xsY8VELOzpY2QRjQBjQOHVa+evkdqXuv4qy4q04rpUIx4Rm22RnbfARURmVuk7AXB3NwGpaTzPMd/iots7sc6raJ5Zwxjr8i95sbHuHrXS3FRrAPiamppvmfLxjo13nAdwNvasMmKLmm/U0jJ0XqXYPDmeeamU/aaweoAn2rYxYHhzBZtCx3e98jj+sFlOKtOP7+Ct2YL0I1stSYfRcqCnHod/iWHJhNGf5pD6Mw/tLMcrbyp7cfYjUzUVOzVE7+QLfsSOHvusD8lmxkupqieF3j+LbFSFxVpxUPFB+hOplrD9s8aorDtGVkY0yuGc2HeMr727yphs9vypnnJWRPpn3sSPLZ6dA5vhYqJrFrqCOYWkYHd/MeB4hYS6Zfay6ye56DwrFYamMSU8rJWH5zHAi/Q24HuOqzF5Q/gmpo5O2oZpGuGtmuyusDex5Pb3Hj0K6jsLvoil+JxECCUadrY5HHo4WvGfZ4cFyyg4umaJpnXkVEUrXAOaQ5p1BBuD4EKtVJCIiAIijm1O29HQg9tKM+nkN1drwvbzRz15cAUBI0XCcS3+vD/AIilYWdXudf0W9HJdS2A2qGJUbagM7M5nMc29wHNtex5jUICSIiIAiIgIjvSxl1Lh7yxwY+VzIA8m2XtDZzr2NrNDtbGxsuW7j8EjllqMRlZcQkRwAgWDrXvw85jMgH2vBbj/aExX5GBrrZGOmdra+c9kxtrEHQyHlo0rdbJUApMIpYwLOkb2z+t5NfdlHoWmOOqSRWTpWZdfXOkcSToozJtXRtcWmojBBsddLjlcLdqP/k1Qw5pHRRjXMXP5ddXcF6bTSqNHPs+TaUeIxTAmKRkgHHK4G3jbgVeKw8OoII7vgZG0PAJLLWcOR04rLWkbrcqwiL44qxBS5W3FVOKtuKgkoeVacVU4q04qpJ8KjuOnsqqln4BxMDj1Drlo9akKjW8Bv8AuoeOLJWPHtH4rLL5b9i0eSRPKsuKrBJtbUm1gOd+FltPyWqj/JgH6Je0Hwte6lyS5ZCTZpCVacf3/f8AfRXquFzHOY8Frm6EHiFjkqQUuKtr64r4oARF8KA+ErT4xgMc5DvMfzcBx8Rz8VtiizklLZlk6I7FRspbMdX1EINyGx5gO82Bssls0XLGaofecP8AuL7tRhvaxEgXey7h4cx6h7Fe3XYHRVkckc0WaZjgb5nC7XcNAbaHT1LlyVB1WxrHdFrOz/zqo/Pd/mKttQBwxupH33f5qnrt1FH/AEWT8+T/ABK5Huvox/NHHxL/AMSqal7E0QQVZcLHHai3fIR7e0UHxWnvUFjZ/hFzftPK8ouAJPM368eC7lLuoozr8FePB7/8S02KboIic0Lp4HcrguaPXZ3tVW0/QlI51i/lQNacnxY0bGYmi9rFzm2Ejie/VdF3E1DhTv8AKIAqBz4AtbfTooxiW7Wve4NMscjBwc5xBt3i1/Rcrq2ymAtp4oqeIA2tmcBbM75zz4+zgok74COjoiKpIRFZragRxvkPBjXPPg0XPuQHnfeXVfDsYNM3UOqIqa4cdRGACC3kQ+STXxXV9onAObG3zWNDR4DQLlW7Fr6nGo5ZAfio5alwNtDNmcNRxBMoI5+qy6PiUmaRx7119LG5WZZHsYpUEmppcTxOWlaIzFAOMpd2bLAZpHNaQZHkmwubAclOiou+gq6eqqZqQQvbUsDZGyEtLXDQkWGoOp9K6s0W0qM4NJmqodoZoMRNBKGmMOETbRtY5twCw2Y4tDTcaXOhHgpwoZshsMKZ4mmcHyjzQ3zW353IuT6lM1OBTUfGROr2CocVU5W3FbFSlxVpxVTysXa3aSkw18cM0Ms87o2yOyvyNYHXs3qToVlkyxhyWjFvgreVbK0P8Z9B/QJv6/8AYvh3n0H9Am/r/wDSsPqofkv22b5aHbYXo5fBp9oWRSbxMLebSQVcP1mva8DxBsU27hjdhr6mllFRTuLGZhcOY4keTI35v7R1CSzwlFpewUGmSDYuUNcJn+bDTvnP3W/tXCK7EZJZnzPcTI9xeXXN7uNzbpxXYcRlMGC1knznthph94jP+iuKBc2eVyNILY77tS45oA8kyCmgDzzLsupPetG8rAj3o08rWGroS+ZrWsMkcxaH5QBctI0OiqbvBww+dQ1Le9s4J9oW0M8Ekijg2zJRbPC/gVeHDD5ZO3a3OaeYAOLRxyOGjiOiow2GFsU9TU5+wp2BzgzRznONmMBPC5Wyyxasrpd0a9UFYrt4GG/0Co/6j9i+fl/hv9An/wCo/wBKyfUQLdtmUixm7fYZzoagDqKi59RC3OE1OHVxEdJPJDUHzYqkABx+i2Rul+g49yLPBjQzXrQbKn4LjEYvlZIXD7sgNh6H29SkdRA5jnMe0tc02LToQVFdsQWOgnb5zHe0eUPaCozK42IPc9TYdUdpG13O2viOKyVotlKkPYbcDlePBwW9XEbBERAY01BG7zmDx4e5KWgjjN2tseup96yUQBERAFFN6eICHCqskgZ4zAL8LzeRc+AcT6FK1y/f9XFlHA0Ei83aEgX+SY5zQR0L8iIEe3F0oDcSqLNAL2wty3sA3MSGk65bFvHoFJHm5P7/AL//AIsLdTSdjgjXWsZpJJD32OUexoWUV6HSLwtmGXk+FUEr6VSuwyCxsSq+yjdJkfJlt5LBdx1toOduPoWSvhKMgiOJ7RMqmGmpc5nk8g3Y5vZtPnPcTbQDp171JWNytAvewAuefeVpZXNGKNt5zqR2b0PBF/UeK3TisoXbb+C7LlJAZJGMHznBvrK5JvUxMVGK1Twbta/sm+EYDdO64J9K7Tsy5rZzK/zYWSSuPQNHH2rzdUzl73Pdxc4uPiTcrj6uXiSNcS2Onbu9j6U0nw2tjM3aPcyGLMWtIbo57iNeNxbu9Uin2dwmYZX0ZgvoJIZHEtvzyuuDZZ8lP2NHh8HAspWOcOj5Bmd7brDAJsACSdABxJPABaYsMHC2iJTd7HL9vNkHYfMwB/awStzwy2tmaLXBHJwuL+IWw3Q4mI69tPIA6nq2mmlY7zSHeabdQ7QH6x6rb77K5oNFRggyU8b3S2N8rpS05O4gNv8AeC0e6HCzPitMAPJjJmeejWC9z97KPSuJ0pbGvoSzezKafDqWlvrLPLKfCLyG39d1Bt32zTa+rEUjiyFjHyyvHEMYOXeSWj0qSb/KsOxJsTTpDCxlujnXefTZzVmbqIBHh2I1Hznuipm/rO9h9it55/JHCNq7D8JAyjDiWcM5mfnPfxsCoZvH2QipBBU0rnGlqMwa1/nRvbxYTzHQ9x9MncsPe7UhlFhlOOJbJUO++QGf2lvnxxjG0UhJtkQ3dOkGJ0XZef27B90mz/0cy6TvJnbFhdQ0aGornNFubYiXeq4US3IUgdiYld5tPDLUH7oDfe8LL3x1Ba3D6Y3uyB07/tzuJN+8ZfaudOos0fJEdisA+H1sFLmyCQnM4C9mtaXOPjZpXTXUeExns2Yc2VjSR2j5n53D6WmgvxUc3OU2U11Wf5GnLGn68xyg362B9a2VlrhxqStlJyaLeObA0lRDLNhpkjmiaZHUshzAsHnGN56cbEn0LlYK7rgMwpoaqslu2OKF8bT9OSQWawX8493eFwpZ5YqMqRaLtHbKnEjW0NHWv+WcH08v1nRHyX+Jbqf2KF7bkdg37Y9xUspKQ0+FUEL9JH9rUkH5rZCAz1tF/WontiwvbDG0Xc+QADv4D2kLf+Ep9x3nYF/xcQ6wR+xrf71MVF9loA1+VvmtZlHgLAe5ShchqEREAREQBERAFwz/AGh8StNDCHlpFO9xA4O7SRgsfQxx9AXc15r371rnYjNFxAFMBp9Fjza/jKfYpQOo4XB2OFUMf/oRuPi4Bx96wStzjvkshYL2bGweoBaQr1OnVQRzZHufCV8X1F0GZ8VDnK3WVkcbc0j2sHVxAUGxraQ1sgo6Mmz7iSU6eSPOy91ufPhzWc8ij8loxsz9m5PhFXU1fzBaniPUN1cR1BIHrUlcVZoaNsMbImCzWCw/EnvPNVkqIKluS3bKMcq+wwqvl5vYynb4yHyvZquCLsW9ioDMKpYr+VNUPmt1EbSz1ahc42O2akxCpbTxFrSQXue7gxjfOcbceI06kLzc7ubN4KkdSZvBw2pYx8756eYMYx7BH2jbtFrtI5eK1+I7z6SBp+AQSSTWsJ57AMP0msF7kd9lSd2OHjQ107iOJbCLE91zwVyHYHCWavlrpT0aI2D03BNvBW/Waojw8nKp5paiYucXyzSOueLnPce4ak9y7lu32W/g9sbJLfDqstbI3nBB5xYfrOyi/o6a04fJSUdzQUjYXkWM0hMkgH1bkhvo9SpwvFnQ1DJ3XkIcS651NwQdTz1VodPJbsOa4RyPbnEzU4hVzH50r7fZacrf0QF0vCKf4Pg9FHazp3SVLuVwTlYT92yxJdhcJMhf8IrRGTfs8jcw+rnOnrC2WN4iJnMDGdnDExsMTObWM0bfvTDikpW0JyVGBGwuIaOJIA9OijW+erDsTdEPNp44oB91tyR01d7FJYZC1zXDi0hw8QbhX9odn8Nrp3VUk1TBLIQ6RjWNe3NYAlh4gG3O606iMpVRWDSNXugo3Clr5Rxl7KjYepld5QB7hlNlot8WI9ti1RY+TFlgb3CNoDh+fmXVtkG07ZKekpWvbTQOfVPfLbO97WkZ3ZdLC4A05DovPuJVZmmllPGR7nn7xJ/Fcs1pSTNE7ZMd3e1tPTQ1NLVNkEVQY3dpHYuYYzcXaeIJspG/abB4vK7SqqejGxiMHuc4m9vBanB920Qp4p66qdCZ2CSOKOPO7IeDnG9hca2WYzYXCh51XVuHRsTQfWSQrQ7iVIh6fUi22220lfkjaxsFLEbxwNNwDwzOPzncde8rI3e7FGteZZyYqKLypJSCA+38kw83Hu4eJCl9JgmDQ6tpamocNR8IlAbcdRFa47iFk4rjUk4awhkcTPMhibkjZ4NHPv8Acpjhk3uHNLgY/ihqZnSWyt0axv0WN0a38fElRxkImxOhiNyA4yEA/Ru4fqLZXX3dhR9vVVFY7VrPior9/E8Po2/OK1zNKNIrDd2dq2YZ8ofAe9b5a3AIcsQP0iT+A9y2S4zUIiIAiIgCIiALzZvUqDJi0sWtvhUNvTFC1ek15k26GbaRzOtVTe0RBSgdk2q+VA6BaIlbfah3xzlpZJA0FxNgAST0A4levh2gjknyYGPY1FSRGSU9zWji49B/eoVRxYnivlscKenvYG5aDrrYgZpCOHIXHJWMJpzjGIlz7/B4vKt9QHRvcX8yu44RheezWgNjaANBoAODQPBcOfqHJ0uDeEEuTmLN00BB7Somc8jj5NgeutyR6VGjSSYLVjtPLp5RbOBrYe5zTa45j2em6ShZH5rRfqePrXPd9OyjainNSAc0TbSZecetn2uATG45vsl45rnjJxdou1ao1AeCGuaQWuAcCOBB1BHirTyozu5r3vgqKd13SUoMjGjznR3s5ovyDstvthbugxCOdmeM3HA8iD0I5FepDIpqznlGjSb48LqZZKIxQSyQNpYw1zGFzc7i4v1aLB3m6dyz92WzstHS1VTURuhlnaKeJrxleWEgyOynUA2HqW9psSmjGVkr2DoHED1K1V1T3m73ueeALiT71gun8epsvr2ox3lWXFVuVlxXSZnxxVpxVbirRP7+pQCl5VtfXFfFAC+L6vhQk3OAskMGIdi0umNJI1jW6uOYgHKOJPDh3Ll2z+xFbUzsiFPMwFwD3vjc1rG83OJAAsOXNTmCdzHBzHOa4cHNJBHpGqy58bqXtLXVEzmnQgyOse466hc2TFqd2aRlSMnayrbJUvDDeOMNhYfqxi1789bm606ItUqVFAiKiUkAkC5AuBwueikGk2orTZtPGCZZSGgDjYmwHpOnrXXdjsCEEEFM3iAMx6uOr3eu65Fu/he7FmfCB8YGvfY62OU5bW4WXovZul0Mh+yPxK4Mk9TNoqkbpjAAAOAFh6FUiLMsEREAREQBERAF5n2w/wDFH/y6X/tL0wvMm27rbTE9KqmPsiQHWdoX3ncoTvBr+yoZOsloh97j+iCpnjvy7/ErmO92a0UDOr3O/NFv7S9Wb04f6OZbzJPuownsqFjreXOe0PhwYPVr6SuyUNMI2Nb04nqeZUR2SoGt7CNo8iNjbeDQLe2ymy8o6QrdREHtc12ocC0juIsVcRAeXNhXupsYpWuu0SF1K6/zvOh6cMzW9eHVbza7Z2SOaWWkcY5tc7Rwf6OGZa3bOmFPjLZGuuRiBNugHweUadM0rvaui7Ux5amS3VdfTpSuLMp7bkP2ILnUEb3kl3aSNu65Nged/Sts8rWbMYlCKV0RkY2WOomDmFwBsXEhwB4jlp0Wdmvwse8FdWN+BGcuT49W3H9/35qolWnFWIKXO4K24rRbYyFjIZW8Y5QfR09lldodooJeDwx30X6e3gVn3Fq0stp2s2iL41wPA38F9VyoVJK+lUONuOihkoIsWfE4WedKwfeBPqCj+O7QskjdHDmc4/OAIsAbnvWUskYrksk2SpFg4ZVs7CFxkZcsbe7he4FiDfndZ1lZO0QERFIMPZTXGx3RO/U/avQez/yI8SvP+ymmND60LvY3/SvQOAD4keJXn5PMzePBsURFQkIiIAiIgCIiALy7vIdl2gldyFRAfU2Mr1EvMe+OnMeJVMuny8duvyMTvUpQOs7QfLv8T71yje3q6kHXtPexdWxv5S/0mtPrC5ZvXNn0jjwBf72Felk/Y/w54+c7lsoPKP2B+CkqjeypuXH6oUkXmHQEREB5Z3pROdjlQIzaQzQtaejixlvbZSzGdpXRzmCsOaqjd2cjomnKRpablZpBF+hvotPtZHm2nA61tIPZEpPtTh7XYriFwPLpmD84OB/VC3wXq2KTqtyHUWzkkxq5mMpXM+FSR/GtcXXFicpbwb5QW5wnDmwss1jWF2rgxziL+LtfYsHYDaSnZQOgmlDZjUPcA7NqHNZYk2sNQRqeS3b104VFrUuTOd8FJKtOVbirTluUNVtOwOpZb/RuPQQVd2I2DpayhikkEglc54LmPsTZxAFnAt9QTGWZoJR9R3sClu5j/gqb/mP/AFyuHqfMjbHwRmp3QlpHZVT28/KZ/c4LHO7CrHm1ot98e4lej3NB4i6svoozxY31Bc9mh52G66qPnVo/TP4p/FG8nyqwEc/iz+L16G/g+L6DfUqhQx/Qb6gjYPK202zkWH1kDCXTRuaHkFovqXNsBfXUA2UhYIhYMyAPHk5QBmHUW46K6Zc207WvJLWVcjWhxuGgC7WtB80A62HVaqXZkPmxEG+aORzYdfNJJeLdOIHpW+FvhIzmavB8HYwtc6VgL3vDGFgc74txHF17cFK1otjsDEtDUyOHxjiQxx4tMYzAjoc3uWRh01Q+NtQ4MELnBuTXMAdO0v0zcui2x+FLbkrLdm1RWRVMLywObnGuW+vqV4rUqYmzzrY1D3xOH6Ll6B2ePxPpK870Pk4xRu+kMv6w/FehtnD8UftH8FwZfMzaPBtURFmWCIiAIiIAiIgC87f7QGEZK0zW+VijeHXH8neN7QOJPlQnwzL0SolvJ2S/hCmytNpY7ubqBnBFnREkHLmFrGxs4NNjaylAjNLiTamkpJ2m+aFrXdz2ANeD94FQPe1Denif9GXL6HNP4tC1WBYxNhMj6aqjf2LnXsRZ0bhpmt3i1xwIALSRxr272rgqIGwwFz3Oe118pFgOWupJJ967e5F4XFvcx0vXZ3XYaoD2NeODomOHpspYuf7sY3xQUscgLXdiGkHiNL2K6AuE2CIiA807y+0pcdfVOjORk9PUN+s1oZa3cSxwv1CkX5Qw1uKzSU7i+N1NGOBBuHG4IPMZl1fazZWCviyTN8oXySADMwnx0c082nQ+NiOIYxuoqqMmSlqPKa0kg3Y421OUi4cDbgbclrjnokmVkrVFzY/AIn4TiDixpl7eaPPa5aI2NcwC/DyiTp3LCwSObs4qmWUkTktLD5rb37Mt6XykHxC3G6Cp7XDq+I6v7TtD/wC6zLf1sWqxWLPg8LRzZT+0tB963xeW/YpLmi9R4vHK4tbmHHKXCweBxLDzAKynq7tBTtjhhIFhDJG0W5B3xf8AaCsPK6VfDM/gxsQPxUn2He4qVbmP+Cpv+a/9cqGbQSZaaU/VI9eime5of7jTf813/wBhXJ1T3Rrj4OxoiLlNAiIgPNe9GilocVdUtaQ7tvhTHX0e1wZcC2oyva8O7nt667TBcTjqZqyWIksfKxwuLH5NoNx4ghdq2m2cgroTDUNuOLXDRzHWsHtPI+NweBBGi4xjG52SFxNNVPYfrCwceocy1hb5uU2W2LJodlJRs+7FgfB54x8ypmZ4XOixKKDNhwYOPYOb4EA/itJhGIS4TNNBWMeWSHOHt1zObfy2k+cHX15jRbPZLF4n0zWukY1wL7tc4AgFxPM6jVdWOcZJL8MzlFoxoaa2GxSC5e0tnLuZObyiTxPkEjwWeQsSgq4/4Oe0vZ5LZWAFwvoXZefMWWC/aKFkbXFwc7KPJbqb259EUopL4QpsvU7r4tQjob+vN/cvQuzR+Ld9r8AuEbtcLmnqjXytyRtaWxgjjcW8nqACdepXeNm2WiJ6uP4Lim7k2bLZG2REVCQiIgCIiAIiIAiIgNXjeBRVLSJGMdcWOZoIcBwBv0KiMe72CJ4fHSQhzTcOaBoeovwXQkQGjwfCnNfnfpbgPHmt4iIAiIgC1u0WENqqd8LiW5hdrmmxa4G7XDwIGnPgtkiA8x1eFYhgc7pGtDmyNcHta1xYWg8eHmjQ3vdt7G19cD8pIThjYcxEzQ1uUg8ng3B4cF6jrKNkos9oNtRccD11XONod0tJKS4Q5SdbwnL+jq32LSORxToq42RHaWrY+ikc17SMrXizgeDmkLWz4nC0ZnSsAIv5wuR3C9yt67dFRjian85v+Wsmi3YULDrFJIePlvd7m2BWz6l3dFe2c4ra2SvcKakY5wc4ZnWNrdT9Fo4knou4bGYSIGU0DdezDQSOZGrnd1zc+lZOE7N9m0MhhbEzuaGjxNtSe9SfC8MEWp1edL9B0C55zcnbLpUbBERVJCIiAL45oOhF/FfUQGlx3ZmCpZkkjY4cw5twe/uPeua4jugpc1xFKz7DyR7b+pdkRAcO/iipOlT6/wDQtxhu7ujj82kznq8Of6bOuAusogIxRYG91s3kN9voHJSSGINaGtFgNAq0QBERAEREAREQBERAEREAREQBERAEREAREQBERAEREAREQBERAEREAREQBERAEREAREQBERAEREAREQBERAf/2Q=="/>
          <p:cNvSpPr>
            <a:spLocks noChangeAspect="1" noChangeArrowheads="1"/>
          </p:cNvSpPr>
          <p:nvPr/>
        </p:nvSpPr>
        <p:spPr bwMode="auto">
          <a:xfrm>
            <a:off x="155575" y="-822325"/>
            <a:ext cx="2647950" cy="17240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data:image/jpeg;base64,/9j/4AAQSkZJRgABAQAAAQABAAD/2wCEAAkGBxQTEhQUExQVFRQXGBgVGRcYGB0cHRocGSAdHxoXHBwcHSogGRslHRwaIjEhJSkrLi4uHCAzODMsNygtLisBCgoKDg0OGxAQGiwkHyQsLCwsNDQsLCwsLCwsLCwsLCwsLCwsLCwsLCwsLCwsLCwsLCwsLCwsLCwsLCwsLCwsLP/AABEIALUBFgMBIgACEQEDEQH/xAAcAAEAAQUBAQAAAAAAAAAAAAAABgIDBAUHCAH/xABREAABAwIDBQMGCQYLBgcAAAABAAIDBBEFEiEGBzFBURNhcSIygZGhsRQjM0JSYnKCwRaSorLh8BUXQ0RUk8LR0tPiCCQ0c5TDNlVjg4Sz8f/EABkBAQADAQEAAAAAAAAAAAAAAAABAgMEBf/EACoRAAICAQMCBQMFAAAAAAAAAAABAhEDEiExBBMiMkFRcRRCYSMzQ4GR/9oADAMBAAIRAxEAPwDuKIiAIiIAiIgCIiAIiIAiKL7S7fUVFpLKHPFrsYQSO868unHoCgJQi4vWb8HyOy0NDJLb6QJJuDyZewv6x0WDLvTxxoucNYB308/+YpoHdkXLdht8MdVK2mrIvg07jla6/wAW53JpzeUxx5A3HfqAui1OLwR3zzxMtxzSNFvG5UAzUUbqNvsNZbNW0+uotIHcfs3Wrqd7eFMNjU3+yx7h6w1KBOEUA/jjwn+kP/qZP8KqZvhwkm3whw8YpB/ZQE9RRqk2/wANkIDa2C54AvDf1rLf01UyQXje146tcD7kBeREQBERAEREAREQBERAEREAREQBERAERco273vNpz2dIwSvNsjzqHG9iQ3jl0sD848NNUB1dW5p2t85zW+JA964M2g2ixAZ5ZnUkLyHeVJ2WgOlmN8sHXgQL2Cqbung1NTiEshJzHIziTzu9x171dQb4RDaR2Cs2uoYiRJWU7SNCDK249F7rAdvHwsfz2H1k+4LnFPu4wtnnCol+0/L+q0K9+ROFD+aOPjNJ+Dlqunm/Qr3Ik/bvKws/wA9h9v9ywsV3s4ZFG5zKgTOA0YwG51A4kAc/VfQqAYtsXh/YyGGjPahjsg7d+rrHLxdbiotspu9c5zZKwFrAb9kCMzrcnEeaD3a+Cj6eadUO5GiSN2zxfGXviooxFFcgv4MYNNHvI1d3W4HzdLrY0W7CihPaV076ubiWg5WXuSdfOOveOakbcQyRthhYyGJvBkYDQOug9/ErXPdddEOl9ZGby+xsY8VELOzpY2QRjQBjQOHVa+evkdqXuv4qy4q04rpUIx4Rm22RnbfARURmVuk7AXB3NwGpaTzPMd/iots7sc6raJ5Zwxjr8i95sbHuHrXS3FRrAPiamppvmfLxjo13nAdwNvasMmKLmm/U0jJ0XqXYPDmeeamU/aaweoAn2rYxYHhzBZtCx3e98jj+sFlOKtOP7+Ct2YL0I1stSYfRcqCnHod/iWHJhNGf5pD6Mw/tLMcrbyp7cfYjUzUVOzVE7+QLfsSOHvusD8lmxkupqieF3j+LbFSFxVpxUPFB+hOplrD9s8aorDtGVkY0yuGc2HeMr727yphs9vypnnJWRPpn3sSPLZ6dA5vhYqJrFrqCOYWkYHd/MeB4hYS6Zfay6ye56DwrFYamMSU8rJWH5zHAi/Q24HuOqzF5Q/gmpo5O2oZpGuGtmuyusDex5Pb3Hj0K6jsLvoil+JxECCUadrY5HHo4WvGfZ4cFyyg4umaJpnXkVEUrXAOaQ5p1BBuD4EKtVJCIiAIijm1O29HQg9tKM+nkN1drwvbzRz15cAUBI0XCcS3+vD/AIilYWdXudf0W9HJdS2A2qGJUbagM7M5nMc29wHNtex5jUICSIiIAiIgIjvSxl1Lh7yxwY+VzIA8m2XtDZzr2NrNDtbGxsuW7j8EjllqMRlZcQkRwAgWDrXvw85jMgH2vBbj/aExX5GBrrZGOmdra+c9kxtrEHQyHlo0rdbJUApMIpYwLOkb2z+t5NfdlHoWmOOqSRWTpWZdfXOkcSToozJtXRtcWmojBBsddLjlcLdqP/k1Qw5pHRRjXMXP5ddXcF6bTSqNHPs+TaUeIxTAmKRkgHHK4G3jbgVeKw8OoII7vgZG0PAJLLWcOR04rLWkbrcqwiL44qxBS5W3FVOKtuKgkoeVacVU4q04qpJ8KjuOnsqqln4BxMDj1Drlo9akKjW8Bv8AuoeOLJWPHtH4rLL5b9i0eSRPKsuKrBJtbUm1gOd+FltPyWqj/JgH6Je0Hwte6lyS5ZCTZpCVacf3/f8AfRXquFzHOY8Frm6EHiFjkqQUuKtr64r4oARF8KA+ErT4xgMc5DvMfzcBx8Rz8VtiizklLZlk6I7FRspbMdX1EINyGx5gO82Bssls0XLGaofecP8AuL7tRhvaxEgXey7h4cx6h7Fe3XYHRVkckc0WaZjgb5nC7XcNAbaHT1LlyVB1WxrHdFrOz/zqo/Pd/mKttQBwxupH33f5qnrt1FH/AEWT8+T/ABK5Huvox/NHHxL/AMSqal7E0QQVZcLHHai3fIR7e0UHxWnvUFjZ/hFzftPK8ouAJPM368eC7lLuoozr8FePB7/8S02KboIic0Lp4HcrguaPXZ3tVW0/QlI51i/lQNacnxY0bGYmi9rFzm2Ejie/VdF3E1DhTv8AKIAqBz4AtbfTooxiW7Wve4NMscjBwc5xBt3i1/Rcrq2ymAtp4oqeIA2tmcBbM75zz4+zgok74COjoiKpIRFZragRxvkPBjXPPg0XPuQHnfeXVfDsYNM3UOqIqa4cdRGACC3kQ+STXxXV9onAObG3zWNDR4DQLlW7Fr6nGo5ZAfio5alwNtDNmcNRxBMoI5+qy6PiUmaRx7119LG5WZZHsYpUEmppcTxOWlaIzFAOMpd2bLAZpHNaQZHkmwubAclOiou+gq6eqqZqQQvbUsDZGyEtLXDQkWGoOp9K6s0W0qM4NJmqodoZoMRNBKGmMOETbRtY5twCw2Y4tDTcaXOhHgpwoZshsMKZ4mmcHyjzQ3zW353IuT6lM1OBTUfGROr2CocVU5W3FbFSlxVpxVTysXa3aSkw18cM0Ms87o2yOyvyNYHXs3qToVlkyxhyWjFvgreVbK0P8Z9B/QJv6/8AYvh3n0H9Am/r/wDSsPqofkv22b5aHbYXo5fBp9oWRSbxMLebSQVcP1mva8DxBsU27hjdhr6mllFRTuLGZhcOY4keTI35v7R1CSzwlFpewUGmSDYuUNcJn+bDTvnP3W/tXCK7EZJZnzPcTI9xeXXN7uNzbpxXYcRlMGC1knznthph94jP+iuKBc2eVyNILY77tS45oA8kyCmgDzzLsupPetG8rAj3o08rWGroS+ZrWsMkcxaH5QBctI0OiqbvBww+dQ1Le9s4J9oW0M8Ekijg2zJRbPC/gVeHDD5ZO3a3OaeYAOLRxyOGjiOiow2GFsU9TU5+wp2BzgzRznONmMBPC5Wyyxasrpd0a9UFYrt4GG/0Co/6j9i+fl/hv9An/wCo/wBKyfUQLdtmUixm7fYZzoagDqKi59RC3OE1OHVxEdJPJDUHzYqkABx+i2Rul+g49yLPBjQzXrQbKn4LjEYvlZIXD7sgNh6H29SkdRA5jnMe0tc02LToQVFdsQWOgnb5zHe0eUPaCozK42IPc9TYdUdpG13O2viOKyVotlKkPYbcDlePBwW9XEbBERAY01BG7zmDx4e5KWgjjN2tseup96yUQBERAFFN6eICHCqskgZ4zAL8LzeRc+AcT6FK1y/f9XFlHA0Ei83aEgX+SY5zQR0L8iIEe3F0oDcSqLNAL2wty3sA3MSGk65bFvHoFJHm5P7/AL//AIsLdTSdjgjXWsZpJJD32OUexoWUV6HSLwtmGXk+FUEr6VSuwyCxsSq+yjdJkfJlt5LBdx1toOduPoWSvhKMgiOJ7RMqmGmpc5nk8g3Y5vZtPnPcTbQDp171JWNytAvewAuefeVpZXNGKNt5zqR2b0PBF/UeK3TisoXbb+C7LlJAZJGMHznBvrK5JvUxMVGK1Twbta/sm+EYDdO64J9K7Tsy5rZzK/zYWSSuPQNHH2rzdUzl73Pdxc4uPiTcrj6uXiSNcS2Onbu9j6U0nw2tjM3aPcyGLMWtIbo57iNeNxbu9Uin2dwmYZX0ZgvoJIZHEtvzyuuDZZ8lP2NHh8HAspWOcOj5Bmd7brDAJsACSdABxJPABaYsMHC2iJTd7HL9vNkHYfMwB/awStzwy2tmaLXBHJwuL+IWw3Q4mI69tPIA6nq2mmlY7zSHeabdQ7QH6x6rb77K5oNFRggyU8b3S2N8rpS05O4gNv8AeC0e6HCzPitMAPJjJmeejWC9z97KPSuJ0pbGvoSzezKafDqWlvrLPLKfCLyG39d1Bt32zTa+rEUjiyFjHyyvHEMYOXeSWj0qSb/KsOxJsTTpDCxlujnXefTZzVmbqIBHh2I1Hznuipm/rO9h9it55/JHCNq7D8JAyjDiWcM5mfnPfxsCoZvH2QipBBU0rnGlqMwa1/nRvbxYTzHQ9x9MncsPe7UhlFhlOOJbJUO++QGf2lvnxxjG0UhJtkQ3dOkGJ0XZef27B90mz/0cy6TvJnbFhdQ0aGornNFubYiXeq4US3IUgdiYld5tPDLUH7oDfe8LL3x1Ba3D6Y3uyB07/tzuJN+8ZfaudOos0fJEdisA+H1sFLmyCQnM4C9mtaXOPjZpXTXUeExns2Yc2VjSR2j5n53D6WmgvxUc3OU2U11Wf5GnLGn68xyg362B9a2VlrhxqStlJyaLeObA0lRDLNhpkjmiaZHUshzAsHnGN56cbEn0LlYK7rgMwpoaqslu2OKF8bT9OSQWawX8493eFwpZ5YqMqRaLtHbKnEjW0NHWv+WcH08v1nRHyX+Jbqf2KF7bkdg37Y9xUspKQ0+FUEL9JH9rUkH5rZCAz1tF/WontiwvbDG0Xc+QADv4D2kLf+Ep9x3nYF/xcQ6wR+xrf71MVF9loA1+VvmtZlHgLAe5ShchqEREAREQBERAFwz/AGh8StNDCHlpFO9xA4O7SRgsfQxx9AXc15r371rnYjNFxAFMBp9Fjza/jKfYpQOo4XB2OFUMf/oRuPi4Bx96wStzjvkshYL2bGweoBaQr1OnVQRzZHufCV8X1F0GZ8VDnK3WVkcbc0j2sHVxAUGxraQ1sgo6Mmz7iSU6eSPOy91ufPhzWc8ij8loxsz9m5PhFXU1fzBaniPUN1cR1BIHrUlcVZoaNsMbImCzWCw/EnvPNVkqIKluS3bKMcq+wwqvl5vYynb4yHyvZquCLsW9ioDMKpYr+VNUPmt1EbSz1ahc42O2akxCpbTxFrSQXue7gxjfOcbceI06kLzc7ubN4KkdSZvBw2pYx8756eYMYx7BH2jbtFrtI5eK1+I7z6SBp+AQSSTWsJ57AMP0msF7kd9lSd2OHjQ107iOJbCLE91zwVyHYHCWavlrpT0aI2D03BNvBW/Waojw8nKp5paiYucXyzSOueLnPce4ak9y7lu32W/g9sbJLfDqstbI3nBB5xYfrOyi/o6a04fJSUdzQUjYXkWM0hMkgH1bkhvo9SpwvFnQ1DJ3XkIcS651NwQdTz1VodPJbsOa4RyPbnEzU4hVzH50r7fZacrf0QF0vCKf4Pg9FHazp3SVLuVwTlYT92yxJdhcJMhf8IrRGTfs8jcw+rnOnrC2WN4iJnMDGdnDExsMTObWM0bfvTDikpW0JyVGBGwuIaOJIA9OijW+erDsTdEPNp44oB91tyR01d7FJYZC1zXDi0hw8QbhX9odn8Nrp3VUk1TBLIQ6RjWNe3NYAlh4gG3O606iMpVRWDSNXugo3Clr5Rxl7KjYepld5QB7hlNlot8WI9ti1RY+TFlgb3CNoDh+fmXVtkG07ZKekpWvbTQOfVPfLbO97WkZ3ZdLC4A05DovPuJVZmmllPGR7nn7xJ/Fcs1pSTNE7ZMd3e1tPTQ1NLVNkEVQY3dpHYuYYzcXaeIJspG/abB4vK7SqqejGxiMHuc4m9vBanB920Qp4p66qdCZ2CSOKOPO7IeDnG9hca2WYzYXCh51XVuHRsTQfWSQrQ7iVIh6fUi22220lfkjaxsFLEbxwNNwDwzOPzncde8rI3e7FGteZZyYqKLypJSCA+38kw83Hu4eJCl9JgmDQ6tpamocNR8IlAbcdRFa47iFk4rjUk4awhkcTPMhibkjZ4NHPv8Acpjhk3uHNLgY/ihqZnSWyt0axv0WN0a38fElRxkImxOhiNyA4yEA/Ru4fqLZXX3dhR9vVVFY7VrPior9/E8Po2/OK1zNKNIrDd2dq2YZ8ofAe9b5a3AIcsQP0iT+A9y2S4zUIiIAiIgCIiALzZvUqDJi0sWtvhUNvTFC1ek15k26GbaRzOtVTe0RBSgdk2q+VA6BaIlbfah3xzlpZJA0FxNgAST0A4levh2gjknyYGPY1FSRGSU9zWji49B/eoVRxYnivlscKenvYG5aDrrYgZpCOHIXHJWMJpzjGIlz7/B4vKt9QHRvcX8yu44RheezWgNjaANBoAODQPBcOfqHJ0uDeEEuTmLN00BB7Somc8jj5NgeutyR6VGjSSYLVjtPLp5RbOBrYe5zTa45j2em6ShZH5rRfqePrXPd9OyjainNSAc0TbSZecetn2uATG45vsl45rnjJxdou1ao1AeCGuaQWuAcCOBB1BHirTyozu5r3vgqKd13SUoMjGjznR3s5ovyDstvthbugxCOdmeM3HA8iD0I5FepDIpqznlGjSb48LqZZKIxQSyQNpYw1zGFzc7i4v1aLB3m6dyz92WzstHS1VTURuhlnaKeJrxleWEgyOynUA2HqW9psSmjGVkr2DoHED1K1V1T3m73ueeALiT71gun8epsvr2ox3lWXFVuVlxXSZnxxVpxVbirRP7+pQCl5VtfXFfFAC+L6vhQk3OAskMGIdi0umNJI1jW6uOYgHKOJPDh3Ll2z+xFbUzsiFPMwFwD3vjc1rG83OJAAsOXNTmCdzHBzHOa4cHNJBHpGqy58bqXtLXVEzmnQgyOse466hc2TFqd2aRlSMnayrbJUvDDeOMNhYfqxi1789bm606ItUqVFAiKiUkAkC5AuBwueikGk2orTZtPGCZZSGgDjYmwHpOnrXXdjsCEEEFM3iAMx6uOr3eu65Fu/he7FmfCB8YGvfY62OU5bW4WXovZul0Mh+yPxK4Mk9TNoqkbpjAAAOAFh6FUiLMsEREAREQBERAF5n2w/wDFH/y6X/tL0wvMm27rbTE9KqmPsiQHWdoX3ncoTvBr+yoZOsloh97j+iCpnjvy7/ErmO92a0UDOr3O/NFv7S9Wb04f6OZbzJPuownsqFjreXOe0PhwYPVr6SuyUNMI2Nb04nqeZUR2SoGt7CNo8iNjbeDQLe2ymy8o6QrdREHtc12ocC0juIsVcRAeXNhXupsYpWuu0SF1K6/zvOh6cMzW9eHVbza7Z2SOaWWkcY5tc7Rwf6OGZa3bOmFPjLZGuuRiBNugHweUadM0rvaui7Ux5amS3VdfTpSuLMp7bkP2ILnUEb3kl3aSNu65Nged/Sts8rWbMYlCKV0RkY2WOomDmFwBsXEhwB4jlp0Wdmvwse8FdWN+BGcuT49W3H9/35qolWnFWIKXO4K24rRbYyFjIZW8Y5QfR09lldodooJeDwx30X6e3gVn3Fq0stp2s2iL41wPA38F9VyoVJK+lUONuOihkoIsWfE4WedKwfeBPqCj+O7QskjdHDmc4/OAIsAbnvWUskYrksk2SpFg4ZVs7CFxkZcsbe7he4FiDfndZ1lZO0QERFIMPZTXGx3RO/U/avQez/yI8SvP+ymmND60LvY3/SvQOAD4keJXn5PMzePBsURFQkIiIAiIgCIiALy7vIdl2gldyFRAfU2Mr1EvMe+OnMeJVMuny8duvyMTvUpQOs7QfLv8T71yje3q6kHXtPexdWxv5S/0mtPrC5ZvXNn0jjwBf72Felk/Y/w54+c7lsoPKP2B+CkqjeypuXH6oUkXmHQEREB5Z3pROdjlQIzaQzQtaejixlvbZSzGdpXRzmCsOaqjd2cjomnKRpablZpBF+hvotPtZHm2nA61tIPZEpPtTh7XYriFwPLpmD84OB/VC3wXq2KTqtyHUWzkkxq5mMpXM+FSR/GtcXXFicpbwb5QW5wnDmwss1jWF2rgxziL+LtfYsHYDaSnZQOgmlDZjUPcA7NqHNZYk2sNQRqeS3b104VFrUuTOd8FJKtOVbirTluUNVtOwOpZb/RuPQQVd2I2DpayhikkEglc54LmPsTZxAFnAt9QTGWZoJR9R3sClu5j/gqb/mP/AFyuHqfMjbHwRmp3QlpHZVT28/KZ/c4LHO7CrHm1ot98e4lej3NB4i6svoozxY31Bc9mh52G66qPnVo/TP4p/FG8nyqwEc/iz+L16G/g+L6DfUqhQx/Qb6gjYPK202zkWH1kDCXTRuaHkFovqXNsBfXUA2UhYIhYMyAPHk5QBmHUW46K6Zc207WvJLWVcjWhxuGgC7WtB80A62HVaqXZkPmxEG+aORzYdfNJJeLdOIHpW+FvhIzmavB8HYwtc6VgL3vDGFgc74txHF17cFK1otjsDEtDUyOHxjiQxx4tMYzAjoc3uWRh01Q+NtQ4MELnBuTXMAdO0v0zcui2x+FLbkrLdm1RWRVMLywObnGuW+vqV4rUqYmzzrY1D3xOH6Ll6B2ePxPpK870Pk4xRu+kMv6w/FehtnD8UftH8FwZfMzaPBtURFmWCIiAIiIAiIgC87f7QGEZK0zW+VijeHXH8neN7QOJPlQnwzL0SolvJ2S/hCmytNpY7ubqBnBFnREkHLmFrGxs4NNjaylAjNLiTamkpJ2m+aFrXdz2ANeD94FQPe1Denif9GXL6HNP4tC1WBYxNhMj6aqjf2LnXsRZ0bhpmt3i1xwIALSRxr272rgqIGwwFz3Oe118pFgOWupJJ967e5F4XFvcx0vXZ3XYaoD2NeODomOHpspYuf7sY3xQUscgLXdiGkHiNL2K6AuE2CIiA807y+0pcdfVOjORk9PUN+s1oZa3cSxwv1CkX5Qw1uKzSU7i+N1NGOBBuHG4IPMZl1fazZWCviyTN8oXySADMwnx0c082nQ+NiOIYxuoqqMmSlqPKa0kg3Y421OUi4cDbgbclrjnokmVkrVFzY/AIn4TiDixpl7eaPPa5aI2NcwC/DyiTp3LCwSObs4qmWUkTktLD5rb37Mt6XykHxC3G6Cp7XDq+I6v7TtD/wC6zLf1sWqxWLPg8LRzZT+0tB963xeW/YpLmi9R4vHK4tbmHHKXCweBxLDzAKynq7tBTtjhhIFhDJG0W5B3xf8AaCsPK6VfDM/gxsQPxUn2He4qVbmP+Cpv+a/9cqGbQSZaaU/VI9eime5of7jTf813/wBhXJ1T3Rrj4OxoiLlNAiIgPNe9GilocVdUtaQ7tvhTHX0e1wZcC2oyva8O7nt667TBcTjqZqyWIksfKxwuLH5NoNx4ghdq2m2cgroTDUNuOLXDRzHWsHtPI+NweBBGi4xjG52SFxNNVPYfrCwceocy1hb5uU2W2LJodlJRs+7FgfB54x8ypmZ4XOixKKDNhwYOPYOb4EA/itJhGIS4TNNBWMeWSHOHt1zObfy2k+cHX15jRbPZLF4n0zWukY1wL7tc4AgFxPM6jVdWOcZJL8MzlFoxoaa2GxSC5e0tnLuZObyiTxPkEjwWeQsSgq4/4Oe0vZ5LZWAFwvoXZefMWWC/aKFkbXFwc7KPJbqb259EUopL4QpsvU7r4tQjob+vN/cvQuzR+Ld9r8AuEbtcLmnqjXytyRtaWxgjjcW8nqACdepXeNm2WiJ6uP4Lim7k2bLZG2REVCQiIgCIiAIiIAiIgNXjeBRVLSJGMdcWOZoIcBwBv0KiMe72CJ4fHSQhzTcOaBoeovwXQkQGjwfCnNfnfpbgPHmt4iIAiIgC1u0WENqqd8LiW5hdrmmxa4G7XDwIGnPgtkiA8x1eFYhgc7pGtDmyNcHta1xYWg8eHmjQ3vdt7G19cD8pIThjYcxEzQ1uUg8ng3B4cF6jrKNkos9oNtRccD11XONod0tJKS4Q5SdbwnL+jq32LSORxToq42RHaWrY+ikc17SMrXizgeDmkLWz4nC0ZnSsAIv5wuR3C9yt67dFRjian85v+Wsmi3YULDrFJIePlvd7m2BWz6l3dFe2c4ra2SvcKakY5wc4ZnWNrdT9Fo4knou4bGYSIGU0DdezDQSOZGrnd1zc+lZOE7N9m0MhhbEzuaGjxNtSe9SfC8MEWp1edL9B0C55zcnbLpUbBERVJCIiAL45oOhF/FfUQGlx3ZmCpZkkjY4cw5twe/uPeua4jugpc1xFKz7DyR7b+pdkRAcO/iipOlT6/wDQtxhu7ujj82kznq8Of6bOuAusogIxRYG91s3kN9voHJSSGINaGtFgNAq0QBERAEREAREQBERAEREAREQBERAEREAREQBERAEREAREQBERAEREAREQBERAEREAREQBERAEREAREQBERAf/2Q=="/>
          <p:cNvSpPr>
            <a:spLocks noChangeAspect="1" noChangeArrowheads="1"/>
          </p:cNvSpPr>
          <p:nvPr/>
        </p:nvSpPr>
        <p:spPr bwMode="auto">
          <a:xfrm>
            <a:off x="307975" y="-669925"/>
            <a:ext cx="2647950" cy="17240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8" name="AutoShape 6" descr="data:image/jpeg;base64,/9j/4AAQSkZJRgABAQAAAQABAAD/2wCEAAkGBxQTEhQUExQVFRQXGBgVGRcYGB0cHRocGSAdHxoXHBwcHSogGRslHRwaIjEhJSkrLi4uHCAzODMsNygtLisBCgoKDg0OGxAQGiwkHyQsLCwsNDQsLCwsLCwsLCwsLCwsLCwsLCwsLCwsLCwsLCwsLCwsLCwsLCwsLCwsLCwsLP/AABEIALUBFgMBIgACEQEDEQH/xAAcAAEAAQUBAQAAAAAAAAAAAAAABgIDBAUHCAH/xABREAABAwIDBQMGCQYLBgcAAAABAAIDBBEFEiEGBzFBURNhcSIygZGhsRQjM0JSYnKCwRaSorLh8BUXQ0RUk8LR0tPiCCQ0c5TDNlVjg4Sz8f/EABkBAQADAQEAAAAAAAAAAAAAAAABAgMEBf/EACoRAAICAQMCBQMFAAAAAAAAAAABAhEDEiExBBMiMkFRcRRCYSMzQ4GR/9oADAMBAAIRAxEAPwDuKIiAIiIAiIgCIiAIiIAiKL7S7fUVFpLKHPFrsYQSO868unHoCgJQi4vWb8HyOy0NDJLb6QJJuDyZewv6x0WDLvTxxoucNYB308/+YpoHdkXLdht8MdVK2mrIvg07jla6/wAW53JpzeUxx5A3HfqAui1OLwR3zzxMtxzSNFvG5UAzUUbqNvsNZbNW0+uotIHcfs3Wrqd7eFMNjU3+yx7h6w1KBOEUA/jjwn+kP/qZP8KqZvhwkm3whw8YpB/ZQE9RRqk2/wANkIDa2C54AvDf1rLf01UyQXje146tcD7kBeREQBERAEREAREQBERAEREAREQBERAERco273vNpz2dIwSvNsjzqHG9iQ3jl0sD848NNUB1dW5p2t85zW+JA964M2g2ixAZ5ZnUkLyHeVJ2WgOlmN8sHXgQL2Cqbung1NTiEshJzHIziTzu9x171dQb4RDaR2Cs2uoYiRJWU7SNCDK249F7rAdvHwsfz2H1k+4LnFPu4wtnnCol+0/L+q0K9+ROFD+aOPjNJ+Dlqunm/Qr3Ik/bvKws/wA9h9v9ywsV3s4ZFG5zKgTOA0YwG51A4kAc/VfQqAYtsXh/YyGGjPahjsg7d+rrHLxdbiotspu9c5zZKwFrAb9kCMzrcnEeaD3a+Cj6eadUO5GiSN2zxfGXviooxFFcgv4MYNNHvI1d3W4HzdLrY0W7CihPaV076ubiWg5WXuSdfOOveOakbcQyRthhYyGJvBkYDQOug9/ErXPdddEOl9ZGby+xsY8VELOzpY2QRjQBjQOHVa+evkdqXuv4qy4q04rpUIx4Rm22RnbfARURmVuk7AXB3NwGpaTzPMd/iots7sc6raJ5Zwxjr8i95sbHuHrXS3FRrAPiamppvmfLxjo13nAdwNvasMmKLmm/U0jJ0XqXYPDmeeamU/aaweoAn2rYxYHhzBZtCx3e98jj+sFlOKtOP7+Ct2YL0I1stSYfRcqCnHod/iWHJhNGf5pD6Mw/tLMcrbyp7cfYjUzUVOzVE7+QLfsSOHvusD8lmxkupqieF3j+LbFSFxVpxUPFB+hOplrD9s8aorDtGVkY0yuGc2HeMr727yphs9vypnnJWRPpn3sSPLZ6dA5vhYqJrFrqCOYWkYHd/MeB4hYS6Zfay6ye56DwrFYamMSU8rJWH5zHAi/Q24HuOqzF5Q/gmpo5O2oZpGuGtmuyusDex5Pb3Hj0K6jsLvoil+JxECCUadrY5HHo4WvGfZ4cFyyg4umaJpnXkVEUrXAOaQ5p1BBuD4EKtVJCIiAIijm1O29HQg9tKM+nkN1drwvbzRz15cAUBI0XCcS3+vD/AIilYWdXudf0W9HJdS2A2qGJUbagM7M5nMc29wHNtex5jUICSIiIAiIgIjvSxl1Lh7yxwY+VzIA8m2XtDZzr2NrNDtbGxsuW7j8EjllqMRlZcQkRwAgWDrXvw85jMgH2vBbj/aExX5GBrrZGOmdra+c9kxtrEHQyHlo0rdbJUApMIpYwLOkb2z+t5NfdlHoWmOOqSRWTpWZdfXOkcSToozJtXRtcWmojBBsddLjlcLdqP/k1Qw5pHRRjXMXP5ddXcF6bTSqNHPs+TaUeIxTAmKRkgHHK4G3jbgVeKw8OoII7vgZG0PAJLLWcOR04rLWkbrcqwiL44qxBS5W3FVOKtuKgkoeVacVU4q04qpJ8KjuOnsqqln4BxMDj1Drlo9akKjW8Bv8AuoeOLJWPHtH4rLL5b9i0eSRPKsuKrBJtbUm1gOd+FltPyWqj/JgH6Je0Hwte6lyS5ZCTZpCVacf3/f8AfRXquFzHOY8Frm6EHiFjkqQUuKtr64r4oARF8KA+ErT4xgMc5DvMfzcBx8Rz8VtiizklLZlk6I7FRspbMdX1EINyGx5gO82Bssls0XLGaofecP8AuL7tRhvaxEgXey7h4cx6h7Fe3XYHRVkckc0WaZjgb5nC7XcNAbaHT1LlyVB1WxrHdFrOz/zqo/Pd/mKttQBwxupH33f5qnrt1FH/AEWT8+T/ABK5Huvox/NHHxL/AMSqal7E0QQVZcLHHai3fIR7e0UHxWnvUFjZ/hFzftPK8ouAJPM368eC7lLuoozr8FePB7/8S02KboIic0Lp4HcrguaPXZ3tVW0/QlI51i/lQNacnxY0bGYmi9rFzm2Ejie/VdF3E1DhTv8AKIAqBz4AtbfTooxiW7Wve4NMscjBwc5xBt3i1/Rcrq2ymAtp4oqeIA2tmcBbM75zz4+zgok74COjoiKpIRFZragRxvkPBjXPPg0XPuQHnfeXVfDsYNM3UOqIqa4cdRGACC3kQ+STXxXV9onAObG3zWNDR4DQLlW7Fr6nGo5ZAfio5alwNtDNmcNRxBMoI5+qy6PiUmaRx7119LG5WZZHsYpUEmppcTxOWlaIzFAOMpd2bLAZpHNaQZHkmwubAclOiou+gq6eqqZqQQvbUsDZGyEtLXDQkWGoOp9K6s0W0qM4NJmqodoZoMRNBKGmMOETbRtY5twCw2Y4tDTcaXOhHgpwoZshsMKZ4mmcHyjzQ3zW353IuT6lM1OBTUfGROr2CocVU5W3FbFSlxVpxVTysXa3aSkw18cM0Ms87o2yOyvyNYHXs3qToVlkyxhyWjFvgreVbK0P8Z9B/QJv6/8AYvh3n0H9Am/r/wDSsPqofkv22b5aHbYXo5fBp9oWRSbxMLebSQVcP1mva8DxBsU27hjdhr6mllFRTuLGZhcOY4keTI35v7R1CSzwlFpewUGmSDYuUNcJn+bDTvnP3W/tXCK7EZJZnzPcTI9xeXXN7uNzbpxXYcRlMGC1knznthph94jP+iuKBc2eVyNILY77tS45oA8kyCmgDzzLsupPetG8rAj3o08rWGroS+ZrWsMkcxaH5QBctI0OiqbvBww+dQ1Le9s4J9oW0M8Ekijg2zJRbPC/gVeHDD5ZO3a3OaeYAOLRxyOGjiOiow2GFsU9TU5+wp2BzgzRznONmMBPC5Wyyxasrpd0a9UFYrt4GG/0Co/6j9i+fl/hv9An/wCo/wBKyfUQLdtmUixm7fYZzoagDqKi59RC3OE1OHVxEdJPJDUHzYqkABx+i2Rul+g49yLPBjQzXrQbKn4LjEYvlZIXD7sgNh6H29SkdRA5jnMe0tc02LToQVFdsQWOgnb5zHe0eUPaCozK42IPc9TYdUdpG13O2viOKyVotlKkPYbcDlePBwW9XEbBERAY01BG7zmDx4e5KWgjjN2tseup96yUQBERAFFN6eICHCqskgZ4zAL8LzeRc+AcT6FK1y/f9XFlHA0Ei83aEgX+SY5zQR0L8iIEe3F0oDcSqLNAL2wty3sA3MSGk65bFvHoFJHm5P7/AL//AIsLdTSdjgjXWsZpJJD32OUexoWUV6HSLwtmGXk+FUEr6VSuwyCxsSq+yjdJkfJlt5LBdx1toOduPoWSvhKMgiOJ7RMqmGmpc5nk8g3Y5vZtPnPcTbQDp171JWNytAvewAuefeVpZXNGKNt5zqR2b0PBF/UeK3TisoXbb+C7LlJAZJGMHznBvrK5JvUxMVGK1Twbta/sm+EYDdO64J9K7Tsy5rZzK/zYWSSuPQNHH2rzdUzl73Pdxc4uPiTcrj6uXiSNcS2Onbu9j6U0nw2tjM3aPcyGLMWtIbo57iNeNxbu9Uin2dwmYZX0ZgvoJIZHEtvzyuuDZZ8lP2NHh8HAspWOcOj5Bmd7brDAJsACSdABxJPABaYsMHC2iJTd7HL9vNkHYfMwB/awStzwy2tmaLXBHJwuL+IWw3Q4mI69tPIA6nq2mmlY7zSHeabdQ7QH6x6rb77K5oNFRggyU8b3S2N8rpS05O4gNv8AeC0e6HCzPitMAPJjJmeejWC9z97KPSuJ0pbGvoSzezKafDqWlvrLPLKfCLyG39d1Bt32zTa+rEUjiyFjHyyvHEMYOXeSWj0qSb/KsOxJsTTpDCxlujnXefTZzVmbqIBHh2I1Hznuipm/rO9h9it55/JHCNq7D8JAyjDiWcM5mfnPfxsCoZvH2QipBBU0rnGlqMwa1/nRvbxYTzHQ9x9MncsPe7UhlFhlOOJbJUO++QGf2lvnxxjG0UhJtkQ3dOkGJ0XZef27B90mz/0cy6TvJnbFhdQ0aGornNFubYiXeq4US3IUgdiYld5tPDLUH7oDfe8LL3x1Ba3D6Y3uyB07/tzuJN+8ZfaudOos0fJEdisA+H1sFLmyCQnM4C9mtaXOPjZpXTXUeExns2Yc2VjSR2j5n53D6WmgvxUc3OU2U11Wf5GnLGn68xyg362B9a2VlrhxqStlJyaLeObA0lRDLNhpkjmiaZHUshzAsHnGN56cbEn0LlYK7rgMwpoaqslu2OKF8bT9OSQWawX8493eFwpZ5YqMqRaLtHbKnEjW0NHWv+WcH08v1nRHyX+Jbqf2KF7bkdg37Y9xUspKQ0+FUEL9JH9rUkH5rZCAz1tF/WontiwvbDG0Xc+QADv4D2kLf+Ep9x3nYF/xcQ6wR+xrf71MVF9loA1+VvmtZlHgLAe5ShchqEREAREQBERAFwz/AGh8StNDCHlpFO9xA4O7SRgsfQxx9AXc15r371rnYjNFxAFMBp9Fjza/jKfYpQOo4XB2OFUMf/oRuPi4Bx96wStzjvkshYL2bGweoBaQr1OnVQRzZHufCV8X1F0GZ8VDnK3WVkcbc0j2sHVxAUGxraQ1sgo6Mmz7iSU6eSPOy91ufPhzWc8ij8loxsz9m5PhFXU1fzBaniPUN1cR1BIHrUlcVZoaNsMbImCzWCw/EnvPNVkqIKluS3bKMcq+wwqvl5vYynb4yHyvZquCLsW9ioDMKpYr+VNUPmt1EbSz1ahc42O2akxCpbTxFrSQXue7gxjfOcbceI06kLzc7ubN4KkdSZvBw2pYx8756eYMYx7BH2jbtFrtI5eK1+I7z6SBp+AQSSTWsJ57AMP0msF7kd9lSd2OHjQ107iOJbCLE91zwVyHYHCWavlrpT0aI2D03BNvBW/Waojw8nKp5paiYucXyzSOueLnPce4ak9y7lu32W/g9sbJLfDqstbI3nBB5xYfrOyi/o6a04fJSUdzQUjYXkWM0hMkgH1bkhvo9SpwvFnQ1DJ3XkIcS651NwQdTz1VodPJbsOa4RyPbnEzU4hVzH50r7fZacrf0QF0vCKf4Pg9FHazp3SVLuVwTlYT92yxJdhcJMhf8IrRGTfs8jcw+rnOnrC2WN4iJnMDGdnDExsMTObWM0bfvTDikpW0JyVGBGwuIaOJIA9OijW+erDsTdEPNp44oB91tyR01d7FJYZC1zXDi0hw8QbhX9odn8Nrp3VUk1TBLIQ6RjWNe3NYAlh4gG3O606iMpVRWDSNXugo3Clr5Rxl7KjYepld5QB7hlNlot8WI9ti1RY+TFlgb3CNoDh+fmXVtkG07ZKekpWvbTQOfVPfLbO97WkZ3ZdLC4A05DovPuJVZmmllPGR7nn7xJ/Fcs1pSTNE7ZMd3e1tPTQ1NLVNkEVQY3dpHYuYYzcXaeIJspG/abB4vK7SqqejGxiMHuc4m9vBanB920Qp4p66qdCZ2CSOKOPO7IeDnG9hca2WYzYXCh51XVuHRsTQfWSQrQ7iVIh6fUi22220lfkjaxsFLEbxwNNwDwzOPzncde8rI3e7FGteZZyYqKLypJSCA+38kw83Hu4eJCl9JgmDQ6tpamocNR8IlAbcdRFa47iFk4rjUk4awhkcTPMhibkjZ4NHPv8Acpjhk3uHNLgY/ihqZnSWyt0axv0WN0a38fElRxkImxOhiNyA4yEA/Ru4fqLZXX3dhR9vVVFY7VrPior9/E8Po2/OK1zNKNIrDd2dq2YZ8ofAe9b5a3AIcsQP0iT+A9y2S4zUIiIAiIgCIiALzZvUqDJi0sWtvhUNvTFC1ek15k26GbaRzOtVTe0RBSgdk2q+VA6BaIlbfah3xzlpZJA0FxNgAST0A4levh2gjknyYGPY1FSRGSU9zWji49B/eoVRxYnivlscKenvYG5aDrrYgZpCOHIXHJWMJpzjGIlz7/B4vKt9QHRvcX8yu44RheezWgNjaANBoAODQPBcOfqHJ0uDeEEuTmLN00BB7Somc8jj5NgeutyR6VGjSSYLVjtPLp5RbOBrYe5zTa45j2em6ShZH5rRfqePrXPd9OyjainNSAc0TbSZecetn2uATG45vsl45rnjJxdou1ao1AeCGuaQWuAcCOBB1BHirTyozu5r3vgqKd13SUoMjGjznR3s5ovyDstvthbugxCOdmeM3HA8iD0I5FepDIpqznlGjSb48LqZZKIxQSyQNpYw1zGFzc7i4v1aLB3m6dyz92WzstHS1VTURuhlnaKeJrxleWEgyOynUA2HqW9psSmjGVkr2DoHED1K1V1T3m73ueeALiT71gun8epsvr2ox3lWXFVuVlxXSZnxxVpxVbirRP7+pQCl5VtfXFfFAC+L6vhQk3OAskMGIdi0umNJI1jW6uOYgHKOJPDh3Ll2z+xFbUzsiFPMwFwD3vjc1rG83OJAAsOXNTmCdzHBzHOa4cHNJBHpGqy58bqXtLXVEzmnQgyOse466hc2TFqd2aRlSMnayrbJUvDDeOMNhYfqxi1789bm606ItUqVFAiKiUkAkC5AuBwueikGk2orTZtPGCZZSGgDjYmwHpOnrXXdjsCEEEFM3iAMx6uOr3eu65Fu/he7FmfCB8YGvfY62OU5bW4WXovZul0Mh+yPxK4Mk9TNoqkbpjAAAOAFh6FUiLMsEREAREQBERAF5n2w/wDFH/y6X/tL0wvMm27rbTE9KqmPsiQHWdoX3ncoTvBr+yoZOsloh97j+iCpnjvy7/ErmO92a0UDOr3O/NFv7S9Wb04f6OZbzJPuownsqFjreXOe0PhwYPVr6SuyUNMI2Nb04nqeZUR2SoGt7CNo8iNjbeDQLe2ymy8o6QrdREHtc12ocC0juIsVcRAeXNhXupsYpWuu0SF1K6/zvOh6cMzW9eHVbza7Z2SOaWWkcY5tc7Rwf6OGZa3bOmFPjLZGuuRiBNugHweUadM0rvaui7Ux5amS3VdfTpSuLMp7bkP2ILnUEb3kl3aSNu65Nged/Sts8rWbMYlCKV0RkY2WOomDmFwBsXEhwB4jlp0Wdmvwse8FdWN+BGcuT49W3H9/35qolWnFWIKXO4K24rRbYyFjIZW8Y5QfR09lldodooJeDwx30X6e3gVn3Fq0stp2s2iL41wPA38F9VyoVJK+lUONuOihkoIsWfE4WedKwfeBPqCj+O7QskjdHDmc4/OAIsAbnvWUskYrksk2SpFg4ZVs7CFxkZcsbe7he4FiDfndZ1lZO0QERFIMPZTXGx3RO/U/avQez/yI8SvP+ymmND60LvY3/SvQOAD4keJXn5PMzePBsURFQkIiIAiIgCIiALy7vIdl2gldyFRAfU2Mr1EvMe+OnMeJVMuny8duvyMTvUpQOs7QfLv8T71yje3q6kHXtPexdWxv5S/0mtPrC5ZvXNn0jjwBf72Felk/Y/w54+c7lsoPKP2B+CkqjeypuXH6oUkXmHQEREB5Z3pROdjlQIzaQzQtaejixlvbZSzGdpXRzmCsOaqjd2cjomnKRpablZpBF+hvotPtZHm2nA61tIPZEpPtTh7XYriFwPLpmD84OB/VC3wXq2KTqtyHUWzkkxq5mMpXM+FSR/GtcXXFicpbwb5QW5wnDmwss1jWF2rgxziL+LtfYsHYDaSnZQOgmlDZjUPcA7NqHNZYk2sNQRqeS3b104VFrUuTOd8FJKtOVbirTluUNVtOwOpZb/RuPQQVd2I2DpayhikkEglc54LmPsTZxAFnAt9QTGWZoJR9R3sClu5j/gqb/mP/AFyuHqfMjbHwRmp3QlpHZVT28/KZ/c4LHO7CrHm1ot98e4lej3NB4i6svoozxY31Bc9mh52G66qPnVo/TP4p/FG8nyqwEc/iz+L16G/g+L6DfUqhQx/Qb6gjYPK202zkWH1kDCXTRuaHkFovqXNsBfXUA2UhYIhYMyAPHk5QBmHUW46K6Zc207WvJLWVcjWhxuGgC7WtB80A62HVaqXZkPmxEG+aORzYdfNJJeLdOIHpW+FvhIzmavB8HYwtc6VgL3vDGFgc74txHF17cFK1otjsDEtDUyOHxjiQxx4tMYzAjoc3uWRh01Q+NtQ4MELnBuTXMAdO0v0zcui2x+FLbkrLdm1RWRVMLywObnGuW+vqV4rUqYmzzrY1D3xOH6Ll6B2ePxPpK870Pk4xRu+kMv6w/FehtnD8UftH8FwZfMzaPBtURFmWCIiAIiIAiIgC87f7QGEZK0zW+VijeHXH8neN7QOJPlQnwzL0SolvJ2S/hCmytNpY7ubqBnBFnREkHLmFrGxs4NNjaylAjNLiTamkpJ2m+aFrXdz2ANeD94FQPe1Denif9GXL6HNP4tC1WBYxNhMj6aqjf2LnXsRZ0bhpmt3i1xwIALSRxr272rgqIGwwFz3Oe118pFgOWupJJ967e5F4XFvcx0vXZ3XYaoD2NeODomOHpspYuf7sY3xQUscgLXdiGkHiNL2K6AuE2CIiA807y+0pcdfVOjORk9PUN+s1oZa3cSxwv1CkX5Qw1uKzSU7i+N1NGOBBuHG4IPMZl1fazZWCviyTN8oXySADMwnx0c082nQ+NiOIYxuoqqMmSlqPKa0kg3Y421OUi4cDbgbclrjnokmVkrVFzY/AIn4TiDixpl7eaPPa5aI2NcwC/DyiTp3LCwSObs4qmWUkTktLD5rb37Mt6XykHxC3G6Cp7XDq+I6v7TtD/wC6zLf1sWqxWLPg8LRzZT+0tB963xeW/YpLmi9R4vHK4tbmHHKXCweBxLDzAKynq7tBTtjhhIFhDJG0W5B3xf8AaCsPK6VfDM/gxsQPxUn2He4qVbmP+Cpv+a/9cqGbQSZaaU/VI9eime5of7jTf813/wBhXJ1T3Rrj4OxoiLlNAiIgPNe9GilocVdUtaQ7tvhTHX0e1wZcC2oyva8O7nt667TBcTjqZqyWIksfKxwuLH5NoNx4ghdq2m2cgroTDUNuOLXDRzHWsHtPI+NweBBGi4xjG52SFxNNVPYfrCwceocy1hb5uU2W2LJodlJRs+7FgfB54x8ypmZ4XOixKKDNhwYOPYOb4EA/itJhGIS4TNNBWMeWSHOHt1zObfy2k+cHX15jRbPZLF4n0zWukY1wL7tc4AgFxPM6jVdWOcZJL8MzlFoxoaa2GxSC5e0tnLuZObyiTxPkEjwWeQsSgq4/4Oe0vZ5LZWAFwvoXZefMWWC/aKFkbXFwc7KPJbqb259EUopL4QpsvU7r4tQjob+vN/cvQuzR+Ld9r8AuEbtcLmnqjXytyRtaWxgjjcW8nqACdepXeNm2WiJ6uP4Lim7k2bLZG2REVCQiIgCIiAIiIAiIgNXjeBRVLSJGMdcWOZoIcBwBv0KiMe72CJ4fHSQhzTcOaBoeovwXQkQGjwfCnNfnfpbgPHmt4iIAiIgC1u0WENqqd8LiW5hdrmmxa4G7XDwIGnPgtkiA8x1eFYhgc7pGtDmyNcHta1xYWg8eHmjQ3vdt7G19cD8pIThjYcxEzQ1uUg8ng3B4cF6jrKNkos9oNtRccD11XONod0tJKS4Q5SdbwnL+jq32LSORxToq42RHaWrY+ikc17SMrXizgeDmkLWz4nC0ZnSsAIv5wuR3C9yt67dFRjian85v+Wsmi3YULDrFJIePlvd7m2BWz6l3dFe2c4ra2SvcKakY5wc4ZnWNrdT9Fo4knou4bGYSIGU0DdezDQSOZGrnd1zc+lZOE7N9m0MhhbEzuaGjxNtSe9SfC8MEWp1edL9B0C55zcnbLpUbBERVJCIiAL45oOhF/FfUQGlx3ZmCpZkkjY4cw5twe/uPeua4jugpc1xFKz7DyR7b+pdkRAcO/iipOlT6/wDQtxhu7ujj82kznq8Of6bOuAusogIxRYG91s3kN9voHJSSGINaGtFgNAq0QBERAEREAREQBERAEREAREQBERAEREAREQBERAEREAREQBERAEREAREQBERAEREAREQBERAEREAREQBERAf/2Q=="/>
          <p:cNvSpPr>
            <a:spLocks noChangeAspect="1" noChangeArrowheads="1"/>
          </p:cNvSpPr>
          <p:nvPr/>
        </p:nvSpPr>
        <p:spPr bwMode="auto">
          <a:xfrm>
            <a:off x="460375" y="-517525"/>
            <a:ext cx="2647950" cy="17240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10" name="AutoShape 10" descr="data:image/jpeg;base64,/9j/4AAQSkZJRgABAQAAAQABAAD/2wCEAAkGBxQTEhQUExQVFRQXGBgVGRcYGB0cHRocGSAdHxoXHBwcHSogGRslHRwaIjEhJSkrLi4uHCAzODMsNygtLisBCgoKDg0OGxAQGiwkHyQsLCwsNDQsLCwsLCwsLCwsLCwsLCwsLCwsLCwsLCwsLCwsLCwsLCwsLCwsLCwsLCwsLP/AABEIALUBFgMBIgACEQEDEQH/xAAcAAEAAQUBAQAAAAAAAAAAAAAABgIDBAUHCAH/xABREAABAwIDBQMGCQYLBgcAAAABAAIDBBEFEiEGBzFBURNhcSIygZGhsRQjM0JSYnKCwRaSorLh8BUXQ0RUk8LR0tPiCCQ0c5TDNlVjg4Sz8f/EABkBAQADAQEAAAAAAAAAAAAAAAABAgMEBf/EACoRAAICAQMCBQMFAAAAAAAAAAABAhEDEiExBBMiMkFRcRRCYSMzQ4GR/9oADAMBAAIRAxEAPwDuKIiAIiIAiIgCIiAIiIAiKL7S7fUVFpLKHPFrsYQSO868unHoCgJQi4vWb8HyOy0NDJLb6QJJuDyZewv6x0WDLvTxxoucNYB308/+YpoHdkXLdht8MdVK2mrIvg07jla6/wAW53JpzeUxx5A3HfqAui1OLwR3zzxMtxzSNFvG5UAzUUbqNvsNZbNW0+uotIHcfs3Wrqd7eFMNjU3+yx7h6w1KBOEUA/jjwn+kP/qZP8KqZvhwkm3whw8YpB/ZQE9RRqk2/wANkIDa2C54AvDf1rLf01UyQXje146tcD7kBeREQBERAEREAREQBERAEREAREQBERAERco273vNpz2dIwSvNsjzqHG9iQ3jl0sD848NNUB1dW5p2t85zW+JA964M2g2ixAZ5ZnUkLyHeVJ2WgOlmN8sHXgQL2Cqbung1NTiEshJzHIziTzu9x171dQb4RDaR2Cs2uoYiRJWU7SNCDK249F7rAdvHwsfz2H1k+4LnFPu4wtnnCol+0/L+q0K9+ROFD+aOPjNJ+Dlqunm/Qr3Ik/bvKws/wA9h9v9ywsV3s4ZFG5zKgTOA0YwG51A4kAc/VfQqAYtsXh/YyGGjPahjsg7d+rrHLxdbiotspu9c5zZKwFrAb9kCMzrcnEeaD3a+Cj6eadUO5GiSN2zxfGXviooxFFcgv4MYNNHvI1d3W4HzdLrY0W7CihPaV076ubiWg5WXuSdfOOveOakbcQyRthhYyGJvBkYDQOug9/ErXPdddEOl9ZGby+xsY8VELOzpY2QRjQBjQOHVa+evkdqXuv4qy4q04rpUIx4Rm22RnbfARURmVuk7AXB3NwGpaTzPMd/iots7sc6raJ5Zwxjr8i95sbHuHrXS3FRrAPiamppvmfLxjo13nAdwNvasMmKLmm/U0jJ0XqXYPDmeeamU/aaweoAn2rYxYHhzBZtCx3e98jj+sFlOKtOP7+Ct2YL0I1stSYfRcqCnHod/iWHJhNGf5pD6Mw/tLMcrbyp7cfYjUzUVOzVE7+QLfsSOHvusD8lmxkupqieF3j+LbFSFxVpxUPFB+hOplrD9s8aorDtGVkY0yuGc2HeMr727yphs9vypnnJWRPpn3sSPLZ6dA5vhYqJrFrqCOYWkYHd/MeB4hYS6Zfay6ye56DwrFYamMSU8rJWH5zHAi/Q24HuOqzF5Q/gmpo5O2oZpGuGtmuyusDex5Pb3Hj0K6jsLvoil+JxECCUadrY5HHo4WvGfZ4cFyyg4umaJpnXkVEUrXAOaQ5p1BBuD4EKtVJCIiAIijm1O29HQg9tKM+nkN1drwvbzRz15cAUBI0XCcS3+vD/AIilYWdXudf0W9HJdS2A2qGJUbagM7M5nMc29wHNtex5jUICSIiIAiIgIjvSxl1Lh7yxwY+VzIA8m2XtDZzr2NrNDtbGxsuW7j8EjllqMRlZcQkRwAgWDrXvw85jMgH2vBbj/aExX5GBrrZGOmdra+c9kxtrEHQyHlo0rdbJUApMIpYwLOkb2z+t5NfdlHoWmOOqSRWTpWZdfXOkcSToozJtXRtcWmojBBsddLjlcLdqP/k1Qw5pHRRjXMXP5ddXcF6bTSqNHPs+TaUeIxTAmKRkgHHK4G3jbgVeKw8OoII7vgZG0PAJLLWcOR04rLWkbrcqwiL44qxBS5W3FVOKtuKgkoeVacVU4q04qpJ8KjuOnsqqln4BxMDj1Drlo9akKjW8Bv8AuoeOLJWPHtH4rLL5b9i0eSRPKsuKrBJtbUm1gOd+FltPyWqj/JgH6Je0Hwte6lyS5ZCTZpCVacf3/f8AfRXquFzHOY8Frm6EHiFjkqQUuKtr64r4oARF8KA+ErT4xgMc5DvMfzcBx8Rz8VtiizklLZlk6I7FRspbMdX1EINyGx5gO82Bssls0XLGaofecP8AuL7tRhvaxEgXey7h4cx6h7Fe3XYHRVkckc0WaZjgb5nC7XcNAbaHT1LlyVB1WxrHdFrOz/zqo/Pd/mKttQBwxupH33f5qnrt1FH/AEWT8+T/ABK5Huvox/NHHxL/AMSqal7E0QQVZcLHHai3fIR7e0UHxWnvUFjZ/hFzftPK8ouAJPM368eC7lLuoozr8FePB7/8S02KboIic0Lp4HcrguaPXZ3tVW0/QlI51i/lQNacnxY0bGYmi9rFzm2Ejie/VdF3E1DhTv8AKIAqBz4AtbfTooxiW7Wve4NMscjBwc5xBt3i1/Rcrq2ymAtp4oqeIA2tmcBbM75zz4+zgok74COjoiKpIRFZragRxvkPBjXPPg0XPuQHnfeXVfDsYNM3UOqIqa4cdRGACC3kQ+STXxXV9onAObG3zWNDR4DQLlW7Fr6nGo5ZAfio5alwNtDNmcNRxBMoI5+qy6PiUmaRx7119LG5WZZHsYpUEmppcTxOWlaIzFAOMpd2bLAZpHNaQZHkmwubAclOiou+gq6eqqZqQQvbUsDZGyEtLXDQkWGoOp9K6s0W0qM4NJmqodoZoMRNBKGmMOETbRtY5twCw2Y4tDTcaXOhHgpwoZshsMKZ4mmcHyjzQ3zW353IuT6lM1OBTUfGROr2CocVU5W3FbFSlxVpxVTysXa3aSkw18cM0Ms87o2yOyvyNYHXs3qToVlkyxhyWjFvgreVbK0P8Z9B/QJv6/8AYvh3n0H9Am/r/wDSsPqofkv22b5aHbYXo5fBp9oWRSbxMLebSQVcP1mva8DxBsU27hjdhr6mllFRTuLGZhcOY4keTI35v7R1CSzwlFpewUGmSDYuUNcJn+bDTvnP3W/tXCK7EZJZnzPcTI9xeXXN7uNzbpxXYcRlMGC1knznthph94jP+iuKBc2eVyNILY77tS45oA8kyCmgDzzLsupPetG8rAj3o08rWGroS+ZrWsMkcxaH5QBctI0OiqbvBww+dQ1Le9s4J9oW0M8Ekijg2zJRbPC/gVeHDD5ZO3a3OaeYAOLRxyOGjiOiow2GFsU9TU5+wp2BzgzRznONmMBPC5Wyyxasrpd0a9UFYrt4GG/0Co/6j9i+fl/hv9An/wCo/wBKyfUQLdtmUixm7fYZzoagDqKi59RC3OE1OHVxEdJPJDUHzYqkABx+i2Rul+g49yLPBjQzXrQbKn4LjEYvlZIXD7sgNh6H29SkdRA5jnMe0tc02LToQVFdsQWOgnb5zHe0eUPaCozK42IPc9TYdUdpG13O2viOKyVotlKkPYbcDlePBwW9XEbBERAY01BG7zmDx4e5KWgjjN2tseup96yUQBERAFFN6eICHCqskgZ4zAL8LzeRc+AcT6FK1y/f9XFlHA0Ei83aEgX+SY5zQR0L8iIEe3F0oDcSqLNAL2wty3sA3MSGk65bFvHoFJHm5P7/AL//AIsLdTSdjgjXWsZpJJD32OUexoWUV6HSLwtmGXk+FUEr6VSuwyCxsSq+yjdJkfJlt5LBdx1toOduPoWSvhKMgiOJ7RMqmGmpc5nk8g3Y5vZtPnPcTbQDp171JWNytAvewAuefeVpZXNGKNt5zqR2b0PBF/UeK3TisoXbb+C7LlJAZJGMHznBvrK5JvUxMVGK1Twbta/sm+EYDdO64J9K7Tsy5rZzK/zYWSSuPQNHH2rzdUzl73Pdxc4uPiTcrj6uXiSNcS2Onbu9j6U0nw2tjM3aPcyGLMWtIbo57iNeNxbu9Uin2dwmYZX0ZgvoJIZHEtvzyuuDZZ8lP2NHh8HAspWOcOj5Bmd7brDAJsACSdABxJPABaYsMHC2iJTd7HL9vNkHYfMwB/awStzwy2tmaLXBHJwuL+IWw3Q4mI69tPIA6nq2mmlY7zSHeabdQ7QH6x6rb77K5oNFRggyU8b3S2N8rpS05O4gNv8AeC0e6HCzPitMAPJjJmeejWC9z97KPSuJ0pbGvoSzezKafDqWlvrLPLKfCLyG39d1Bt32zTa+rEUjiyFjHyyvHEMYOXeSWj0qSb/KsOxJsTTpDCxlujnXefTZzVmbqIBHh2I1Hznuipm/rO9h9it55/JHCNq7D8JAyjDiWcM5mfnPfxsCoZvH2QipBBU0rnGlqMwa1/nRvbxYTzHQ9x9MncsPe7UhlFhlOOJbJUO++QGf2lvnxxjG0UhJtkQ3dOkGJ0XZef27B90mz/0cy6TvJnbFhdQ0aGornNFubYiXeq4US3IUgdiYld5tPDLUH7oDfe8LL3x1Ba3D6Y3uyB07/tzuJN+8ZfaudOos0fJEdisA+H1sFLmyCQnM4C9mtaXOPjZpXTXUeExns2Yc2VjSR2j5n53D6WmgvxUc3OU2U11Wf5GnLGn68xyg362B9a2VlrhxqStlJyaLeObA0lRDLNhpkjmiaZHUshzAsHnGN56cbEn0LlYK7rgMwpoaqslu2OKF8bT9OSQWawX8493eFwpZ5YqMqRaLtHbKnEjW0NHWv+WcH08v1nRHyX+Jbqf2KF7bkdg37Y9xUspKQ0+FUEL9JH9rUkH5rZCAz1tF/WontiwvbDG0Xc+QADv4D2kLf+Ep9x3nYF/xcQ6wR+xrf71MVF9loA1+VvmtZlHgLAe5ShchqEREAREQBERAFwz/AGh8StNDCHlpFO9xA4O7SRgsfQxx9AXc15r371rnYjNFxAFMBp9Fjza/jKfYpQOo4XB2OFUMf/oRuPi4Bx96wStzjvkshYL2bGweoBaQr1OnVQRzZHufCV8X1F0GZ8VDnK3WVkcbc0j2sHVxAUGxraQ1sgo6Mmz7iSU6eSPOy91ufPhzWc8ij8loxsz9m5PhFXU1fzBaniPUN1cR1BIHrUlcVZoaNsMbImCzWCw/EnvPNVkqIKluS3bKMcq+wwqvl5vYynb4yHyvZquCLsW9ioDMKpYr+VNUPmt1EbSz1ahc42O2akxCpbTxFrSQXue7gxjfOcbceI06kLzc7ubN4KkdSZvBw2pYx8756eYMYx7BH2jbtFrtI5eK1+I7z6SBp+AQSSTWsJ57AMP0msF7kd9lSd2OHjQ107iOJbCLE91zwVyHYHCWavlrpT0aI2D03BNvBW/Waojw8nKp5paiYucXyzSOueLnPce4ak9y7lu32W/g9sbJLfDqstbI3nBB5xYfrOyi/o6a04fJSUdzQUjYXkWM0hMkgH1bkhvo9SpwvFnQ1DJ3XkIcS651NwQdTz1VodPJbsOa4RyPbnEzU4hVzH50r7fZacrf0QF0vCKf4Pg9FHazp3SVLuVwTlYT92yxJdhcJMhf8IrRGTfs8jcw+rnOnrC2WN4iJnMDGdnDExsMTObWM0bfvTDikpW0JyVGBGwuIaOJIA9OijW+erDsTdEPNp44oB91tyR01d7FJYZC1zXDi0hw8QbhX9odn8Nrp3VUk1TBLIQ6RjWNe3NYAlh4gG3O606iMpVRWDSNXugo3Clr5Rxl7KjYepld5QB7hlNlot8WI9ti1RY+TFlgb3CNoDh+fmXVtkG07ZKekpWvbTQOfVPfLbO97WkZ3ZdLC4A05DovPuJVZmmllPGR7nn7xJ/Fcs1pSTNE7ZMd3e1tPTQ1NLVNkEVQY3dpHYuYYzcXaeIJspG/abB4vK7SqqejGxiMHuc4m9vBanB920Qp4p66qdCZ2CSOKOPO7IeDnG9hca2WYzYXCh51XVuHRsTQfWSQrQ7iVIh6fUi22220lfkjaxsFLEbxwNNwDwzOPzncde8rI3e7FGteZZyYqKLypJSCA+38kw83Hu4eJCl9JgmDQ6tpamocNR8IlAbcdRFa47iFk4rjUk4awhkcTPMhibkjZ4NHPv8Acpjhk3uHNLgY/ihqZnSWyt0axv0WN0a38fElRxkImxOhiNyA4yEA/Ru4fqLZXX3dhR9vVVFY7VrPior9/E8Po2/OK1zNKNIrDd2dq2YZ8ofAe9b5a3AIcsQP0iT+A9y2S4zUIiIAiIgCIiALzZvUqDJi0sWtvhUNvTFC1ek15k26GbaRzOtVTe0RBSgdk2q+VA6BaIlbfah3xzlpZJA0FxNgAST0A4levh2gjknyYGPY1FSRGSU9zWji49B/eoVRxYnivlscKenvYG5aDrrYgZpCOHIXHJWMJpzjGIlz7/B4vKt9QHRvcX8yu44RheezWgNjaANBoAODQPBcOfqHJ0uDeEEuTmLN00BB7Somc8jj5NgeutyR6VGjSSYLVjtPLp5RbOBrYe5zTa45j2em6ShZH5rRfqePrXPd9OyjainNSAc0TbSZecetn2uATG45vsl45rnjJxdou1ao1AeCGuaQWuAcCOBB1BHirTyozu5r3vgqKd13SUoMjGjznR3s5ovyDstvthbugxCOdmeM3HA8iD0I5FepDIpqznlGjSb48LqZZKIxQSyQNpYw1zGFzc7i4v1aLB3m6dyz92WzstHS1VTURuhlnaKeJrxleWEgyOynUA2HqW9psSmjGVkr2DoHED1K1V1T3m73ueeALiT71gun8epsvr2ox3lWXFVuVlxXSZnxxVpxVbirRP7+pQCl5VtfXFfFAC+L6vhQk3OAskMGIdi0umNJI1jW6uOYgHKOJPDh3Ll2z+xFbUzsiFPMwFwD3vjc1rG83OJAAsOXNTmCdzHBzHOa4cHNJBHpGqy58bqXtLXVEzmnQgyOse466hc2TFqd2aRlSMnayrbJUvDDeOMNhYfqxi1789bm606ItUqVFAiKiUkAkC5AuBwueikGk2orTZtPGCZZSGgDjYmwHpOnrXXdjsCEEEFM3iAMx6uOr3eu65Fu/he7FmfCB8YGvfY62OU5bW4WXovZul0Mh+yPxK4Mk9TNoqkbpjAAAOAFh6FUiLMsEREAREQBERAF5n2w/wDFH/y6X/tL0wvMm27rbTE9KqmPsiQHWdoX3ncoTvBr+yoZOsloh97j+iCpnjvy7/ErmO92a0UDOr3O/NFv7S9Wb04f6OZbzJPuownsqFjreXOe0PhwYPVr6SuyUNMI2Nb04nqeZUR2SoGt7CNo8iNjbeDQLe2ymy8o6QrdREHtc12ocC0juIsVcRAeXNhXupsYpWuu0SF1K6/zvOh6cMzW9eHVbza7Z2SOaWWkcY5tc7Rwf6OGZa3bOmFPjLZGuuRiBNugHweUadM0rvaui7Ux5amS3VdfTpSuLMp7bkP2ILnUEb3kl3aSNu65Nged/Sts8rWbMYlCKV0RkY2WOomDmFwBsXEhwB4jlp0Wdmvwse8FdWN+BGcuT49W3H9/35qolWnFWIKXO4K24rRbYyFjIZW8Y5QfR09lldodooJeDwx30X6e3gVn3Fq0stp2s2iL41wPA38F9VyoVJK+lUONuOihkoIsWfE4WedKwfeBPqCj+O7QskjdHDmc4/OAIsAbnvWUskYrksk2SpFg4ZVs7CFxkZcsbe7he4FiDfndZ1lZO0QERFIMPZTXGx3RO/U/avQez/yI8SvP+ymmND60LvY3/SvQOAD4keJXn5PMzePBsURFQkIiIAiIgCIiALy7vIdl2gldyFRAfU2Mr1EvMe+OnMeJVMuny8duvyMTvUpQOs7QfLv8T71yje3q6kHXtPexdWxv5S/0mtPrC5ZvXNn0jjwBf72Felk/Y/w54+c7lsoPKP2B+CkqjeypuXH6oUkXmHQEREB5Z3pROdjlQIzaQzQtaejixlvbZSzGdpXRzmCsOaqjd2cjomnKRpablZpBF+hvotPtZHm2nA61tIPZEpPtTh7XYriFwPLpmD84OB/VC3wXq2KTqtyHUWzkkxq5mMpXM+FSR/GtcXXFicpbwb5QW5wnDmwss1jWF2rgxziL+LtfYsHYDaSnZQOgmlDZjUPcA7NqHNZYk2sNQRqeS3b104VFrUuTOd8FJKtOVbirTluUNVtOwOpZb/RuPQQVd2I2DpayhikkEglc54LmPsTZxAFnAt9QTGWZoJR9R3sClu5j/gqb/mP/AFyuHqfMjbHwRmp3QlpHZVT28/KZ/c4LHO7CrHm1ot98e4lej3NB4i6svoozxY31Bc9mh52G66qPnVo/TP4p/FG8nyqwEc/iz+L16G/g+L6DfUqhQx/Qb6gjYPK202zkWH1kDCXTRuaHkFovqXNsBfXUA2UhYIhYMyAPHk5QBmHUW46K6Zc207WvJLWVcjWhxuGgC7WtB80A62HVaqXZkPmxEG+aORzYdfNJJeLdOIHpW+FvhIzmavB8HYwtc6VgL3vDGFgc74txHF17cFK1otjsDEtDUyOHxjiQxx4tMYzAjoc3uWRh01Q+NtQ4MELnBuTXMAdO0v0zcui2x+FLbkrLdm1RWRVMLywObnGuW+vqV4rUqYmzzrY1D3xOH6Ll6B2ePxPpK870Pk4xRu+kMv6w/FehtnD8UftH8FwZfMzaPBtURFmWCIiAIiIAiIgC87f7QGEZK0zW+VijeHXH8neN7QOJPlQnwzL0SolvJ2S/hCmytNpY7ubqBnBFnREkHLmFrGxs4NNjaylAjNLiTamkpJ2m+aFrXdz2ANeD94FQPe1Denif9GXL6HNP4tC1WBYxNhMj6aqjf2LnXsRZ0bhpmt3i1xwIALSRxr272rgqIGwwFz3Oe118pFgOWupJJ967e5F4XFvcx0vXZ3XYaoD2NeODomOHpspYuf7sY3xQUscgLXdiGkHiNL2K6AuE2CIiA807y+0pcdfVOjORk9PUN+s1oZa3cSxwv1CkX5Qw1uKzSU7i+N1NGOBBuHG4IPMZl1fazZWCviyTN8oXySADMwnx0c082nQ+NiOIYxuoqqMmSlqPKa0kg3Y421OUi4cDbgbclrjnokmVkrVFzY/AIn4TiDixpl7eaPPa5aI2NcwC/DyiTp3LCwSObs4qmWUkTktLD5rb37Mt6XykHxC3G6Cp7XDq+I6v7TtD/wC6zLf1sWqxWLPg8LRzZT+0tB963xeW/YpLmi9R4vHK4tbmHHKXCweBxLDzAKynq7tBTtjhhIFhDJG0W5B3xf8AaCsPK6VfDM/gxsQPxUn2He4qVbmP+Cpv+a/9cqGbQSZaaU/VI9eime5of7jTf813/wBhXJ1T3Rrj4OxoiLlNAiIgPNe9GilocVdUtaQ7tvhTHX0e1wZcC2oyva8O7nt667TBcTjqZqyWIksfKxwuLH5NoNx4ghdq2m2cgroTDUNuOLXDRzHWsHtPI+NweBBGi4xjG52SFxNNVPYfrCwceocy1hb5uU2W2LJodlJRs+7FgfB54x8ypmZ4XOixKKDNhwYOPYOb4EA/itJhGIS4TNNBWMeWSHOHt1zObfy2k+cHX15jRbPZLF4n0zWukY1wL7tc4AgFxPM6jVdWOcZJL8MzlFoxoaa2GxSC5e0tnLuZObyiTxPkEjwWeQsSgq4/4Oe0vZ5LZWAFwvoXZefMWWC/aKFkbXFwc7KPJbqb259EUopL4QpsvU7r4tQjob+vN/cvQuzR+Ld9r8AuEbtcLmnqjXytyRtaWxgjjcW8nqACdepXeNm2WiJ6uP4Lim7k2bLZG2REVCQiIgCIiAIiIAiIgNXjeBRVLSJGMdcWOZoIcBwBv0KiMe72CJ4fHSQhzTcOaBoeovwXQkQGjwfCnNfnfpbgPHmt4iIAiIgC1u0WENqqd8LiW5hdrmmxa4G7XDwIGnPgtkiA8x1eFYhgc7pGtDmyNcHta1xYWg8eHmjQ3vdt7G19cD8pIThjYcxEzQ1uUg8ng3B4cF6jrKNkos9oNtRccD11XONod0tJKS4Q5SdbwnL+jq32LSORxToq42RHaWrY+ikc17SMrXizgeDmkLWz4nC0ZnSsAIv5wuR3C9yt67dFRjian85v+Wsmi3YULDrFJIePlvd7m2BWz6l3dFe2c4ra2SvcKakY5wc4ZnWNrdT9Fo4knou4bGYSIGU0DdezDQSOZGrnd1zc+lZOE7N9m0MhhbEzuaGjxNtSe9SfC8MEWp1edL9B0C55zcnbLpUbBERVJCIiAL45oOhF/FfUQGlx3ZmCpZkkjY4cw5twe/uPeua4jugpc1xFKz7DyR7b+pdkRAcO/iipOlT6/wDQtxhu7ujj82kznq8Of6bOuAusogIxRYG91s3kN9voHJSSGINaGtFgNAq0QBERAEREAREQBERAEREAREQBERAEREAREQBERAEREAREQBERAEREAREQBERAEREAREQBERAEREAREQBERAf/2Q=="/>
          <p:cNvSpPr>
            <a:spLocks noChangeAspect="1" noChangeArrowheads="1"/>
          </p:cNvSpPr>
          <p:nvPr/>
        </p:nvSpPr>
        <p:spPr bwMode="auto">
          <a:xfrm>
            <a:off x="765175" y="-212725"/>
            <a:ext cx="2647950" cy="17240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9" name="Espace réservé du contenu 2"/>
          <p:cNvSpPr txBox="1">
            <a:spLocks/>
          </p:cNvSpPr>
          <p:nvPr/>
        </p:nvSpPr>
        <p:spPr>
          <a:xfrm>
            <a:off x="619944" y="1663700"/>
            <a:ext cx="8128520" cy="4654004"/>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dirty="0" smtClean="0"/>
              <a:t>Télégraphe (réseau distribué)</a:t>
            </a:r>
          </a:p>
          <a:p>
            <a:endParaRPr lang="fr-FR" dirty="0"/>
          </a:p>
          <a:p>
            <a:r>
              <a:rPr lang="fr-FR" dirty="0" smtClean="0"/>
              <a:t>Minitel et </a:t>
            </a:r>
            <a:r>
              <a:rPr lang="fr-FR" dirty="0" err="1" smtClean="0"/>
              <a:t>MainFrame</a:t>
            </a:r>
            <a:r>
              <a:rPr lang="fr-FR" dirty="0" smtClean="0"/>
              <a:t> (réseau centralisé)</a:t>
            </a:r>
          </a:p>
          <a:p>
            <a:endParaRPr lang="fr-FR" dirty="0"/>
          </a:p>
          <a:p>
            <a:r>
              <a:rPr lang="fr-FR" dirty="0" smtClean="0"/>
              <a:t>Internet et machine personnel (réseau distribué)</a:t>
            </a:r>
          </a:p>
          <a:p>
            <a:endParaRPr lang="fr-FR" dirty="0"/>
          </a:p>
          <a:p>
            <a:r>
              <a:rPr lang="fr-FR" dirty="0" smtClean="0"/>
              <a:t>Machine « interface » aux </a:t>
            </a:r>
            <a:r>
              <a:rPr lang="fr-FR" dirty="0" err="1" smtClean="0"/>
              <a:t>clouds</a:t>
            </a:r>
            <a:r>
              <a:rPr lang="fr-FR" dirty="0" smtClean="0"/>
              <a:t> (réseau centralisé)</a:t>
            </a:r>
          </a:p>
          <a:p>
            <a:pPr lvl="1"/>
            <a:r>
              <a:rPr lang="fr-FR" dirty="0" smtClean="0"/>
              <a:t>Voir Minitel 2.0 de Benjamin Bayart</a:t>
            </a:r>
          </a:p>
          <a:p>
            <a:pPr lvl="1"/>
            <a:endParaRPr lang="fr-FR" dirty="0"/>
          </a:p>
        </p:txBody>
      </p:sp>
    </p:spTree>
    <p:extLst>
      <p:ext uri="{BB962C8B-B14F-4D97-AF65-F5344CB8AC3E}">
        <p14:creationId xmlns:p14="http://schemas.microsoft.com/office/powerpoint/2010/main" val="2709394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9">
                                            <p:txEl>
                                              <p:pRg st="2" end="2"/>
                                            </p:txEl>
                                          </p:spTgt>
                                        </p:tgtEl>
                                        <p:attrNameLst>
                                          <p:attrName>style.visibility</p:attrName>
                                        </p:attrNameLst>
                                      </p:cBhvr>
                                      <p:to>
                                        <p:strVal val="visible"/>
                                      </p:to>
                                    </p:set>
                                    <p:anim calcmode="lin" valueType="num">
                                      <p:cBhvr additive="base">
                                        <p:cTn id="12"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anim calcmode="lin" valueType="num">
                                      <p:cBhvr additive="base">
                                        <p:cTn id="17"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9">
                                            <p:txEl>
                                              <p:pRg st="6" end="6"/>
                                            </p:txEl>
                                          </p:spTgt>
                                        </p:tgtEl>
                                        <p:attrNameLst>
                                          <p:attrName>style.visibility</p:attrName>
                                        </p:attrNameLst>
                                      </p:cBhvr>
                                      <p:to>
                                        <p:strVal val="visible"/>
                                      </p:to>
                                    </p:set>
                                    <p:anim calcmode="lin" valueType="num">
                                      <p:cBhvr additive="base">
                                        <p:cTn id="22"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9">
                                            <p:txEl>
                                              <p:pRg st="7" end="7"/>
                                            </p:txEl>
                                          </p:spTgt>
                                        </p:tgtEl>
                                        <p:attrNameLst>
                                          <p:attrName>style.visibility</p:attrName>
                                        </p:attrNameLst>
                                      </p:cBhvr>
                                      <p:to>
                                        <p:strVal val="visible"/>
                                      </p:to>
                                    </p:set>
                                    <p:anim calcmode="lin" valueType="num">
                                      <p:cBhvr additive="base">
                                        <p:cTn id="27"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Et demain ?</a:t>
            </a:r>
            <a:endParaRPr lang="fr-FR" dirty="0"/>
          </a:p>
        </p:txBody>
      </p:sp>
      <p:sp>
        <p:nvSpPr>
          <p:cNvPr id="3" name="Espace réservé du contenu 2"/>
          <p:cNvSpPr>
            <a:spLocks noGrp="1"/>
          </p:cNvSpPr>
          <p:nvPr>
            <p:ph sz="quarter" idx="1"/>
          </p:nvPr>
        </p:nvSpPr>
        <p:spPr/>
        <p:txBody>
          <a:bodyPr/>
          <a:lstStyle/>
          <a:p>
            <a:r>
              <a:rPr lang="fr-FR" dirty="0" smtClean="0"/>
              <a:t>Des modèles économiques naissant :</a:t>
            </a:r>
          </a:p>
          <a:p>
            <a:pPr lvl="1"/>
            <a:r>
              <a:rPr lang="fr-FR" dirty="0" err="1" smtClean="0"/>
              <a:t>Freemium</a:t>
            </a:r>
            <a:r>
              <a:rPr lang="fr-FR" dirty="0" smtClean="0"/>
              <a:t> (logiciel)</a:t>
            </a:r>
          </a:p>
          <a:p>
            <a:pPr lvl="1"/>
            <a:r>
              <a:rPr lang="fr-FR" dirty="0" smtClean="0"/>
              <a:t>In-</a:t>
            </a:r>
            <a:r>
              <a:rPr lang="fr-FR" dirty="0" err="1" smtClean="0"/>
              <a:t>app</a:t>
            </a:r>
            <a:r>
              <a:rPr lang="fr-FR" dirty="0" smtClean="0"/>
              <a:t> </a:t>
            </a:r>
            <a:r>
              <a:rPr lang="fr-FR" dirty="0" err="1" smtClean="0"/>
              <a:t>purchase</a:t>
            </a:r>
            <a:r>
              <a:rPr lang="fr-FR" dirty="0" smtClean="0"/>
              <a:t> (jeux, mobile)</a:t>
            </a:r>
          </a:p>
          <a:p>
            <a:pPr lvl="1"/>
            <a:r>
              <a:rPr lang="fr-FR" dirty="0" err="1" smtClean="0"/>
              <a:t>Crowdfunding</a:t>
            </a:r>
            <a:r>
              <a:rPr lang="fr-FR" dirty="0"/>
              <a:t> </a:t>
            </a:r>
            <a:r>
              <a:rPr lang="fr-FR" dirty="0" smtClean="0"/>
              <a:t>(films, musique)</a:t>
            </a:r>
          </a:p>
          <a:p>
            <a:pPr lvl="1"/>
            <a:r>
              <a:rPr lang="fr-FR" dirty="0" smtClean="0"/>
              <a:t>Abonnement (</a:t>
            </a:r>
            <a:r>
              <a:rPr lang="fr-FR" dirty="0" err="1" smtClean="0"/>
              <a:t>cloud</a:t>
            </a:r>
            <a:r>
              <a:rPr lang="fr-FR" dirty="0" smtClean="0"/>
              <a:t>)</a:t>
            </a:r>
          </a:p>
          <a:p>
            <a:pPr lvl="1"/>
            <a:r>
              <a:rPr lang="fr-FR" dirty="0" err="1" smtClean="0"/>
              <a:t>Bitcoin</a:t>
            </a:r>
            <a:r>
              <a:rPr lang="fr-FR" dirty="0" smtClean="0"/>
              <a:t> (devise alternative)</a:t>
            </a:r>
          </a:p>
          <a:p>
            <a:pPr lvl="1"/>
            <a:endParaRPr lang="fr-FR" dirty="0"/>
          </a:p>
          <a:p>
            <a:r>
              <a:rPr lang="fr-FR" dirty="0" smtClean="0"/>
              <a:t>Les données de masses :</a:t>
            </a:r>
          </a:p>
          <a:p>
            <a:pPr lvl="1"/>
            <a:r>
              <a:rPr lang="fr-FR" dirty="0" err="1" smtClean="0"/>
              <a:t>BigData</a:t>
            </a:r>
            <a:r>
              <a:rPr lang="fr-FR" dirty="0" smtClean="0"/>
              <a:t>, </a:t>
            </a:r>
            <a:r>
              <a:rPr lang="fr-FR" dirty="0" err="1" smtClean="0"/>
              <a:t>OpenData</a:t>
            </a:r>
            <a:r>
              <a:rPr lang="fr-FR" dirty="0" smtClean="0"/>
              <a:t>, réalité augmentée</a:t>
            </a:r>
          </a:p>
          <a:p>
            <a:pPr lvl="1"/>
            <a:r>
              <a:rPr lang="fr-FR" dirty="0" smtClean="0"/>
              <a:t>Web sémantique</a:t>
            </a:r>
          </a:p>
          <a:p>
            <a:pPr lvl="1"/>
            <a:r>
              <a:rPr lang="fr-FR" dirty="0" smtClean="0"/>
              <a:t>Objets connectés</a:t>
            </a:r>
          </a:p>
          <a:p>
            <a:pPr lvl="1"/>
            <a:endParaRPr lang="fr-FR" dirty="0"/>
          </a:p>
          <a:p>
            <a:endParaRPr lang="fr-FR" dirty="0"/>
          </a:p>
        </p:txBody>
      </p:sp>
    </p:spTree>
    <p:extLst>
      <p:ext uri="{BB962C8B-B14F-4D97-AF65-F5344CB8AC3E}">
        <p14:creationId xmlns:p14="http://schemas.microsoft.com/office/powerpoint/2010/main" val="1244047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 calcmode="lin" valueType="num">
                                      <p:cBhvr additive="base">
                                        <p:cTn id="4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 calcmode="lin" valueType="num">
                                      <p:cBhvr additive="base">
                                        <p:cTn id="4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152400"/>
            <a:ext cx="8507288" cy="972344"/>
          </a:xfrm>
        </p:spPr>
        <p:txBody>
          <a:bodyPr>
            <a:normAutofit/>
          </a:bodyPr>
          <a:lstStyle/>
          <a:p>
            <a:r>
              <a:rPr lang="fr-FR" dirty="0" smtClean="0"/>
              <a:t>Et l’internaute dans tout ça ?</a:t>
            </a:r>
            <a:endParaRPr lang="fr-FR" dirty="0"/>
          </a:p>
        </p:txBody>
      </p:sp>
      <p:sp>
        <p:nvSpPr>
          <p:cNvPr id="7" name="Espace réservé du contenu 2"/>
          <p:cNvSpPr txBox="1">
            <a:spLocks/>
          </p:cNvSpPr>
          <p:nvPr/>
        </p:nvSpPr>
        <p:spPr>
          <a:xfrm>
            <a:off x="467544" y="1511300"/>
            <a:ext cx="8280920" cy="4654004"/>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lvl="1"/>
            <a:endParaRPr lang="fr-FR" dirty="0" smtClean="0"/>
          </a:p>
          <a:p>
            <a:pPr lvl="1"/>
            <a:endParaRPr lang="fr-FR" dirty="0"/>
          </a:p>
          <a:p>
            <a:pPr lvl="1"/>
            <a:endParaRPr lang="fr-FR" dirty="0" smtClean="0"/>
          </a:p>
          <a:p>
            <a:pPr lvl="1"/>
            <a:endParaRPr lang="fr-FR" dirty="0"/>
          </a:p>
        </p:txBody>
      </p:sp>
      <p:sp>
        <p:nvSpPr>
          <p:cNvPr id="5" name="AutoShape 2" descr="data:image/jpeg;base64,/9j/4AAQSkZJRgABAQAAAQABAAD/2wCEAAkGBxQTEhQUExQVFRQXGBgVGRcYGB0cHRocGSAdHxoXHBwcHSogGRslHRwaIjEhJSkrLi4uHCAzODMsNygtLisBCgoKDg0OGxAQGiwkHyQsLCwsNDQsLCwsLCwsLCwsLCwsLCwsLCwsLCwsLCwsLCwsLCwsLCwsLCwsLCwsLCwsLP/AABEIALUBFgMBIgACEQEDEQH/xAAcAAEAAQUBAQAAAAAAAAAAAAAABgIDBAUHCAH/xABREAABAwIDBQMGCQYLBgcAAAABAAIDBBEFEiEGBzFBURNhcSIygZGhsRQjM0JSYnKCwRaSorLh8BUXQ0RUk8LR0tPiCCQ0c5TDNlVjg4Sz8f/EABkBAQADAQEAAAAAAAAAAAAAAAABAgMEBf/EACoRAAICAQMCBQMFAAAAAAAAAAABAhEDEiExBBMiMkFRcRRCYSMzQ4GR/9oADAMBAAIRAxEAPwDuKIiAIiIAiIgCIiAIiIAiKL7S7fUVFpLKHPFrsYQSO868unHoCgJQi4vWb8HyOy0NDJLb6QJJuDyZewv6x0WDLvTxxoucNYB308/+YpoHdkXLdht8MdVK2mrIvg07jla6/wAW53JpzeUxx5A3HfqAui1OLwR3zzxMtxzSNFvG5UAzUUbqNvsNZbNW0+uotIHcfs3Wrqd7eFMNjU3+yx7h6w1KBOEUA/jjwn+kP/qZP8KqZvhwkm3whw8YpB/ZQE9RRqk2/wANkIDa2C54AvDf1rLf01UyQXje146tcD7kBeREQBERAEREAREQBERAEREAREQBERAERco273vNpz2dIwSvNsjzqHG9iQ3jl0sD848NNUB1dW5p2t85zW+JA964M2g2ixAZ5ZnUkLyHeVJ2WgOlmN8sHXgQL2Cqbung1NTiEshJzHIziTzu9x171dQb4RDaR2Cs2uoYiRJWU7SNCDK249F7rAdvHwsfz2H1k+4LnFPu4wtnnCol+0/L+q0K9+ROFD+aOPjNJ+Dlqunm/Qr3Ik/bvKws/wA9h9v9ywsV3s4ZFG5zKgTOA0YwG51A4kAc/VfQqAYtsXh/YyGGjPahjsg7d+rrHLxdbiotspu9c5zZKwFrAb9kCMzrcnEeaD3a+Cj6eadUO5GiSN2zxfGXviooxFFcgv4MYNNHvI1d3W4HzdLrY0W7CihPaV076ubiWg5WXuSdfOOveOakbcQyRthhYyGJvBkYDQOug9/ErXPdddEOl9ZGby+xsY8VELOzpY2QRjQBjQOHVa+evkdqXuv4qy4q04rpUIx4Rm22RnbfARURmVuk7AXB3NwGpaTzPMd/iots7sc6raJ5Zwxjr8i95sbHuHrXS3FRrAPiamppvmfLxjo13nAdwNvasMmKLmm/U0jJ0XqXYPDmeeamU/aaweoAn2rYxYHhzBZtCx3e98jj+sFlOKtOP7+Ct2YL0I1stSYfRcqCnHod/iWHJhNGf5pD6Mw/tLMcrbyp7cfYjUzUVOzVE7+QLfsSOHvusD8lmxkupqieF3j+LbFSFxVpxUPFB+hOplrD9s8aorDtGVkY0yuGc2HeMr727yphs9vypnnJWRPpn3sSPLZ6dA5vhYqJrFrqCOYWkYHd/MeB4hYS6Zfay6ye56DwrFYamMSU8rJWH5zHAi/Q24HuOqzF5Q/gmpo5O2oZpGuGtmuyusDex5Pb3Hj0K6jsLvoil+JxECCUadrY5HHo4WvGfZ4cFyyg4umaJpnXkVEUrXAOaQ5p1BBuD4EKtVJCIiAIijm1O29HQg9tKM+nkN1drwvbzRz15cAUBI0XCcS3+vD/AIilYWdXudf0W9HJdS2A2qGJUbagM7M5nMc29wHNtex5jUICSIiIAiIgIjvSxl1Lh7yxwY+VzIA8m2XtDZzr2NrNDtbGxsuW7j8EjllqMRlZcQkRwAgWDrXvw85jMgH2vBbj/aExX5GBrrZGOmdra+c9kxtrEHQyHlo0rdbJUApMIpYwLOkb2z+t5NfdlHoWmOOqSRWTpWZdfXOkcSToozJtXRtcWmojBBsddLjlcLdqP/k1Qw5pHRRjXMXP5ddXcF6bTSqNHPs+TaUeIxTAmKRkgHHK4G3jbgVeKw8OoII7vgZG0PAJLLWcOR04rLWkbrcqwiL44qxBS5W3FVOKtuKgkoeVacVU4q04qpJ8KjuOnsqqln4BxMDj1Drlo9akKjW8Bv8AuoeOLJWPHtH4rLL5b9i0eSRPKsuKrBJtbUm1gOd+FltPyWqj/JgH6Je0Hwte6lyS5ZCTZpCVacf3/f8AfRXquFzHOY8Frm6EHiFjkqQUuKtr64r4oARF8KA+ErT4xgMc5DvMfzcBx8Rz8VtiizklLZlk6I7FRspbMdX1EINyGx5gO82Bssls0XLGaofecP8AuL7tRhvaxEgXey7h4cx6h7Fe3XYHRVkckc0WaZjgb5nC7XcNAbaHT1LlyVB1WxrHdFrOz/zqo/Pd/mKttQBwxupH33f5qnrt1FH/AEWT8+T/ABK5Huvox/NHHxL/AMSqal7E0QQVZcLHHai3fIR7e0UHxWnvUFjZ/hFzftPK8ouAJPM368eC7lLuoozr8FePB7/8S02KboIic0Lp4HcrguaPXZ3tVW0/QlI51i/lQNacnxY0bGYmi9rFzm2Ejie/VdF3E1DhTv8AKIAqBz4AtbfTooxiW7Wve4NMscjBwc5xBt3i1/Rcrq2ymAtp4oqeIA2tmcBbM75zz4+zgok74COjoiKpIRFZragRxvkPBjXPPg0XPuQHnfeXVfDsYNM3UOqIqa4cdRGACC3kQ+STXxXV9onAObG3zWNDR4DQLlW7Fr6nGo5ZAfio5alwNtDNmcNRxBMoI5+qy6PiUmaRx7119LG5WZZHsYpUEmppcTxOWlaIzFAOMpd2bLAZpHNaQZHkmwubAclOiou+gq6eqqZqQQvbUsDZGyEtLXDQkWGoOp9K6s0W0qM4NJmqodoZoMRNBKGmMOETbRtY5twCw2Y4tDTcaXOhHgpwoZshsMKZ4mmcHyjzQ3zW353IuT6lM1OBTUfGROr2CocVU5W3FbFSlxVpxVTysXa3aSkw18cM0Ms87o2yOyvyNYHXs3qToVlkyxhyWjFvgreVbK0P8Z9B/QJv6/8AYvh3n0H9Am/r/wDSsPqofkv22b5aHbYXo5fBp9oWRSbxMLebSQVcP1mva8DxBsU27hjdhr6mllFRTuLGZhcOY4keTI35v7R1CSzwlFpewUGmSDYuUNcJn+bDTvnP3W/tXCK7EZJZnzPcTI9xeXXN7uNzbpxXYcRlMGC1knznthph94jP+iuKBc2eVyNILY77tS45oA8kyCmgDzzLsupPetG8rAj3o08rWGroS+ZrWsMkcxaH5QBctI0OiqbvBww+dQ1Le9s4J9oW0M8Ekijg2zJRbPC/gVeHDD5ZO3a3OaeYAOLRxyOGjiOiow2GFsU9TU5+wp2BzgzRznONmMBPC5Wyyxasrpd0a9UFYrt4GG/0Co/6j9i+fl/hv9An/wCo/wBKyfUQLdtmUixm7fYZzoagDqKi59RC3OE1OHVxEdJPJDUHzYqkABx+i2Rul+g49yLPBjQzXrQbKn4LjEYvlZIXD7sgNh6H29SkdRA5jnMe0tc02LToQVFdsQWOgnb5zHe0eUPaCozK42IPc9TYdUdpG13O2viOKyVotlKkPYbcDlePBwW9XEbBERAY01BG7zmDx4e5KWgjjN2tseup96yUQBERAFFN6eICHCqskgZ4zAL8LzeRc+AcT6FK1y/f9XFlHA0Ei83aEgX+SY5zQR0L8iIEe3F0oDcSqLNAL2wty3sA3MSGk65bFvHoFJHm5P7/AL//AIsLdTSdjgjXWsZpJJD32OUexoWUV6HSLwtmGXk+FUEr6VSuwyCxsSq+yjdJkfJlt5LBdx1toOduPoWSvhKMgiOJ7RMqmGmpc5nk8g3Y5vZtPnPcTbQDp171JWNytAvewAuefeVpZXNGKNt5zqR2b0PBF/UeK3TisoXbb+C7LlJAZJGMHznBvrK5JvUxMVGK1Twbta/sm+EYDdO64J9K7Tsy5rZzK/zYWSSuPQNHH2rzdUzl73Pdxc4uPiTcrj6uXiSNcS2Onbu9j6U0nw2tjM3aPcyGLMWtIbo57iNeNxbu9Uin2dwmYZX0ZgvoJIZHEtvzyuuDZZ8lP2NHh8HAspWOcOj5Bmd7brDAJsACSdABxJPABaYsMHC2iJTd7HL9vNkHYfMwB/awStzwy2tmaLXBHJwuL+IWw3Q4mI69tPIA6nq2mmlY7zSHeabdQ7QH6x6rb77K5oNFRggyU8b3S2N8rpS05O4gNv8AeC0e6HCzPitMAPJjJmeejWC9z97KPSuJ0pbGvoSzezKafDqWlvrLPLKfCLyG39d1Bt32zTa+rEUjiyFjHyyvHEMYOXeSWj0qSb/KsOxJsTTpDCxlujnXefTZzVmbqIBHh2I1Hznuipm/rO9h9it55/JHCNq7D8JAyjDiWcM5mfnPfxsCoZvH2QipBBU0rnGlqMwa1/nRvbxYTzHQ9x9MncsPe7UhlFhlOOJbJUO++QGf2lvnxxjG0UhJtkQ3dOkGJ0XZef27B90mz/0cy6TvJnbFhdQ0aGornNFubYiXeq4US3IUgdiYld5tPDLUH7oDfe8LL3x1Ba3D6Y3uyB07/tzuJN+8ZfaudOos0fJEdisA+H1sFLmyCQnM4C9mtaXOPjZpXTXUeExns2Yc2VjSR2j5n53D6WmgvxUc3OU2U11Wf5GnLGn68xyg362B9a2VlrhxqStlJyaLeObA0lRDLNhpkjmiaZHUshzAsHnGN56cbEn0LlYK7rgMwpoaqslu2OKF8bT9OSQWawX8493eFwpZ5YqMqRaLtHbKnEjW0NHWv+WcH08v1nRHyX+Jbqf2KF7bkdg37Y9xUspKQ0+FUEL9JH9rUkH5rZCAz1tF/WontiwvbDG0Xc+QADv4D2kLf+Ep9x3nYF/xcQ6wR+xrf71MVF9loA1+VvmtZlHgLAe5ShchqEREAREQBERAFwz/AGh8StNDCHlpFO9xA4O7SRgsfQxx9AXc15r371rnYjNFxAFMBp9Fjza/jKfYpQOo4XB2OFUMf/oRuPi4Bx96wStzjvkshYL2bGweoBaQr1OnVQRzZHufCV8X1F0GZ8VDnK3WVkcbc0j2sHVxAUGxraQ1sgo6Mmz7iSU6eSPOy91ufPhzWc8ij8loxsz9m5PhFXU1fzBaniPUN1cR1BIHrUlcVZoaNsMbImCzWCw/EnvPNVkqIKluS3bKMcq+wwqvl5vYynb4yHyvZquCLsW9ioDMKpYr+VNUPmt1EbSz1ahc42O2akxCpbTxFrSQXue7gxjfOcbceI06kLzc7ubN4KkdSZvBw2pYx8756eYMYx7BH2jbtFrtI5eK1+I7z6SBp+AQSSTWsJ57AMP0msF7kd9lSd2OHjQ107iOJbCLE91zwVyHYHCWavlrpT0aI2D03BNvBW/Waojw8nKp5paiYucXyzSOueLnPce4ak9y7lu32W/g9sbJLfDqstbI3nBB5xYfrOyi/o6a04fJSUdzQUjYXkWM0hMkgH1bkhvo9SpwvFnQ1DJ3XkIcS651NwQdTz1VodPJbsOa4RyPbnEzU4hVzH50r7fZacrf0QF0vCKf4Pg9FHazp3SVLuVwTlYT92yxJdhcJMhf8IrRGTfs8jcw+rnOnrC2WN4iJnMDGdnDExsMTObWM0bfvTDikpW0JyVGBGwuIaOJIA9OijW+erDsTdEPNp44oB91tyR01d7FJYZC1zXDi0hw8QbhX9odn8Nrp3VUk1TBLIQ6RjWNe3NYAlh4gG3O606iMpVRWDSNXugo3Clr5Rxl7KjYepld5QB7hlNlot8WI9ti1RY+TFlgb3CNoDh+fmXVtkG07ZKekpWvbTQOfVPfLbO97WkZ3ZdLC4A05DovPuJVZmmllPGR7nn7xJ/Fcs1pSTNE7ZMd3e1tPTQ1NLVNkEVQY3dpHYuYYzcXaeIJspG/abB4vK7SqqejGxiMHuc4m9vBanB920Qp4p66qdCZ2CSOKOPO7IeDnG9hca2WYzYXCh51XVuHRsTQfWSQrQ7iVIh6fUi22220lfkjaxsFLEbxwNNwDwzOPzncde8rI3e7FGteZZyYqKLypJSCA+38kw83Hu4eJCl9JgmDQ6tpamocNR8IlAbcdRFa47iFk4rjUk4awhkcTPMhibkjZ4NHPv8Acpjhk3uHNLgY/ihqZnSWyt0axv0WN0a38fElRxkImxOhiNyA4yEA/Ru4fqLZXX3dhR9vVVFY7VrPior9/E8Po2/OK1zNKNIrDd2dq2YZ8ofAe9b5a3AIcsQP0iT+A9y2S4zUIiIAiIgCIiALzZvUqDJi0sWtvhUNvTFC1ek15k26GbaRzOtVTe0RBSgdk2q+VA6BaIlbfah3xzlpZJA0FxNgAST0A4levh2gjknyYGPY1FSRGSU9zWji49B/eoVRxYnivlscKenvYG5aDrrYgZpCOHIXHJWMJpzjGIlz7/B4vKt9QHRvcX8yu44RheezWgNjaANBoAODQPBcOfqHJ0uDeEEuTmLN00BB7Somc8jj5NgeutyR6VGjSSYLVjtPLp5RbOBrYe5zTa45j2em6ShZH5rRfqePrXPd9OyjainNSAc0TbSZecetn2uATG45vsl45rnjJxdou1ao1AeCGuaQWuAcCOBB1BHirTyozu5r3vgqKd13SUoMjGjznR3s5ovyDstvthbugxCOdmeM3HA8iD0I5FepDIpqznlGjSb48LqZZKIxQSyQNpYw1zGFzc7i4v1aLB3m6dyz92WzstHS1VTURuhlnaKeJrxleWEgyOynUA2HqW9psSmjGVkr2DoHED1K1V1T3m73ueeALiT71gun8epsvr2ox3lWXFVuVlxXSZnxxVpxVbirRP7+pQCl5VtfXFfFAC+L6vhQk3OAskMGIdi0umNJI1jW6uOYgHKOJPDh3Ll2z+xFbUzsiFPMwFwD3vjc1rG83OJAAsOXNTmCdzHBzHOa4cHNJBHpGqy58bqXtLXVEzmnQgyOse466hc2TFqd2aRlSMnayrbJUvDDeOMNhYfqxi1789bm606ItUqVFAiKiUkAkC5AuBwueikGk2orTZtPGCZZSGgDjYmwHpOnrXXdjsCEEEFM3iAMx6uOr3eu65Fu/he7FmfCB8YGvfY62OU5bW4WXovZul0Mh+yPxK4Mk9TNoqkbpjAAAOAFh6FUiLMsEREAREQBERAF5n2w/wDFH/y6X/tL0wvMm27rbTE9KqmPsiQHWdoX3ncoTvBr+yoZOsloh97j+iCpnjvy7/ErmO92a0UDOr3O/NFv7S9Wb04f6OZbzJPuownsqFjreXOe0PhwYPVr6SuyUNMI2Nb04nqeZUR2SoGt7CNo8iNjbeDQLe2ymy8o6QrdREHtc12ocC0juIsVcRAeXNhXupsYpWuu0SF1K6/zvOh6cMzW9eHVbza7Z2SOaWWkcY5tc7Rwf6OGZa3bOmFPjLZGuuRiBNugHweUadM0rvaui7Ux5amS3VdfTpSuLMp7bkP2ILnUEb3kl3aSNu65Nged/Sts8rWbMYlCKV0RkY2WOomDmFwBsXEhwB4jlp0Wdmvwse8FdWN+BGcuT49W3H9/35qolWnFWIKXO4K24rRbYyFjIZW8Y5QfR09lldodooJeDwx30X6e3gVn3Fq0stp2s2iL41wPA38F9VyoVJK+lUONuOihkoIsWfE4WedKwfeBPqCj+O7QskjdHDmc4/OAIsAbnvWUskYrksk2SpFg4ZVs7CFxkZcsbe7he4FiDfndZ1lZO0QERFIMPZTXGx3RO/U/avQez/yI8SvP+ymmND60LvY3/SvQOAD4keJXn5PMzePBsURFQkIiIAiIgCIiALy7vIdl2gldyFRAfU2Mr1EvMe+OnMeJVMuny8duvyMTvUpQOs7QfLv8T71yje3q6kHXtPexdWxv5S/0mtPrC5ZvXNn0jjwBf72Felk/Y/w54+c7lsoPKP2B+CkqjeypuXH6oUkXmHQEREB5Z3pROdjlQIzaQzQtaejixlvbZSzGdpXRzmCsOaqjd2cjomnKRpablZpBF+hvotPtZHm2nA61tIPZEpPtTh7XYriFwPLpmD84OB/VC3wXq2KTqtyHUWzkkxq5mMpXM+FSR/GtcXXFicpbwb5QW5wnDmwss1jWF2rgxziL+LtfYsHYDaSnZQOgmlDZjUPcA7NqHNZYk2sNQRqeS3b104VFrUuTOd8FJKtOVbirTluUNVtOwOpZb/RuPQQVd2I2DpayhikkEglc54LmPsTZxAFnAt9QTGWZoJR9R3sClu5j/gqb/mP/AFyuHqfMjbHwRmp3QlpHZVT28/KZ/c4LHO7CrHm1ot98e4lej3NB4i6svoozxY31Bc9mh52G66qPnVo/TP4p/FG8nyqwEc/iz+L16G/g+L6DfUqhQx/Qb6gjYPK202zkWH1kDCXTRuaHkFovqXNsBfXUA2UhYIhYMyAPHk5QBmHUW46K6Zc207WvJLWVcjWhxuGgC7WtB80A62HVaqXZkPmxEG+aORzYdfNJJeLdOIHpW+FvhIzmavB8HYwtc6VgL3vDGFgc74txHF17cFK1otjsDEtDUyOHxjiQxx4tMYzAjoc3uWRh01Q+NtQ4MELnBuTXMAdO0v0zcui2x+FLbkrLdm1RWRVMLywObnGuW+vqV4rUqYmzzrY1D3xOH6Ll6B2ePxPpK870Pk4xRu+kMv6w/FehtnD8UftH8FwZfMzaPBtURFmWCIiAIiIAiIgC87f7QGEZK0zW+VijeHXH8neN7QOJPlQnwzL0SolvJ2S/hCmytNpY7ubqBnBFnREkHLmFrGxs4NNjaylAjNLiTamkpJ2m+aFrXdz2ANeD94FQPe1Denif9GXL6HNP4tC1WBYxNhMj6aqjf2LnXsRZ0bhpmt3i1xwIALSRxr272rgqIGwwFz3Oe118pFgOWupJJ967e5F4XFvcx0vXZ3XYaoD2NeODomOHpspYuf7sY3xQUscgLXdiGkHiNL2K6AuE2CIiA807y+0pcdfVOjORk9PUN+s1oZa3cSxwv1CkX5Qw1uKzSU7i+N1NGOBBuHG4IPMZl1fazZWCviyTN8oXySADMwnx0c082nQ+NiOIYxuoqqMmSlqPKa0kg3Y421OUi4cDbgbclrjnokmVkrVFzY/AIn4TiDixpl7eaPPa5aI2NcwC/DyiTp3LCwSObs4qmWUkTktLD5rb37Mt6XykHxC3G6Cp7XDq+I6v7TtD/wC6zLf1sWqxWLPg8LRzZT+0tB963xeW/YpLmi9R4vHK4tbmHHKXCweBxLDzAKynq7tBTtjhhIFhDJG0W5B3xf8AaCsPK6VfDM/gxsQPxUn2He4qVbmP+Cpv+a/9cqGbQSZaaU/VI9eime5of7jTf813/wBhXJ1T3Rrj4OxoiLlNAiIgPNe9GilocVdUtaQ7tvhTHX0e1wZcC2oyva8O7nt667TBcTjqZqyWIksfKxwuLH5NoNx4ghdq2m2cgroTDUNuOLXDRzHWsHtPI+NweBBGi4xjG52SFxNNVPYfrCwceocy1hb5uU2W2LJodlJRs+7FgfB54x8ypmZ4XOixKKDNhwYOPYOb4EA/itJhGIS4TNNBWMeWSHOHt1zObfy2k+cHX15jRbPZLF4n0zWukY1wL7tc4AgFxPM6jVdWOcZJL8MzlFoxoaa2GxSC5e0tnLuZObyiTxPkEjwWeQsSgq4/4Oe0vZ5LZWAFwvoXZefMWWC/aKFkbXFwc7KPJbqb259EUopL4QpsvU7r4tQjob+vN/cvQuzR+Ld9r8AuEbtcLmnqjXytyRtaWxgjjcW8nqACdepXeNm2WiJ6uP4Lim7k2bLZG2REVCQiIgCIiAIiIAiIgNXjeBRVLSJGMdcWOZoIcBwBv0KiMe72CJ4fHSQhzTcOaBoeovwXQkQGjwfCnNfnfpbgPHmt4iIAiIgC1u0WENqqd8LiW5hdrmmxa4G7XDwIGnPgtkiA8x1eFYhgc7pGtDmyNcHta1xYWg8eHmjQ3vdt7G19cD8pIThjYcxEzQ1uUg8ng3B4cF6jrKNkos9oNtRccD11XONod0tJKS4Q5SdbwnL+jq32LSORxToq42RHaWrY+ikc17SMrXizgeDmkLWz4nC0ZnSsAIv5wuR3C9yt67dFRjian85v+Wsmi3YULDrFJIePlvd7m2BWz6l3dFe2c4ra2SvcKakY5wc4ZnWNrdT9Fo4knou4bGYSIGU0DdezDQSOZGrnd1zc+lZOE7N9m0MhhbEzuaGjxNtSe9SfC8MEWp1edL9B0C55zcnbLpUbBERVJCIiAL45oOhF/FfUQGlx3ZmCpZkkjY4cw5twe/uPeua4jugpc1xFKz7DyR7b+pdkRAcO/iipOlT6/wDQtxhu7ujj82kznq8Of6bOuAusogIxRYG91s3kN9voHJSSGINaGtFgNAq0QBERAEREAREQBERAEREAREQBERAEREAREQBERAEREAREQBERAEREAREQBERAEREAREQBERAEREAREQBERAf/2Q=="/>
          <p:cNvSpPr>
            <a:spLocks noChangeAspect="1" noChangeArrowheads="1"/>
          </p:cNvSpPr>
          <p:nvPr/>
        </p:nvSpPr>
        <p:spPr bwMode="auto">
          <a:xfrm>
            <a:off x="155575" y="-822325"/>
            <a:ext cx="2647950" cy="17240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data:image/jpeg;base64,/9j/4AAQSkZJRgABAQAAAQABAAD/2wCEAAkGBxQTEhQUExQVFRQXGBgVGRcYGB0cHRocGSAdHxoXHBwcHSogGRslHRwaIjEhJSkrLi4uHCAzODMsNygtLisBCgoKDg0OGxAQGiwkHyQsLCwsNDQsLCwsLCwsLCwsLCwsLCwsLCwsLCwsLCwsLCwsLCwsLCwsLCwsLCwsLCwsLP/AABEIALUBFgMBIgACEQEDEQH/xAAcAAEAAQUBAQAAAAAAAAAAAAAABgIDBAUHCAH/xABREAABAwIDBQMGCQYLBgcAAAABAAIDBBEFEiEGBzFBURNhcSIygZGhsRQjM0JSYnKCwRaSorLh8BUXQ0RUk8LR0tPiCCQ0c5TDNlVjg4Sz8f/EABkBAQADAQEAAAAAAAAAAAAAAAABAgMEBf/EACoRAAICAQMCBQMFAAAAAAAAAAABAhEDEiExBBMiMkFRcRRCYSMzQ4GR/9oADAMBAAIRAxEAPwDuKIiAIiIAiIgCIiAIiIAiKL7S7fUVFpLKHPFrsYQSO868unHoCgJQi4vWb8HyOy0NDJLb6QJJuDyZewv6x0WDLvTxxoucNYB308/+YpoHdkXLdht8MdVK2mrIvg07jla6/wAW53JpzeUxx5A3HfqAui1OLwR3zzxMtxzSNFvG5UAzUUbqNvsNZbNW0+uotIHcfs3Wrqd7eFMNjU3+yx7h6w1KBOEUA/jjwn+kP/qZP8KqZvhwkm3whw8YpB/ZQE9RRqk2/wANkIDa2C54AvDf1rLf01UyQXje146tcD7kBeREQBERAEREAREQBERAEREAREQBERAERco273vNpz2dIwSvNsjzqHG9iQ3jl0sD848NNUB1dW5p2t85zW+JA964M2g2ixAZ5ZnUkLyHeVJ2WgOlmN8sHXgQL2Cqbung1NTiEshJzHIziTzu9x171dQb4RDaR2Cs2uoYiRJWU7SNCDK249F7rAdvHwsfz2H1k+4LnFPu4wtnnCol+0/L+q0K9+ROFD+aOPjNJ+Dlqunm/Qr3Ik/bvKws/wA9h9v9ywsV3s4ZFG5zKgTOA0YwG51A4kAc/VfQqAYtsXh/YyGGjPahjsg7d+rrHLxdbiotspu9c5zZKwFrAb9kCMzrcnEeaD3a+Cj6eadUO5GiSN2zxfGXviooxFFcgv4MYNNHvI1d3W4HzdLrY0W7CihPaV076ubiWg5WXuSdfOOveOakbcQyRthhYyGJvBkYDQOug9/ErXPdddEOl9ZGby+xsY8VELOzpY2QRjQBjQOHVa+evkdqXuv4qy4q04rpUIx4Rm22RnbfARURmVuk7AXB3NwGpaTzPMd/iots7sc6raJ5Zwxjr8i95sbHuHrXS3FRrAPiamppvmfLxjo13nAdwNvasMmKLmm/U0jJ0XqXYPDmeeamU/aaweoAn2rYxYHhzBZtCx3e98jj+sFlOKtOP7+Ct2YL0I1stSYfRcqCnHod/iWHJhNGf5pD6Mw/tLMcrbyp7cfYjUzUVOzVE7+QLfsSOHvusD8lmxkupqieF3j+LbFSFxVpxUPFB+hOplrD9s8aorDtGVkY0yuGc2HeMr727yphs9vypnnJWRPpn3sSPLZ6dA5vhYqJrFrqCOYWkYHd/MeB4hYS6Zfay6ye56DwrFYamMSU8rJWH5zHAi/Q24HuOqzF5Q/gmpo5O2oZpGuGtmuyusDex5Pb3Hj0K6jsLvoil+JxECCUadrY5HHo4WvGfZ4cFyyg4umaJpnXkVEUrXAOaQ5p1BBuD4EKtVJCIiAIijm1O29HQg9tKM+nkN1drwvbzRz15cAUBI0XCcS3+vD/AIilYWdXudf0W9HJdS2A2qGJUbagM7M5nMc29wHNtex5jUICSIiIAiIgIjvSxl1Lh7yxwY+VzIA8m2XtDZzr2NrNDtbGxsuW7j8EjllqMRlZcQkRwAgWDrXvw85jMgH2vBbj/aExX5GBrrZGOmdra+c9kxtrEHQyHlo0rdbJUApMIpYwLOkb2z+t5NfdlHoWmOOqSRWTpWZdfXOkcSToozJtXRtcWmojBBsddLjlcLdqP/k1Qw5pHRRjXMXP5ddXcF6bTSqNHPs+TaUeIxTAmKRkgHHK4G3jbgVeKw8OoII7vgZG0PAJLLWcOR04rLWkbrcqwiL44qxBS5W3FVOKtuKgkoeVacVU4q04qpJ8KjuOnsqqln4BxMDj1Drlo9akKjW8Bv8AuoeOLJWPHtH4rLL5b9i0eSRPKsuKrBJtbUm1gOd+FltPyWqj/JgH6Je0Hwte6lyS5ZCTZpCVacf3/f8AfRXquFzHOY8Frm6EHiFjkqQUuKtr64r4oARF8KA+ErT4xgMc5DvMfzcBx8Rz8VtiizklLZlk6I7FRspbMdX1EINyGx5gO82Bssls0XLGaofecP8AuL7tRhvaxEgXey7h4cx6h7Fe3XYHRVkckc0WaZjgb5nC7XcNAbaHT1LlyVB1WxrHdFrOz/zqo/Pd/mKttQBwxupH33f5qnrt1FH/AEWT8+T/ABK5Huvox/NHHxL/AMSqal7E0QQVZcLHHai3fIR7e0UHxWnvUFjZ/hFzftPK8ouAJPM368eC7lLuoozr8FePB7/8S02KboIic0Lp4HcrguaPXZ3tVW0/QlI51i/lQNacnxY0bGYmi9rFzm2Ejie/VdF3E1DhTv8AKIAqBz4AtbfTooxiW7Wve4NMscjBwc5xBt3i1/Rcrq2ymAtp4oqeIA2tmcBbM75zz4+zgok74COjoiKpIRFZragRxvkPBjXPPg0XPuQHnfeXVfDsYNM3UOqIqa4cdRGACC3kQ+STXxXV9onAObG3zWNDR4DQLlW7Fr6nGo5ZAfio5alwNtDNmcNRxBMoI5+qy6PiUmaRx7119LG5WZZHsYpUEmppcTxOWlaIzFAOMpd2bLAZpHNaQZHkmwubAclOiou+gq6eqqZqQQvbUsDZGyEtLXDQkWGoOp9K6s0W0qM4NJmqodoZoMRNBKGmMOETbRtY5twCw2Y4tDTcaXOhHgpwoZshsMKZ4mmcHyjzQ3zW353IuT6lM1OBTUfGROr2CocVU5W3FbFSlxVpxVTysXa3aSkw18cM0Ms87o2yOyvyNYHXs3qToVlkyxhyWjFvgreVbK0P8Z9B/QJv6/8AYvh3n0H9Am/r/wDSsPqofkv22b5aHbYXo5fBp9oWRSbxMLebSQVcP1mva8DxBsU27hjdhr6mllFRTuLGZhcOY4keTI35v7R1CSzwlFpewUGmSDYuUNcJn+bDTvnP3W/tXCK7EZJZnzPcTI9xeXXN7uNzbpxXYcRlMGC1knznthph94jP+iuKBc2eVyNILY77tS45oA8kyCmgDzzLsupPetG8rAj3o08rWGroS+ZrWsMkcxaH5QBctI0OiqbvBww+dQ1Le9s4J9oW0M8Ekijg2zJRbPC/gVeHDD5ZO3a3OaeYAOLRxyOGjiOiow2GFsU9TU5+wp2BzgzRznONmMBPC5Wyyxasrpd0a9UFYrt4GG/0Co/6j9i+fl/hv9An/wCo/wBKyfUQLdtmUixm7fYZzoagDqKi59RC3OE1OHVxEdJPJDUHzYqkABx+i2Rul+g49yLPBjQzXrQbKn4LjEYvlZIXD7sgNh6H29SkdRA5jnMe0tc02LToQVFdsQWOgnb5zHe0eUPaCozK42IPc9TYdUdpG13O2viOKyVotlKkPYbcDlePBwW9XEbBERAY01BG7zmDx4e5KWgjjN2tseup96yUQBERAFFN6eICHCqskgZ4zAL8LzeRc+AcT6FK1y/f9XFlHA0Ei83aEgX+SY5zQR0L8iIEe3F0oDcSqLNAL2wty3sA3MSGk65bFvHoFJHm5P7/AL//AIsLdTSdjgjXWsZpJJD32OUexoWUV6HSLwtmGXk+FUEr6VSuwyCxsSq+yjdJkfJlt5LBdx1toOduPoWSvhKMgiOJ7RMqmGmpc5nk8g3Y5vZtPnPcTbQDp171JWNytAvewAuefeVpZXNGKNt5zqR2b0PBF/UeK3TisoXbb+C7LlJAZJGMHznBvrK5JvUxMVGK1Twbta/sm+EYDdO64J9K7Tsy5rZzK/zYWSSuPQNHH2rzdUzl73Pdxc4uPiTcrj6uXiSNcS2Onbu9j6U0nw2tjM3aPcyGLMWtIbo57iNeNxbu9Uin2dwmYZX0ZgvoJIZHEtvzyuuDZZ8lP2NHh8HAspWOcOj5Bmd7brDAJsACSdABxJPABaYsMHC2iJTd7HL9vNkHYfMwB/awStzwy2tmaLXBHJwuL+IWw3Q4mI69tPIA6nq2mmlY7zSHeabdQ7QH6x6rb77K5oNFRggyU8b3S2N8rpS05O4gNv8AeC0e6HCzPitMAPJjJmeejWC9z97KPSuJ0pbGvoSzezKafDqWlvrLPLKfCLyG39d1Bt32zTa+rEUjiyFjHyyvHEMYOXeSWj0qSb/KsOxJsTTpDCxlujnXefTZzVmbqIBHh2I1Hznuipm/rO9h9it55/JHCNq7D8JAyjDiWcM5mfnPfxsCoZvH2QipBBU0rnGlqMwa1/nRvbxYTzHQ9x9MncsPe7UhlFhlOOJbJUO++QGf2lvnxxjG0UhJtkQ3dOkGJ0XZef27B90mz/0cy6TvJnbFhdQ0aGornNFubYiXeq4US3IUgdiYld5tPDLUH7oDfe8LL3x1Ba3D6Y3uyB07/tzuJN+8ZfaudOos0fJEdisA+H1sFLmyCQnM4C9mtaXOPjZpXTXUeExns2Yc2VjSR2j5n53D6WmgvxUc3OU2U11Wf5GnLGn68xyg362B9a2VlrhxqStlJyaLeObA0lRDLNhpkjmiaZHUshzAsHnGN56cbEn0LlYK7rgMwpoaqslu2OKF8bT9OSQWawX8493eFwpZ5YqMqRaLtHbKnEjW0NHWv+WcH08v1nRHyX+Jbqf2KF7bkdg37Y9xUspKQ0+FUEL9JH9rUkH5rZCAz1tF/WontiwvbDG0Xc+QADv4D2kLf+Ep9x3nYF/xcQ6wR+xrf71MVF9loA1+VvmtZlHgLAe5ShchqEREAREQBERAFwz/AGh8StNDCHlpFO9xA4O7SRgsfQxx9AXc15r371rnYjNFxAFMBp9Fjza/jKfYpQOo4XB2OFUMf/oRuPi4Bx96wStzjvkshYL2bGweoBaQr1OnVQRzZHufCV8X1F0GZ8VDnK3WVkcbc0j2sHVxAUGxraQ1sgo6Mmz7iSU6eSPOy91ufPhzWc8ij8loxsz9m5PhFXU1fzBaniPUN1cR1BIHrUlcVZoaNsMbImCzWCw/EnvPNVkqIKluS3bKMcq+wwqvl5vYynb4yHyvZquCLsW9ioDMKpYr+VNUPmt1EbSz1ahc42O2akxCpbTxFrSQXue7gxjfOcbceI06kLzc7ubN4KkdSZvBw2pYx8756eYMYx7BH2jbtFrtI5eK1+I7z6SBp+AQSSTWsJ57AMP0msF7kd9lSd2OHjQ107iOJbCLE91zwVyHYHCWavlrpT0aI2D03BNvBW/Waojw8nKp5paiYucXyzSOueLnPce4ak9y7lu32W/g9sbJLfDqstbI3nBB5xYfrOyi/o6a04fJSUdzQUjYXkWM0hMkgH1bkhvo9SpwvFnQ1DJ3XkIcS651NwQdTz1VodPJbsOa4RyPbnEzU4hVzH50r7fZacrf0QF0vCKf4Pg9FHazp3SVLuVwTlYT92yxJdhcJMhf8IrRGTfs8jcw+rnOnrC2WN4iJnMDGdnDExsMTObWM0bfvTDikpW0JyVGBGwuIaOJIA9OijW+erDsTdEPNp44oB91tyR01d7FJYZC1zXDi0hw8QbhX9odn8Nrp3VUk1TBLIQ6RjWNe3NYAlh4gG3O606iMpVRWDSNXugo3Clr5Rxl7KjYepld5QB7hlNlot8WI9ti1RY+TFlgb3CNoDh+fmXVtkG07ZKekpWvbTQOfVPfLbO97WkZ3ZdLC4A05DovPuJVZmmllPGR7nn7xJ/Fcs1pSTNE7ZMd3e1tPTQ1NLVNkEVQY3dpHYuYYzcXaeIJspG/abB4vK7SqqejGxiMHuc4m9vBanB920Qp4p66qdCZ2CSOKOPO7IeDnG9hca2WYzYXCh51XVuHRsTQfWSQrQ7iVIh6fUi22220lfkjaxsFLEbxwNNwDwzOPzncde8rI3e7FGteZZyYqKLypJSCA+38kw83Hu4eJCl9JgmDQ6tpamocNR8IlAbcdRFa47iFk4rjUk4awhkcTPMhibkjZ4NHPv8Acpjhk3uHNLgY/ihqZnSWyt0axv0WN0a38fElRxkImxOhiNyA4yEA/Ru4fqLZXX3dhR9vVVFY7VrPior9/E8Po2/OK1zNKNIrDd2dq2YZ8ofAe9b5a3AIcsQP0iT+A9y2S4zUIiIAiIgCIiALzZvUqDJi0sWtvhUNvTFC1ek15k26GbaRzOtVTe0RBSgdk2q+VA6BaIlbfah3xzlpZJA0FxNgAST0A4levh2gjknyYGPY1FSRGSU9zWji49B/eoVRxYnivlscKenvYG5aDrrYgZpCOHIXHJWMJpzjGIlz7/B4vKt9QHRvcX8yu44RheezWgNjaANBoAODQPBcOfqHJ0uDeEEuTmLN00BB7Somc8jj5NgeutyR6VGjSSYLVjtPLp5RbOBrYe5zTa45j2em6ShZH5rRfqePrXPd9OyjainNSAc0TbSZecetn2uATG45vsl45rnjJxdou1ao1AeCGuaQWuAcCOBB1BHirTyozu5r3vgqKd13SUoMjGjznR3s5ovyDstvthbugxCOdmeM3HA8iD0I5FepDIpqznlGjSb48LqZZKIxQSyQNpYw1zGFzc7i4v1aLB3m6dyz92WzstHS1VTURuhlnaKeJrxleWEgyOynUA2HqW9psSmjGVkr2DoHED1K1V1T3m73ueeALiT71gun8epsvr2ox3lWXFVuVlxXSZnxxVpxVbirRP7+pQCl5VtfXFfFAC+L6vhQk3OAskMGIdi0umNJI1jW6uOYgHKOJPDh3Ll2z+xFbUzsiFPMwFwD3vjc1rG83OJAAsOXNTmCdzHBzHOa4cHNJBHpGqy58bqXtLXVEzmnQgyOse466hc2TFqd2aRlSMnayrbJUvDDeOMNhYfqxi1789bm606ItUqVFAiKiUkAkC5AuBwueikGk2orTZtPGCZZSGgDjYmwHpOnrXXdjsCEEEFM3iAMx6uOr3eu65Fu/he7FmfCB8YGvfY62OU5bW4WXovZul0Mh+yPxK4Mk9TNoqkbpjAAAOAFh6FUiLMsEREAREQBERAF5n2w/wDFH/y6X/tL0wvMm27rbTE9KqmPsiQHWdoX3ncoTvBr+yoZOsloh97j+iCpnjvy7/ErmO92a0UDOr3O/NFv7S9Wb04f6OZbzJPuownsqFjreXOe0PhwYPVr6SuyUNMI2Nb04nqeZUR2SoGt7CNo8iNjbeDQLe2ymy8o6QrdREHtc12ocC0juIsVcRAeXNhXupsYpWuu0SF1K6/zvOh6cMzW9eHVbza7Z2SOaWWkcY5tc7Rwf6OGZa3bOmFPjLZGuuRiBNugHweUadM0rvaui7Ux5amS3VdfTpSuLMp7bkP2ILnUEb3kl3aSNu65Nged/Sts8rWbMYlCKV0RkY2WOomDmFwBsXEhwB4jlp0Wdmvwse8FdWN+BGcuT49W3H9/35qolWnFWIKXO4K24rRbYyFjIZW8Y5QfR09lldodooJeDwx30X6e3gVn3Fq0stp2s2iL41wPA38F9VyoVJK+lUONuOihkoIsWfE4WedKwfeBPqCj+O7QskjdHDmc4/OAIsAbnvWUskYrksk2SpFg4ZVs7CFxkZcsbe7he4FiDfndZ1lZO0QERFIMPZTXGx3RO/U/avQez/yI8SvP+ymmND60LvY3/SvQOAD4keJXn5PMzePBsURFQkIiIAiIgCIiALy7vIdl2gldyFRAfU2Mr1EvMe+OnMeJVMuny8duvyMTvUpQOs7QfLv8T71yje3q6kHXtPexdWxv5S/0mtPrC5ZvXNn0jjwBf72Felk/Y/w54+c7lsoPKP2B+CkqjeypuXH6oUkXmHQEREB5Z3pROdjlQIzaQzQtaejixlvbZSzGdpXRzmCsOaqjd2cjomnKRpablZpBF+hvotPtZHm2nA61tIPZEpPtTh7XYriFwPLpmD84OB/VC3wXq2KTqtyHUWzkkxq5mMpXM+FSR/GtcXXFicpbwb5QW5wnDmwss1jWF2rgxziL+LtfYsHYDaSnZQOgmlDZjUPcA7NqHNZYk2sNQRqeS3b104VFrUuTOd8FJKtOVbirTluUNVtOwOpZb/RuPQQVd2I2DpayhikkEglc54LmPsTZxAFnAt9QTGWZoJR9R3sClu5j/gqb/mP/AFyuHqfMjbHwRmp3QlpHZVT28/KZ/c4LHO7CrHm1ot98e4lej3NB4i6svoozxY31Bc9mh52G66qPnVo/TP4p/FG8nyqwEc/iz+L16G/g+L6DfUqhQx/Qb6gjYPK202zkWH1kDCXTRuaHkFovqXNsBfXUA2UhYIhYMyAPHk5QBmHUW46K6Zc207WvJLWVcjWhxuGgC7WtB80A62HVaqXZkPmxEG+aORzYdfNJJeLdOIHpW+FvhIzmavB8HYwtc6VgL3vDGFgc74txHF17cFK1otjsDEtDUyOHxjiQxx4tMYzAjoc3uWRh01Q+NtQ4MELnBuTXMAdO0v0zcui2x+FLbkrLdm1RWRVMLywObnGuW+vqV4rUqYmzzrY1D3xOH6Ll6B2ePxPpK870Pk4xRu+kMv6w/FehtnD8UftH8FwZfMzaPBtURFmWCIiAIiIAiIgC87f7QGEZK0zW+VijeHXH8neN7QOJPlQnwzL0SolvJ2S/hCmytNpY7ubqBnBFnREkHLmFrGxs4NNjaylAjNLiTamkpJ2m+aFrXdz2ANeD94FQPe1Denif9GXL6HNP4tC1WBYxNhMj6aqjf2LnXsRZ0bhpmt3i1xwIALSRxr272rgqIGwwFz3Oe118pFgOWupJJ967e5F4XFvcx0vXZ3XYaoD2NeODomOHpspYuf7sY3xQUscgLXdiGkHiNL2K6AuE2CIiA807y+0pcdfVOjORk9PUN+s1oZa3cSxwv1CkX5Qw1uKzSU7i+N1NGOBBuHG4IPMZl1fazZWCviyTN8oXySADMwnx0c082nQ+NiOIYxuoqqMmSlqPKa0kg3Y421OUi4cDbgbclrjnokmVkrVFzY/AIn4TiDixpl7eaPPa5aI2NcwC/DyiTp3LCwSObs4qmWUkTktLD5rb37Mt6XykHxC3G6Cp7XDq+I6v7TtD/wC6zLf1sWqxWLPg8LRzZT+0tB963xeW/YpLmi9R4vHK4tbmHHKXCweBxLDzAKynq7tBTtjhhIFhDJG0W5B3xf8AaCsPK6VfDM/gxsQPxUn2He4qVbmP+Cpv+a/9cqGbQSZaaU/VI9eime5of7jTf813/wBhXJ1T3Rrj4OxoiLlNAiIgPNe9GilocVdUtaQ7tvhTHX0e1wZcC2oyva8O7nt667TBcTjqZqyWIksfKxwuLH5NoNx4ghdq2m2cgroTDUNuOLXDRzHWsHtPI+NweBBGi4xjG52SFxNNVPYfrCwceocy1hb5uU2W2LJodlJRs+7FgfB54x8ypmZ4XOixKKDNhwYOPYOb4EA/itJhGIS4TNNBWMeWSHOHt1zObfy2k+cHX15jRbPZLF4n0zWukY1wL7tc4AgFxPM6jVdWOcZJL8MzlFoxoaa2GxSC5e0tnLuZObyiTxPkEjwWeQsSgq4/4Oe0vZ5LZWAFwvoXZefMWWC/aKFkbXFwc7KPJbqb259EUopL4QpsvU7r4tQjob+vN/cvQuzR+Ld9r8AuEbtcLmnqjXytyRtaWxgjjcW8nqACdepXeNm2WiJ6uP4Lim7k2bLZG2REVCQiIgCIiAIiIAiIgNXjeBRVLSJGMdcWOZoIcBwBv0KiMe72CJ4fHSQhzTcOaBoeovwXQkQGjwfCnNfnfpbgPHmt4iIAiIgC1u0WENqqd8LiW5hdrmmxa4G7XDwIGnPgtkiA8x1eFYhgc7pGtDmyNcHta1xYWg8eHmjQ3vdt7G19cD8pIThjYcxEzQ1uUg8ng3B4cF6jrKNkos9oNtRccD11XONod0tJKS4Q5SdbwnL+jq32LSORxToq42RHaWrY+ikc17SMrXizgeDmkLWz4nC0ZnSsAIv5wuR3C9yt67dFRjian85v+Wsmi3YULDrFJIePlvd7m2BWz6l3dFe2c4ra2SvcKakY5wc4ZnWNrdT9Fo4knou4bGYSIGU0DdezDQSOZGrnd1zc+lZOE7N9m0MhhbEzuaGjxNtSe9SfC8MEWp1edL9B0C55zcnbLpUbBERVJCIiAL45oOhF/FfUQGlx3ZmCpZkkjY4cw5twe/uPeua4jugpc1xFKz7DyR7b+pdkRAcO/iipOlT6/wDQtxhu7ujj82kznq8Of6bOuAusogIxRYG91s3kN9voHJSSGINaGtFgNAq0QBERAEREAREQBERAEREAREQBERAEREAREQBERAEREAREQBERAEREAREQBERAEREAREQBERAEREAREQBERAf/2Q=="/>
          <p:cNvSpPr>
            <a:spLocks noChangeAspect="1" noChangeArrowheads="1"/>
          </p:cNvSpPr>
          <p:nvPr/>
        </p:nvSpPr>
        <p:spPr bwMode="auto">
          <a:xfrm>
            <a:off x="307975" y="-669925"/>
            <a:ext cx="2647950" cy="17240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8" name="AutoShape 6" descr="data:image/jpeg;base64,/9j/4AAQSkZJRgABAQAAAQABAAD/2wCEAAkGBxQTEhQUExQVFRQXGBgVGRcYGB0cHRocGSAdHxoXHBwcHSogGRslHRwaIjEhJSkrLi4uHCAzODMsNygtLisBCgoKDg0OGxAQGiwkHyQsLCwsNDQsLCwsLCwsLCwsLCwsLCwsLCwsLCwsLCwsLCwsLCwsLCwsLCwsLCwsLCwsLP/AABEIALUBFgMBIgACEQEDEQH/xAAcAAEAAQUBAQAAAAAAAAAAAAAABgIDBAUHCAH/xABREAABAwIDBQMGCQYLBgcAAAABAAIDBBEFEiEGBzFBURNhcSIygZGhsRQjM0JSYnKCwRaSorLh8BUXQ0RUk8LR0tPiCCQ0c5TDNlVjg4Sz8f/EABkBAQADAQEAAAAAAAAAAAAAAAABAgMEBf/EACoRAAICAQMCBQMFAAAAAAAAAAABAhEDEiExBBMiMkFRcRRCYSMzQ4GR/9oADAMBAAIRAxEAPwDuKIiAIiIAiIgCIiAIiIAiKL7S7fUVFpLKHPFrsYQSO868unHoCgJQi4vWb8HyOy0NDJLb6QJJuDyZewv6x0WDLvTxxoucNYB308/+YpoHdkXLdht8MdVK2mrIvg07jla6/wAW53JpzeUxx5A3HfqAui1OLwR3zzxMtxzSNFvG5UAzUUbqNvsNZbNW0+uotIHcfs3Wrqd7eFMNjU3+yx7h6w1KBOEUA/jjwn+kP/qZP8KqZvhwkm3whw8YpB/ZQE9RRqk2/wANkIDa2C54AvDf1rLf01UyQXje146tcD7kBeREQBERAEREAREQBERAEREAREQBERAERco273vNpz2dIwSvNsjzqHG9iQ3jl0sD848NNUB1dW5p2t85zW+JA964M2g2ixAZ5ZnUkLyHeVJ2WgOlmN8sHXgQL2Cqbung1NTiEshJzHIziTzu9x171dQb4RDaR2Cs2uoYiRJWU7SNCDK249F7rAdvHwsfz2H1k+4LnFPu4wtnnCol+0/L+q0K9+ROFD+aOPjNJ+Dlqunm/Qr3Ik/bvKws/wA9h9v9ywsV3s4ZFG5zKgTOA0YwG51A4kAc/VfQqAYtsXh/YyGGjPahjsg7d+rrHLxdbiotspu9c5zZKwFrAb9kCMzrcnEeaD3a+Cj6eadUO5GiSN2zxfGXviooxFFcgv4MYNNHvI1d3W4HzdLrY0W7CihPaV076ubiWg5WXuSdfOOveOakbcQyRthhYyGJvBkYDQOug9/ErXPdddEOl9ZGby+xsY8VELOzpY2QRjQBjQOHVa+evkdqXuv4qy4q04rpUIx4Rm22RnbfARURmVuk7AXB3NwGpaTzPMd/iots7sc6raJ5Zwxjr8i95sbHuHrXS3FRrAPiamppvmfLxjo13nAdwNvasMmKLmm/U0jJ0XqXYPDmeeamU/aaweoAn2rYxYHhzBZtCx3e98jj+sFlOKtOP7+Ct2YL0I1stSYfRcqCnHod/iWHJhNGf5pD6Mw/tLMcrbyp7cfYjUzUVOzVE7+QLfsSOHvusD8lmxkupqieF3j+LbFSFxVpxUPFB+hOplrD9s8aorDtGVkY0yuGc2HeMr727yphs9vypnnJWRPpn3sSPLZ6dA5vhYqJrFrqCOYWkYHd/MeB4hYS6Zfay6ye56DwrFYamMSU8rJWH5zHAi/Q24HuOqzF5Q/gmpo5O2oZpGuGtmuyusDex5Pb3Hj0K6jsLvoil+JxECCUadrY5HHo4WvGfZ4cFyyg4umaJpnXkVEUrXAOaQ5p1BBuD4EKtVJCIiAIijm1O29HQg9tKM+nkN1drwvbzRz15cAUBI0XCcS3+vD/AIilYWdXudf0W9HJdS2A2qGJUbagM7M5nMc29wHNtex5jUICSIiIAiIgIjvSxl1Lh7yxwY+VzIA8m2XtDZzr2NrNDtbGxsuW7j8EjllqMRlZcQkRwAgWDrXvw85jMgH2vBbj/aExX5GBrrZGOmdra+c9kxtrEHQyHlo0rdbJUApMIpYwLOkb2z+t5NfdlHoWmOOqSRWTpWZdfXOkcSToozJtXRtcWmojBBsddLjlcLdqP/k1Qw5pHRRjXMXP5ddXcF6bTSqNHPs+TaUeIxTAmKRkgHHK4G3jbgVeKw8OoII7vgZG0PAJLLWcOR04rLWkbrcqwiL44qxBS5W3FVOKtuKgkoeVacVU4q04qpJ8KjuOnsqqln4BxMDj1Drlo9akKjW8Bv8AuoeOLJWPHtH4rLL5b9i0eSRPKsuKrBJtbUm1gOd+FltPyWqj/JgH6Je0Hwte6lyS5ZCTZpCVacf3/f8AfRXquFzHOY8Frm6EHiFjkqQUuKtr64r4oARF8KA+ErT4xgMc5DvMfzcBx8Rz8VtiizklLZlk6I7FRspbMdX1EINyGx5gO82Bssls0XLGaofecP8AuL7tRhvaxEgXey7h4cx6h7Fe3XYHRVkckc0WaZjgb5nC7XcNAbaHT1LlyVB1WxrHdFrOz/zqo/Pd/mKttQBwxupH33f5qnrt1FH/AEWT8+T/ABK5Huvox/NHHxL/AMSqal7E0QQVZcLHHai3fIR7e0UHxWnvUFjZ/hFzftPK8ouAJPM368eC7lLuoozr8FePB7/8S02KboIic0Lp4HcrguaPXZ3tVW0/QlI51i/lQNacnxY0bGYmi9rFzm2Ejie/VdF3E1DhTv8AKIAqBz4AtbfTooxiW7Wve4NMscjBwc5xBt3i1/Rcrq2ymAtp4oqeIA2tmcBbM75zz4+zgok74COjoiKpIRFZragRxvkPBjXPPg0XPuQHnfeXVfDsYNM3UOqIqa4cdRGACC3kQ+STXxXV9onAObG3zWNDR4DQLlW7Fr6nGo5ZAfio5alwNtDNmcNRxBMoI5+qy6PiUmaRx7119LG5WZZHsYpUEmppcTxOWlaIzFAOMpd2bLAZpHNaQZHkmwubAclOiou+gq6eqqZqQQvbUsDZGyEtLXDQkWGoOp9K6s0W0qM4NJmqodoZoMRNBKGmMOETbRtY5twCw2Y4tDTcaXOhHgpwoZshsMKZ4mmcHyjzQ3zW353IuT6lM1OBTUfGROr2CocVU5W3FbFSlxVpxVTysXa3aSkw18cM0Ms87o2yOyvyNYHXs3qToVlkyxhyWjFvgreVbK0P8Z9B/QJv6/8AYvh3n0H9Am/r/wDSsPqofkv22b5aHbYXo5fBp9oWRSbxMLebSQVcP1mva8DxBsU27hjdhr6mllFRTuLGZhcOY4keTI35v7R1CSzwlFpewUGmSDYuUNcJn+bDTvnP3W/tXCK7EZJZnzPcTI9xeXXN7uNzbpxXYcRlMGC1knznthph94jP+iuKBc2eVyNILY77tS45oA8kyCmgDzzLsupPetG8rAj3o08rWGroS+ZrWsMkcxaH5QBctI0OiqbvBww+dQ1Le9s4J9oW0M8Ekijg2zJRbPC/gVeHDD5ZO3a3OaeYAOLRxyOGjiOiow2GFsU9TU5+wp2BzgzRznONmMBPC5Wyyxasrpd0a9UFYrt4GG/0Co/6j9i+fl/hv9An/wCo/wBKyfUQLdtmUixm7fYZzoagDqKi59RC3OE1OHVxEdJPJDUHzYqkABx+i2Rul+g49yLPBjQzXrQbKn4LjEYvlZIXD7sgNh6H29SkdRA5jnMe0tc02LToQVFdsQWOgnb5zHe0eUPaCozK42IPc9TYdUdpG13O2viOKyVotlKkPYbcDlePBwW9XEbBERAY01BG7zmDx4e5KWgjjN2tseup96yUQBERAFFN6eICHCqskgZ4zAL8LzeRc+AcT6FK1y/f9XFlHA0Ei83aEgX+SY5zQR0L8iIEe3F0oDcSqLNAL2wty3sA3MSGk65bFvHoFJHm5P7/AL//AIsLdTSdjgjXWsZpJJD32OUexoWUV6HSLwtmGXk+FUEr6VSuwyCxsSq+yjdJkfJlt5LBdx1toOduPoWSvhKMgiOJ7RMqmGmpc5nk8g3Y5vZtPnPcTbQDp171JWNytAvewAuefeVpZXNGKNt5zqR2b0PBF/UeK3TisoXbb+C7LlJAZJGMHznBvrK5JvUxMVGK1Twbta/sm+EYDdO64J9K7Tsy5rZzK/zYWSSuPQNHH2rzdUzl73Pdxc4uPiTcrj6uXiSNcS2Onbu9j6U0nw2tjM3aPcyGLMWtIbo57iNeNxbu9Uin2dwmYZX0ZgvoJIZHEtvzyuuDZZ8lP2NHh8HAspWOcOj5Bmd7brDAJsACSdABxJPABaYsMHC2iJTd7HL9vNkHYfMwB/awStzwy2tmaLXBHJwuL+IWw3Q4mI69tPIA6nq2mmlY7zSHeabdQ7QH6x6rb77K5oNFRggyU8b3S2N8rpS05O4gNv8AeC0e6HCzPitMAPJjJmeejWC9z97KPSuJ0pbGvoSzezKafDqWlvrLPLKfCLyG39d1Bt32zTa+rEUjiyFjHyyvHEMYOXeSWj0qSb/KsOxJsTTpDCxlujnXefTZzVmbqIBHh2I1Hznuipm/rO9h9it55/JHCNq7D8JAyjDiWcM5mfnPfxsCoZvH2QipBBU0rnGlqMwa1/nRvbxYTzHQ9x9MncsPe7UhlFhlOOJbJUO++QGf2lvnxxjG0UhJtkQ3dOkGJ0XZef27B90mz/0cy6TvJnbFhdQ0aGornNFubYiXeq4US3IUgdiYld5tPDLUH7oDfe8LL3x1Ba3D6Y3uyB07/tzuJN+8ZfaudOos0fJEdisA+H1sFLmyCQnM4C9mtaXOPjZpXTXUeExns2Yc2VjSR2j5n53D6WmgvxUc3OU2U11Wf5GnLGn68xyg362B9a2VlrhxqStlJyaLeObA0lRDLNhpkjmiaZHUshzAsHnGN56cbEn0LlYK7rgMwpoaqslu2OKF8bT9OSQWawX8493eFwpZ5YqMqRaLtHbKnEjW0NHWv+WcH08v1nRHyX+Jbqf2KF7bkdg37Y9xUspKQ0+FUEL9JH9rUkH5rZCAz1tF/WontiwvbDG0Xc+QADv4D2kLf+Ep9x3nYF/xcQ6wR+xrf71MVF9loA1+VvmtZlHgLAe5ShchqEREAREQBERAFwz/AGh8StNDCHlpFO9xA4O7SRgsfQxx9AXc15r371rnYjNFxAFMBp9Fjza/jKfYpQOo4XB2OFUMf/oRuPi4Bx96wStzjvkshYL2bGweoBaQr1OnVQRzZHufCV8X1F0GZ8VDnK3WVkcbc0j2sHVxAUGxraQ1sgo6Mmz7iSU6eSPOy91ufPhzWc8ij8loxsz9m5PhFXU1fzBaniPUN1cR1BIHrUlcVZoaNsMbImCzWCw/EnvPNVkqIKluS3bKMcq+wwqvl5vYynb4yHyvZquCLsW9ioDMKpYr+VNUPmt1EbSz1ahc42O2akxCpbTxFrSQXue7gxjfOcbceI06kLzc7ubN4KkdSZvBw2pYx8756eYMYx7BH2jbtFrtI5eK1+I7z6SBp+AQSSTWsJ57AMP0msF7kd9lSd2OHjQ107iOJbCLE91zwVyHYHCWavlrpT0aI2D03BNvBW/Waojw8nKp5paiYucXyzSOueLnPce4ak9y7lu32W/g9sbJLfDqstbI3nBB5xYfrOyi/o6a04fJSUdzQUjYXkWM0hMkgH1bkhvo9SpwvFnQ1DJ3XkIcS651NwQdTz1VodPJbsOa4RyPbnEzU4hVzH50r7fZacrf0QF0vCKf4Pg9FHazp3SVLuVwTlYT92yxJdhcJMhf8IrRGTfs8jcw+rnOnrC2WN4iJnMDGdnDExsMTObWM0bfvTDikpW0JyVGBGwuIaOJIA9OijW+erDsTdEPNp44oB91tyR01d7FJYZC1zXDi0hw8QbhX9odn8Nrp3VUk1TBLIQ6RjWNe3NYAlh4gG3O606iMpVRWDSNXugo3Clr5Rxl7KjYepld5QB7hlNlot8WI9ti1RY+TFlgb3CNoDh+fmXVtkG07ZKekpWvbTQOfVPfLbO97WkZ3ZdLC4A05DovPuJVZmmllPGR7nn7xJ/Fcs1pSTNE7ZMd3e1tPTQ1NLVNkEVQY3dpHYuYYzcXaeIJspG/abB4vK7SqqejGxiMHuc4m9vBanB920Qp4p66qdCZ2CSOKOPO7IeDnG9hca2WYzYXCh51XVuHRsTQfWSQrQ7iVIh6fUi22220lfkjaxsFLEbxwNNwDwzOPzncde8rI3e7FGteZZyYqKLypJSCA+38kw83Hu4eJCl9JgmDQ6tpamocNR8IlAbcdRFa47iFk4rjUk4awhkcTPMhibkjZ4NHPv8Acpjhk3uHNLgY/ihqZnSWyt0axv0WN0a38fElRxkImxOhiNyA4yEA/Ru4fqLZXX3dhR9vVVFY7VrPior9/E8Po2/OK1zNKNIrDd2dq2YZ8ofAe9b5a3AIcsQP0iT+A9y2S4zUIiIAiIgCIiALzZvUqDJi0sWtvhUNvTFC1ek15k26GbaRzOtVTe0RBSgdk2q+VA6BaIlbfah3xzlpZJA0FxNgAST0A4levh2gjknyYGPY1FSRGSU9zWji49B/eoVRxYnivlscKenvYG5aDrrYgZpCOHIXHJWMJpzjGIlz7/B4vKt9QHRvcX8yu44RheezWgNjaANBoAODQPBcOfqHJ0uDeEEuTmLN00BB7Somc8jj5NgeutyR6VGjSSYLVjtPLp5RbOBrYe5zTa45j2em6ShZH5rRfqePrXPd9OyjainNSAc0TbSZecetn2uATG45vsl45rnjJxdou1ao1AeCGuaQWuAcCOBB1BHirTyozu5r3vgqKd13SUoMjGjznR3s5ovyDstvthbugxCOdmeM3HA8iD0I5FepDIpqznlGjSb48LqZZKIxQSyQNpYw1zGFzc7i4v1aLB3m6dyz92WzstHS1VTURuhlnaKeJrxleWEgyOynUA2HqW9psSmjGVkr2DoHED1K1V1T3m73ueeALiT71gun8epsvr2ox3lWXFVuVlxXSZnxxVpxVbirRP7+pQCl5VtfXFfFAC+L6vhQk3OAskMGIdi0umNJI1jW6uOYgHKOJPDh3Ll2z+xFbUzsiFPMwFwD3vjc1rG83OJAAsOXNTmCdzHBzHOa4cHNJBHpGqy58bqXtLXVEzmnQgyOse466hc2TFqd2aRlSMnayrbJUvDDeOMNhYfqxi1789bm606ItUqVFAiKiUkAkC5AuBwueikGk2orTZtPGCZZSGgDjYmwHpOnrXXdjsCEEEFM3iAMx6uOr3eu65Fu/he7FmfCB8YGvfY62OU5bW4WXovZul0Mh+yPxK4Mk9TNoqkbpjAAAOAFh6FUiLMsEREAREQBERAF5n2w/wDFH/y6X/tL0wvMm27rbTE9KqmPsiQHWdoX3ncoTvBr+yoZOsloh97j+iCpnjvy7/ErmO92a0UDOr3O/NFv7S9Wb04f6OZbzJPuownsqFjreXOe0PhwYPVr6SuyUNMI2Nb04nqeZUR2SoGt7CNo8iNjbeDQLe2ymy8o6QrdREHtc12ocC0juIsVcRAeXNhXupsYpWuu0SF1K6/zvOh6cMzW9eHVbza7Z2SOaWWkcY5tc7Rwf6OGZa3bOmFPjLZGuuRiBNugHweUadM0rvaui7Ux5amS3VdfTpSuLMp7bkP2ILnUEb3kl3aSNu65Nged/Sts8rWbMYlCKV0RkY2WOomDmFwBsXEhwB4jlp0Wdmvwse8FdWN+BGcuT49W3H9/35qolWnFWIKXO4K24rRbYyFjIZW8Y5QfR09lldodooJeDwx30X6e3gVn3Fq0stp2s2iL41wPA38F9VyoVJK+lUONuOihkoIsWfE4WedKwfeBPqCj+O7QskjdHDmc4/OAIsAbnvWUskYrksk2SpFg4ZVs7CFxkZcsbe7he4FiDfndZ1lZO0QERFIMPZTXGx3RO/U/avQez/yI8SvP+ymmND60LvY3/SvQOAD4keJXn5PMzePBsURFQkIiIAiIgCIiALy7vIdl2gldyFRAfU2Mr1EvMe+OnMeJVMuny8duvyMTvUpQOs7QfLv8T71yje3q6kHXtPexdWxv5S/0mtPrC5ZvXNn0jjwBf72Felk/Y/w54+c7lsoPKP2B+CkqjeypuXH6oUkXmHQEREB5Z3pROdjlQIzaQzQtaejixlvbZSzGdpXRzmCsOaqjd2cjomnKRpablZpBF+hvotPtZHm2nA61tIPZEpPtTh7XYriFwPLpmD84OB/VC3wXq2KTqtyHUWzkkxq5mMpXM+FSR/GtcXXFicpbwb5QW5wnDmwss1jWF2rgxziL+LtfYsHYDaSnZQOgmlDZjUPcA7NqHNZYk2sNQRqeS3b104VFrUuTOd8FJKtOVbirTluUNVtOwOpZb/RuPQQVd2I2DpayhikkEglc54LmPsTZxAFnAt9QTGWZoJR9R3sClu5j/gqb/mP/AFyuHqfMjbHwRmp3QlpHZVT28/KZ/c4LHO7CrHm1ot98e4lej3NB4i6svoozxY31Bc9mh52G66qPnVo/TP4p/FG8nyqwEc/iz+L16G/g+L6DfUqhQx/Qb6gjYPK202zkWH1kDCXTRuaHkFovqXNsBfXUA2UhYIhYMyAPHk5QBmHUW46K6Zc207WvJLWVcjWhxuGgC7WtB80A62HVaqXZkPmxEG+aORzYdfNJJeLdOIHpW+FvhIzmavB8HYwtc6VgL3vDGFgc74txHF17cFK1otjsDEtDUyOHxjiQxx4tMYzAjoc3uWRh01Q+NtQ4MELnBuTXMAdO0v0zcui2x+FLbkrLdm1RWRVMLywObnGuW+vqV4rUqYmzzrY1D3xOH6Ll6B2ePxPpK870Pk4xRu+kMv6w/FehtnD8UftH8FwZfMzaPBtURFmWCIiAIiIAiIgC87f7QGEZK0zW+VijeHXH8neN7QOJPlQnwzL0SolvJ2S/hCmytNpY7ubqBnBFnREkHLmFrGxs4NNjaylAjNLiTamkpJ2m+aFrXdz2ANeD94FQPe1Denif9GXL6HNP4tC1WBYxNhMj6aqjf2LnXsRZ0bhpmt3i1xwIALSRxr272rgqIGwwFz3Oe118pFgOWupJJ967e5F4XFvcx0vXZ3XYaoD2NeODomOHpspYuf7sY3xQUscgLXdiGkHiNL2K6AuE2CIiA807y+0pcdfVOjORk9PUN+s1oZa3cSxwv1CkX5Qw1uKzSU7i+N1NGOBBuHG4IPMZl1fazZWCviyTN8oXySADMwnx0c082nQ+NiOIYxuoqqMmSlqPKa0kg3Y421OUi4cDbgbclrjnokmVkrVFzY/AIn4TiDixpl7eaPPa5aI2NcwC/DyiTp3LCwSObs4qmWUkTktLD5rb37Mt6XykHxC3G6Cp7XDq+I6v7TtD/wC6zLf1sWqxWLPg8LRzZT+0tB963xeW/YpLmi9R4vHK4tbmHHKXCweBxLDzAKynq7tBTtjhhIFhDJG0W5B3xf8AaCsPK6VfDM/gxsQPxUn2He4qVbmP+Cpv+a/9cqGbQSZaaU/VI9eime5of7jTf813/wBhXJ1T3Rrj4OxoiLlNAiIgPNe9GilocVdUtaQ7tvhTHX0e1wZcC2oyva8O7nt667TBcTjqZqyWIksfKxwuLH5NoNx4ghdq2m2cgroTDUNuOLXDRzHWsHtPI+NweBBGi4xjG52SFxNNVPYfrCwceocy1hb5uU2W2LJodlJRs+7FgfB54x8ypmZ4XOixKKDNhwYOPYOb4EA/itJhGIS4TNNBWMeWSHOHt1zObfy2k+cHX15jRbPZLF4n0zWukY1wL7tc4AgFxPM6jVdWOcZJL8MzlFoxoaa2GxSC5e0tnLuZObyiTxPkEjwWeQsSgq4/4Oe0vZ5LZWAFwvoXZefMWWC/aKFkbXFwc7KPJbqb259EUopL4QpsvU7r4tQjob+vN/cvQuzR+Ld9r8AuEbtcLmnqjXytyRtaWxgjjcW8nqACdepXeNm2WiJ6uP4Lim7k2bLZG2REVCQiIgCIiAIiIAiIgNXjeBRVLSJGMdcWOZoIcBwBv0KiMe72CJ4fHSQhzTcOaBoeovwXQkQGjwfCnNfnfpbgPHmt4iIAiIgC1u0WENqqd8LiW5hdrmmxa4G7XDwIGnPgtkiA8x1eFYhgc7pGtDmyNcHta1xYWg8eHmjQ3vdt7G19cD8pIThjYcxEzQ1uUg8ng3B4cF6jrKNkos9oNtRccD11XONod0tJKS4Q5SdbwnL+jq32LSORxToq42RHaWrY+ikc17SMrXizgeDmkLWz4nC0ZnSsAIv5wuR3C9yt67dFRjian85v+Wsmi3YULDrFJIePlvd7m2BWz6l3dFe2c4ra2SvcKakY5wc4ZnWNrdT9Fo4knou4bGYSIGU0DdezDQSOZGrnd1zc+lZOE7N9m0MhhbEzuaGjxNtSe9SfC8MEWp1edL9B0C55zcnbLpUbBERVJCIiAL45oOhF/FfUQGlx3ZmCpZkkjY4cw5twe/uPeua4jugpc1xFKz7DyR7b+pdkRAcO/iipOlT6/wDQtxhu7ujj82kznq8Of6bOuAusogIxRYG91s3kN9voHJSSGINaGtFgNAq0QBERAEREAREQBERAEREAREQBERAEREAREQBERAEREAREQBERAEREAREQBERAEREAREQBERAEREAREQBERAf/2Q=="/>
          <p:cNvSpPr>
            <a:spLocks noChangeAspect="1" noChangeArrowheads="1"/>
          </p:cNvSpPr>
          <p:nvPr/>
        </p:nvSpPr>
        <p:spPr bwMode="auto">
          <a:xfrm>
            <a:off x="460375" y="-517525"/>
            <a:ext cx="2647950" cy="17240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10" name="AutoShape 10" descr="data:image/jpeg;base64,/9j/4AAQSkZJRgABAQAAAQABAAD/2wCEAAkGBxQTEhQUExQVFRQXGBgVGRcYGB0cHRocGSAdHxoXHBwcHSogGRslHRwaIjEhJSkrLi4uHCAzODMsNygtLisBCgoKDg0OGxAQGiwkHyQsLCwsNDQsLCwsLCwsLCwsLCwsLCwsLCwsLCwsLCwsLCwsLCwsLCwsLCwsLCwsLCwsLP/AABEIALUBFgMBIgACEQEDEQH/xAAcAAEAAQUBAQAAAAAAAAAAAAAABgIDBAUHCAH/xABREAABAwIDBQMGCQYLBgcAAAABAAIDBBEFEiEGBzFBURNhcSIygZGhsRQjM0JSYnKCwRaSorLh8BUXQ0RUk8LR0tPiCCQ0c5TDNlVjg4Sz8f/EABkBAQADAQEAAAAAAAAAAAAAAAABAgMEBf/EACoRAAICAQMCBQMFAAAAAAAAAAABAhEDEiExBBMiMkFRcRRCYSMzQ4GR/9oADAMBAAIRAxEAPwDuKIiAIiIAiIgCIiAIiIAiKL7S7fUVFpLKHPFrsYQSO868unHoCgJQi4vWb8HyOy0NDJLb6QJJuDyZewv6x0WDLvTxxoucNYB308/+YpoHdkXLdht8MdVK2mrIvg07jla6/wAW53JpzeUxx5A3HfqAui1OLwR3zzxMtxzSNFvG5UAzUUbqNvsNZbNW0+uotIHcfs3Wrqd7eFMNjU3+yx7h6w1KBOEUA/jjwn+kP/qZP8KqZvhwkm3whw8YpB/ZQE9RRqk2/wANkIDa2C54AvDf1rLf01UyQXje146tcD7kBeREQBERAEREAREQBERAEREAREQBERAERco273vNpz2dIwSvNsjzqHG9iQ3jl0sD848NNUB1dW5p2t85zW+JA964M2g2ixAZ5ZnUkLyHeVJ2WgOlmN8sHXgQL2Cqbung1NTiEshJzHIziTzu9x171dQb4RDaR2Cs2uoYiRJWU7SNCDK249F7rAdvHwsfz2H1k+4LnFPu4wtnnCol+0/L+q0K9+ROFD+aOPjNJ+Dlqunm/Qr3Ik/bvKws/wA9h9v9ywsV3s4ZFG5zKgTOA0YwG51A4kAc/VfQqAYtsXh/YyGGjPahjsg7d+rrHLxdbiotspu9c5zZKwFrAb9kCMzrcnEeaD3a+Cj6eadUO5GiSN2zxfGXviooxFFcgv4MYNNHvI1d3W4HzdLrY0W7CihPaV076ubiWg5WXuSdfOOveOakbcQyRthhYyGJvBkYDQOug9/ErXPdddEOl9ZGby+xsY8VELOzpY2QRjQBjQOHVa+evkdqXuv4qy4q04rpUIx4Rm22RnbfARURmVuk7AXB3NwGpaTzPMd/iots7sc6raJ5Zwxjr8i95sbHuHrXS3FRrAPiamppvmfLxjo13nAdwNvasMmKLmm/U0jJ0XqXYPDmeeamU/aaweoAn2rYxYHhzBZtCx3e98jj+sFlOKtOP7+Ct2YL0I1stSYfRcqCnHod/iWHJhNGf5pD6Mw/tLMcrbyp7cfYjUzUVOzVE7+QLfsSOHvusD8lmxkupqieF3j+LbFSFxVpxUPFB+hOplrD9s8aorDtGVkY0yuGc2HeMr727yphs9vypnnJWRPpn3sSPLZ6dA5vhYqJrFrqCOYWkYHd/MeB4hYS6Zfay6ye56DwrFYamMSU8rJWH5zHAi/Q24HuOqzF5Q/gmpo5O2oZpGuGtmuyusDex5Pb3Hj0K6jsLvoil+JxECCUadrY5HHo4WvGfZ4cFyyg4umaJpnXkVEUrXAOaQ5p1BBuD4EKtVJCIiAIijm1O29HQg9tKM+nkN1drwvbzRz15cAUBI0XCcS3+vD/AIilYWdXudf0W9HJdS2A2qGJUbagM7M5nMc29wHNtex5jUICSIiIAiIgIjvSxl1Lh7yxwY+VzIA8m2XtDZzr2NrNDtbGxsuW7j8EjllqMRlZcQkRwAgWDrXvw85jMgH2vBbj/aExX5GBrrZGOmdra+c9kxtrEHQyHlo0rdbJUApMIpYwLOkb2z+t5NfdlHoWmOOqSRWTpWZdfXOkcSToozJtXRtcWmojBBsddLjlcLdqP/k1Qw5pHRRjXMXP5ddXcF6bTSqNHPs+TaUeIxTAmKRkgHHK4G3jbgVeKw8OoII7vgZG0PAJLLWcOR04rLWkbrcqwiL44qxBS5W3FVOKtuKgkoeVacVU4q04qpJ8KjuOnsqqln4BxMDj1Drlo9akKjW8Bv8AuoeOLJWPHtH4rLL5b9i0eSRPKsuKrBJtbUm1gOd+FltPyWqj/JgH6Je0Hwte6lyS5ZCTZpCVacf3/f8AfRXquFzHOY8Frm6EHiFjkqQUuKtr64r4oARF8KA+ErT4xgMc5DvMfzcBx8Rz8VtiizklLZlk6I7FRspbMdX1EINyGx5gO82Bssls0XLGaofecP8AuL7tRhvaxEgXey7h4cx6h7Fe3XYHRVkckc0WaZjgb5nC7XcNAbaHT1LlyVB1WxrHdFrOz/zqo/Pd/mKttQBwxupH33f5qnrt1FH/AEWT8+T/ABK5Huvox/NHHxL/AMSqal7E0QQVZcLHHai3fIR7e0UHxWnvUFjZ/hFzftPK8ouAJPM368eC7lLuoozr8FePB7/8S02KboIic0Lp4HcrguaPXZ3tVW0/QlI51i/lQNacnxY0bGYmi9rFzm2Ejie/VdF3E1DhTv8AKIAqBz4AtbfTooxiW7Wve4NMscjBwc5xBt3i1/Rcrq2ymAtp4oqeIA2tmcBbM75zz4+zgok74COjoiKpIRFZragRxvkPBjXPPg0XPuQHnfeXVfDsYNM3UOqIqa4cdRGACC3kQ+STXxXV9onAObG3zWNDR4DQLlW7Fr6nGo5ZAfio5alwNtDNmcNRxBMoI5+qy6PiUmaRx7119LG5WZZHsYpUEmppcTxOWlaIzFAOMpd2bLAZpHNaQZHkmwubAclOiou+gq6eqqZqQQvbUsDZGyEtLXDQkWGoOp9K6s0W0qM4NJmqodoZoMRNBKGmMOETbRtY5twCw2Y4tDTcaXOhHgpwoZshsMKZ4mmcHyjzQ3zW353IuT6lM1OBTUfGROr2CocVU5W3FbFSlxVpxVTysXa3aSkw18cM0Ms87o2yOyvyNYHXs3qToVlkyxhyWjFvgreVbK0P8Z9B/QJv6/8AYvh3n0H9Am/r/wDSsPqofkv22b5aHbYXo5fBp9oWRSbxMLebSQVcP1mva8DxBsU27hjdhr6mllFRTuLGZhcOY4keTI35v7R1CSzwlFpewUGmSDYuUNcJn+bDTvnP3W/tXCK7EZJZnzPcTI9xeXXN7uNzbpxXYcRlMGC1knznthph94jP+iuKBc2eVyNILY77tS45oA8kyCmgDzzLsupPetG8rAj3o08rWGroS+ZrWsMkcxaH5QBctI0OiqbvBww+dQ1Le9s4J9oW0M8Ekijg2zJRbPC/gVeHDD5ZO3a3OaeYAOLRxyOGjiOiow2GFsU9TU5+wp2BzgzRznONmMBPC5Wyyxasrpd0a9UFYrt4GG/0Co/6j9i+fl/hv9An/wCo/wBKyfUQLdtmUixm7fYZzoagDqKi59RC3OE1OHVxEdJPJDUHzYqkABx+i2Rul+g49yLPBjQzXrQbKn4LjEYvlZIXD7sgNh6H29SkdRA5jnMe0tc02LToQVFdsQWOgnb5zHe0eUPaCozK42IPc9TYdUdpG13O2viOKyVotlKkPYbcDlePBwW9XEbBERAY01BG7zmDx4e5KWgjjN2tseup96yUQBERAFFN6eICHCqskgZ4zAL8LzeRc+AcT6FK1y/f9XFlHA0Ei83aEgX+SY5zQR0L8iIEe3F0oDcSqLNAL2wty3sA3MSGk65bFvHoFJHm5P7/AL//AIsLdTSdjgjXWsZpJJD32OUexoWUV6HSLwtmGXk+FUEr6VSuwyCxsSq+yjdJkfJlt5LBdx1toOduPoWSvhKMgiOJ7RMqmGmpc5nk8g3Y5vZtPnPcTbQDp171JWNytAvewAuefeVpZXNGKNt5zqR2b0PBF/UeK3TisoXbb+C7LlJAZJGMHznBvrK5JvUxMVGK1Twbta/sm+EYDdO64J9K7Tsy5rZzK/zYWSSuPQNHH2rzdUzl73Pdxc4uPiTcrj6uXiSNcS2Onbu9j6U0nw2tjM3aPcyGLMWtIbo57iNeNxbu9Uin2dwmYZX0ZgvoJIZHEtvzyuuDZZ8lP2NHh8HAspWOcOj5Bmd7brDAJsACSdABxJPABaYsMHC2iJTd7HL9vNkHYfMwB/awStzwy2tmaLXBHJwuL+IWw3Q4mI69tPIA6nq2mmlY7zSHeabdQ7QH6x6rb77K5oNFRggyU8b3S2N8rpS05O4gNv8AeC0e6HCzPitMAPJjJmeejWC9z97KPSuJ0pbGvoSzezKafDqWlvrLPLKfCLyG39d1Bt32zTa+rEUjiyFjHyyvHEMYOXeSWj0qSb/KsOxJsTTpDCxlujnXefTZzVmbqIBHh2I1Hznuipm/rO9h9it55/JHCNq7D8JAyjDiWcM5mfnPfxsCoZvH2QipBBU0rnGlqMwa1/nRvbxYTzHQ9x9MncsPe7UhlFhlOOJbJUO++QGf2lvnxxjG0UhJtkQ3dOkGJ0XZef27B90mz/0cy6TvJnbFhdQ0aGornNFubYiXeq4US3IUgdiYld5tPDLUH7oDfe8LL3x1Ba3D6Y3uyB07/tzuJN+8ZfaudOos0fJEdisA+H1sFLmyCQnM4C9mtaXOPjZpXTXUeExns2Yc2VjSR2j5n53D6WmgvxUc3OU2U11Wf5GnLGn68xyg362B9a2VlrhxqStlJyaLeObA0lRDLNhpkjmiaZHUshzAsHnGN56cbEn0LlYK7rgMwpoaqslu2OKF8bT9OSQWawX8493eFwpZ5YqMqRaLtHbKnEjW0NHWv+WcH08v1nRHyX+Jbqf2KF7bkdg37Y9xUspKQ0+FUEL9JH9rUkH5rZCAz1tF/WontiwvbDG0Xc+QADv4D2kLf+Ep9x3nYF/xcQ6wR+xrf71MVF9loA1+VvmtZlHgLAe5ShchqEREAREQBERAFwz/AGh8StNDCHlpFO9xA4O7SRgsfQxx9AXc15r371rnYjNFxAFMBp9Fjza/jKfYpQOo4XB2OFUMf/oRuPi4Bx96wStzjvkshYL2bGweoBaQr1OnVQRzZHufCV8X1F0GZ8VDnK3WVkcbc0j2sHVxAUGxraQ1sgo6Mmz7iSU6eSPOy91ufPhzWc8ij8loxsz9m5PhFXU1fzBaniPUN1cR1BIHrUlcVZoaNsMbImCzWCw/EnvPNVkqIKluS3bKMcq+wwqvl5vYynb4yHyvZquCLsW9ioDMKpYr+VNUPmt1EbSz1ahc42O2akxCpbTxFrSQXue7gxjfOcbceI06kLzc7ubN4KkdSZvBw2pYx8756eYMYx7BH2jbtFrtI5eK1+I7z6SBp+AQSSTWsJ57AMP0msF7kd9lSd2OHjQ107iOJbCLE91zwVyHYHCWavlrpT0aI2D03BNvBW/Waojw8nKp5paiYucXyzSOueLnPce4ak9y7lu32W/g9sbJLfDqstbI3nBB5xYfrOyi/o6a04fJSUdzQUjYXkWM0hMkgH1bkhvo9SpwvFnQ1DJ3XkIcS651NwQdTz1VodPJbsOa4RyPbnEzU4hVzH50r7fZacrf0QF0vCKf4Pg9FHazp3SVLuVwTlYT92yxJdhcJMhf8IrRGTfs8jcw+rnOnrC2WN4iJnMDGdnDExsMTObWM0bfvTDikpW0JyVGBGwuIaOJIA9OijW+erDsTdEPNp44oB91tyR01d7FJYZC1zXDi0hw8QbhX9odn8Nrp3VUk1TBLIQ6RjWNe3NYAlh4gG3O606iMpVRWDSNXugo3Clr5Rxl7KjYepld5QB7hlNlot8WI9ti1RY+TFlgb3CNoDh+fmXVtkG07ZKekpWvbTQOfVPfLbO97WkZ3ZdLC4A05DovPuJVZmmllPGR7nn7xJ/Fcs1pSTNE7ZMd3e1tPTQ1NLVNkEVQY3dpHYuYYzcXaeIJspG/abB4vK7SqqejGxiMHuc4m9vBanB920Qp4p66qdCZ2CSOKOPO7IeDnG9hca2WYzYXCh51XVuHRsTQfWSQrQ7iVIh6fUi22220lfkjaxsFLEbxwNNwDwzOPzncde8rI3e7FGteZZyYqKLypJSCA+38kw83Hu4eJCl9JgmDQ6tpamocNR8IlAbcdRFa47iFk4rjUk4awhkcTPMhibkjZ4NHPv8Acpjhk3uHNLgY/ihqZnSWyt0axv0WN0a38fElRxkImxOhiNyA4yEA/Ru4fqLZXX3dhR9vVVFY7VrPior9/E8Po2/OK1zNKNIrDd2dq2YZ8ofAe9b5a3AIcsQP0iT+A9y2S4zUIiIAiIgCIiALzZvUqDJi0sWtvhUNvTFC1ek15k26GbaRzOtVTe0RBSgdk2q+VA6BaIlbfah3xzlpZJA0FxNgAST0A4levh2gjknyYGPY1FSRGSU9zWji49B/eoVRxYnivlscKenvYG5aDrrYgZpCOHIXHJWMJpzjGIlz7/B4vKt9QHRvcX8yu44RheezWgNjaANBoAODQPBcOfqHJ0uDeEEuTmLN00BB7Somc8jj5NgeutyR6VGjSSYLVjtPLp5RbOBrYe5zTa45j2em6ShZH5rRfqePrXPd9OyjainNSAc0TbSZecetn2uATG45vsl45rnjJxdou1ao1AeCGuaQWuAcCOBB1BHirTyozu5r3vgqKd13SUoMjGjznR3s5ovyDstvthbugxCOdmeM3HA8iD0I5FepDIpqznlGjSb48LqZZKIxQSyQNpYw1zGFzc7i4v1aLB3m6dyz92WzstHS1VTURuhlnaKeJrxleWEgyOynUA2HqW9psSmjGVkr2DoHED1K1V1T3m73ueeALiT71gun8epsvr2ox3lWXFVuVlxXSZnxxVpxVbirRP7+pQCl5VtfXFfFAC+L6vhQk3OAskMGIdi0umNJI1jW6uOYgHKOJPDh3Ll2z+xFbUzsiFPMwFwD3vjc1rG83OJAAsOXNTmCdzHBzHOa4cHNJBHpGqy58bqXtLXVEzmnQgyOse466hc2TFqd2aRlSMnayrbJUvDDeOMNhYfqxi1789bm606ItUqVFAiKiUkAkC5AuBwueikGk2orTZtPGCZZSGgDjYmwHpOnrXXdjsCEEEFM3iAMx6uOr3eu65Fu/he7FmfCB8YGvfY62OU5bW4WXovZul0Mh+yPxK4Mk9TNoqkbpjAAAOAFh6FUiLMsEREAREQBERAF5n2w/wDFH/y6X/tL0wvMm27rbTE9KqmPsiQHWdoX3ncoTvBr+yoZOsloh97j+iCpnjvy7/ErmO92a0UDOr3O/NFv7S9Wb04f6OZbzJPuownsqFjreXOe0PhwYPVr6SuyUNMI2Nb04nqeZUR2SoGt7CNo8iNjbeDQLe2ymy8o6QrdREHtc12ocC0juIsVcRAeXNhXupsYpWuu0SF1K6/zvOh6cMzW9eHVbza7Z2SOaWWkcY5tc7Rwf6OGZa3bOmFPjLZGuuRiBNugHweUadM0rvaui7Ux5amS3VdfTpSuLMp7bkP2ILnUEb3kl3aSNu65Nged/Sts8rWbMYlCKV0RkY2WOomDmFwBsXEhwB4jlp0Wdmvwse8FdWN+BGcuT49W3H9/35qolWnFWIKXO4K24rRbYyFjIZW8Y5QfR09lldodooJeDwx30X6e3gVn3Fq0stp2s2iL41wPA38F9VyoVJK+lUONuOihkoIsWfE4WedKwfeBPqCj+O7QskjdHDmc4/OAIsAbnvWUskYrksk2SpFg4ZVs7CFxkZcsbe7he4FiDfndZ1lZO0QERFIMPZTXGx3RO/U/avQez/yI8SvP+ymmND60LvY3/SvQOAD4keJXn5PMzePBsURFQkIiIAiIgCIiALy7vIdl2gldyFRAfU2Mr1EvMe+OnMeJVMuny8duvyMTvUpQOs7QfLv8T71yje3q6kHXtPexdWxv5S/0mtPrC5ZvXNn0jjwBf72Felk/Y/w54+c7lsoPKP2B+CkqjeypuXH6oUkXmHQEREB5Z3pROdjlQIzaQzQtaejixlvbZSzGdpXRzmCsOaqjd2cjomnKRpablZpBF+hvotPtZHm2nA61tIPZEpPtTh7XYriFwPLpmD84OB/VC3wXq2KTqtyHUWzkkxq5mMpXM+FSR/GtcXXFicpbwb5QW5wnDmwss1jWF2rgxziL+LtfYsHYDaSnZQOgmlDZjUPcA7NqHNZYk2sNQRqeS3b104VFrUuTOd8FJKtOVbirTluUNVtOwOpZb/RuPQQVd2I2DpayhikkEglc54LmPsTZxAFnAt9QTGWZoJR9R3sClu5j/gqb/mP/AFyuHqfMjbHwRmp3QlpHZVT28/KZ/c4LHO7CrHm1ot98e4lej3NB4i6svoozxY31Bc9mh52G66qPnVo/TP4p/FG8nyqwEc/iz+L16G/g+L6DfUqhQx/Qb6gjYPK202zkWH1kDCXTRuaHkFovqXNsBfXUA2UhYIhYMyAPHk5QBmHUW46K6Zc207WvJLWVcjWhxuGgC7WtB80A62HVaqXZkPmxEG+aORzYdfNJJeLdOIHpW+FvhIzmavB8HYwtc6VgL3vDGFgc74txHF17cFK1otjsDEtDUyOHxjiQxx4tMYzAjoc3uWRh01Q+NtQ4MELnBuTXMAdO0v0zcui2x+FLbkrLdm1RWRVMLywObnGuW+vqV4rUqYmzzrY1D3xOH6Ll6B2ePxPpK870Pk4xRu+kMv6w/FehtnD8UftH8FwZfMzaPBtURFmWCIiAIiIAiIgC87f7QGEZK0zW+VijeHXH8neN7QOJPlQnwzL0SolvJ2S/hCmytNpY7ubqBnBFnREkHLmFrGxs4NNjaylAjNLiTamkpJ2m+aFrXdz2ANeD94FQPe1Denif9GXL6HNP4tC1WBYxNhMj6aqjf2LnXsRZ0bhpmt3i1xwIALSRxr272rgqIGwwFz3Oe118pFgOWupJJ967e5F4XFvcx0vXZ3XYaoD2NeODomOHpspYuf7sY3xQUscgLXdiGkHiNL2K6AuE2CIiA807y+0pcdfVOjORk9PUN+s1oZa3cSxwv1CkX5Qw1uKzSU7i+N1NGOBBuHG4IPMZl1fazZWCviyTN8oXySADMwnx0c082nQ+NiOIYxuoqqMmSlqPKa0kg3Y421OUi4cDbgbclrjnokmVkrVFzY/AIn4TiDixpl7eaPPa5aI2NcwC/DyiTp3LCwSObs4qmWUkTktLD5rb37Mt6XykHxC3G6Cp7XDq+I6v7TtD/wC6zLf1sWqxWLPg8LRzZT+0tB963xeW/YpLmi9R4vHK4tbmHHKXCweBxLDzAKynq7tBTtjhhIFhDJG0W5B3xf8AaCsPK6VfDM/gxsQPxUn2He4qVbmP+Cpv+a/9cqGbQSZaaU/VI9eime5of7jTf813/wBhXJ1T3Rrj4OxoiLlNAiIgPNe9GilocVdUtaQ7tvhTHX0e1wZcC2oyva8O7nt667TBcTjqZqyWIksfKxwuLH5NoNx4ghdq2m2cgroTDUNuOLXDRzHWsHtPI+NweBBGi4xjG52SFxNNVPYfrCwceocy1hb5uU2W2LJodlJRs+7FgfB54x8ypmZ4XOixKKDNhwYOPYOb4EA/itJhGIS4TNNBWMeWSHOHt1zObfy2k+cHX15jRbPZLF4n0zWukY1wL7tc4AgFxPM6jVdWOcZJL8MzlFoxoaa2GxSC5e0tnLuZObyiTxPkEjwWeQsSgq4/4Oe0vZ5LZWAFwvoXZefMWWC/aKFkbXFwc7KPJbqb259EUopL4QpsvU7r4tQjob+vN/cvQuzR+Ld9r8AuEbtcLmnqjXytyRtaWxgjjcW8nqACdepXeNm2WiJ6uP4Lim7k2bLZG2REVCQiIgCIiAIiIAiIgNXjeBRVLSJGMdcWOZoIcBwBv0KiMe72CJ4fHSQhzTcOaBoeovwXQkQGjwfCnNfnfpbgPHmt4iIAiIgC1u0WENqqd8LiW5hdrmmxa4G7XDwIGnPgtkiA8x1eFYhgc7pGtDmyNcHta1xYWg8eHmjQ3vdt7G19cD8pIThjYcxEzQ1uUg8ng3B4cF6jrKNkos9oNtRccD11XONod0tJKS4Q5SdbwnL+jq32LSORxToq42RHaWrY+ikc17SMrXizgeDmkLWz4nC0ZnSsAIv5wuR3C9yt67dFRjian85v+Wsmi3YULDrFJIePlvd7m2BWz6l3dFe2c4ra2SvcKakY5wc4ZnWNrdT9Fo4knou4bGYSIGU0DdezDQSOZGrnd1zc+lZOE7N9m0MhhbEzuaGjxNtSe9SfC8MEWp1edL9B0C55zcnbLpUbBERVJCIiAL45oOhF/FfUQGlx3ZmCpZkkjY4cw5twe/uPeua4jugpc1xFKz7DyR7b+pdkRAcO/iipOlT6/wDQtxhu7ujj82kznq8Of6bOuAusogIxRYG91s3kN9voHJSSGINaGtFgNAq0QBERAEREAREQBERAEREAREQBERAEREAREQBERAEREAREQBERAEREAREQBERAEREAREQBERAEREAREQBERAf/2Q=="/>
          <p:cNvSpPr>
            <a:spLocks noChangeAspect="1" noChangeArrowheads="1"/>
          </p:cNvSpPr>
          <p:nvPr/>
        </p:nvSpPr>
        <p:spPr bwMode="auto">
          <a:xfrm>
            <a:off x="765175" y="-212725"/>
            <a:ext cx="2647950" cy="17240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12" name="Espace réservé du contenu 2"/>
          <p:cNvSpPr txBox="1">
            <a:spLocks/>
          </p:cNvSpPr>
          <p:nvPr/>
        </p:nvSpPr>
        <p:spPr>
          <a:xfrm>
            <a:off x="619944" y="1215572"/>
            <a:ext cx="8280920" cy="3055348"/>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dirty="0" smtClean="0"/>
              <a:t>L’évolution </a:t>
            </a:r>
            <a:r>
              <a:rPr lang="fr-FR" dirty="0"/>
              <a:t>de l’internaute selon Benjamin </a:t>
            </a:r>
            <a:r>
              <a:rPr lang="fr-FR" dirty="0" smtClean="0"/>
              <a:t>Bayart</a:t>
            </a:r>
          </a:p>
          <a:p>
            <a:pPr lvl="1"/>
            <a:r>
              <a:rPr lang="fr-FR" dirty="0" smtClean="0"/>
              <a:t>Acheteur/</a:t>
            </a:r>
            <a:r>
              <a:rPr lang="fr-FR" dirty="0" err="1" smtClean="0"/>
              <a:t>kikoolol</a:t>
            </a:r>
            <a:r>
              <a:rPr lang="fr-FR" dirty="0" smtClean="0"/>
              <a:t> (selon l’âge)</a:t>
            </a:r>
            <a:endParaRPr lang="fr-FR" dirty="0"/>
          </a:p>
          <a:p>
            <a:pPr lvl="1"/>
            <a:r>
              <a:rPr lang="fr-FR" dirty="0" smtClean="0"/>
              <a:t>Lecteur (comparaison des médias sur un même sujet)</a:t>
            </a:r>
            <a:endParaRPr lang="fr-FR" dirty="0"/>
          </a:p>
          <a:p>
            <a:pPr lvl="1"/>
            <a:r>
              <a:rPr lang="fr-FR" dirty="0"/>
              <a:t>Râleur</a:t>
            </a:r>
          </a:p>
          <a:p>
            <a:pPr lvl="1"/>
            <a:r>
              <a:rPr lang="fr-FR" dirty="0" smtClean="0"/>
              <a:t>Commentateur (le débat écrit et asynchrone)</a:t>
            </a:r>
            <a:endParaRPr lang="fr-FR" dirty="0"/>
          </a:p>
          <a:p>
            <a:pPr lvl="1"/>
            <a:r>
              <a:rPr lang="fr-FR" dirty="0"/>
              <a:t>Auteur</a:t>
            </a:r>
          </a:p>
          <a:p>
            <a:pPr lvl="1"/>
            <a:r>
              <a:rPr lang="fr-FR" dirty="0"/>
              <a:t>Animateur</a:t>
            </a:r>
          </a:p>
          <a:p>
            <a:pPr marL="274320" lvl="1" indent="0">
              <a:buNone/>
            </a:pPr>
            <a:endParaRPr lang="fr-FR" dirty="0" smtClean="0"/>
          </a:p>
          <a:p>
            <a:pPr lvl="2"/>
            <a:endParaRPr lang="fr-FR" dirty="0" smtClean="0"/>
          </a:p>
          <a:p>
            <a:endParaRPr lang="fr-FR" dirty="0" smtClean="0"/>
          </a:p>
          <a:p>
            <a:pPr lvl="1"/>
            <a:endParaRPr lang="fr-FR" dirty="0"/>
          </a:p>
        </p:txBody>
      </p:sp>
      <p:pic>
        <p:nvPicPr>
          <p:cNvPr id="3074" name="Picture 2" descr="http://www.funfou.com/images/evolutionofm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8402" y="4270919"/>
            <a:ext cx="5339204" cy="20211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0879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074"/>
                                        </p:tgtEl>
                                        <p:attrNameLst>
                                          <p:attrName>style.visibility</p:attrName>
                                        </p:attrNameLst>
                                      </p:cBhvr>
                                      <p:to>
                                        <p:strVal val="visible"/>
                                      </p:to>
                                    </p:set>
                                    <p:anim calcmode="lin" valueType="num">
                                      <p:cBhvr additive="base">
                                        <p:cTn id="12" dur="500" fill="hold"/>
                                        <p:tgtEl>
                                          <p:spTgt spid="3074"/>
                                        </p:tgtEl>
                                        <p:attrNameLst>
                                          <p:attrName>ppt_x</p:attrName>
                                        </p:attrNameLst>
                                      </p:cBhvr>
                                      <p:tavLst>
                                        <p:tav tm="0">
                                          <p:val>
                                            <p:strVal val="#ppt_x"/>
                                          </p:val>
                                        </p:tav>
                                        <p:tav tm="100000">
                                          <p:val>
                                            <p:strVal val="#ppt_x"/>
                                          </p:val>
                                        </p:tav>
                                      </p:tavLst>
                                    </p:anim>
                                    <p:anim calcmode="lin" valueType="num">
                                      <p:cBhvr additive="base">
                                        <p:cTn id="13"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152400"/>
            <a:ext cx="8507288" cy="972344"/>
          </a:xfrm>
        </p:spPr>
        <p:txBody>
          <a:bodyPr>
            <a:normAutofit/>
          </a:bodyPr>
          <a:lstStyle/>
          <a:p>
            <a:r>
              <a:rPr lang="fr-FR" dirty="0" smtClean="0"/>
              <a:t>Le mot de la fin</a:t>
            </a:r>
            <a:endParaRPr lang="fr-FR" dirty="0"/>
          </a:p>
        </p:txBody>
      </p:sp>
      <p:sp>
        <p:nvSpPr>
          <p:cNvPr id="7" name="Espace réservé du contenu 2"/>
          <p:cNvSpPr txBox="1">
            <a:spLocks/>
          </p:cNvSpPr>
          <p:nvPr/>
        </p:nvSpPr>
        <p:spPr>
          <a:xfrm>
            <a:off x="467544" y="1511300"/>
            <a:ext cx="8280920" cy="4654004"/>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lvl="1"/>
            <a:endParaRPr lang="fr-FR" dirty="0" smtClean="0"/>
          </a:p>
          <a:p>
            <a:pPr lvl="1"/>
            <a:endParaRPr lang="fr-FR" dirty="0"/>
          </a:p>
          <a:p>
            <a:pPr lvl="1"/>
            <a:endParaRPr lang="fr-FR" dirty="0" smtClean="0"/>
          </a:p>
          <a:p>
            <a:pPr lvl="1"/>
            <a:endParaRPr lang="fr-FR" dirty="0"/>
          </a:p>
        </p:txBody>
      </p:sp>
      <p:sp>
        <p:nvSpPr>
          <p:cNvPr id="5" name="AutoShape 2" descr="data:image/jpeg;base64,/9j/4AAQSkZJRgABAQAAAQABAAD/2wCEAAkGBxQTEhQUExQVFRQXGBgVGRcYGB0cHRocGSAdHxoXHBwcHSogGRslHRwaIjEhJSkrLi4uHCAzODMsNygtLisBCgoKDg0OGxAQGiwkHyQsLCwsNDQsLCwsLCwsLCwsLCwsLCwsLCwsLCwsLCwsLCwsLCwsLCwsLCwsLCwsLCwsLP/AABEIALUBFgMBIgACEQEDEQH/xAAcAAEAAQUBAQAAAAAAAAAAAAAABgIDBAUHCAH/xABREAABAwIDBQMGCQYLBgcAAAABAAIDBBEFEiEGBzFBURNhcSIygZGhsRQjM0JSYnKCwRaSorLh8BUXQ0RUk8LR0tPiCCQ0c5TDNlVjg4Sz8f/EABkBAQADAQEAAAAAAAAAAAAAAAABAgMEBf/EACoRAAICAQMCBQMFAAAAAAAAAAABAhEDEiExBBMiMkFRcRRCYSMzQ4GR/9oADAMBAAIRAxEAPwDuKIiAIiIAiIgCIiAIiIAiKL7S7fUVFpLKHPFrsYQSO868unHoCgJQi4vWb8HyOy0NDJLb6QJJuDyZewv6x0WDLvTxxoucNYB308/+YpoHdkXLdht8MdVK2mrIvg07jla6/wAW53JpzeUxx5A3HfqAui1OLwR3zzxMtxzSNFvG5UAzUUbqNvsNZbNW0+uotIHcfs3Wrqd7eFMNjU3+yx7h6w1KBOEUA/jjwn+kP/qZP8KqZvhwkm3whw8YpB/ZQE9RRqk2/wANkIDa2C54AvDf1rLf01UyQXje146tcD7kBeREQBERAEREAREQBERAEREAREQBERAERco273vNpz2dIwSvNsjzqHG9iQ3jl0sD848NNUB1dW5p2t85zW+JA964M2g2ixAZ5ZnUkLyHeVJ2WgOlmN8sHXgQL2Cqbung1NTiEshJzHIziTzu9x171dQb4RDaR2Cs2uoYiRJWU7SNCDK249F7rAdvHwsfz2H1k+4LnFPu4wtnnCol+0/L+q0K9+ROFD+aOPjNJ+Dlqunm/Qr3Ik/bvKws/wA9h9v9ywsV3s4ZFG5zKgTOA0YwG51A4kAc/VfQqAYtsXh/YyGGjPahjsg7d+rrHLxdbiotspu9c5zZKwFrAb9kCMzrcnEeaD3a+Cj6eadUO5GiSN2zxfGXviooxFFcgv4MYNNHvI1d3W4HzdLrY0W7CihPaV076ubiWg5WXuSdfOOveOakbcQyRthhYyGJvBkYDQOug9/ErXPdddEOl9ZGby+xsY8VELOzpY2QRjQBjQOHVa+evkdqXuv4qy4q04rpUIx4Rm22RnbfARURmVuk7AXB3NwGpaTzPMd/iots7sc6raJ5Zwxjr8i95sbHuHrXS3FRrAPiamppvmfLxjo13nAdwNvasMmKLmm/U0jJ0XqXYPDmeeamU/aaweoAn2rYxYHhzBZtCx3e98jj+sFlOKtOP7+Ct2YL0I1stSYfRcqCnHod/iWHJhNGf5pD6Mw/tLMcrbyp7cfYjUzUVOzVE7+QLfsSOHvusD8lmxkupqieF3j+LbFSFxVpxUPFB+hOplrD9s8aorDtGVkY0yuGc2HeMr727yphs9vypnnJWRPpn3sSPLZ6dA5vhYqJrFrqCOYWkYHd/MeB4hYS6Zfay6ye56DwrFYamMSU8rJWH5zHAi/Q24HuOqzF5Q/gmpo5O2oZpGuGtmuyusDex5Pb3Hj0K6jsLvoil+JxECCUadrY5HHo4WvGfZ4cFyyg4umaJpnXkVEUrXAOaQ5p1BBuD4EKtVJCIiAIijm1O29HQg9tKM+nkN1drwvbzRz15cAUBI0XCcS3+vD/AIilYWdXudf0W9HJdS2A2qGJUbagM7M5nMc29wHNtex5jUICSIiIAiIgIjvSxl1Lh7yxwY+VzIA8m2XtDZzr2NrNDtbGxsuW7j8EjllqMRlZcQkRwAgWDrXvw85jMgH2vBbj/aExX5GBrrZGOmdra+c9kxtrEHQyHlo0rdbJUApMIpYwLOkb2z+t5NfdlHoWmOOqSRWTpWZdfXOkcSToozJtXRtcWmojBBsddLjlcLdqP/k1Qw5pHRRjXMXP5ddXcF6bTSqNHPs+TaUeIxTAmKRkgHHK4G3jbgVeKw8OoII7vgZG0PAJLLWcOR04rLWkbrcqwiL44qxBS5W3FVOKtuKgkoeVacVU4q04qpJ8KjuOnsqqln4BxMDj1Drlo9akKjW8Bv8AuoeOLJWPHtH4rLL5b9i0eSRPKsuKrBJtbUm1gOd+FltPyWqj/JgH6Je0Hwte6lyS5ZCTZpCVacf3/f8AfRXquFzHOY8Frm6EHiFjkqQUuKtr64r4oARF8KA+ErT4xgMc5DvMfzcBx8Rz8VtiizklLZlk6I7FRspbMdX1EINyGx5gO82Bssls0XLGaofecP8AuL7tRhvaxEgXey7h4cx6h7Fe3XYHRVkckc0WaZjgb5nC7XcNAbaHT1LlyVB1WxrHdFrOz/zqo/Pd/mKttQBwxupH33f5qnrt1FH/AEWT8+T/ABK5Huvox/NHHxL/AMSqal7E0QQVZcLHHai3fIR7e0UHxWnvUFjZ/hFzftPK8ouAJPM368eC7lLuoozr8FePB7/8S02KboIic0Lp4HcrguaPXZ3tVW0/QlI51i/lQNacnxY0bGYmi9rFzm2Ejie/VdF3E1DhTv8AKIAqBz4AtbfTooxiW7Wve4NMscjBwc5xBt3i1/Rcrq2ymAtp4oqeIA2tmcBbM75zz4+zgok74COjoiKpIRFZragRxvkPBjXPPg0XPuQHnfeXVfDsYNM3UOqIqa4cdRGACC3kQ+STXxXV9onAObG3zWNDR4DQLlW7Fr6nGo5ZAfio5alwNtDNmcNRxBMoI5+qy6PiUmaRx7119LG5WZZHsYpUEmppcTxOWlaIzFAOMpd2bLAZpHNaQZHkmwubAclOiou+gq6eqqZqQQvbUsDZGyEtLXDQkWGoOp9K6s0W0qM4NJmqodoZoMRNBKGmMOETbRtY5twCw2Y4tDTcaXOhHgpwoZshsMKZ4mmcHyjzQ3zW353IuT6lM1OBTUfGROr2CocVU5W3FbFSlxVpxVTysXa3aSkw18cM0Ms87o2yOyvyNYHXs3qToVlkyxhyWjFvgreVbK0P8Z9B/QJv6/8AYvh3n0H9Am/r/wDSsPqofkv22b5aHbYXo5fBp9oWRSbxMLebSQVcP1mva8DxBsU27hjdhr6mllFRTuLGZhcOY4keTI35v7R1CSzwlFpewUGmSDYuUNcJn+bDTvnP3W/tXCK7EZJZnzPcTI9xeXXN7uNzbpxXYcRlMGC1knznthph94jP+iuKBc2eVyNILY77tS45oA8kyCmgDzzLsupPetG8rAj3o08rWGroS+ZrWsMkcxaH5QBctI0OiqbvBww+dQ1Le9s4J9oW0M8Ekijg2zJRbPC/gVeHDD5ZO3a3OaeYAOLRxyOGjiOiow2GFsU9TU5+wp2BzgzRznONmMBPC5Wyyxasrpd0a9UFYrt4GG/0Co/6j9i+fl/hv9An/wCo/wBKyfUQLdtmUixm7fYZzoagDqKi59RC3OE1OHVxEdJPJDUHzYqkABx+i2Rul+g49yLPBjQzXrQbKn4LjEYvlZIXD7sgNh6H29SkdRA5jnMe0tc02LToQVFdsQWOgnb5zHe0eUPaCozK42IPc9TYdUdpG13O2viOKyVotlKkPYbcDlePBwW9XEbBERAY01BG7zmDx4e5KWgjjN2tseup96yUQBERAFFN6eICHCqskgZ4zAL8LzeRc+AcT6FK1y/f9XFlHA0Ei83aEgX+SY5zQR0L8iIEe3F0oDcSqLNAL2wty3sA3MSGk65bFvHoFJHm5P7/AL//AIsLdTSdjgjXWsZpJJD32OUexoWUV6HSLwtmGXk+FUEr6VSuwyCxsSq+yjdJkfJlt5LBdx1toOduPoWSvhKMgiOJ7RMqmGmpc5nk8g3Y5vZtPnPcTbQDp171JWNytAvewAuefeVpZXNGKNt5zqR2b0PBF/UeK3TisoXbb+C7LlJAZJGMHznBvrK5JvUxMVGK1Twbta/sm+EYDdO64J9K7Tsy5rZzK/zYWSSuPQNHH2rzdUzl73Pdxc4uPiTcrj6uXiSNcS2Onbu9j6U0nw2tjM3aPcyGLMWtIbo57iNeNxbu9Uin2dwmYZX0ZgvoJIZHEtvzyuuDZZ8lP2NHh8HAspWOcOj5Bmd7brDAJsACSdABxJPABaYsMHC2iJTd7HL9vNkHYfMwB/awStzwy2tmaLXBHJwuL+IWw3Q4mI69tPIA6nq2mmlY7zSHeabdQ7QH6x6rb77K5oNFRggyU8b3S2N8rpS05O4gNv8AeC0e6HCzPitMAPJjJmeejWC9z97KPSuJ0pbGvoSzezKafDqWlvrLPLKfCLyG39d1Bt32zTa+rEUjiyFjHyyvHEMYOXeSWj0qSb/KsOxJsTTpDCxlujnXefTZzVmbqIBHh2I1Hznuipm/rO9h9it55/JHCNq7D8JAyjDiWcM5mfnPfxsCoZvH2QipBBU0rnGlqMwa1/nRvbxYTzHQ9x9MncsPe7UhlFhlOOJbJUO++QGf2lvnxxjG0UhJtkQ3dOkGJ0XZef27B90mz/0cy6TvJnbFhdQ0aGornNFubYiXeq4US3IUgdiYld5tPDLUH7oDfe8LL3x1Ba3D6Y3uyB07/tzuJN+8ZfaudOos0fJEdisA+H1sFLmyCQnM4C9mtaXOPjZpXTXUeExns2Yc2VjSR2j5n53D6WmgvxUc3OU2U11Wf5GnLGn68xyg362B9a2VlrhxqStlJyaLeObA0lRDLNhpkjmiaZHUshzAsHnGN56cbEn0LlYK7rgMwpoaqslu2OKF8bT9OSQWawX8493eFwpZ5YqMqRaLtHbKnEjW0NHWv+WcH08v1nRHyX+Jbqf2KF7bkdg37Y9xUspKQ0+FUEL9JH9rUkH5rZCAz1tF/WontiwvbDG0Xc+QADv4D2kLf+Ep9x3nYF/xcQ6wR+xrf71MVF9loA1+VvmtZlHgLAe5ShchqEREAREQBERAFwz/AGh8StNDCHlpFO9xA4O7SRgsfQxx9AXc15r371rnYjNFxAFMBp9Fjza/jKfYpQOo4XB2OFUMf/oRuPi4Bx96wStzjvkshYL2bGweoBaQr1OnVQRzZHufCV8X1F0GZ8VDnK3WVkcbc0j2sHVxAUGxraQ1sgo6Mmz7iSU6eSPOy91ufPhzWc8ij8loxsz9m5PhFXU1fzBaniPUN1cR1BIHrUlcVZoaNsMbImCzWCw/EnvPNVkqIKluS3bKMcq+wwqvl5vYynb4yHyvZquCLsW9ioDMKpYr+VNUPmt1EbSz1ahc42O2akxCpbTxFrSQXue7gxjfOcbceI06kLzc7ubN4KkdSZvBw2pYx8756eYMYx7BH2jbtFrtI5eK1+I7z6SBp+AQSSTWsJ57AMP0msF7kd9lSd2OHjQ107iOJbCLE91zwVyHYHCWavlrpT0aI2D03BNvBW/Waojw8nKp5paiYucXyzSOueLnPce4ak9y7lu32W/g9sbJLfDqstbI3nBB5xYfrOyi/o6a04fJSUdzQUjYXkWM0hMkgH1bkhvo9SpwvFnQ1DJ3XkIcS651NwQdTz1VodPJbsOa4RyPbnEzU4hVzH50r7fZacrf0QF0vCKf4Pg9FHazp3SVLuVwTlYT92yxJdhcJMhf8IrRGTfs8jcw+rnOnrC2WN4iJnMDGdnDExsMTObWM0bfvTDikpW0JyVGBGwuIaOJIA9OijW+erDsTdEPNp44oB91tyR01d7FJYZC1zXDi0hw8QbhX9odn8Nrp3VUk1TBLIQ6RjWNe3NYAlh4gG3O606iMpVRWDSNXugo3Clr5Rxl7KjYepld5QB7hlNlot8WI9ti1RY+TFlgb3CNoDh+fmXVtkG07ZKekpWvbTQOfVPfLbO97WkZ3ZdLC4A05DovPuJVZmmllPGR7nn7xJ/Fcs1pSTNE7ZMd3e1tPTQ1NLVNkEVQY3dpHYuYYzcXaeIJspG/abB4vK7SqqejGxiMHuc4m9vBanB920Qp4p66qdCZ2CSOKOPO7IeDnG9hca2WYzYXCh51XVuHRsTQfWSQrQ7iVIh6fUi22220lfkjaxsFLEbxwNNwDwzOPzncde8rI3e7FGteZZyYqKLypJSCA+38kw83Hu4eJCl9JgmDQ6tpamocNR8IlAbcdRFa47iFk4rjUk4awhkcTPMhibkjZ4NHPv8Acpjhk3uHNLgY/ihqZnSWyt0axv0WN0a38fElRxkImxOhiNyA4yEA/Ru4fqLZXX3dhR9vVVFY7VrPior9/E8Po2/OK1zNKNIrDd2dq2YZ8ofAe9b5a3AIcsQP0iT+A9y2S4zUIiIAiIgCIiALzZvUqDJi0sWtvhUNvTFC1ek15k26GbaRzOtVTe0RBSgdk2q+VA6BaIlbfah3xzlpZJA0FxNgAST0A4levh2gjknyYGPY1FSRGSU9zWji49B/eoVRxYnivlscKenvYG5aDrrYgZpCOHIXHJWMJpzjGIlz7/B4vKt9QHRvcX8yu44RheezWgNjaANBoAODQPBcOfqHJ0uDeEEuTmLN00BB7Somc8jj5NgeutyR6VGjSSYLVjtPLp5RbOBrYe5zTa45j2em6ShZH5rRfqePrXPd9OyjainNSAc0TbSZecetn2uATG45vsl45rnjJxdou1ao1AeCGuaQWuAcCOBB1BHirTyozu5r3vgqKd13SUoMjGjznR3s5ovyDstvthbugxCOdmeM3HA8iD0I5FepDIpqznlGjSb48LqZZKIxQSyQNpYw1zGFzc7i4v1aLB3m6dyz92WzstHS1VTURuhlnaKeJrxleWEgyOynUA2HqW9psSmjGVkr2DoHED1K1V1T3m73ueeALiT71gun8epsvr2ox3lWXFVuVlxXSZnxxVpxVbirRP7+pQCl5VtfXFfFAC+L6vhQk3OAskMGIdi0umNJI1jW6uOYgHKOJPDh3Ll2z+xFbUzsiFPMwFwD3vjc1rG83OJAAsOXNTmCdzHBzHOa4cHNJBHpGqy58bqXtLXVEzmnQgyOse466hc2TFqd2aRlSMnayrbJUvDDeOMNhYfqxi1789bm606ItUqVFAiKiUkAkC5AuBwueikGk2orTZtPGCZZSGgDjYmwHpOnrXXdjsCEEEFM3iAMx6uOr3eu65Fu/he7FmfCB8YGvfY62OU5bW4WXovZul0Mh+yPxK4Mk9TNoqkbpjAAAOAFh6FUiLMsEREAREQBERAF5n2w/wDFH/y6X/tL0wvMm27rbTE9KqmPsiQHWdoX3ncoTvBr+yoZOsloh97j+iCpnjvy7/ErmO92a0UDOr3O/NFv7S9Wb04f6OZbzJPuownsqFjreXOe0PhwYPVr6SuyUNMI2Nb04nqeZUR2SoGt7CNo8iNjbeDQLe2ymy8o6QrdREHtc12ocC0juIsVcRAeXNhXupsYpWuu0SF1K6/zvOh6cMzW9eHVbza7Z2SOaWWkcY5tc7Rwf6OGZa3bOmFPjLZGuuRiBNugHweUadM0rvaui7Ux5amS3VdfTpSuLMp7bkP2ILnUEb3kl3aSNu65Nged/Sts8rWbMYlCKV0RkY2WOomDmFwBsXEhwB4jlp0Wdmvwse8FdWN+BGcuT49W3H9/35qolWnFWIKXO4K24rRbYyFjIZW8Y5QfR09lldodooJeDwx30X6e3gVn3Fq0stp2s2iL41wPA38F9VyoVJK+lUONuOihkoIsWfE4WedKwfeBPqCj+O7QskjdHDmc4/OAIsAbnvWUskYrksk2SpFg4ZVs7CFxkZcsbe7he4FiDfndZ1lZO0QERFIMPZTXGx3RO/U/avQez/yI8SvP+ymmND60LvY3/SvQOAD4keJXn5PMzePBsURFQkIiIAiIgCIiALy7vIdl2gldyFRAfU2Mr1EvMe+OnMeJVMuny8duvyMTvUpQOs7QfLv8T71yje3q6kHXtPexdWxv5S/0mtPrC5ZvXNn0jjwBf72Felk/Y/w54+c7lsoPKP2B+CkqjeypuXH6oUkXmHQEREB5Z3pROdjlQIzaQzQtaejixlvbZSzGdpXRzmCsOaqjd2cjomnKRpablZpBF+hvotPtZHm2nA61tIPZEpPtTh7XYriFwPLpmD84OB/VC3wXq2KTqtyHUWzkkxq5mMpXM+FSR/GtcXXFicpbwb5QW5wnDmwss1jWF2rgxziL+LtfYsHYDaSnZQOgmlDZjUPcA7NqHNZYk2sNQRqeS3b104VFrUuTOd8FJKtOVbirTluUNVtOwOpZb/RuPQQVd2I2DpayhikkEglc54LmPsTZxAFnAt9QTGWZoJR9R3sClu5j/gqb/mP/AFyuHqfMjbHwRmp3QlpHZVT28/KZ/c4LHO7CrHm1ot98e4lej3NB4i6svoozxY31Bc9mh52G66qPnVo/TP4p/FG8nyqwEc/iz+L16G/g+L6DfUqhQx/Qb6gjYPK202zkWH1kDCXTRuaHkFovqXNsBfXUA2UhYIhYMyAPHk5QBmHUW46K6Zc207WvJLWVcjWhxuGgC7WtB80A62HVaqXZkPmxEG+aORzYdfNJJeLdOIHpW+FvhIzmavB8HYwtc6VgL3vDGFgc74txHF17cFK1otjsDEtDUyOHxjiQxx4tMYzAjoc3uWRh01Q+NtQ4MELnBuTXMAdO0v0zcui2x+FLbkrLdm1RWRVMLywObnGuW+vqV4rUqYmzzrY1D3xOH6Ll6B2ePxPpK870Pk4xRu+kMv6w/FehtnD8UftH8FwZfMzaPBtURFmWCIiAIiIAiIgC87f7QGEZK0zW+VijeHXH8neN7QOJPlQnwzL0SolvJ2S/hCmytNpY7ubqBnBFnREkHLmFrGxs4NNjaylAjNLiTamkpJ2m+aFrXdz2ANeD94FQPe1Denif9GXL6HNP4tC1WBYxNhMj6aqjf2LnXsRZ0bhpmt3i1xwIALSRxr272rgqIGwwFz3Oe118pFgOWupJJ967e5F4XFvcx0vXZ3XYaoD2NeODomOHpspYuf7sY3xQUscgLXdiGkHiNL2K6AuE2CIiA807y+0pcdfVOjORk9PUN+s1oZa3cSxwv1CkX5Qw1uKzSU7i+N1NGOBBuHG4IPMZl1fazZWCviyTN8oXySADMwnx0c082nQ+NiOIYxuoqqMmSlqPKa0kg3Y421OUi4cDbgbclrjnokmVkrVFzY/AIn4TiDixpl7eaPPa5aI2NcwC/DyiTp3LCwSObs4qmWUkTktLD5rb37Mt6XykHxC3G6Cp7XDq+I6v7TtD/wC6zLf1sWqxWLPg8LRzZT+0tB963xeW/YpLmi9R4vHK4tbmHHKXCweBxLDzAKynq7tBTtjhhIFhDJG0W5B3xf8AaCsPK6VfDM/gxsQPxUn2He4qVbmP+Cpv+a/9cqGbQSZaaU/VI9eime5of7jTf813/wBhXJ1T3Rrj4OxoiLlNAiIgPNe9GilocVdUtaQ7tvhTHX0e1wZcC2oyva8O7nt667TBcTjqZqyWIksfKxwuLH5NoNx4ghdq2m2cgroTDUNuOLXDRzHWsHtPI+NweBBGi4xjG52SFxNNVPYfrCwceocy1hb5uU2W2LJodlJRs+7FgfB54x8ypmZ4XOixKKDNhwYOPYOb4EA/itJhGIS4TNNBWMeWSHOHt1zObfy2k+cHX15jRbPZLF4n0zWukY1wL7tc4AgFxPM6jVdWOcZJL8MzlFoxoaa2GxSC5e0tnLuZObyiTxPkEjwWeQsSgq4/4Oe0vZ5LZWAFwvoXZefMWWC/aKFkbXFwc7KPJbqb259EUopL4QpsvU7r4tQjob+vN/cvQuzR+Ld9r8AuEbtcLmnqjXytyRtaWxgjjcW8nqACdepXeNm2WiJ6uP4Lim7k2bLZG2REVCQiIgCIiAIiIAiIgNXjeBRVLSJGMdcWOZoIcBwBv0KiMe72CJ4fHSQhzTcOaBoeovwXQkQGjwfCnNfnfpbgPHmt4iIAiIgC1u0WENqqd8LiW5hdrmmxa4G7XDwIGnPgtkiA8x1eFYhgc7pGtDmyNcHta1xYWg8eHmjQ3vdt7G19cD8pIThjYcxEzQ1uUg8ng3B4cF6jrKNkos9oNtRccD11XONod0tJKS4Q5SdbwnL+jq32LSORxToq42RHaWrY+ikc17SMrXizgeDmkLWz4nC0ZnSsAIv5wuR3C9yt67dFRjian85v+Wsmi3YULDrFJIePlvd7m2BWz6l3dFe2c4ra2SvcKakY5wc4ZnWNrdT9Fo4knou4bGYSIGU0DdezDQSOZGrnd1zc+lZOE7N9m0MhhbEzuaGjxNtSe9SfC8MEWp1edL9B0C55zcnbLpUbBERVJCIiAL45oOhF/FfUQGlx3ZmCpZkkjY4cw5twe/uPeua4jugpc1xFKz7DyR7b+pdkRAcO/iipOlT6/wDQtxhu7ujj82kznq8Of6bOuAusogIxRYG91s3kN9voHJSSGINaGtFgNAq0QBERAEREAREQBERAEREAREQBERAEREAREQBERAEREAREQBERAEREAREQBERAEREAREQBERAEREAREQBERAf/2Q=="/>
          <p:cNvSpPr>
            <a:spLocks noChangeAspect="1" noChangeArrowheads="1"/>
          </p:cNvSpPr>
          <p:nvPr/>
        </p:nvSpPr>
        <p:spPr bwMode="auto">
          <a:xfrm>
            <a:off x="155575" y="-822325"/>
            <a:ext cx="2647950" cy="17240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data:image/jpeg;base64,/9j/4AAQSkZJRgABAQAAAQABAAD/2wCEAAkGBxQTEhQUExQVFRQXGBgVGRcYGB0cHRocGSAdHxoXHBwcHSogGRslHRwaIjEhJSkrLi4uHCAzODMsNygtLisBCgoKDg0OGxAQGiwkHyQsLCwsNDQsLCwsLCwsLCwsLCwsLCwsLCwsLCwsLCwsLCwsLCwsLCwsLCwsLCwsLCwsLP/AABEIALUBFgMBIgACEQEDEQH/xAAcAAEAAQUBAQAAAAAAAAAAAAAABgIDBAUHCAH/xABREAABAwIDBQMGCQYLBgcAAAABAAIDBBEFEiEGBzFBURNhcSIygZGhsRQjM0JSYnKCwRaSorLh8BUXQ0RUk8LR0tPiCCQ0c5TDNlVjg4Sz8f/EABkBAQADAQEAAAAAAAAAAAAAAAABAgMEBf/EACoRAAICAQMCBQMFAAAAAAAAAAABAhEDEiExBBMiMkFRcRRCYSMzQ4GR/9oADAMBAAIRAxEAPwDuKIiAIiIAiIgCIiAIiIAiKL7S7fUVFpLKHPFrsYQSO868unHoCgJQi4vWb8HyOy0NDJLb6QJJuDyZewv6x0WDLvTxxoucNYB308/+YpoHdkXLdht8MdVK2mrIvg07jla6/wAW53JpzeUxx5A3HfqAui1OLwR3zzxMtxzSNFvG5UAzUUbqNvsNZbNW0+uotIHcfs3Wrqd7eFMNjU3+yx7h6w1KBOEUA/jjwn+kP/qZP8KqZvhwkm3whw8YpB/ZQE9RRqk2/wANkIDa2C54AvDf1rLf01UyQXje146tcD7kBeREQBERAEREAREQBERAEREAREQBERAERco273vNpz2dIwSvNsjzqHG9iQ3jl0sD848NNUB1dW5p2t85zW+JA964M2g2ixAZ5ZnUkLyHeVJ2WgOlmN8sHXgQL2Cqbung1NTiEshJzHIziTzu9x171dQb4RDaR2Cs2uoYiRJWU7SNCDK249F7rAdvHwsfz2H1k+4LnFPu4wtnnCol+0/L+q0K9+ROFD+aOPjNJ+Dlqunm/Qr3Ik/bvKws/wA9h9v9ywsV3s4ZFG5zKgTOA0YwG51A4kAc/VfQqAYtsXh/YyGGjPahjsg7d+rrHLxdbiotspu9c5zZKwFrAb9kCMzrcnEeaD3a+Cj6eadUO5GiSN2zxfGXviooxFFcgv4MYNNHvI1d3W4HzdLrY0W7CihPaV076ubiWg5WXuSdfOOveOakbcQyRthhYyGJvBkYDQOug9/ErXPdddEOl9ZGby+xsY8VELOzpY2QRjQBjQOHVa+evkdqXuv4qy4q04rpUIx4Rm22RnbfARURmVuk7AXB3NwGpaTzPMd/iots7sc6raJ5Zwxjr8i95sbHuHrXS3FRrAPiamppvmfLxjo13nAdwNvasMmKLmm/U0jJ0XqXYPDmeeamU/aaweoAn2rYxYHhzBZtCx3e98jj+sFlOKtOP7+Ct2YL0I1stSYfRcqCnHod/iWHJhNGf5pD6Mw/tLMcrbyp7cfYjUzUVOzVE7+QLfsSOHvusD8lmxkupqieF3j+LbFSFxVpxUPFB+hOplrD9s8aorDtGVkY0yuGc2HeMr727yphs9vypnnJWRPpn3sSPLZ6dA5vhYqJrFrqCOYWkYHd/MeB4hYS6Zfay6ye56DwrFYamMSU8rJWH5zHAi/Q24HuOqzF5Q/gmpo5O2oZpGuGtmuyusDex5Pb3Hj0K6jsLvoil+JxECCUadrY5HHo4WvGfZ4cFyyg4umaJpnXkVEUrXAOaQ5p1BBuD4EKtVJCIiAIijm1O29HQg9tKM+nkN1drwvbzRz15cAUBI0XCcS3+vD/AIilYWdXudf0W9HJdS2A2qGJUbagM7M5nMc29wHNtex5jUICSIiIAiIgIjvSxl1Lh7yxwY+VzIA8m2XtDZzr2NrNDtbGxsuW7j8EjllqMRlZcQkRwAgWDrXvw85jMgH2vBbj/aExX5GBrrZGOmdra+c9kxtrEHQyHlo0rdbJUApMIpYwLOkb2z+t5NfdlHoWmOOqSRWTpWZdfXOkcSToozJtXRtcWmojBBsddLjlcLdqP/k1Qw5pHRRjXMXP5ddXcF6bTSqNHPs+TaUeIxTAmKRkgHHK4G3jbgVeKw8OoII7vgZG0PAJLLWcOR04rLWkbrcqwiL44qxBS5W3FVOKtuKgkoeVacVU4q04qpJ8KjuOnsqqln4BxMDj1Drlo9akKjW8Bv8AuoeOLJWPHtH4rLL5b9i0eSRPKsuKrBJtbUm1gOd+FltPyWqj/JgH6Je0Hwte6lyS5ZCTZpCVacf3/f8AfRXquFzHOY8Frm6EHiFjkqQUuKtr64r4oARF8KA+ErT4xgMc5DvMfzcBx8Rz8VtiizklLZlk6I7FRspbMdX1EINyGx5gO82Bssls0XLGaofecP8AuL7tRhvaxEgXey7h4cx6h7Fe3XYHRVkckc0WaZjgb5nC7XcNAbaHT1LlyVB1WxrHdFrOz/zqo/Pd/mKttQBwxupH33f5qnrt1FH/AEWT8+T/ABK5Huvox/NHHxL/AMSqal7E0QQVZcLHHai3fIR7e0UHxWnvUFjZ/hFzftPK8ouAJPM368eC7lLuoozr8FePB7/8S02KboIic0Lp4HcrguaPXZ3tVW0/QlI51i/lQNacnxY0bGYmi9rFzm2Ejie/VdF3E1DhTv8AKIAqBz4AtbfTooxiW7Wve4NMscjBwc5xBt3i1/Rcrq2ymAtp4oqeIA2tmcBbM75zz4+zgok74COjoiKpIRFZragRxvkPBjXPPg0XPuQHnfeXVfDsYNM3UOqIqa4cdRGACC3kQ+STXxXV9onAObG3zWNDR4DQLlW7Fr6nGo5ZAfio5alwNtDNmcNRxBMoI5+qy6PiUmaRx7119LG5WZZHsYpUEmppcTxOWlaIzFAOMpd2bLAZpHNaQZHkmwubAclOiou+gq6eqqZqQQvbUsDZGyEtLXDQkWGoOp9K6s0W0qM4NJmqodoZoMRNBKGmMOETbRtY5twCw2Y4tDTcaXOhHgpwoZshsMKZ4mmcHyjzQ3zW353IuT6lM1OBTUfGROr2CocVU5W3FbFSlxVpxVTysXa3aSkw18cM0Ms87o2yOyvyNYHXs3qToVlkyxhyWjFvgreVbK0P8Z9B/QJv6/8AYvh3n0H9Am/r/wDSsPqofkv22b5aHbYXo5fBp9oWRSbxMLebSQVcP1mva8DxBsU27hjdhr6mllFRTuLGZhcOY4keTI35v7R1CSzwlFpewUGmSDYuUNcJn+bDTvnP3W/tXCK7EZJZnzPcTI9xeXXN7uNzbpxXYcRlMGC1knznthph94jP+iuKBc2eVyNILY77tS45oA8kyCmgDzzLsupPetG8rAj3o08rWGroS+ZrWsMkcxaH5QBctI0OiqbvBww+dQ1Le9s4J9oW0M8Ekijg2zJRbPC/gVeHDD5ZO3a3OaeYAOLRxyOGjiOiow2GFsU9TU5+wp2BzgzRznONmMBPC5Wyyxasrpd0a9UFYrt4GG/0Co/6j9i+fl/hv9An/wCo/wBKyfUQLdtmUixm7fYZzoagDqKi59RC3OE1OHVxEdJPJDUHzYqkABx+i2Rul+g49yLPBjQzXrQbKn4LjEYvlZIXD7sgNh6H29SkdRA5jnMe0tc02LToQVFdsQWOgnb5zHe0eUPaCozK42IPc9TYdUdpG13O2viOKyVotlKkPYbcDlePBwW9XEbBERAY01BG7zmDx4e5KWgjjN2tseup96yUQBERAFFN6eICHCqskgZ4zAL8LzeRc+AcT6FK1y/f9XFlHA0Ei83aEgX+SY5zQR0L8iIEe3F0oDcSqLNAL2wty3sA3MSGk65bFvHoFJHm5P7/AL//AIsLdTSdjgjXWsZpJJD32OUexoWUV6HSLwtmGXk+FUEr6VSuwyCxsSq+yjdJkfJlt5LBdx1toOduPoWSvhKMgiOJ7RMqmGmpc5nk8g3Y5vZtPnPcTbQDp171JWNytAvewAuefeVpZXNGKNt5zqR2b0PBF/UeK3TisoXbb+C7LlJAZJGMHznBvrK5JvUxMVGK1Twbta/sm+EYDdO64J9K7Tsy5rZzK/zYWSSuPQNHH2rzdUzl73Pdxc4uPiTcrj6uXiSNcS2Onbu9j6U0nw2tjM3aPcyGLMWtIbo57iNeNxbu9Uin2dwmYZX0ZgvoJIZHEtvzyuuDZZ8lP2NHh8HAspWOcOj5Bmd7brDAJsACSdABxJPABaYsMHC2iJTd7HL9vNkHYfMwB/awStzwy2tmaLXBHJwuL+IWw3Q4mI69tPIA6nq2mmlY7zSHeabdQ7QH6x6rb77K5oNFRggyU8b3S2N8rpS05O4gNv8AeC0e6HCzPitMAPJjJmeejWC9z97KPSuJ0pbGvoSzezKafDqWlvrLPLKfCLyG39d1Bt32zTa+rEUjiyFjHyyvHEMYOXeSWj0qSb/KsOxJsTTpDCxlujnXefTZzVmbqIBHh2I1Hznuipm/rO9h9it55/JHCNq7D8JAyjDiWcM5mfnPfxsCoZvH2QipBBU0rnGlqMwa1/nRvbxYTzHQ9x9MncsPe7UhlFhlOOJbJUO++QGf2lvnxxjG0UhJtkQ3dOkGJ0XZef27B90mz/0cy6TvJnbFhdQ0aGornNFubYiXeq4US3IUgdiYld5tPDLUH7oDfe8LL3x1Ba3D6Y3uyB07/tzuJN+8ZfaudOos0fJEdisA+H1sFLmyCQnM4C9mtaXOPjZpXTXUeExns2Yc2VjSR2j5n53D6WmgvxUc3OU2U11Wf5GnLGn68xyg362B9a2VlrhxqStlJyaLeObA0lRDLNhpkjmiaZHUshzAsHnGN56cbEn0LlYK7rgMwpoaqslu2OKF8bT9OSQWawX8493eFwpZ5YqMqRaLtHbKnEjW0NHWv+WcH08v1nRHyX+Jbqf2KF7bkdg37Y9xUspKQ0+FUEL9JH9rUkH5rZCAz1tF/WontiwvbDG0Xc+QADv4D2kLf+Ep9x3nYF/xcQ6wR+xrf71MVF9loA1+VvmtZlHgLAe5ShchqEREAREQBERAFwz/AGh8StNDCHlpFO9xA4O7SRgsfQxx9AXc15r371rnYjNFxAFMBp9Fjza/jKfYpQOo4XB2OFUMf/oRuPi4Bx96wStzjvkshYL2bGweoBaQr1OnVQRzZHufCV8X1F0GZ8VDnK3WVkcbc0j2sHVxAUGxraQ1sgo6Mmz7iSU6eSPOy91ufPhzWc8ij8loxsz9m5PhFXU1fzBaniPUN1cR1BIHrUlcVZoaNsMbImCzWCw/EnvPNVkqIKluS3bKMcq+wwqvl5vYynb4yHyvZquCLsW9ioDMKpYr+VNUPmt1EbSz1ahc42O2akxCpbTxFrSQXue7gxjfOcbceI06kLzc7ubN4KkdSZvBw2pYx8756eYMYx7BH2jbtFrtI5eK1+I7z6SBp+AQSSTWsJ57AMP0msF7kd9lSd2OHjQ107iOJbCLE91zwVyHYHCWavlrpT0aI2D03BNvBW/Waojw8nKp5paiYucXyzSOueLnPce4ak9y7lu32W/g9sbJLfDqstbI3nBB5xYfrOyi/o6a04fJSUdzQUjYXkWM0hMkgH1bkhvo9SpwvFnQ1DJ3XkIcS651NwQdTz1VodPJbsOa4RyPbnEzU4hVzH50r7fZacrf0QF0vCKf4Pg9FHazp3SVLuVwTlYT92yxJdhcJMhf8IrRGTfs8jcw+rnOnrC2WN4iJnMDGdnDExsMTObWM0bfvTDikpW0JyVGBGwuIaOJIA9OijW+erDsTdEPNp44oB91tyR01d7FJYZC1zXDi0hw8QbhX9odn8Nrp3VUk1TBLIQ6RjWNe3NYAlh4gG3O606iMpVRWDSNXugo3Clr5Rxl7KjYepld5QB7hlNlot8WI9ti1RY+TFlgb3CNoDh+fmXVtkG07ZKekpWvbTQOfVPfLbO97WkZ3ZdLC4A05DovPuJVZmmllPGR7nn7xJ/Fcs1pSTNE7ZMd3e1tPTQ1NLVNkEVQY3dpHYuYYzcXaeIJspG/abB4vK7SqqejGxiMHuc4m9vBanB920Qp4p66qdCZ2CSOKOPO7IeDnG9hca2WYzYXCh51XVuHRsTQfWSQrQ7iVIh6fUi22220lfkjaxsFLEbxwNNwDwzOPzncde8rI3e7FGteZZyYqKLypJSCA+38kw83Hu4eJCl9JgmDQ6tpamocNR8IlAbcdRFa47iFk4rjUk4awhkcTPMhibkjZ4NHPv8Acpjhk3uHNLgY/ihqZnSWyt0axv0WN0a38fElRxkImxOhiNyA4yEA/Ru4fqLZXX3dhR9vVVFY7VrPior9/E8Po2/OK1zNKNIrDd2dq2YZ8ofAe9b5a3AIcsQP0iT+A9y2S4zUIiIAiIgCIiALzZvUqDJi0sWtvhUNvTFC1ek15k26GbaRzOtVTe0RBSgdk2q+VA6BaIlbfah3xzlpZJA0FxNgAST0A4levh2gjknyYGPY1FSRGSU9zWji49B/eoVRxYnivlscKenvYG5aDrrYgZpCOHIXHJWMJpzjGIlz7/B4vKt9QHRvcX8yu44RheezWgNjaANBoAODQPBcOfqHJ0uDeEEuTmLN00BB7Somc8jj5NgeutyR6VGjSSYLVjtPLp5RbOBrYe5zTa45j2em6ShZH5rRfqePrXPd9OyjainNSAc0TbSZecetn2uATG45vsl45rnjJxdou1ao1AeCGuaQWuAcCOBB1BHirTyozu5r3vgqKd13SUoMjGjznR3s5ovyDstvthbugxCOdmeM3HA8iD0I5FepDIpqznlGjSb48LqZZKIxQSyQNpYw1zGFzc7i4v1aLB3m6dyz92WzstHS1VTURuhlnaKeJrxleWEgyOynUA2HqW9psSmjGVkr2DoHED1K1V1T3m73ueeALiT71gun8epsvr2ox3lWXFVuVlxXSZnxxVpxVbirRP7+pQCl5VtfXFfFAC+L6vhQk3OAskMGIdi0umNJI1jW6uOYgHKOJPDh3Ll2z+xFbUzsiFPMwFwD3vjc1rG83OJAAsOXNTmCdzHBzHOa4cHNJBHpGqy58bqXtLXVEzmnQgyOse466hc2TFqd2aRlSMnayrbJUvDDeOMNhYfqxi1789bm606ItUqVFAiKiUkAkC5AuBwueikGk2orTZtPGCZZSGgDjYmwHpOnrXXdjsCEEEFM3iAMx6uOr3eu65Fu/he7FmfCB8YGvfY62OU5bW4WXovZul0Mh+yPxK4Mk9TNoqkbpjAAAOAFh6FUiLMsEREAREQBERAF5n2w/wDFH/y6X/tL0wvMm27rbTE9KqmPsiQHWdoX3ncoTvBr+yoZOsloh97j+iCpnjvy7/ErmO92a0UDOr3O/NFv7S9Wb04f6OZbzJPuownsqFjreXOe0PhwYPVr6SuyUNMI2Nb04nqeZUR2SoGt7CNo8iNjbeDQLe2ymy8o6QrdREHtc12ocC0juIsVcRAeXNhXupsYpWuu0SF1K6/zvOh6cMzW9eHVbza7Z2SOaWWkcY5tc7Rwf6OGZa3bOmFPjLZGuuRiBNugHweUadM0rvaui7Ux5amS3VdfTpSuLMp7bkP2ILnUEb3kl3aSNu65Nged/Sts8rWbMYlCKV0RkY2WOomDmFwBsXEhwB4jlp0Wdmvwse8FdWN+BGcuT49W3H9/35qolWnFWIKXO4K24rRbYyFjIZW8Y5QfR09lldodooJeDwx30X6e3gVn3Fq0stp2s2iL41wPA38F9VyoVJK+lUONuOihkoIsWfE4WedKwfeBPqCj+O7QskjdHDmc4/OAIsAbnvWUskYrksk2SpFg4ZVs7CFxkZcsbe7he4FiDfndZ1lZO0QERFIMPZTXGx3RO/U/avQez/yI8SvP+ymmND60LvY3/SvQOAD4keJXn5PMzePBsURFQkIiIAiIgCIiALy7vIdl2gldyFRAfU2Mr1EvMe+OnMeJVMuny8duvyMTvUpQOs7QfLv8T71yje3q6kHXtPexdWxv5S/0mtPrC5ZvXNn0jjwBf72Felk/Y/w54+c7lsoPKP2B+CkqjeypuXH6oUkXmHQEREB5Z3pROdjlQIzaQzQtaejixlvbZSzGdpXRzmCsOaqjd2cjomnKRpablZpBF+hvotPtZHm2nA61tIPZEpPtTh7XYriFwPLpmD84OB/VC3wXq2KTqtyHUWzkkxq5mMpXM+FSR/GtcXXFicpbwb5QW5wnDmwss1jWF2rgxziL+LtfYsHYDaSnZQOgmlDZjUPcA7NqHNZYk2sNQRqeS3b104VFrUuTOd8FJKtOVbirTluUNVtOwOpZb/RuPQQVd2I2DpayhikkEglc54LmPsTZxAFnAt9QTGWZoJR9R3sClu5j/gqb/mP/AFyuHqfMjbHwRmp3QlpHZVT28/KZ/c4LHO7CrHm1ot98e4lej3NB4i6svoozxY31Bc9mh52G66qPnVo/TP4p/FG8nyqwEc/iz+L16G/g+L6DfUqhQx/Qb6gjYPK202zkWH1kDCXTRuaHkFovqXNsBfXUA2UhYIhYMyAPHk5QBmHUW46K6Zc207WvJLWVcjWhxuGgC7WtB80A62HVaqXZkPmxEG+aORzYdfNJJeLdOIHpW+FvhIzmavB8HYwtc6VgL3vDGFgc74txHF17cFK1otjsDEtDUyOHxjiQxx4tMYzAjoc3uWRh01Q+NtQ4MELnBuTXMAdO0v0zcui2x+FLbkrLdm1RWRVMLywObnGuW+vqV4rUqYmzzrY1D3xOH6Ll6B2ePxPpK870Pk4xRu+kMv6w/FehtnD8UftH8FwZfMzaPBtURFmWCIiAIiIAiIgC87f7QGEZK0zW+VijeHXH8neN7QOJPlQnwzL0SolvJ2S/hCmytNpY7ubqBnBFnREkHLmFrGxs4NNjaylAjNLiTamkpJ2m+aFrXdz2ANeD94FQPe1Denif9GXL6HNP4tC1WBYxNhMj6aqjf2LnXsRZ0bhpmt3i1xwIALSRxr272rgqIGwwFz3Oe118pFgOWupJJ967e5F4XFvcx0vXZ3XYaoD2NeODomOHpspYuf7sY3xQUscgLXdiGkHiNL2K6AuE2CIiA807y+0pcdfVOjORk9PUN+s1oZa3cSxwv1CkX5Qw1uKzSU7i+N1NGOBBuHG4IPMZl1fazZWCviyTN8oXySADMwnx0c082nQ+NiOIYxuoqqMmSlqPKa0kg3Y421OUi4cDbgbclrjnokmVkrVFzY/AIn4TiDixpl7eaPPa5aI2NcwC/DyiTp3LCwSObs4qmWUkTktLD5rb37Mt6XykHxC3G6Cp7XDq+I6v7TtD/wC6zLf1sWqxWLPg8LRzZT+0tB963xeW/YpLmi9R4vHK4tbmHHKXCweBxLDzAKynq7tBTtjhhIFhDJG0W5B3xf8AaCsPK6VfDM/gxsQPxUn2He4qVbmP+Cpv+a/9cqGbQSZaaU/VI9eime5of7jTf813/wBhXJ1T3Rrj4OxoiLlNAiIgPNe9GilocVdUtaQ7tvhTHX0e1wZcC2oyva8O7nt667TBcTjqZqyWIksfKxwuLH5NoNx4ghdq2m2cgroTDUNuOLXDRzHWsHtPI+NweBBGi4xjG52SFxNNVPYfrCwceocy1hb5uU2W2LJodlJRs+7FgfB54x8ypmZ4XOixKKDNhwYOPYOb4EA/itJhGIS4TNNBWMeWSHOHt1zObfy2k+cHX15jRbPZLF4n0zWukY1wL7tc4AgFxPM6jVdWOcZJL8MzlFoxoaa2GxSC5e0tnLuZObyiTxPkEjwWeQsSgq4/4Oe0vZ5LZWAFwvoXZefMWWC/aKFkbXFwc7KPJbqb259EUopL4QpsvU7r4tQjob+vN/cvQuzR+Ld9r8AuEbtcLmnqjXytyRtaWxgjjcW8nqACdepXeNm2WiJ6uP4Lim7k2bLZG2REVCQiIgCIiAIiIAiIgNXjeBRVLSJGMdcWOZoIcBwBv0KiMe72CJ4fHSQhzTcOaBoeovwXQkQGjwfCnNfnfpbgPHmt4iIAiIgC1u0WENqqd8LiW5hdrmmxa4G7XDwIGnPgtkiA8x1eFYhgc7pGtDmyNcHta1xYWg8eHmjQ3vdt7G19cD8pIThjYcxEzQ1uUg8ng3B4cF6jrKNkos9oNtRccD11XONod0tJKS4Q5SdbwnL+jq32LSORxToq42RHaWrY+ikc17SMrXizgeDmkLWz4nC0ZnSsAIv5wuR3C9yt67dFRjian85v+Wsmi3YULDrFJIePlvd7m2BWz6l3dFe2c4ra2SvcKakY5wc4ZnWNrdT9Fo4knou4bGYSIGU0DdezDQSOZGrnd1zc+lZOE7N9m0MhhbEzuaGjxNtSe9SfC8MEWp1edL9B0C55zcnbLpUbBERVJCIiAL45oOhF/FfUQGlx3ZmCpZkkjY4cw5twe/uPeua4jugpc1xFKz7DyR7b+pdkRAcO/iipOlT6/wDQtxhu7ujj82kznq8Of6bOuAusogIxRYG91s3kN9voHJSSGINaGtFgNAq0QBERAEREAREQBERAEREAREQBERAEREAREQBERAEREAREQBERAEREAREQBERAEREAREQBERAEREAREQBERAf/2Q=="/>
          <p:cNvSpPr>
            <a:spLocks noChangeAspect="1" noChangeArrowheads="1"/>
          </p:cNvSpPr>
          <p:nvPr/>
        </p:nvSpPr>
        <p:spPr bwMode="auto">
          <a:xfrm>
            <a:off x="307975" y="-669925"/>
            <a:ext cx="2647950" cy="17240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8" name="AutoShape 6" descr="data:image/jpeg;base64,/9j/4AAQSkZJRgABAQAAAQABAAD/2wCEAAkGBxQTEhQUExQVFRQXGBgVGRcYGB0cHRocGSAdHxoXHBwcHSogGRslHRwaIjEhJSkrLi4uHCAzODMsNygtLisBCgoKDg0OGxAQGiwkHyQsLCwsNDQsLCwsLCwsLCwsLCwsLCwsLCwsLCwsLCwsLCwsLCwsLCwsLCwsLCwsLCwsLP/AABEIALUBFgMBIgACEQEDEQH/xAAcAAEAAQUBAQAAAAAAAAAAAAAABgIDBAUHCAH/xABREAABAwIDBQMGCQYLBgcAAAABAAIDBBEFEiEGBzFBURNhcSIygZGhsRQjM0JSYnKCwRaSorLh8BUXQ0RUk8LR0tPiCCQ0c5TDNlVjg4Sz8f/EABkBAQADAQEAAAAAAAAAAAAAAAABAgMEBf/EACoRAAICAQMCBQMFAAAAAAAAAAABAhEDEiExBBMiMkFRcRRCYSMzQ4GR/9oADAMBAAIRAxEAPwDuKIiAIiIAiIgCIiAIiIAiKL7S7fUVFpLKHPFrsYQSO868unHoCgJQi4vWb8HyOy0NDJLb6QJJuDyZewv6x0WDLvTxxoucNYB308/+YpoHdkXLdht8MdVK2mrIvg07jla6/wAW53JpzeUxx5A3HfqAui1OLwR3zzxMtxzSNFvG5UAzUUbqNvsNZbNW0+uotIHcfs3Wrqd7eFMNjU3+yx7h6w1KBOEUA/jjwn+kP/qZP8KqZvhwkm3whw8YpB/ZQE9RRqk2/wANkIDa2C54AvDf1rLf01UyQXje146tcD7kBeREQBERAEREAREQBERAEREAREQBERAERco273vNpz2dIwSvNsjzqHG9iQ3jl0sD848NNUB1dW5p2t85zW+JA964M2g2ixAZ5ZnUkLyHeVJ2WgOlmN8sHXgQL2Cqbung1NTiEshJzHIziTzu9x171dQb4RDaR2Cs2uoYiRJWU7SNCDK249F7rAdvHwsfz2H1k+4LnFPu4wtnnCol+0/L+q0K9+ROFD+aOPjNJ+Dlqunm/Qr3Ik/bvKws/wA9h9v9ywsV3s4ZFG5zKgTOA0YwG51A4kAc/VfQqAYtsXh/YyGGjPahjsg7d+rrHLxdbiotspu9c5zZKwFrAb9kCMzrcnEeaD3a+Cj6eadUO5GiSN2zxfGXviooxFFcgv4MYNNHvI1d3W4HzdLrY0W7CihPaV076ubiWg5WXuSdfOOveOakbcQyRthhYyGJvBkYDQOug9/ErXPdddEOl9ZGby+xsY8VELOzpY2QRjQBjQOHVa+evkdqXuv4qy4q04rpUIx4Rm22RnbfARURmVuk7AXB3NwGpaTzPMd/iots7sc6raJ5Zwxjr8i95sbHuHrXS3FRrAPiamppvmfLxjo13nAdwNvasMmKLmm/U0jJ0XqXYPDmeeamU/aaweoAn2rYxYHhzBZtCx3e98jj+sFlOKtOP7+Ct2YL0I1stSYfRcqCnHod/iWHJhNGf5pD6Mw/tLMcrbyp7cfYjUzUVOzVE7+QLfsSOHvusD8lmxkupqieF3j+LbFSFxVpxUPFB+hOplrD9s8aorDtGVkY0yuGc2HeMr727yphs9vypnnJWRPpn3sSPLZ6dA5vhYqJrFrqCOYWkYHd/MeB4hYS6Zfay6ye56DwrFYamMSU8rJWH5zHAi/Q24HuOqzF5Q/gmpo5O2oZpGuGtmuyusDex5Pb3Hj0K6jsLvoil+JxECCUadrY5HHo4WvGfZ4cFyyg4umaJpnXkVEUrXAOaQ5p1BBuD4EKtVJCIiAIijm1O29HQg9tKM+nkN1drwvbzRz15cAUBI0XCcS3+vD/AIilYWdXudf0W9HJdS2A2qGJUbagM7M5nMc29wHNtex5jUICSIiIAiIgIjvSxl1Lh7yxwY+VzIA8m2XtDZzr2NrNDtbGxsuW7j8EjllqMRlZcQkRwAgWDrXvw85jMgH2vBbj/aExX5GBrrZGOmdra+c9kxtrEHQyHlo0rdbJUApMIpYwLOkb2z+t5NfdlHoWmOOqSRWTpWZdfXOkcSToozJtXRtcWmojBBsddLjlcLdqP/k1Qw5pHRRjXMXP5ddXcF6bTSqNHPs+TaUeIxTAmKRkgHHK4G3jbgVeKw8OoII7vgZG0PAJLLWcOR04rLWkbrcqwiL44qxBS5W3FVOKtuKgkoeVacVU4q04qpJ8KjuOnsqqln4BxMDj1Drlo9akKjW8Bv8AuoeOLJWPHtH4rLL5b9i0eSRPKsuKrBJtbUm1gOd+FltPyWqj/JgH6Je0Hwte6lyS5ZCTZpCVacf3/f8AfRXquFzHOY8Frm6EHiFjkqQUuKtr64r4oARF8KA+ErT4xgMc5DvMfzcBx8Rz8VtiizklLZlk6I7FRspbMdX1EINyGx5gO82Bssls0XLGaofecP8AuL7tRhvaxEgXey7h4cx6h7Fe3XYHRVkckc0WaZjgb5nC7XcNAbaHT1LlyVB1WxrHdFrOz/zqo/Pd/mKttQBwxupH33f5qnrt1FH/AEWT8+T/ABK5Huvox/NHHxL/AMSqal7E0QQVZcLHHai3fIR7e0UHxWnvUFjZ/hFzftPK8ouAJPM368eC7lLuoozr8FePB7/8S02KboIic0Lp4HcrguaPXZ3tVW0/QlI51i/lQNacnxY0bGYmi9rFzm2Ejie/VdF3E1DhTv8AKIAqBz4AtbfTooxiW7Wve4NMscjBwc5xBt3i1/Rcrq2ymAtp4oqeIA2tmcBbM75zz4+zgok74COjoiKpIRFZragRxvkPBjXPPg0XPuQHnfeXVfDsYNM3UOqIqa4cdRGACC3kQ+STXxXV9onAObG3zWNDR4DQLlW7Fr6nGo5ZAfio5alwNtDNmcNRxBMoI5+qy6PiUmaRx7119LG5WZZHsYpUEmppcTxOWlaIzFAOMpd2bLAZpHNaQZHkmwubAclOiou+gq6eqqZqQQvbUsDZGyEtLXDQkWGoOp9K6s0W0qM4NJmqodoZoMRNBKGmMOETbRtY5twCw2Y4tDTcaXOhHgpwoZshsMKZ4mmcHyjzQ3zW353IuT6lM1OBTUfGROr2CocVU5W3FbFSlxVpxVTysXa3aSkw18cM0Ms87o2yOyvyNYHXs3qToVlkyxhyWjFvgreVbK0P8Z9B/QJv6/8AYvh3n0H9Am/r/wDSsPqofkv22b5aHbYXo5fBp9oWRSbxMLebSQVcP1mva8DxBsU27hjdhr6mllFRTuLGZhcOY4keTI35v7R1CSzwlFpewUGmSDYuUNcJn+bDTvnP3W/tXCK7EZJZnzPcTI9xeXXN7uNzbpxXYcRlMGC1knznthph94jP+iuKBc2eVyNILY77tS45oA8kyCmgDzzLsupPetG8rAj3o08rWGroS+ZrWsMkcxaH5QBctI0OiqbvBww+dQ1Le9s4J9oW0M8Ekijg2zJRbPC/gVeHDD5ZO3a3OaeYAOLRxyOGjiOiow2GFsU9TU5+wp2BzgzRznONmMBPC5Wyyxasrpd0a9UFYrt4GG/0Co/6j9i+fl/hv9An/wCo/wBKyfUQLdtmUixm7fYZzoagDqKi59RC3OE1OHVxEdJPJDUHzYqkABx+i2Rul+g49yLPBjQzXrQbKn4LjEYvlZIXD7sgNh6H29SkdRA5jnMe0tc02LToQVFdsQWOgnb5zHe0eUPaCozK42IPc9TYdUdpG13O2viOKyVotlKkPYbcDlePBwW9XEbBERAY01BG7zmDx4e5KWgjjN2tseup96yUQBERAFFN6eICHCqskgZ4zAL8LzeRc+AcT6FK1y/f9XFlHA0Ei83aEgX+SY5zQR0L8iIEe3F0oDcSqLNAL2wty3sA3MSGk65bFvHoFJHm5P7/AL//AIsLdTSdjgjXWsZpJJD32OUexoWUV6HSLwtmGXk+FUEr6VSuwyCxsSq+yjdJkfJlt5LBdx1toOduPoWSvhKMgiOJ7RMqmGmpc5nk8g3Y5vZtPnPcTbQDp171JWNytAvewAuefeVpZXNGKNt5zqR2b0PBF/UeK3TisoXbb+C7LlJAZJGMHznBvrK5JvUxMVGK1Twbta/sm+EYDdO64J9K7Tsy5rZzK/zYWSSuPQNHH2rzdUzl73Pdxc4uPiTcrj6uXiSNcS2Onbu9j6U0nw2tjM3aPcyGLMWtIbo57iNeNxbu9Uin2dwmYZX0ZgvoJIZHEtvzyuuDZZ8lP2NHh8HAspWOcOj5Bmd7brDAJsACSdABxJPABaYsMHC2iJTd7HL9vNkHYfMwB/awStzwy2tmaLXBHJwuL+IWw3Q4mI69tPIA6nq2mmlY7zSHeabdQ7QH6x6rb77K5oNFRggyU8b3S2N8rpS05O4gNv8AeC0e6HCzPitMAPJjJmeejWC9z97KPSuJ0pbGvoSzezKafDqWlvrLPLKfCLyG39d1Bt32zTa+rEUjiyFjHyyvHEMYOXeSWj0qSb/KsOxJsTTpDCxlujnXefTZzVmbqIBHh2I1Hznuipm/rO9h9it55/JHCNq7D8JAyjDiWcM5mfnPfxsCoZvH2QipBBU0rnGlqMwa1/nRvbxYTzHQ9x9MncsPe7UhlFhlOOJbJUO++QGf2lvnxxjG0UhJtkQ3dOkGJ0XZef27B90mz/0cy6TvJnbFhdQ0aGornNFubYiXeq4US3IUgdiYld5tPDLUH7oDfe8LL3x1Ba3D6Y3uyB07/tzuJN+8ZfaudOos0fJEdisA+H1sFLmyCQnM4C9mtaXOPjZpXTXUeExns2Yc2VjSR2j5n53D6WmgvxUc3OU2U11Wf5GnLGn68xyg362B9a2VlrhxqStlJyaLeObA0lRDLNhpkjmiaZHUshzAsHnGN56cbEn0LlYK7rgMwpoaqslu2OKF8bT9OSQWawX8493eFwpZ5YqMqRaLtHbKnEjW0NHWv+WcH08v1nRHyX+Jbqf2KF7bkdg37Y9xUspKQ0+FUEL9JH9rUkH5rZCAz1tF/WontiwvbDG0Xc+QADv4D2kLf+Ep9x3nYF/xcQ6wR+xrf71MVF9loA1+VvmtZlHgLAe5ShchqEREAREQBERAFwz/AGh8StNDCHlpFO9xA4O7SRgsfQxx9AXc15r371rnYjNFxAFMBp9Fjza/jKfYpQOo4XB2OFUMf/oRuPi4Bx96wStzjvkshYL2bGweoBaQr1OnVQRzZHufCV8X1F0GZ8VDnK3WVkcbc0j2sHVxAUGxraQ1sgo6Mmz7iSU6eSPOy91ufPhzWc8ij8loxsz9m5PhFXU1fzBaniPUN1cR1BIHrUlcVZoaNsMbImCzWCw/EnvPNVkqIKluS3bKMcq+wwqvl5vYynb4yHyvZquCLsW9ioDMKpYr+VNUPmt1EbSz1ahc42O2akxCpbTxFrSQXue7gxjfOcbceI06kLzc7ubN4KkdSZvBw2pYx8756eYMYx7BH2jbtFrtI5eK1+I7z6SBp+AQSSTWsJ57AMP0msF7kd9lSd2OHjQ107iOJbCLE91zwVyHYHCWavlrpT0aI2D03BNvBW/Waojw8nKp5paiYucXyzSOueLnPce4ak9y7lu32W/g9sbJLfDqstbI3nBB5xYfrOyi/o6a04fJSUdzQUjYXkWM0hMkgH1bkhvo9SpwvFnQ1DJ3XkIcS651NwQdTz1VodPJbsOa4RyPbnEzU4hVzH50r7fZacrf0QF0vCKf4Pg9FHazp3SVLuVwTlYT92yxJdhcJMhf8IrRGTfs8jcw+rnOnrC2WN4iJnMDGdnDExsMTObWM0bfvTDikpW0JyVGBGwuIaOJIA9OijW+erDsTdEPNp44oB91tyR01d7FJYZC1zXDi0hw8QbhX9odn8Nrp3VUk1TBLIQ6RjWNe3NYAlh4gG3O606iMpVRWDSNXugo3Clr5Rxl7KjYepld5QB7hlNlot8WI9ti1RY+TFlgb3CNoDh+fmXVtkG07ZKekpWvbTQOfVPfLbO97WkZ3ZdLC4A05DovPuJVZmmllPGR7nn7xJ/Fcs1pSTNE7ZMd3e1tPTQ1NLVNkEVQY3dpHYuYYzcXaeIJspG/abB4vK7SqqejGxiMHuc4m9vBanB920Qp4p66qdCZ2CSOKOPO7IeDnG9hca2WYzYXCh51XVuHRsTQfWSQrQ7iVIh6fUi22220lfkjaxsFLEbxwNNwDwzOPzncde8rI3e7FGteZZyYqKLypJSCA+38kw83Hu4eJCl9JgmDQ6tpamocNR8IlAbcdRFa47iFk4rjUk4awhkcTPMhibkjZ4NHPv8Acpjhk3uHNLgY/ihqZnSWyt0axv0WN0a38fElRxkImxOhiNyA4yEA/Ru4fqLZXX3dhR9vVVFY7VrPior9/E8Po2/OK1zNKNIrDd2dq2YZ8ofAe9b5a3AIcsQP0iT+A9y2S4zUIiIAiIgCIiALzZvUqDJi0sWtvhUNvTFC1ek15k26GbaRzOtVTe0RBSgdk2q+VA6BaIlbfah3xzlpZJA0FxNgAST0A4levh2gjknyYGPY1FSRGSU9zWji49B/eoVRxYnivlscKenvYG5aDrrYgZpCOHIXHJWMJpzjGIlz7/B4vKt9QHRvcX8yu44RheezWgNjaANBoAODQPBcOfqHJ0uDeEEuTmLN00BB7Somc8jj5NgeutyR6VGjSSYLVjtPLp5RbOBrYe5zTa45j2em6ShZH5rRfqePrXPd9OyjainNSAc0TbSZecetn2uATG45vsl45rnjJxdou1ao1AeCGuaQWuAcCOBB1BHirTyozu5r3vgqKd13SUoMjGjznR3s5ovyDstvthbugxCOdmeM3HA8iD0I5FepDIpqznlGjSb48LqZZKIxQSyQNpYw1zGFzc7i4v1aLB3m6dyz92WzstHS1VTURuhlnaKeJrxleWEgyOynUA2HqW9psSmjGVkr2DoHED1K1V1T3m73ueeALiT71gun8epsvr2ox3lWXFVuVlxXSZnxxVpxVbirRP7+pQCl5VtfXFfFAC+L6vhQk3OAskMGIdi0umNJI1jW6uOYgHKOJPDh3Ll2z+xFbUzsiFPMwFwD3vjc1rG83OJAAsOXNTmCdzHBzHOa4cHNJBHpGqy58bqXtLXVEzmnQgyOse466hc2TFqd2aRlSMnayrbJUvDDeOMNhYfqxi1789bm606ItUqVFAiKiUkAkC5AuBwueikGk2orTZtPGCZZSGgDjYmwHpOnrXXdjsCEEEFM3iAMx6uOr3eu65Fu/he7FmfCB8YGvfY62OU5bW4WXovZul0Mh+yPxK4Mk9TNoqkbpjAAAOAFh6FUiLMsEREAREQBERAF5n2w/wDFH/y6X/tL0wvMm27rbTE9KqmPsiQHWdoX3ncoTvBr+yoZOsloh97j+iCpnjvy7/ErmO92a0UDOr3O/NFv7S9Wb04f6OZbzJPuownsqFjreXOe0PhwYPVr6SuyUNMI2Nb04nqeZUR2SoGt7CNo8iNjbeDQLe2ymy8o6QrdREHtc12ocC0juIsVcRAeXNhXupsYpWuu0SF1K6/zvOh6cMzW9eHVbza7Z2SOaWWkcY5tc7Rwf6OGZa3bOmFPjLZGuuRiBNugHweUadM0rvaui7Ux5amS3VdfTpSuLMp7bkP2ILnUEb3kl3aSNu65Nged/Sts8rWbMYlCKV0RkY2WOomDmFwBsXEhwB4jlp0Wdmvwse8FdWN+BGcuT49W3H9/35qolWnFWIKXO4K24rRbYyFjIZW8Y5QfR09lldodooJeDwx30X6e3gVn3Fq0stp2s2iL41wPA38F9VyoVJK+lUONuOihkoIsWfE4WedKwfeBPqCj+O7QskjdHDmc4/OAIsAbnvWUskYrksk2SpFg4ZVs7CFxkZcsbe7he4FiDfndZ1lZO0QERFIMPZTXGx3RO/U/avQez/yI8SvP+ymmND60LvY3/SvQOAD4keJXn5PMzePBsURFQkIiIAiIgCIiALy7vIdl2gldyFRAfU2Mr1EvMe+OnMeJVMuny8duvyMTvUpQOs7QfLv8T71yje3q6kHXtPexdWxv5S/0mtPrC5ZvXNn0jjwBf72Felk/Y/w54+c7lsoPKP2B+CkqjeypuXH6oUkXmHQEREB5Z3pROdjlQIzaQzQtaejixlvbZSzGdpXRzmCsOaqjd2cjomnKRpablZpBF+hvotPtZHm2nA61tIPZEpPtTh7XYriFwPLpmD84OB/VC3wXq2KTqtyHUWzkkxq5mMpXM+FSR/GtcXXFicpbwb5QW5wnDmwss1jWF2rgxziL+LtfYsHYDaSnZQOgmlDZjUPcA7NqHNZYk2sNQRqeS3b104VFrUuTOd8FJKtOVbirTluUNVtOwOpZb/RuPQQVd2I2DpayhikkEglc54LmPsTZxAFnAt9QTGWZoJR9R3sClu5j/gqb/mP/AFyuHqfMjbHwRmp3QlpHZVT28/KZ/c4LHO7CrHm1ot98e4lej3NB4i6svoozxY31Bc9mh52G66qPnVo/TP4p/FG8nyqwEc/iz+L16G/g+L6DfUqhQx/Qb6gjYPK202zkWH1kDCXTRuaHkFovqXNsBfXUA2UhYIhYMyAPHk5QBmHUW46K6Zc207WvJLWVcjWhxuGgC7WtB80A62HVaqXZkPmxEG+aORzYdfNJJeLdOIHpW+FvhIzmavB8HYwtc6VgL3vDGFgc74txHF17cFK1otjsDEtDUyOHxjiQxx4tMYzAjoc3uWRh01Q+NtQ4MELnBuTXMAdO0v0zcui2x+FLbkrLdm1RWRVMLywObnGuW+vqV4rUqYmzzrY1D3xOH6Ll6B2ePxPpK870Pk4xRu+kMv6w/FehtnD8UftH8FwZfMzaPBtURFmWCIiAIiIAiIgC87f7QGEZK0zW+VijeHXH8neN7QOJPlQnwzL0SolvJ2S/hCmytNpY7ubqBnBFnREkHLmFrGxs4NNjaylAjNLiTamkpJ2m+aFrXdz2ANeD94FQPe1Denif9GXL6HNP4tC1WBYxNhMj6aqjf2LnXsRZ0bhpmt3i1xwIALSRxr272rgqIGwwFz3Oe118pFgOWupJJ967e5F4XFvcx0vXZ3XYaoD2NeODomOHpspYuf7sY3xQUscgLXdiGkHiNL2K6AuE2CIiA807y+0pcdfVOjORk9PUN+s1oZa3cSxwv1CkX5Qw1uKzSU7i+N1NGOBBuHG4IPMZl1fazZWCviyTN8oXySADMwnx0c082nQ+NiOIYxuoqqMmSlqPKa0kg3Y421OUi4cDbgbclrjnokmVkrVFzY/AIn4TiDixpl7eaPPa5aI2NcwC/DyiTp3LCwSObs4qmWUkTktLD5rb37Mt6XykHxC3G6Cp7XDq+I6v7TtD/wC6zLf1sWqxWLPg8LRzZT+0tB963xeW/YpLmi9R4vHK4tbmHHKXCweBxLDzAKynq7tBTtjhhIFhDJG0W5B3xf8AaCsPK6VfDM/gxsQPxUn2He4qVbmP+Cpv+a/9cqGbQSZaaU/VI9eime5of7jTf813/wBhXJ1T3Rrj4OxoiLlNAiIgPNe9GilocVdUtaQ7tvhTHX0e1wZcC2oyva8O7nt667TBcTjqZqyWIksfKxwuLH5NoNx4ghdq2m2cgroTDUNuOLXDRzHWsHtPI+NweBBGi4xjG52SFxNNVPYfrCwceocy1hb5uU2W2LJodlJRs+7FgfB54x8ypmZ4XOixKKDNhwYOPYOb4EA/itJhGIS4TNNBWMeWSHOHt1zObfy2k+cHX15jRbPZLF4n0zWukY1wL7tc4AgFxPM6jVdWOcZJL8MzlFoxoaa2GxSC5e0tnLuZObyiTxPkEjwWeQsSgq4/4Oe0vZ5LZWAFwvoXZefMWWC/aKFkbXFwc7KPJbqb259EUopL4QpsvU7r4tQjob+vN/cvQuzR+Ld9r8AuEbtcLmnqjXytyRtaWxgjjcW8nqACdepXeNm2WiJ6uP4Lim7k2bLZG2REVCQiIgCIiAIiIAiIgNXjeBRVLSJGMdcWOZoIcBwBv0KiMe72CJ4fHSQhzTcOaBoeovwXQkQGjwfCnNfnfpbgPHmt4iIAiIgC1u0WENqqd8LiW5hdrmmxa4G7XDwIGnPgtkiA8x1eFYhgc7pGtDmyNcHta1xYWg8eHmjQ3vdt7G19cD8pIThjYcxEzQ1uUg8ng3B4cF6jrKNkos9oNtRccD11XONod0tJKS4Q5SdbwnL+jq32LSORxToq42RHaWrY+ikc17SMrXizgeDmkLWz4nC0ZnSsAIv5wuR3C9yt67dFRjian85v+Wsmi3YULDrFJIePlvd7m2BWz6l3dFe2c4ra2SvcKakY5wc4ZnWNrdT9Fo4knou4bGYSIGU0DdezDQSOZGrnd1zc+lZOE7N9m0MhhbEzuaGjxNtSe9SfC8MEWp1edL9B0C55zcnbLpUbBERVJCIiAL45oOhF/FfUQGlx3ZmCpZkkjY4cw5twe/uPeua4jugpc1xFKz7DyR7b+pdkRAcO/iipOlT6/wDQtxhu7ujj82kznq8Of6bOuAusogIxRYG91s3kN9voHJSSGINaGtFgNAq0QBERAEREAREQBERAEREAREQBERAEREAREQBERAEREAREQBERAEREAREQBERAEREAREQBERAEREAREQBERAf/2Q=="/>
          <p:cNvSpPr>
            <a:spLocks noChangeAspect="1" noChangeArrowheads="1"/>
          </p:cNvSpPr>
          <p:nvPr/>
        </p:nvSpPr>
        <p:spPr bwMode="auto">
          <a:xfrm>
            <a:off x="460375" y="-517525"/>
            <a:ext cx="2647950" cy="17240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10" name="AutoShape 10" descr="data:image/jpeg;base64,/9j/4AAQSkZJRgABAQAAAQABAAD/2wCEAAkGBxQTEhQUExQVFRQXGBgVGRcYGB0cHRocGSAdHxoXHBwcHSogGRslHRwaIjEhJSkrLi4uHCAzODMsNygtLisBCgoKDg0OGxAQGiwkHyQsLCwsNDQsLCwsLCwsLCwsLCwsLCwsLCwsLCwsLCwsLCwsLCwsLCwsLCwsLCwsLCwsLP/AABEIALUBFgMBIgACEQEDEQH/xAAcAAEAAQUBAQAAAAAAAAAAAAAABgIDBAUHCAH/xABREAABAwIDBQMGCQYLBgcAAAABAAIDBBEFEiEGBzFBURNhcSIygZGhsRQjM0JSYnKCwRaSorLh8BUXQ0RUk8LR0tPiCCQ0c5TDNlVjg4Sz8f/EABkBAQADAQEAAAAAAAAAAAAAAAABAgMEBf/EACoRAAICAQMCBQMFAAAAAAAAAAABAhEDEiExBBMiMkFRcRRCYSMzQ4GR/9oADAMBAAIRAxEAPwDuKIiAIiIAiIgCIiAIiIAiKL7S7fUVFpLKHPFrsYQSO868unHoCgJQi4vWb8HyOy0NDJLb6QJJuDyZewv6x0WDLvTxxoucNYB308/+YpoHdkXLdht8MdVK2mrIvg07jla6/wAW53JpzeUxx5A3HfqAui1OLwR3zzxMtxzSNFvG5UAzUUbqNvsNZbNW0+uotIHcfs3Wrqd7eFMNjU3+yx7h6w1KBOEUA/jjwn+kP/qZP8KqZvhwkm3whw8YpB/ZQE9RRqk2/wANkIDa2C54AvDf1rLf01UyQXje146tcD7kBeREQBERAEREAREQBERAEREAREQBERAERco273vNpz2dIwSvNsjzqHG9iQ3jl0sD848NNUB1dW5p2t85zW+JA964M2g2ixAZ5ZnUkLyHeVJ2WgOlmN8sHXgQL2Cqbung1NTiEshJzHIziTzu9x171dQb4RDaR2Cs2uoYiRJWU7SNCDK249F7rAdvHwsfz2H1k+4LnFPu4wtnnCol+0/L+q0K9+ROFD+aOPjNJ+Dlqunm/Qr3Ik/bvKws/wA9h9v9ywsV3s4ZFG5zKgTOA0YwG51A4kAc/VfQqAYtsXh/YyGGjPahjsg7d+rrHLxdbiotspu9c5zZKwFrAb9kCMzrcnEeaD3a+Cj6eadUO5GiSN2zxfGXviooxFFcgv4MYNNHvI1d3W4HzdLrY0W7CihPaV076ubiWg5WXuSdfOOveOakbcQyRthhYyGJvBkYDQOug9/ErXPdddEOl9ZGby+xsY8VELOzpY2QRjQBjQOHVa+evkdqXuv4qy4q04rpUIx4Rm22RnbfARURmVuk7AXB3NwGpaTzPMd/iots7sc6raJ5Zwxjr8i95sbHuHrXS3FRrAPiamppvmfLxjo13nAdwNvasMmKLmm/U0jJ0XqXYPDmeeamU/aaweoAn2rYxYHhzBZtCx3e98jj+sFlOKtOP7+Ct2YL0I1stSYfRcqCnHod/iWHJhNGf5pD6Mw/tLMcrbyp7cfYjUzUVOzVE7+QLfsSOHvusD8lmxkupqieF3j+LbFSFxVpxUPFB+hOplrD9s8aorDtGVkY0yuGc2HeMr727yphs9vypnnJWRPpn3sSPLZ6dA5vhYqJrFrqCOYWkYHd/MeB4hYS6Zfay6ye56DwrFYamMSU8rJWH5zHAi/Q24HuOqzF5Q/gmpo5O2oZpGuGtmuyusDex5Pb3Hj0K6jsLvoil+JxECCUadrY5HHo4WvGfZ4cFyyg4umaJpnXkVEUrXAOaQ5p1BBuD4EKtVJCIiAIijm1O29HQg9tKM+nkN1drwvbzRz15cAUBI0XCcS3+vD/AIilYWdXudf0W9HJdS2A2qGJUbagM7M5nMc29wHNtex5jUICSIiIAiIgIjvSxl1Lh7yxwY+VzIA8m2XtDZzr2NrNDtbGxsuW7j8EjllqMRlZcQkRwAgWDrXvw85jMgH2vBbj/aExX5GBrrZGOmdra+c9kxtrEHQyHlo0rdbJUApMIpYwLOkb2z+t5NfdlHoWmOOqSRWTpWZdfXOkcSToozJtXRtcWmojBBsddLjlcLdqP/k1Qw5pHRRjXMXP5ddXcF6bTSqNHPs+TaUeIxTAmKRkgHHK4G3jbgVeKw8OoII7vgZG0PAJLLWcOR04rLWkbrcqwiL44qxBS5W3FVOKtuKgkoeVacVU4q04qpJ8KjuOnsqqln4BxMDj1Drlo9akKjW8Bv8AuoeOLJWPHtH4rLL5b9i0eSRPKsuKrBJtbUm1gOd+FltPyWqj/JgH6Je0Hwte6lyS5ZCTZpCVacf3/f8AfRXquFzHOY8Frm6EHiFjkqQUuKtr64r4oARF8KA+ErT4xgMc5DvMfzcBx8Rz8VtiizklLZlk6I7FRspbMdX1EINyGx5gO82Bssls0XLGaofecP8AuL7tRhvaxEgXey7h4cx6h7Fe3XYHRVkckc0WaZjgb5nC7XcNAbaHT1LlyVB1WxrHdFrOz/zqo/Pd/mKttQBwxupH33f5qnrt1FH/AEWT8+T/ABK5Huvox/NHHxL/AMSqal7E0QQVZcLHHai3fIR7e0UHxWnvUFjZ/hFzftPK8ouAJPM368eC7lLuoozr8FePB7/8S02KboIic0Lp4HcrguaPXZ3tVW0/QlI51i/lQNacnxY0bGYmi9rFzm2Ejie/VdF3E1DhTv8AKIAqBz4AtbfTooxiW7Wve4NMscjBwc5xBt3i1/Rcrq2ymAtp4oqeIA2tmcBbM75zz4+zgok74COjoiKpIRFZragRxvkPBjXPPg0XPuQHnfeXVfDsYNM3UOqIqa4cdRGACC3kQ+STXxXV9onAObG3zWNDR4DQLlW7Fr6nGo5ZAfio5alwNtDNmcNRxBMoI5+qy6PiUmaRx7119LG5WZZHsYpUEmppcTxOWlaIzFAOMpd2bLAZpHNaQZHkmwubAclOiou+gq6eqqZqQQvbUsDZGyEtLXDQkWGoOp9K6s0W0qM4NJmqodoZoMRNBKGmMOETbRtY5twCw2Y4tDTcaXOhHgpwoZshsMKZ4mmcHyjzQ3zW353IuT6lM1OBTUfGROr2CocVU5W3FbFSlxVpxVTysXa3aSkw18cM0Ms87o2yOyvyNYHXs3qToVlkyxhyWjFvgreVbK0P8Z9B/QJv6/8AYvh3n0H9Am/r/wDSsPqofkv22b5aHbYXo5fBp9oWRSbxMLebSQVcP1mva8DxBsU27hjdhr6mllFRTuLGZhcOY4keTI35v7R1CSzwlFpewUGmSDYuUNcJn+bDTvnP3W/tXCK7EZJZnzPcTI9xeXXN7uNzbpxXYcRlMGC1knznthph94jP+iuKBc2eVyNILY77tS45oA8kyCmgDzzLsupPetG8rAj3o08rWGroS+ZrWsMkcxaH5QBctI0OiqbvBww+dQ1Le9s4J9oW0M8Ekijg2zJRbPC/gVeHDD5ZO3a3OaeYAOLRxyOGjiOiow2GFsU9TU5+wp2BzgzRznONmMBPC5Wyyxasrpd0a9UFYrt4GG/0Co/6j9i+fl/hv9An/wCo/wBKyfUQLdtmUixm7fYZzoagDqKi59RC3OE1OHVxEdJPJDUHzYqkABx+i2Rul+g49yLPBjQzXrQbKn4LjEYvlZIXD7sgNh6H29SkdRA5jnMe0tc02LToQVFdsQWOgnb5zHe0eUPaCozK42IPc9TYdUdpG13O2viOKyVotlKkPYbcDlePBwW9XEbBERAY01BG7zmDx4e5KWgjjN2tseup96yUQBERAFFN6eICHCqskgZ4zAL8LzeRc+AcT6FK1y/f9XFlHA0Ei83aEgX+SY5zQR0L8iIEe3F0oDcSqLNAL2wty3sA3MSGk65bFvHoFJHm5P7/AL//AIsLdTSdjgjXWsZpJJD32OUexoWUV6HSLwtmGXk+FUEr6VSuwyCxsSq+yjdJkfJlt5LBdx1toOduPoWSvhKMgiOJ7RMqmGmpc5nk8g3Y5vZtPnPcTbQDp171JWNytAvewAuefeVpZXNGKNt5zqR2b0PBF/UeK3TisoXbb+C7LlJAZJGMHznBvrK5JvUxMVGK1Twbta/sm+EYDdO64J9K7Tsy5rZzK/zYWSSuPQNHH2rzdUzl73Pdxc4uPiTcrj6uXiSNcS2Onbu9j6U0nw2tjM3aPcyGLMWtIbo57iNeNxbu9Uin2dwmYZX0ZgvoJIZHEtvzyuuDZZ8lP2NHh8HAspWOcOj5Bmd7brDAJsACSdABxJPABaYsMHC2iJTd7HL9vNkHYfMwB/awStzwy2tmaLXBHJwuL+IWw3Q4mI69tPIA6nq2mmlY7zSHeabdQ7QH6x6rb77K5oNFRggyU8b3S2N8rpS05O4gNv8AeC0e6HCzPitMAPJjJmeejWC9z97KPSuJ0pbGvoSzezKafDqWlvrLPLKfCLyG39d1Bt32zTa+rEUjiyFjHyyvHEMYOXeSWj0qSb/KsOxJsTTpDCxlujnXefTZzVmbqIBHh2I1Hznuipm/rO9h9it55/JHCNq7D8JAyjDiWcM5mfnPfxsCoZvH2QipBBU0rnGlqMwa1/nRvbxYTzHQ9x9MncsPe7UhlFhlOOJbJUO++QGf2lvnxxjG0UhJtkQ3dOkGJ0XZef27B90mz/0cy6TvJnbFhdQ0aGornNFubYiXeq4US3IUgdiYld5tPDLUH7oDfe8LL3x1Ba3D6Y3uyB07/tzuJN+8ZfaudOos0fJEdisA+H1sFLmyCQnM4C9mtaXOPjZpXTXUeExns2Yc2VjSR2j5n53D6WmgvxUc3OU2U11Wf5GnLGn68xyg362B9a2VlrhxqStlJyaLeObA0lRDLNhpkjmiaZHUshzAsHnGN56cbEn0LlYK7rgMwpoaqslu2OKF8bT9OSQWawX8493eFwpZ5YqMqRaLtHbKnEjW0NHWv+WcH08v1nRHyX+Jbqf2KF7bkdg37Y9xUspKQ0+FUEL9JH9rUkH5rZCAz1tF/WontiwvbDG0Xc+QADv4D2kLf+Ep9x3nYF/xcQ6wR+xrf71MVF9loA1+VvmtZlHgLAe5ShchqEREAREQBERAFwz/AGh8StNDCHlpFO9xA4O7SRgsfQxx9AXc15r371rnYjNFxAFMBp9Fjza/jKfYpQOo4XB2OFUMf/oRuPi4Bx96wStzjvkshYL2bGweoBaQr1OnVQRzZHufCV8X1F0GZ8VDnK3WVkcbc0j2sHVxAUGxraQ1sgo6Mmz7iSU6eSPOy91ufPhzWc8ij8loxsz9m5PhFXU1fzBaniPUN1cR1BIHrUlcVZoaNsMbImCzWCw/EnvPNVkqIKluS3bKMcq+wwqvl5vYynb4yHyvZquCLsW9ioDMKpYr+VNUPmt1EbSz1ahc42O2akxCpbTxFrSQXue7gxjfOcbceI06kLzc7ubN4KkdSZvBw2pYx8756eYMYx7BH2jbtFrtI5eK1+I7z6SBp+AQSSTWsJ57AMP0msF7kd9lSd2OHjQ107iOJbCLE91zwVyHYHCWavlrpT0aI2D03BNvBW/Waojw8nKp5paiYucXyzSOueLnPce4ak9y7lu32W/g9sbJLfDqstbI3nBB5xYfrOyi/o6a04fJSUdzQUjYXkWM0hMkgH1bkhvo9SpwvFnQ1DJ3XkIcS651NwQdTz1VodPJbsOa4RyPbnEzU4hVzH50r7fZacrf0QF0vCKf4Pg9FHazp3SVLuVwTlYT92yxJdhcJMhf8IrRGTfs8jcw+rnOnrC2WN4iJnMDGdnDExsMTObWM0bfvTDikpW0JyVGBGwuIaOJIA9OijW+erDsTdEPNp44oB91tyR01d7FJYZC1zXDi0hw8QbhX9odn8Nrp3VUk1TBLIQ6RjWNe3NYAlh4gG3O606iMpVRWDSNXugo3Clr5Rxl7KjYepld5QB7hlNlot8WI9ti1RY+TFlgb3CNoDh+fmXVtkG07ZKekpWvbTQOfVPfLbO97WkZ3ZdLC4A05DovPuJVZmmllPGR7nn7xJ/Fcs1pSTNE7ZMd3e1tPTQ1NLVNkEVQY3dpHYuYYzcXaeIJspG/abB4vK7SqqejGxiMHuc4m9vBanB920Qp4p66qdCZ2CSOKOPO7IeDnG9hca2WYzYXCh51XVuHRsTQfWSQrQ7iVIh6fUi22220lfkjaxsFLEbxwNNwDwzOPzncde8rI3e7FGteZZyYqKLypJSCA+38kw83Hu4eJCl9JgmDQ6tpamocNR8IlAbcdRFa47iFk4rjUk4awhkcTPMhibkjZ4NHPv8Acpjhk3uHNLgY/ihqZnSWyt0axv0WN0a38fElRxkImxOhiNyA4yEA/Ru4fqLZXX3dhR9vVVFY7VrPior9/E8Po2/OK1zNKNIrDd2dq2YZ8ofAe9b5a3AIcsQP0iT+A9y2S4zUIiIAiIgCIiALzZvUqDJi0sWtvhUNvTFC1ek15k26GbaRzOtVTe0RBSgdk2q+VA6BaIlbfah3xzlpZJA0FxNgAST0A4levh2gjknyYGPY1FSRGSU9zWji49B/eoVRxYnivlscKenvYG5aDrrYgZpCOHIXHJWMJpzjGIlz7/B4vKt9QHRvcX8yu44RheezWgNjaANBoAODQPBcOfqHJ0uDeEEuTmLN00BB7Somc8jj5NgeutyR6VGjSSYLVjtPLp5RbOBrYe5zTa45j2em6ShZH5rRfqePrXPd9OyjainNSAc0TbSZecetn2uATG45vsl45rnjJxdou1ao1AeCGuaQWuAcCOBB1BHirTyozu5r3vgqKd13SUoMjGjznR3s5ovyDstvthbugxCOdmeM3HA8iD0I5FepDIpqznlGjSb48LqZZKIxQSyQNpYw1zGFzc7i4v1aLB3m6dyz92WzstHS1VTURuhlnaKeJrxleWEgyOynUA2HqW9psSmjGVkr2DoHED1K1V1T3m73ueeALiT71gun8epsvr2ox3lWXFVuVlxXSZnxxVpxVbirRP7+pQCl5VtfXFfFAC+L6vhQk3OAskMGIdi0umNJI1jW6uOYgHKOJPDh3Ll2z+xFbUzsiFPMwFwD3vjc1rG83OJAAsOXNTmCdzHBzHOa4cHNJBHpGqy58bqXtLXVEzmnQgyOse466hc2TFqd2aRlSMnayrbJUvDDeOMNhYfqxi1789bm606ItUqVFAiKiUkAkC5AuBwueikGk2orTZtPGCZZSGgDjYmwHpOnrXXdjsCEEEFM3iAMx6uOr3eu65Fu/he7FmfCB8YGvfY62OU5bW4WXovZul0Mh+yPxK4Mk9TNoqkbpjAAAOAFh6FUiLMsEREAREQBERAF5n2w/wDFH/y6X/tL0wvMm27rbTE9KqmPsiQHWdoX3ncoTvBr+yoZOsloh97j+iCpnjvy7/ErmO92a0UDOr3O/NFv7S9Wb04f6OZbzJPuownsqFjreXOe0PhwYPVr6SuyUNMI2Nb04nqeZUR2SoGt7CNo8iNjbeDQLe2ymy8o6QrdREHtc12ocC0juIsVcRAeXNhXupsYpWuu0SF1K6/zvOh6cMzW9eHVbza7Z2SOaWWkcY5tc7Rwf6OGZa3bOmFPjLZGuuRiBNugHweUadM0rvaui7Ux5amS3VdfTpSuLMp7bkP2ILnUEb3kl3aSNu65Nged/Sts8rWbMYlCKV0RkY2WOomDmFwBsXEhwB4jlp0Wdmvwse8FdWN+BGcuT49W3H9/35qolWnFWIKXO4K24rRbYyFjIZW8Y5QfR09lldodooJeDwx30X6e3gVn3Fq0stp2s2iL41wPA38F9VyoVJK+lUONuOihkoIsWfE4WedKwfeBPqCj+O7QskjdHDmc4/OAIsAbnvWUskYrksk2SpFg4ZVs7CFxkZcsbe7he4FiDfndZ1lZO0QERFIMPZTXGx3RO/U/avQez/yI8SvP+ymmND60LvY3/SvQOAD4keJXn5PMzePBsURFQkIiIAiIgCIiALy7vIdl2gldyFRAfU2Mr1EvMe+OnMeJVMuny8duvyMTvUpQOs7QfLv8T71yje3q6kHXtPexdWxv5S/0mtPrC5ZvXNn0jjwBf72Felk/Y/w54+c7lsoPKP2B+CkqjeypuXH6oUkXmHQEREB5Z3pROdjlQIzaQzQtaejixlvbZSzGdpXRzmCsOaqjd2cjomnKRpablZpBF+hvotPtZHm2nA61tIPZEpPtTh7XYriFwPLpmD84OB/VC3wXq2KTqtyHUWzkkxq5mMpXM+FSR/GtcXXFicpbwb5QW5wnDmwss1jWF2rgxziL+LtfYsHYDaSnZQOgmlDZjUPcA7NqHNZYk2sNQRqeS3b104VFrUuTOd8FJKtOVbirTluUNVtOwOpZb/RuPQQVd2I2DpayhikkEglc54LmPsTZxAFnAt9QTGWZoJR9R3sClu5j/gqb/mP/AFyuHqfMjbHwRmp3QlpHZVT28/KZ/c4LHO7CrHm1ot98e4lej3NB4i6svoozxY31Bc9mh52G66qPnVo/TP4p/FG8nyqwEc/iz+L16G/g+L6DfUqhQx/Qb6gjYPK202zkWH1kDCXTRuaHkFovqXNsBfXUA2UhYIhYMyAPHk5QBmHUW46K6Zc207WvJLWVcjWhxuGgC7WtB80A62HVaqXZkPmxEG+aORzYdfNJJeLdOIHpW+FvhIzmavB8HYwtc6VgL3vDGFgc74txHF17cFK1otjsDEtDUyOHxjiQxx4tMYzAjoc3uWRh01Q+NtQ4MELnBuTXMAdO0v0zcui2x+FLbkrLdm1RWRVMLywObnGuW+vqV4rUqYmzzrY1D3xOH6Ll6B2ePxPpK870Pk4xRu+kMv6w/FehtnD8UftH8FwZfMzaPBtURFmWCIiAIiIAiIgC87f7QGEZK0zW+VijeHXH8neN7QOJPlQnwzL0SolvJ2S/hCmytNpY7ubqBnBFnREkHLmFrGxs4NNjaylAjNLiTamkpJ2m+aFrXdz2ANeD94FQPe1Denif9GXL6HNP4tC1WBYxNhMj6aqjf2LnXsRZ0bhpmt3i1xwIALSRxr272rgqIGwwFz3Oe118pFgOWupJJ967e5F4XFvcx0vXZ3XYaoD2NeODomOHpspYuf7sY3xQUscgLXdiGkHiNL2K6AuE2CIiA807y+0pcdfVOjORk9PUN+s1oZa3cSxwv1CkX5Qw1uKzSU7i+N1NGOBBuHG4IPMZl1fazZWCviyTN8oXySADMwnx0c082nQ+NiOIYxuoqqMmSlqPKa0kg3Y421OUi4cDbgbclrjnokmVkrVFzY/AIn4TiDixpl7eaPPa5aI2NcwC/DyiTp3LCwSObs4qmWUkTktLD5rb37Mt6XykHxC3G6Cp7XDq+I6v7TtD/wC6zLf1sWqxWLPg8LRzZT+0tB963xeW/YpLmi9R4vHK4tbmHHKXCweBxLDzAKynq7tBTtjhhIFhDJG0W5B3xf8AaCsPK6VfDM/gxsQPxUn2He4qVbmP+Cpv+a/9cqGbQSZaaU/VI9eime5of7jTf813/wBhXJ1T3Rrj4OxoiLlNAiIgPNe9GilocVdUtaQ7tvhTHX0e1wZcC2oyva8O7nt667TBcTjqZqyWIksfKxwuLH5NoNx4ghdq2m2cgroTDUNuOLXDRzHWsHtPI+NweBBGi4xjG52SFxNNVPYfrCwceocy1hb5uU2W2LJodlJRs+7FgfB54x8ypmZ4XOixKKDNhwYOPYOb4EA/itJhGIS4TNNBWMeWSHOHt1zObfy2k+cHX15jRbPZLF4n0zWukY1wL7tc4AgFxPM6jVdWOcZJL8MzlFoxoaa2GxSC5e0tnLuZObyiTxPkEjwWeQsSgq4/4Oe0vZ5LZWAFwvoXZefMWWC/aKFkbXFwc7KPJbqb259EUopL4QpsvU7r4tQjob+vN/cvQuzR+Ld9r8AuEbtcLmnqjXytyRtaWxgjjcW8nqACdepXeNm2WiJ6uP4Lim7k2bLZG2REVCQiIgCIiAIiIAiIgNXjeBRVLSJGMdcWOZoIcBwBv0KiMe72CJ4fHSQhzTcOaBoeovwXQkQGjwfCnNfnfpbgPHmt4iIAiIgC1u0WENqqd8LiW5hdrmmxa4G7XDwIGnPgtkiA8x1eFYhgc7pGtDmyNcHta1xYWg8eHmjQ3vdt7G19cD8pIThjYcxEzQ1uUg8ng3B4cF6jrKNkos9oNtRccD11XONod0tJKS4Q5SdbwnL+jq32LSORxToq42RHaWrY+ikc17SMrXizgeDmkLWz4nC0ZnSsAIv5wuR3C9yt67dFRjian85v+Wsmi3YULDrFJIePlvd7m2BWz6l3dFe2c4ra2SvcKakY5wc4ZnWNrdT9Fo4knou4bGYSIGU0DdezDQSOZGrnd1zc+lZOE7N9m0MhhbEzuaGjxNtSe9SfC8MEWp1edL9B0C55zcnbLpUbBERVJCIiAL45oOhF/FfUQGlx3ZmCpZkkjY4cw5twe/uPeua4jugpc1xFKz7DyR7b+pdkRAcO/iipOlT6/wDQtxhu7ujj82kznq8Of6bOuAusogIxRYG91s3kN9voHJSSGINaGtFgNAq0QBERAEREAREQBERAEREAREQBERAEREAREQBERAEREAREQBERAEREAREQBERAEREAREQBERAEREAREQBERAf/2Q=="/>
          <p:cNvSpPr>
            <a:spLocks noChangeAspect="1" noChangeArrowheads="1"/>
          </p:cNvSpPr>
          <p:nvPr/>
        </p:nvSpPr>
        <p:spPr bwMode="auto">
          <a:xfrm>
            <a:off x="765175" y="-212725"/>
            <a:ext cx="2647950" cy="17240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12" name="Espace réservé du contenu 2"/>
          <p:cNvSpPr txBox="1">
            <a:spLocks/>
          </p:cNvSpPr>
          <p:nvPr/>
        </p:nvSpPr>
        <p:spPr>
          <a:xfrm>
            <a:off x="619944" y="1215571"/>
            <a:ext cx="8280920" cy="3653589"/>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274320" lvl="1" indent="0">
              <a:buNone/>
            </a:pPr>
            <a:endParaRPr lang="fr-FR" dirty="0" smtClean="0"/>
          </a:p>
          <a:p>
            <a:pPr lvl="2"/>
            <a:endParaRPr lang="fr-FR" dirty="0" smtClean="0"/>
          </a:p>
          <a:p>
            <a:endParaRPr lang="fr-FR" dirty="0" smtClean="0"/>
          </a:p>
          <a:p>
            <a:pPr lvl="1"/>
            <a:endParaRPr lang="fr-FR" dirty="0"/>
          </a:p>
        </p:txBody>
      </p:sp>
      <p:sp>
        <p:nvSpPr>
          <p:cNvPr id="13" name="Espace réservé du contenu 2"/>
          <p:cNvSpPr txBox="1">
            <a:spLocks/>
          </p:cNvSpPr>
          <p:nvPr/>
        </p:nvSpPr>
        <p:spPr>
          <a:xfrm>
            <a:off x="467544" y="1484784"/>
            <a:ext cx="8280920" cy="1557581"/>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buNone/>
            </a:pPr>
            <a:r>
              <a:rPr lang="fr-FR" i="1" dirty="0" smtClean="0"/>
              <a:t>«</a:t>
            </a:r>
            <a:r>
              <a:rPr lang="fr-FR" i="1" dirty="0"/>
              <a:t> </a:t>
            </a:r>
            <a:r>
              <a:rPr lang="fr-FR" dirty="0"/>
              <a:t> L’imprimerie a permis au peuple de lire, internet va lui permettre d’écrire. </a:t>
            </a:r>
            <a:r>
              <a:rPr lang="fr-FR" i="1" dirty="0"/>
              <a:t> »</a:t>
            </a:r>
          </a:p>
          <a:p>
            <a:pPr marL="0" indent="0" algn="r">
              <a:buNone/>
            </a:pPr>
            <a:r>
              <a:rPr lang="fr-FR" sz="1400" i="1" dirty="0"/>
              <a:t>	</a:t>
            </a:r>
            <a:r>
              <a:rPr lang="fr-FR" sz="1400" i="1" dirty="0" smtClean="0"/>
              <a:t>Benjamin Bayart, président de la FFDN</a:t>
            </a:r>
            <a:endParaRPr lang="fr-FR" sz="1400" i="1" dirty="0"/>
          </a:p>
          <a:p>
            <a:pPr lvl="1"/>
            <a:endParaRPr lang="fr-FR" dirty="0" smtClean="0"/>
          </a:p>
          <a:p>
            <a:pPr lvl="1"/>
            <a:endParaRPr lang="fr-FR" dirty="0"/>
          </a:p>
          <a:p>
            <a:pPr lvl="1"/>
            <a:endParaRPr lang="fr-FR" dirty="0" smtClean="0"/>
          </a:p>
          <a:p>
            <a:pPr lvl="1"/>
            <a:endParaRPr lang="fr-FR" dirty="0"/>
          </a:p>
        </p:txBody>
      </p:sp>
      <p:pic>
        <p:nvPicPr>
          <p:cNvPr id="4098" name="Picture 2" descr="http://upload.wikimedia.org/wikipedia/commons/thumb/d/db/Symbole_de_la_neutralit%C3%A9_du_r%C3%A9seau_en_fran%C3%A7ais.svg/220px-Symbole_de_la_neutralit%C3%A9_du_r%C3%A9seau_en_fran%C3%A7ais.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0254" y="3356992"/>
            <a:ext cx="2095500" cy="2095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378196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152400"/>
            <a:ext cx="8507288" cy="972344"/>
          </a:xfrm>
        </p:spPr>
        <p:txBody>
          <a:bodyPr>
            <a:normAutofit/>
          </a:bodyPr>
          <a:lstStyle/>
          <a:p>
            <a:r>
              <a:rPr lang="fr-FR" dirty="0" smtClean="0"/>
              <a:t>Le mot de la fin</a:t>
            </a:r>
            <a:endParaRPr lang="fr-FR" dirty="0"/>
          </a:p>
        </p:txBody>
      </p:sp>
      <p:sp>
        <p:nvSpPr>
          <p:cNvPr id="7" name="Espace réservé du contenu 2"/>
          <p:cNvSpPr txBox="1">
            <a:spLocks/>
          </p:cNvSpPr>
          <p:nvPr/>
        </p:nvSpPr>
        <p:spPr>
          <a:xfrm>
            <a:off x="467544" y="1511300"/>
            <a:ext cx="8280920" cy="4654004"/>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lvl="1"/>
            <a:endParaRPr lang="fr-FR" dirty="0" smtClean="0"/>
          </a:p>
          <a:p>
            <a:pPr lvl="1"/>
            <a:endParaRPr lang="fr-FR" dirty="0"/>
          </a:p>
          <a:p>
            <a:pPr lvl="1"/>
            <a:endParaRPr lang="fr-FR" dirty="0" smtClean="0"/>
          </a:p>
          <a:p>
            <a:pPr lvl="1"/>
            <a:endParaRPr lang="fr-FR" dirty="0"/>
          </a:p>
        </p:txBody>
      </p:sp>
      <p:sp>
        <p:nvSpPr>
          <p:cNvPr id="5" name="AutoShape 2" descr="data:image/jpeg;base64,/9j/4AAQSkZJRgABAQAAAQABAAD/2wCEAAkGBxQTEhQUExQVFRQXGBgVGRcYGB0cHRocGSAdHxoXHBwcHSogGRslHRwaIjEhJSkrLi4uHCAzODMsNygtLisBCgoKDg0OGxAQGiwkHyQsLCwsNDQsLCwsLCwsLCwsLCwsLCwsLCwsLCwsLCwsLCwsLCwsLCwsLCwsLCwsLCwsLP/AABEIALUBFgMBIgACEQEDEQH/xAAcAAEAAQUBAQAAAAAAAAAAAAAABgIDBAUHCAH/xABREAABAwIDBQMGCQYLBgcAAAABAAIDBBEFEiEGBzFBURNhcSIygZGhsRQjM0JSYnKCwRaSorLh8BUXQ0RUk8LR0tPiCCQ0c5TDNlVjg4Sz8f/EABkBAQADAQEAAAAAAAAAAAAAAAABAgMEBf/EACoRAAICAQMCBQMFAAAAAAAAAAABAhEDEiExBBMiMkFRcRRCYSMzQ4GR/9oADAMBAAIRAxEAPwDuKIiAIiIAiIgCIiAIiIAiKL7S7fUVFpLKHPFrsYQSO868unHoCgJQi4vWb8HyOy0NDJLb6QJJuDyZewv6x0WDLvTxxoucNYB308/+YpoHdkXLdht8MdVK2mrIvg07jla6/wAW53JpzeUxx5A3HfqAui1OLwR3zzxMtxzSNFvG5UAzUUbqNvsNZbNW0+uotIHcfs3Wrqd7eFMNjU3+yx7h6w1KBOEUA/jjwn+kP/qZP8KqZvhwkm3whw8YpB/ZQE9RRqk2/wANkIDa2C54AvDf1rLf01UyQXje146tcD7kBeREQBERAEREAREQBERAEREAREQBERAERco273vNpz2dIwSvNsjzqHG9iQ3jl0sD848NNUB1dW5p2t85zW+JA964M2g2ixAZ5ZnUkLyHeVJ2WgOlmN8sHXgQL2Cqbung1NTiEshJzHIziTzu9x171dQb4RDaR2Cs2uoYiRJWU7SNCDK249F7rAdvHwsfz2H1k+4LnFPu4wtnnCol+0/L+q0K9+ROFD+aOPjNJ+Dlqunm/Qr3Ik/bvKws/wA9h9v9ywsV3s4ZFG5zKgTOA0YwG51A4kAc/VfQqAYtsXh/YyGGjPahjsg7d+rrHLxdbiotspu9c5zZKwFrAb9kCMzrcnEeaD3a+Cj6eadUO5GiSN2zxfGXviooxFFcgv4MYNNHvI1d3W4HzdLrY0W7CihPaV076ubiWg5WXuSdfOOveOakbcQyRthhYyGJvBkYDQOug9/ErXPdddEOl9ZGby+xsY8VELOzpY2QRjQBjQOHVa+evkdqXuv4qy4q04rpUIx4Rm22RnbfARURmVuk7AXB3NwGpaTzPMd/iots7sc6raJ5Zwxjr8i95sbHuHrXS3FRrAPiamppvmfLxjo13nAdwNvasMmKLmm/U0jJ0XqXYPDmeeamU/aaweoAn2rYxYHhzBZtCx3e98jj+sFlOKtOP7+Ct2YL0I1stSYfRcqCnHod/iWHJhNGf5pD6Mw/tLMcrbyp7cfYjUzUVOzVE7+QLfsSOHvusD8lmxkupqieF3j+LbFSFxVpxUPFB+hOplrD9s8aorDtGVkY0yuGc2HeMr727yphs9vypnnJWRPpn3sSPLZ6dA5vhYqJrFrqCOYWkYHd/MeB4hYS6Zfay6ye56DwrFYamMSU8rJWH5zHAi/Q24HuOqzF5Q/gmpo5O2oZpGuGtmuyusDex5Pb3Hj0K6jsLvoil+JxECCUadrY5HHo4WvGfZ4cFyyg4umaJpnXkVEUrXAOaQ5p1BBuD4EKtVJCIiAIijm1O29HQg9tKM+nkN1drwvbzRz15cAUBI0XCcS3+vD/AIilYWdXudf0W9HJdS2A2qGJUbagM7M5nMc29wHNtex5jUICSIiIAiIgIjvSxl1Lh7yxwY+VzIA8m2XtDZzr2NrNDtbGxsuW7j8EjllqMRlZcQkRwAgWDrXvw85jMgH2vBbj/aExX5GBrrZGOmdra+c9kxtrEHQyHlo0rdbJUApMIpYwLOkb2z+t5NfdlHoWmOOqSRWTpWZdfXOkcSToozJtXRtcWmojBBsddLjlcLdqP/k1Qw5pHRRjXMXP5ddXcF6bTSqNHPs+TaUeIxTAmKRkgHHK4G3jbgVeKw8OoII7vgZG0PAJLLWcOR04rLWkbrcqwiL44qxBS5W3FVOKtuKgkoeVacVU4q04qpJ8KjuOnsqqln4BxMDj1Drlo9akKjW8Bv8AuoeOLJWPHtH4rLL5b9i0eSRPKsuKrBJtbUm1gOd+FltPyWqj/JgH6Je0Hwte6lyS5ZCTZpCVacf3/f8AfRXquFzHOY8Frm6EHiFjkqQUuKtr64r4oARF8KA+ErT4xgMc5DvMfzcBx8Rz8VtiizklLZlk6I7FRspbMdX1EINyGx5gO82Bssls0XLGaofecP8AuL7tRhvaxEgXey7h4cx6h7Fe3XYHRVkckc0WaZjgb5nC7XcNAbaHT1LlyVB1WxrHdFrOz/zqo/Pd/mKttQBwxupH33f5qnrt1FH/AEWT8+T/ABK5Huvox/NHHxL/AMSqal7E0QQVZcLHHai3fIR7e0UHxWnvUFjZ/hFzftPK8ouAJPM368eC7lLuoozr8FePB7/8S02KboIic0Lp4HcrguaPXZ3tVW0/QlI51i/lQNacnxY0bGYmi9rFzm2Ejie/VdF3E1DhTv8AKIAqBz4AtbfTooxiW7Wve4NMscjBwc5xBt3i1/Rcrq2ymAtp4oqeIA2tmcBbM75zz4+zgok74COjoiKpIRFZragRxvkPBjXPPg0XPuQHnfeXVfDsYNM3UOqIqa4cdRGACC3kQ+STXxXV9onAObG3zWNDR4DQLlW7Fr6nGo5ZAfio5alwNtDNmcNRxBMoI5+qy6PiUmaRx7119LG5WZZHsYpUEmppcTxOWlaIzFAOMpd2bLAZpHNaQZHkmwubAclOiou+gq6eqqZqQQvbUsDZGyEtLXDQkWGoOp9K6s0W0qM4NJmqodoZoMRNBKGmMOETbRtY5twCw2Y4tDTcaXOhHgpwoZshsMKZ4mmcHyjzQ3zW353IuT6lM1OBTUfGROr2CocVU5W3FbFSlxVpxVTysXa3aSkw18cM0Ms87o2yOyvyNYHXs3qToVlkyxhyWjFvgreVbK0P8Z9B/QJv6/8AYvh3n0H9Am/r/wDSsPqofkv22b5aHbYXo5fBp9oWRSbxMLebSQVcP1mva8DxBsU27hjdhr6mllFRTuLGZhcOY4keTI35v7R1CSzwlFpewUGmSDYuUNcJn+bDTvnP3W/tXCK7EZJZnzPcTI9xeXXN7uNzbpxXYcRlMGC1knznthph94jP+iuKBc2eVyNILY77tS45oA8kyCmgDzzLsupPetG8rAj3o08rWGroS+ZrWsMkcxaH5QBctI0OiqbvBww+dQ1Le9s4J9oW0M8Ekijg2zJRbPC/gVeHDD5ZO3a3OaeYAOLRxyOGjiOiow2GFsU9TU5+wp2BzgzRznONmMBPC5Wyyxasrpd0a9UFYrt4GG/0Co/6j9i+fl/hv9An/wCo/wBKyfUQLdtmUixm7fYZzoagDqKi59RC3OE1OHVxEdJPJDUHzYqkABx+i2Rul+g49yLPBjQzXrQbKn4LjEYvlZIXD7sgNh6H29SkdRA5jnMe0tc02LToQVFdsQWOgnb5zHe0eUPaCozK42IPc9TYdUdpG13O2viOKyVotlKkPYbcDlePBwW9XEbBERAY01BG7zmDx4e5KWgjjN2tseup96yUQBERAFFN6eICHCqskgZ4zAL8LzeRc+AcT6FK1y/f9XFlHA0Ei83aEgX+SY5zQR0L8iIEe3F0oDcSqLNAL2wty3sA3MSGk65bFvHoFJHm5P7/AL//AIsLdTSdjgjXWsZpJJD32OUexoWUV6HSLwtmGXk+FUEr6VSuwyCxsSq+yjdJkfJlt5LBdx1toOduPoWSvhKMgiOJ7RMqmGmpc5nk8g3Y5vZtPnPcTbQDp171JWNytAvewAuefeVpZXNGKNt5zqR2b0PBF/UeK3TisoXbb+C7LlJAZJGMHznBvrK5JvUxMVGK1Twbta/sm+EYDdO64J9K7Tsy5rZzK/zYWSSuPQNHH2rzdUzl73Pdxc4uPiTcrj6uXiSNcS2Onbu9j6U0nw2tjM3aPcyGLMWtIbo57iNeNxbu9Uin2dwmYZX0ZgvoJIZHEtvzyuuDZZ8lP2NHh8HAspWOcOj5Bmd7brDAJsACSdABxJPABaYsMHC2iJTd7HL9vNkHYfMwB/awStzwy2tmaLXBHJwuL+IWw3Q4mI69tPIA6nq2mmlY7zSHeabdQ7QH6x6rb77K5oNFRggyU8b3S2N8rpS05O4gNv8AeC0e6HCzPitMAPJjJmeejWC9z97KPSuJ0pbGvoSzezKafDqWlvrLPLKfCLyG39d1Bt32zTa+rEUjiyFjHyyvHEMYOXeSWj0qSb/KsOxJsTTpDCxlujnXefTZzVmbqIBHh2I1Hznuipm/rO9h9it55/JHCNq7D8JAyjDiWcM5mfnPfxsCoZvH2QipBBU0rnGlqMwa1/nRvbxYTzHQ9x9MncsPe7UhlFhlOOJbJUO++QGf2lvnxxjG0UhJtkQ3dOkGJ0XZef27B90mz/0cy6TvJnbFhdQ0aGornNFubYiXeq4US3IUgdiYld5tPDLUH7oDfe8LL3x1Ba3D6Y3uyB07/tzuJN+8ZfaudOos0fJEdisA+H1sFLmyCQnM4C9mtaXOPjZpXTXUeExns2Yc2VjSR2j5n53D6WmgvxUc3OU2U11Wf5GnLGn68xyg362B9a2VlrhxqStlJyaLeObA0lRDLNhpkjmiaZHUshzAsHnGN56cbEn0LlYK7rgMwpoaqslu2OKF8bT9OSQWawX8493eFwpZ5YqMqRaLtHbKnEjW0NHWv+WcH08v1nRHyX+Jbqf2KF7bkdg37Y9xUspKQ0+FUEL9JH9rUkH5rZCAz1tF/WontiwvbDG0Xc+QADv4D2kLf+Ep9x3nYF/xcQ6wR+xrf71MVF9loA1+VvmtZlHgLAe5ShchqEREAREQBERAFwz/AGh8StNDCHlpFO9xA4O7SRgsfQxx9AXc15r371rnYjNFxAFMBp9Fjza/jKfYpQOo4XB2OFUMf/oRuPi4Bx96wStzjvkshYL2bGweoBaQr1OnVQRzZHufCV8X1F0GZ8VDnK3WVkcbc0j2sHVxAUGxraQ1sgo6Mmz7iSU6eSPOy91ufPhzWc8ij8loxsz9m5PhFXU1fzBaniPUN1cR1BIHrUlcVZoaNsMbImCzWCw/EnvPNVkqIKluS3bKMcq+wwqvl5vYynb4yHyvZquCLsW9ioDMKpYr+VNUPmt1EbSz1ahc42O2akxCpbTxFrSQXue7gxjfOcbceI06kLzc7ubN4KkdSZvBw2pYx8756eYMYx7BH2jbtFrtI5eK1+I7z6SBp+AQSSTWsJ57AMP0msF7kd9lSd2OHjQ107iOJbCLE91zwVyHYHCWavlrpT0aI2D03BNvBW/Waojw8nKp5paiYucXyzSOueLnPce4ak9y7lu32W/g9sbJLfDqstbI3nBB5xYfrOyi/o6a04fJSUdzQUjYXkWM0hMkgH1bkhvo9SpwvFnQ1DJ3XkIcS651NwQdTz1VodPJbsOa4RyPbnEzU4hVzH50r7fZacrf0QF0vCKf4Pg9FHazp3SVLuVwTlYT92yxJdhcJMhf8IrRGTfs8jcw+rnOnrC2WN4iJnMDGdnDExsMTObWM0bfvTDikpW0JyVGBGwuIaOJIA9OijW+erDsTdEPNp44oB91tyR01d7FJYZC1zXDi0hw8QbhX9odn8Nrp3VUk1TBLIQ6RjWNe3NYAlh4gG3O606iMpVRWDSNXugo3Clr5Rxl7KjYepld5QB7hlNlot8WI9ti1RY+TFlgb3CNoDh+fmXVtkG07ZKekpWvbTQOfVPfLbO97WkZ3ZdLC4A05DovPuJVZmmllPGR7nn7xJ/Fcs1pSTNE7ZMd3e1tPTQ1NLVNkEVQY3dpHYuYYzcXaeIJspG/abB4vK7SqqejGxiMHuc4m9vBanB920Qp4p66qdCZ2CSOKOPO7IeDnG9hca2WYzYXCh51XVuHRsTQfWSQrQ7iVIh6fUi22220lfkjaxsFLEbxwNNwDwzOPzncde8rI3e7FGteZZyYqKLypJSCA+38kw83Hu4eJCl9JgmDQ6tpamocNR8IlAbcdRFa47iFk4rjUk4awhkcTPMhibkjZ4NHPv8Acpjhk3uHNLgY/ihqZnSWyt0axv0WN0a38fElRxkImxOhiNyA4yEA/Ru4fqLZXX3dhR9vVVFY7VrPior9/E8Po2/OK1zNKNIrDd2dq2YZ8ofAe9b5a3AIcsQP0iT+A9y2S4zUIiIAiIgCIiALzZvUqDJi0sWtvhUNvTFC1ek15k26GbaRzOtVTe0RBSgdk2q+VA6BaIlbfah3xzlpZJA0FxNgAST0A4levh2gjknyYGPY1FSRGSU9zWji49B/eoVRxYnivlscKenvYG5aDrrYgZpCOHIXHJWMJpzjGIlz7/B4vKt9QHRvcX8yu44RheezWgNjaANBoAODQPBcOfqHJ0uDeEEuTmLN00BB7Somc8jj5NgeutyR6VGjSSYLVjtPLp5RbOBrYe5zTa45j2em6ShZH5rRfqePrXPd9OyjainNSAc0TbSZecetn2uATG45vsl45rnjJxdou1ao1AeCGuaQWuAcCOBB1BHirTyozu5r3vgqKd13SUoMjGjznR3s5ovyDstvthbugxCOdmeM3HA8iD0I5FepDIpqznlGjSb48LqZZKIxQSyQNpYw1zGFzc7i4v1aLB3m6dyz92WzstHS1VTURuhlnaKeJrxleWEgyOynUA2HqW9psSmjGVkr2DoHED1K1V1T3m73ueeALiT71gun8epsvr2ox3lWXFVuVlxXSZnxxVpxVbirRP7+pQCl5VtfXFfFAC+L6vhQk3OAskMGIdi0umNJI1jW6uOYgHKOJPDh3Ll2z+xFbUzsiFPMwFwD3vjc1rG83OJAAsOXNTmCdzHBzHOa4cHNJBHpGqy58bqXtLXVEzmnQgyOse466hc2TFqd2aRlSMnayrbJUvDDeOMNhYfqxi1789bm606ItUqVFAiKiUkAkC5AuBwueikGk2orTZtPGCZZSGgDjYmwHpOnrXXdjsCEEEFM3iAMx6uOr3eu65Fu/he7FmfCB8YGvfY62OU5bW4WXovZul0Mh+yPxK4Mk9TNoqkbpjAAAOAFh6FUiLMsEREAREQBERAF5n2w/wDFH/y6X/tL0wvMm27rbTE9KqmPsiQHWdoX3ncoTvBr+yoZOsloh97j+iCpnjvy7/ErmO92a0UDOr3O/NFv7S9Wb04f6OZbzJPuownsqFjreXOe0PhwYPVr6SuyUNMI2Nb04nqeZUR2SoGt7CNo8iNjbeDQLe2ymy8o6QrdREHtc12ocC0juIsVcRAeXNhXupsYpWuu0SF1K6/zvOh6cMzW9eHVbza7Z2SOaWWkcY5tc7Rwf6OGZa3bOmFPjLZGuuRiBNugHweUadM0rvaui7Ux5amS3VdfTpSuLMp7bkP2ILnUEb3kl3aSNu65Nged/Sts8rWbMYlCKV0RkY2WOomDmFwBsXEhwB4jlp0Wdmvwse8FdWN+BGcuT49W3H9/35qolWnFWIKXO4K24rRbYyFjIZW8Y5QfR09lldodooJeDwx30X6e3gVn3Fq0stp2s2iL41wPA38F9VyoVJK+lUONuOihkoIsWfE4WedKwfeBPqCj+O7QskjdHDmc4/OAIsAbnvWUskYrksk2SpFg4ZVs7CFxkZcsbe7he4FiDfndZ1lZO0QERFIMPZTXGx3RO/U/avQez/yI8SvP+ymmND60LvY3/SvQOAD4keJXn5PMzePBsURFQkIiIAiIgCIiALy7vIdl2gldyFRAfU2Mr1EvMe+OnMeJVMuny8duvyMTvUpQOs7QfLv8T71yje3q6kHXtPexdWxv5S/0mtPrC5ZvXNn0jjwBf72Felk/Y/w54+c7lsoPKP2B+CkqjeypuXH6oUkXmHQEREB5Z3pROdjlQIzaQzQtaejixlvbZSzGdpXRzmCsOaqjd2cjomnKRpablZpBF+hvotPtZHm2nA61tIPZEpPtTh7XYriFwPLpmD84OB/VC3wXq2KTqtyHUWzkkxq5mMpXM+FSR/GtcXXFicpbwb5QW5wnDmwss1jWF2rgxziL+LtfYsHYDaSnZQOgmlDZjUPcA7NqHNZYk2sNQRqeS3b104VFrUuTOd8FJKtOVbirTluUNVtOwOpZb/RuPQQVd2I2DpayhikkEglc54LmPsTZxAFnAt9QTGWZoJR9R3sClu5j/gqb/mP/AFyuHqfMjbHwRmp3QlpHZVT28/KZ/c4LHO7CrHm1ot98e4lej3NB4i6svoozxY31Bc9mh52G66qPnVo/TP4p/FG8nyqwEc/iz+L16G/g+L6DfUqhQx/Qb6gjYPK202zkWH1kDCXTRuaHkFovqXNsBfXUA2UhYIhYMyAPHk5QBmHUW46K6Zc207WvJLWVcjWhxuGgC7WtB80A62HVaqXZkPmxEG+aORzYdfNJJeLdOIHpW+FvhIzmavB8HYwtc6VgL3vDGFgc74txHF17cFK1otjsDEtDUyOHxjiQxx4tMYzAjoc3uWRh01Q+NtQ4MELnBuTXMAdO0v0zcui2x+FLbkrLdm1RWRVMLywObnGuW+vqV4rUqYmzzrY1D3xOH6Ll6B2ePxPpK870Pk4xRu+kMv6w/FehtnD8UftH8FwZfMzaPBtURFmWCIiAIiIAiIgC87f7QGEZK0zW+VijeHXH8neN7QOJPlQnwzL0SolvJ2S/hCmytNpY7ubqBnBFnREkHLmFrGxs4NNjaylAjNLiTamkpJ2m+aFrXdz2ANeD94FQPe1Denif9GXL6HNP4tC1WBYxNhMj6aqjf2LnXsRZ0bhpmt3i1xwIALSRxr272rgqIGwwFz3Oe118pFgOWupJJ967e5F4XFvcx0vXZ3XYaoD2NeODomOHpspYuf7sY3xQUscgLXdiGkHiNL2K6AuE2CIiA807y+0pcdfVOjORk9PUN+s1oZa3cSxwv1CkX5Qw1uKzSU7i+N1NGOBBuHG4IPMZl1fazZWCviyTN8oXySADMwnx0c082nQ+NiOIYxuoqqMmSlqPKa0kg3Y421OUi4cDbgbclrjnokmVkrVFzY/AIn4TiDixpl7eaPPa5aI2NcwC/DyiTp3LCwSObs4qmWUkTktLD5rb37Mt6XykHxC3G6Cp7XDq+I6v7TtD/wC6zLf1sWqxWLPg8LRzZT+0tB963xeW/YpLmi9R4vHK4tbmHHKXCweBxLDzAKynq7tBTtjhhIFhDJG0W5B3xf8AaCsPK6VfDM/gxsQPxUn2He4qVbmP+Cpv+a/9cqGbQSZaaU/VI9eime5of7jTf813/wBhXJ1T3Rrj4OxoiLlNAiIgPNe9GilocVdUtaQ7tvhTHX0e1wZcC2oyva8O7nt667TBcTjqZqyWIksfKxwuLH5NoNx4ghdq2m2cgroTDUNuOLXDRzHWsHtPI+NweBBGi4xjG52SFxNNVPYfrCwceocy1hb5uU2W2LJodlJRs+7FgfB54x8ypmZ4XOixKKDNhwYOPYOb4EA/itJhGIS4TNNBWMeWSHOHt1zObfy2k+cHX15jRbPZLF4n0zWukY1wL7tc4AgFxPM6jVdWOcZJL8MzlFoxoaa2GxSC5e0tnLuZObyiTxPkEjwWeQsSgq4/4Oe0vZ5LZWAFwvoXZefMWWC/aKFkbXFwc7KPJbqb259EUopL4QpsvU7r4tQjob+vN/cvQuzR+Ld9r8AuEbtcLmnqjXytyRtaWxgjjcW8nqACdepXeNm2WiJ6uP4Lim7k2bLZG2REVCQiIgCIiAIiIAiIgNXjeBRVLSJGMdcWOZoIcBwBv0KiMe72CJ4fHSQhzTcOaBoeovwXQkQGjwfCnNfnfpbgPHmt4iIAiIgC1u0WENqqd8LiW5hdrmmxa4G7XDwIGnPgtkiA8x1eFYhgc7pGtDmyNcHta1xYWg8eHmjQ3vdt7G19cD8pIThjYcxEzQ1uUg8ng3B4cF6jrKNkos9oNtRccD11XONod0tJKS4Q5SdbwnL+jq32LSORxToq42RHaWrY+ikc17SMrXizgeDmkLWz4nC0ZnSsAIv5wuR3C9yt67dFRjian85v+Wsmi3YULDrFJIePlvd7m2BWz6l3dFe2c4ra2SvcKakY5wc4ZnWNrdT9Fo4knou4bGYSIGU0DdezDQSOZGrnd1zc+lZOE7N9m0MhhbEzuaGjxNtSe9SfC8MEWp1edL9B0C55zcnbLpUbBERVJCIiAL45oOhF/FfUQGlx3ZmCpZkkjY4cw5twe/uPeua4jugpc1xFKz7DyR7b+pdkRAcO/iipOlT6/wDQtxhu7ujj82kznq8Of6bOuAusogIxRYG91s3kN9voHJSSGINaGtFgNAq0QBERAEREAREQBERAEREAREQBERAEREAREQBERAEREAREQBERAEREAREQBERAEREAREQBERAEREAREQBERAf/2Q=="/>
          <p:cNvSpPr>
            <a:spLocks noChangeAspect="1" noChangeArrowheads="1"/>
          </p:cNvSpPr>
          <p:nvPr/>
        </p:nvSpPr>
        <p:spPr bwMode="auto">
          <a:xfrm>
            <a:off x="155575" y="-822325"/>
            <a:ext cx="2647950" cy="17240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data:image/jpeg;base64,/9j/4AAQSkZJRgABAQAAAQABAAD/2wCEAAkGBxQTEhQUExQVFRQXGBgVGRcYGB0cHRocGSAdHxoXHBwcHSogGRslHRwaIjEhJSkrLi4uHCAzODMsNygtLisBCgoKDg0OGxAQGiwkHyQsLCwsNDQsLCwsLCwsLCwsLCwsLCwsLCwsLCwsLCwsLCwsLCwsLCwsLCwsLCwsLCwsLP/AABEIALUBFgMBIgACEQEDEQH/xAAcAAEAAQUBAQAAAAAAAAAAAAAABgIDBAUHCAH/xABREAABAwIDBQMGCQYLBgcAAAABAAIDBBEFEiEGBzFBURNhcSIygZGhsRQjM0JSYnKCwRaSorLh8BUXQ0RUk8LR0tPiCCQ0c5TDNlVjg4Sz8f/EABkBAQADAQEAAAAAAAAAAAAAAAABAgMEBf/EACoRAAICAQMCBQMFAAAAAAAAAAABAhEDEiExBBMiMkFRcRRCYSMzQ4GR/9oADAMBAAIRAxEAPwDuKIiAIiIAiIgCIiAIiIAiKL7S7fUVFpLKHPFrsYQSO868unHoCgJQi4vWb8HyOy0NDJLb6QJJuDyZewv6x0WDLvTxxoucNYB308/+YpoHdkXLdht8MdVK2mrIvg07jla6/wAW53JpzeUxx5A3HfqAui1OLwR3zzxMtxzSNFvG5UAzUUbqNvsNZbNW0+uotIHcfs3Wrqd7eFMNjU3+yx7h6w1KBOEUA/jjwn+kP/qZP8KqZvhwkm3whw8YpB/ZQE9RRqk2/wANkIDa2C54AvDf1rLf01UyQXje146tcD7kBeREQBERAEREAREQBERAEREAREQBERAERco273vNpz2dIwSvNsjzqHG9iQ3jl0sD848NNUB1dW5p2t85zW+JA964M2g2ixAZ5ZnUkLyHeVJ2WgOlmN8sHXgQL2Cqbung1NTiEshJzHIziTzu9x171dQb4RDaR2Cs2uoYiRJWU7SNCDK249F7rAdvHwsfz2H1k+4LnFPu4wtnnCol+0/L+q0K9+ROFD+aOPjNJ+Dlqunm/Qr3Ik/bvKws/wA9h9v9ywsV3s4ZFG5zKgTOA0YwG51A4kAc/VfQqAYtsXh/YyGGjPahjsg7d+rrHLxdbiotspu9c5zZKwFrAb9kCMzrcnEeaD3a+Cj6eadUO5GiSN2zxfGXviooxFFcgv4MYNNHvI1d3W4HzdLrY0W7CihPaV076ubiWg5WXuSdfOOveOakbcQyRthhYyGJvBkYDQOug9/ErXPdddEOl9ZGby+xsY8VELOzpY2QRjQBjQOHVa+evkdqXuv4qy4q04rpUIx4Rm22RnbfARURmVuk7AXB3NwGpaTzPMd/iots7sc6raJ5Zwxjr8i95sbHuHrXS3FRrAPiamppvmfLxjo13nAdwNvasMmKLmm/U0jJ0XqXYPDmeeamU/aaweoAn2rYxYHhzBZtCx3e98jj+sFlOKtOP7+Ct2YL0I1stSYfRcqCnHod/iWHJhNGf5pD6Mw/tLMcrbyp7cfYjUzUVOzVE7+QLfsSOHvusD8lmxkupqieF3j+LbFSFxVpxUPFB+hOplrD9s8aorDtGVkY0yuGc2HeMr727yphs9vypnnJWRPpn3sSPLZ6dA5vhYqJrFrqCOYWkYHd/MeB4hYS6Zfay6ye56DwrFYamMSU8rJWH5zHAi/Q24HuOqzF5Q/gmpo5O2oZpGuGtmuyusDex5Pb3Hj0K6jsLvoil+JxECCUadrY5HHo4WvGfZ4cFyyg4umaJpnXkVEUrXAOaQ5p1BBuD4EKtVJCIiAIijm1O29HQg9tKM+nkN1drwvbzRz15cAUBI0XCcS3+vD/AIilYWdXudf0W9HJdS2A2qGJUbagM7M5nMc29wHNtex5jUICSIiIAiIgIjvSxl1Lh7yxwY+VzIA8m2XtDZzr2NrNDtbGxsuW7j8EjllqMRlZcQkRwAgWDrXvw85jMgH2vBbj/aExX5GBrrZGOmdra+c9kxtrEHQyHlo0rdbJUApMIpYwLOkb2z+t5NfdlHoWmOOqSRWTpWZdfXOkcSToozJtXRtcWmojBBsddLjlcLdqP/k1Qw5pHRRjXMXP5ddXcF6bTSqNHPs+TaUeIxTAmKRkgHHK4G3jbgVeKw8OoII7vgZG0PAJLLWcOR04rLWkbrcqwiL44qxBS5W3FVOKtuKgkoeVacVU4q04qpJ8KjuOnsqqln4BxMDj1Drlo9akKjW8Bv8AuoeOLJWPHtH4rLL5b9i0eSRPKsuKrBJtbUm1gOd+FltPyWqj/JgH6Je0Hwte6lyS5ZCTZpCVacf3/f8AfRXquFzHOY8Frm6EHiFjkqQUuKtr64r4oARF8KA+ErT4xgMc5DvMfzcBx8Rz8VtiizklLZlk6I7FRspbMdX1EINyGx5gO82Bssls0XLGaofecP8AuL7tRhvaxEgXey7h4cx6h7Fe3XYHRVkckc0WaZjgb5nC7XcNAbaHT1LlyVB1WxrHdFrOz/zqo/Pd/mKttQBwxupH33f5qnrt1FH/AEWT8+T/ABK5Huvox/NHHxL/AMSqal7E0QQVZcLHHai3fIR7e0UHxWnvUFjZ/hFzftPK8ouAJPM368eC7lLuoozr8FePB7/8S02KboIic0Lp4HcrguaPXZ3tVW0/QlI51i/lQNacnxY0bGYmi9rFzm2Ejie/VdF3E1DhTv8AKIAqBz4AtbfTooxiW7Wve4NMscjBwc5xBt3i1/Rcrq2ymAtp4oqeIA2tmcBbM75zz4+zgok74COjoiKpIRFZragRxvkPBjXPPg0XPuQHnfeXVfDsYNM3UOqIqa4cdRGACC3kQ+STXxXV9onAObG3zWNDR4DQLlW7Fr6nGo5ZAfio5alwNtDNmcNRxBMoI5+qy6PiUmaRx7119LG5WZZHsYpUEmppcTxOWlaIzFAOMpd2bLAZpHNaQZHkmwubAclOiou+gq6eqqZqQQvbUsDZGyEtLXDQkWGoOp9K6s0W0qM4NJmqodoZoMRNBKGmMOETbRtY5twCw2Y4tDTcaXOhHgpwoZshsMKZ4mmcHyjzQ3zW353IuT6lM1OBTUfGROr2CocVU5W3FbFSlxVpxVTysXa3aSkw18cM0Ms87o2yOyvyNYHXs3qToVlkyxhyWjFvgreVbK0P8Z9B/QJv6/8AYvh3n0H9Am/r/wDSsPqofkv22b5aHbYXo5fBp9oWRSbxMLebSQVcP1mva8DxBsU27hjdhr6mllFRTuLGZhcOY4keTI35v7R1CSzwlFpewUGmSDYuUNcJn+bDTvnP3W/tXCK7EZJZnzPcTI9xeXXN7uNzbpxXYcRlMGC1knznthph94jP+iuKBc2eVyNILY77tS45oA8kyCmgDzzLsupPetG8rAj3o08rWGroS+ZrWsMkcxaH5QBctI0OiqbvBww+dQ1Le9s4J9oW0M8Ekijg2zJRbPC/gVeHDD5ZO3a3OaeYAOLRxyOGjiOiow2GFsU9TU5+wp2BzgzRznONmMBPC5Wyyxasrpd0a9UFYrt4GG/0Co/6j9i+fl/hv9An/wCo/wBKyfUQLdtmUixm7fYZzoagDqKi59RC3OE1OHVxEdJPJDUHzYqkABx+i2Rul+g49yLPBjQzXrQbKn4LjEYvlZIXD7sgNh6H29SkdRA5jnMe0tc02LToQVFdsQWOgnb5zHe0eUPaCozK42IPc9TYdUdpG13O2viOKyVotlKkPYbcDlePBwW9XEbBERAY01BG7zmDx4e5KWgjjN2tseup96yUQBERAFFN6eICHCqskgZ4zAL8LzeRc+AcT6FK1y/f9XFlHA0Ei83aEgX+SY5zQR0L8iIEe3F0oDcSqLNAL2wty3sA3MSGk65bFvHoFJHm5P7/AL//AIsLdTSdjgjXWsZpJJD32OUexoWUV6HSLwtmGXk+FUEr6VSuwyCxsSq+yjdJkfJlt5LBdx1toOduPoWSvhKMgiOJ7RMqmGmpc5nk8g3Y5vZtPnPcTbQDp171JWNytAvewAuefeVpZXNGKNt5zqR2b0PBF/UeK3TisoXbb+C7LlJAZJGMHznBvrK5JvUxMVGK1Twbta/sm+EYDdO64J9K7Tsy5rZzK/zYWSSuPQNHH2rzdUzl73Pdxc4uPiTcrj6uXiSNcS2Onbu9j6U0nw2tjM3aPcyGLMWtIbo57iNeNxbu9Uin2dwmYZX0ZgvoJIZHEtvzyuuDZZ8lP2NHh8HAspWOcOj5Bmd7brDAJsACSdABxJPABaYsMHC2iJTd7HL9vNkHYfMwB/awStzwy2tmaLXBHJwuL+IWw3Q4mI69tPIA6nq2mmlY7zSHeabdQ7QH6x6rb77K5oNFRggyU8b3S2N8rpS05O4gNv8AeC0e6HCzPitMAPJjJmeejWC9z97KPSuJ0pbGvoSzezKafDqWlvrLPLKfCLyG39d1Bt32zTa+rEUjiyFjHyyvHEMYOXeSWj0qSb/KsOxJsTTpDCxlujnXefTZzVmbqIBHh2I1Hznuipm/rO9h9it55/JHCNq7D8JAyjDiWcM5mfnPfxsCoZvH2QipBBU0rnGlqMwa1/nRvbxYTzHQ9x9MncsPe7UhlFhlOOJbJUO++QGf2lvnxxjG0UhJtkQ3dOkGJ0XZef27B90mz/0cy6TvJnbFhdQ0aGornNFubYiXeq4US3IUgdiYld5tPDLUH7oDfe8LL3x1Ba3D6Y3uyB07/tzuJN+8ZfaudOos0fJEdisA+H1sFLmyCQnM4C9mtaXOPjZpXTXUeExns2Yc2VjSR2j5n53D6WmgvxUc3OU2U11Wf5GnLGn68xyg362B9a2VlrhxqStlJyaLeObA0lRDLNhpkjmiaZHUshzAsHnGN56cbEn0LlYK7rgMwpoaqslu2OKF8bT9OSQWawX8493eFwpZ5YqMqRaLtHbKnEjW0NHWv+WcH08v1nRHyX+Jbqf2KF7bkdg37Y9xUspKQ0+FUEL9JH9rUkH5rZCAz1tF/WontiwvbDG0Xc+QADv4D2kLf+Ep9x3nYF/xcQ6wR+xrf71MVF9loA1+VvmtZlHgLAe5ShchqEREAREQBERAFwz/AGh8StNDCHlpFO9xA4O7SRgsfQxx9AXc15r371rnYjNFxAFMBp9Fjza/jKfYpQOo4XB2OFUMf/oRuPi4Bx96wStzjvkshYL2bGweoBaQr1OnVQRzZHufCV8X1F0GZ8VDnK3WVkcbc0j2sHVxAUGxraQ1sgo6Mmz7iSU6eSPOy91ufPhzWc8ij8loxsz9m5PhFXU1fzBaniPUN1cR1BIHrUlcVZoaNsMbImCzWCw/EnvPNVkqIKluS3bKMcq+wwqvl5vYynb4yHyvZquCLsW9ioDMKpYr+VNUPmt1EbSz1ahc42O2akxCpbTxFrSQXue7gxjfOcbceI06kLzc7ubN4KkdSZvBw2pYx8756eYMYx7BH2jbtFrtI5eK1+I7z6SBp+AQSSTWsJ57AMP0msF7kd9lSd2OHjQ107iOJbCLE91zwVyHYHCWavlrpT0aI2D03BNvBW/Waojw8nKp5paiYucXyzSOueLnPce4ak9y7lu32W/g9sbJLfDqstbI3nBB5xYfrOyi/o6a04fJSUdzQUjYXkWM0hMkgH1bkhvo9SpwvFnQ1DJ3XkIcS651NwQdTz1VodPJbsOa4RyPbnEzU4hVzH50r7fZacrf0QF0vCKf4Pg9FHazp3SVLuVwTlYT92yxJdhcJMhf8IrRGTfs8jcw+rnOnrC2WN4iJnMDGdnDExsMTObWM0bfvTDikpW0JyVGBGwuIaOJIA9OijW+erDsTdEPNp44oB91tyR01d7FJYZC1zXDi0hw8QbhX9odn8Nrp3VUk1TBLIQ6RjWNe3NYAlh4gG3O606iMpVRWDSNXugo3Clr5Rxl7KjYepld5QB7hlNlot8WI9ti1RY+TFlgb3CNoDh+fmXVtkG07ZKekpWvbTQOfVPfLbO97WkZ3ZdLC4A05DovPuJVZmmllPGR7nn7xJ/Fcs1pSTNE7ZMd3e1tPTQ1NLVNkEVQY3dpHYuYYzcXaeIJspG/abB4vK7SqqejGxiMHuc4m9vBanB920Qp4p66qdCZ2CSOKOPO7IeDnG9hca2WYzYXCh51XVuHRsTQfWSQrQ7iVIh6fUi22220lfkjaxsFLEbxwNNwDwzOPzncde8rI3e7FGteZZyYqKLypJSCA+38kw83Hu4eJCl9JgmDQ6tpamocNR8IlAbcdRFa47iFk4rjUk4awhkcTPMhibkjZ4NHPv8Acpjhk3uHNLgY/ihqZnSWyt0axv0WN0a38fElRxkImxOhiNyA4yEA/Ru4fqLZXX3dhR9vVVFY7VrPior9/E8Po2/OK1zNKNIrDd2dq2YZ8ofAe9b5a3AIcsQP0iT+A9y2S4zUIiIAiIgCIiALzZvUqDJi0sWtvhUNvTFC1ek15k26GbaRzOtVTe0RBSgdk2q+VA6BaIlbfah3xzlpZJA0FxNgAST0A4levh2gjknyYGPY1FSRGSU9zWji49B/eoVRxYnivlscKenvYG5aDrrYgZpCOHIXHJWMJpzjGIlz7/B4vKt9QHRvcX8yu44RheezWgNjaANBoAODQPBcOfqHJ0uDeEEuTmLN00BB7Somc8jj5NgeutyR6VGjSSYLVjtPLp5RbOBrYe5zTa45j2em6ShZH5rRfqePrXPd9OyjainNSAc0TbSZecetn2uATG45vsl45rnjJxdou1ao1AeCGuaQWuAcCOBB1BHirTyozu5r3vgqKd13SUoMjGjznR3s5ovyDstvthbugxCOdmeM3HA8iD0I5FepDIpqznlGjSb48LqZZKIxQSyQNpYw1zGFzc7i4v1aLB3m6dyz92WzstHS1VTURuhlnaKeJrxleWEgyOynUA2HqW9psSmjGVkr2DoHED1K1V1T3m73ueeALiT71gun8epsvr2ox3lWXFVuVlxXSZnxxVpxVbirRP7+pQCl5VtfXFfFAC+L6vhQk3OAskMGIdi0umNJI1jW6uOYgHKOJPDh3Ll2z+xFbUzsiFPMwFwD3vjc1rG83OJAAsOXNTmCdzHBzHOa4cHNJBHpGqy58bqXtLXVEzmnQgyOse466hc2TFqd2aRlSMnayrbJUvDDeOMNhYfqxi1789bm606ItUqVFAiKiUkAkC5AuBwueikGk2orTZtPGCZZSGgDjYmwHpOnrXXdjsCEEEFM3iAMx6uOr3eu65Fu/he7FmfCB8YGvfY62OU5bW4WXovZul0Mh+yPxK4Mk9TNoqkbpjAAAOAFh6FUiLMsEREAREQBERAF5n2w/wDFH/y6X/tL0wvMm27rbTE9KqmPsiQHWdoX3ncoTvBr+yoZOsloh97j+iCpnjvy7/ErmO92a0UDOr3O/NFv7S9Wb04f6OZbzJPuownsqFjreXOe0PhwYPVr6SuyUNMI2Nb04nqeZUR2SoGt7CNo8iNjbeDQLe2ymy8o6QrdREHtc12ocC0juIsVcRAeXNhXupsYpWuu0SF1K6/zvOh6cMzW9eHVbza7Z2SOaWWkcY5tc7Rwf6OGZa3bOmFPjLZGuuRiBNugHweUadM0rvaui7Ux5amS3VdfTpSuLMp7bkP2ILnUEb3kl3aSNu65Nged/Sts8rWbMYlCKV0RkY2WOomDmFwBsXEhwB4jlp0Wdmvwse8FdWN+BGcuT49W3H9/35qolWnFWIKXO4K24rRbYyFjIZW8Y5QfR09lldodooJeDwx30X6e3gVn3Fq0stp2s2iL41wPA38F9VyoVJK+lUONuOihkoIsWfE4WedKwfeBPqCj+O7QskjdHDmc4/OAIsAbnvWUskYrksk2SpFg4ZVs7CFxkZcsbe7he4FiDfndZ1lZO0QERFIMPZTXGx3RO/U/avQez/yI8SvP+ymmND60LvY3/SvQOAD4keJXn5PMzePBsURFQkIiIAiIgCIiALy7vIdl2gldyFRAfU2Mr1EvMe+OnMeJVMuny8duvyMTvUpQOs7QfLv8T71yje3q6kHXtPexdWxv5S/0mtPrC5ZvXNn0jjwBf72Felk/Y/w54+c7lsoPKP2B+CkqjeypuXH6oUkXmHQEREB5Z3pROdjlQIzaQzQtaejixlvbZSzGdpXRzmCsOaqjd2cjomnKRpablZpBF+hvotPtZHm2nA61tIPZEpPtTh7XYriFwPLpmD84OB/VC3wXq2KTqtyHUWzkkxq5mMpXM+FSR/GtcXXFicpbwb5QW5wnDmwss1jWF2rgxziL+LtfYsHYDaSnZQOgmlDZjUPcA7NqHNZYk2sNQRqeS3b104VFrUuTOd8FJKtOVbirTluUNVtOwOpZb/RuPQQVd2I2DpayhikkEglc54LmPsTZxAFnAt9QTGWZoJR9R3sClu5j/gqb/mP/AFyuHqfMjbHwRmp3QlpHZVT28/KZ/c4LHO7CrHm1ot98e4lej3NB4i6svoozxY31Bc9mh52G66qPnVo/TP4p/FG8nyqwEc/iz+L16G/g+L6DfUqhQx/Qb6gjYPK202zkWH1kDCXTRuaHkFovqXNsBfXUA2UhYIhYMyAPHk5QBmHUW46K6Zc207WvJLWVcjWhxuGgC7WtB80A62HVaqXZkPmxEG+aORzYdfNJJeLdOIHpW+FvhIzmavB8HYwtc6VgL3vDGFgc74txHF17cFK1otjsDEtDUyOHxjiQxx4tMYzAjoc3uWRh01Q+NtQ4MELnBuTXMAdO0v0zcui2x+FLbkrLdm1RWRVMLywObnGuW+vqV4rUqYmzzrY1D3xOH6Ll6B2ePxPpK870Pk4xRu+kMv6w/FehtnD8UftH8FwZfMzaPBtURFmWCIiAIiIAiIgC87f7QGEZK0zW+VijeHXH8neN7QOJPlQnwzL0SolvJ2S/hCmytNpY7ubqBnBFnREkHLmFrGxs4NNjaylAjNLiTamkpJ2m+aFrXdz2ANeD94FQPe1Denif9GXL6HNP4tC1WBYxNhMj6aqjf2LnXsRZ0bhpmt3i1xwIALSRxr272rgqIGwwFz3Oe118pFgOWupJJ967e5F4XFvcx0vXZ3XYaoD2NeODomOHpspYuf7sY3xQUscgLXdiGkHiNL2K6AuE2CIiA807y+0pcdfVOjORk9PUN+s1oZa3cSxwv1CkX5Qw1uKzSU7i+N1NGOBBuHG4IPMZl1fazZWCviyTN8oXySADMwnx0c082nQ+NiOIYxuoqqMmSlqPKa0kg3Y421OUi4cDbgbclrjnokmVkrVFzY/AIn4TiDixpl7eaPPa5aI2NcwC/DyiTp3LCwSObs4qmWUkTktLD5rb37Mt6XykHxC3G6Cp7XDq+I6v7TtD/wC6zLf1sWqxWLPg8LRzZT+0tB963xeW/YpLmi9R4vHK4tbmHHKXCweBxLDzAKynq7tBTtjhhIFhDJG0W5B3xf8AaCsPK6VfDM/gxsQPxUn2He4qVbmP+Cpv+a/9cqGbQSZaaU/VI9eime5of7jTf813/wBhXJ1T3Rrj4OxoiLlNAiIgPNe9GilocVdUtaQ7tvhTHX0e1wZcC2oyva8O7nt667TBcTjqZqyWIksfKxwuLH5NoNx4ghdq2m2cgroTDUNuOLXDRzHWsHtPI+NweBBGi4xjG52SFxNNVPYfrCwceocy1hb5uU2W2LJodlJRs+7FgfB54x8ypmZ4XOixKKDNhwYOPYOb4EA/itJhGIS4TNNBWMeWSHOHt1zObfy2k+cHX15jRbPZLF4n0zWukY1wL7tc4AgFxPM6jVdWOcZJL8MzlFoxoaa2GxSC5e0tnLuZObyiTxPkEjwWeQsSgq4/4Oe0vZ5LZWAFwvoXZefMWWC/aKFkbXFwc7KPJbqb259EUopL4QpsvU7r4tQjob+vN/cvQuzR+Ld9r8AuEbtcLmnqjXytyRtaWxgjjcW8nqACdepXeNm2WiJ6uP4Lim7k2bLZG2REVCQiIgCIiAIiIAiIgNXjeBRVLSJGMdcWOZoIcBwBv0KiMe72CJ4fHSQhzTcOaBoeovwXQkQGjwfCnNfnfpbgPHmt4iIAiIgC1u0WENqqd8LiW5hdrmmxa4G7XDwIGnPgtkiA8x1eFYhgc7pGtDmyNcHta1xYWg8eHmjQ3vdt7G19cD8pIThjYcxEzQ1uUg8ng3B4cF6jrKNkos9oNtRccD11XONod0tJKS4Q5SdbwnL+jq32LSORxToq42RHaWrY+ikc17SMrXizgeDmkLWz4nC0ZnSsAIv5wuR3C9yt67dFRjian85v+Wsmi3YULDrFJIePlvd7m2BWz6l3dFe2c4ra2SvcKakY5wc4ZnWNrdT9Fo4knou4bGYSIGU0DdezDQSOZGrnd1zc+lZOE7N9m0MhhbEzuaGjxNtSe9SfC8MEWp1edL9B0C55zcnbLpUbBERVJCIiAL45oOhF/FfUQGlx3ZmCpZkkjY4cw5twe/uPeua4jugpc1xFKz7DyR7b+pdkRAcO/iipOlT6/wDQtxhu7ujj82kznq8Of6bOuAusogIxRYG91s3kN9voHJSSGINaGtFgNAq0QBERAEREAREQBERAEREAREQBERAEREAREQBERAEREAREQBERAEREAREQBERAEREAREQBERAEREAREQBERAf/2Q=="/>
          <p:cNvSpPr>
            <a:spLocks noChangeAspect="1" noChangeArrowheads="1"/>
          </p:cNvSpPr>
          <p:nvPr/>
        </p:nvSpPr>
        <p:spPr bwMode="auto">
          <a:xfrm>
            <a:off x="307975" y="-669925"/>
            <a:ext cx="2647950" cy="17240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8" name="AutoShape 6" descr="data:image/jpeg;base64,/9j/4AAQSkZJRgABAQAAAQABAAD/2wCEAAkGBxQTEhQUExQVFRQXGBgVGRcYGB0cHRocGSAdHxoXHBwcHSogGRslHRwaIjEhJSkrLi4uHCAzODMsNygtLisBCgoKDg0OGxAQGiwkHyQsLCwsNDQsLCwsLCwsLCwsLCwsLCwsLCwsLCwsLCwsLCwsLCwsLCwsLCwsLCwsLCwsLP/AABEIALUBFgMBIgACEQEDEQH/xAAcAAEAAQUBAQAAAAAAAAAAAAAABgIDBAUHCAH/xABREAABAwIDBQMGCQYLBgcAAAABAAIDBBEFEiEGBzFBURNhcSIygZGhsRQjM0JSYnKCwRaSorLh8BUXQ0RUk8LR0tPiCCQ0c5TDNlVjg4Sz8f/EABkBAQADAQEAAAAAAAAAAAAAAAABAgMEBf/EACoRAAICAQMCBQMFAAAAAAAAAAABAhEDEiExBBMiMkFRcRRCYSMzQ4GR/9oADAMBAAIRAxEAPwDuKIiAIiIAiIgCIiAIiIAiKL7S7fUVFpLKHPFrsYQSO868unHoCgJQi4vWb8HyOy0NDJLb6QJJuDyZewv6x0WDLvTxxoucNYB308/+YpoHdkXLdht8MdVK2mrIvg07jla6/wAW53JpzeUxx5A3HfqAui1OLwR3zzxMtxzSNFvG5UAzUUbqNvsNZbNW0+uotIHcfs3Wrqd7eFMNjU3+yx7h6w1KBOEUA/jjwn+kP/qZP8KqZvhwkm3whw8YpB/ZQE9RRqk2/wANkIDa2C54AvDf1rLf01UyQXje146tcD7kBeREQBERAEREAREQBERAEREAREQBERAERco273vNpz2dIwSvNsjzqHG9iQ3jl0sD848NNUB1dW5p2t85zW+JA964M2g2ixAZ5ZnUkLyHeVJ2WgOlmN8sHXgQL2Cqbung1NTiEshJzHIziTzu9x171dQb4RDaR2Cs2uoYiRJWU7SNCDK249F7rAdvHwsfz2H1k+4LnFPu4wtnnCol+0/L+q0K9+ROFD+aOPjNJ+Dlqunm/Qr3Ik/bvKws/wA9h9v9ywsV3s4ZFG5zKgTOA0YwG51A4kAc/VfQqAYtsXh/YyGGjPahjsg7d+rrHLxdbiotspu9c5zZKwFrAb9kCMzrcnEeaD3a+Cj6eadUO5GiSN2zxfGXviooxFFcgv4MYNNHvI1d3W4HzdLrY0W7CihPaV076ubiWg5WXuSdfOOveOakbcQyRthhYyGJvBkYDQOug9/ErXPdddEOl9ZGby+xsY8VELOzpY2QRjQBjQOHVa+evkdqXuv4qy4q04rpUIx4Rm22RnbfARURmVuk7AXB3NwGpaTzPMd/iots7sc6raJ5Zwxjr8i95sbHuHrXS3FRrAPiamppvmfLxjo13nAdwNvasMmKLmm/U0jJ0XqXYPDmeeamU/aaweoAn2rYxYHhzBZtCx3e98jj+sFlOKtOP7+Ct2YL0I1stSYfRcqCnHod/iWHJhNGf5pD6Mw/tLMcrbyp7cfYjUzUVOzVE7+QLfsSOHvusD8lmxkupqieF3j+LbFSFxVpxUPFB+hOplrD9s8aorDtGVkY0yuGc2HeMr727yphs9vypnnJWRPpn3sSPLZ6dA5vhYqJrFrqCOYWkYHd/MeB4hYS6Zfay6ye56DwrFYamMSU8rJWH5zHAi/Q24HuOqzF5Q/gmpo5O2oZpGuGtmuyusDex5Pb3Hj0K6jsLvoil+JxECCUadrY5HHo4WvGfZ4cFyyg4umaJpnXkVEUrXAOaQ5p1BBuD4EKtVJCIiAIijm1O29HQg9tKM+nkN1drwvbzRz15cAUBI0XCcS3+vD/AIilYWdXudf0W9HJdS2A2qGJUbagM7M5nMc29wHNtex5jUICSIiIAiIgIjvSxl1Lh7yxwY+VzIA8m2XtDZzr2NrNDtbGxsuW7j8EjllqMRlZcQkRwAgWDrXvw85jMgH2vBbj/aExX5GBrrZGOmdra+c9kxtrEHQyHlo0rdbJUApMIpYwLOkb2z+t5NfdlHoWmOOqSRWTpWZdfXOkcSToozJtXRtcWmojBBsddLjlcLdqP/k1Qw5pHRRjXMXP5ddXcF6bTSqNHPs+TaUeIxTAmKRkgHHK4G3jbgVeKw8OoII7vgZG0PAJLLWcOR04rLWkbrcqwiL44qxBS5W3FVOKtuKgkoeVacVU4q04qpJ8KjuOnsqqln4BxMDj1Drlo9akKjW8Bv8AuoeOLJWPHtH4rLL5b9i0eSRPKsuKrBJtbUm1gOd+FltPyWqj/JgH6Je0Hwte6lyS5ZCTZpCVacf3/f8AfRXquFzHOY8Frm6EHiFjkqQUuKtr64r4oARF8KA+ErT4xgMc5DvMfzcBx8Rz8VtiizklLZlk6I7FRspbMdX1EINyGx5gO82Bssls0XLGaofecP8AuL7tRhvaxEgXey7h4cx6h7Fe3XYHRVkckc0WaZjgb5nC7XcNAbaHT1LlyVB1WxrHdFrOz/zqo/Pd/mKttQBwxupH33f5qnrt1FH/AEWT8+T/ABK5Huvox/NHHxL/AMSqal7E0QQVZcLHHai3fIR7e0UHxWnvUFjZ/hFzftPK8ouAJPM368eC7lLuoozr8FePB7/8S02KboIic0Lp4HcrguaPXZ3tVW0/QlI51i/lQNacnxY0bGYmi9rFzm2Ejie/VdF3E1DhTv8AKIAqBz4AtbfTooxiW7Wve4NMscjBwc5xBt3i1/Rcrq2ymAtp4oqeIA2tmcBbM75zz4+zgok74COjoiKpIRFZragRxvkPBjXPPg0XPuQHnfeXVfDsYNM3UOqIqa4cdRGACC3kQ+STXxXV9onAObG3zWNDR4DQLlW7Fr6nGo5ZAfio5alwNtDNmcNRxBMoI5+qy6PiUmaRx7119LG5WZZHsYpUEmppcTxOWlaIzFAOMpd2bLAZpHNaQZHkmwubAclOiou+gq6eqqZqQQvbUsDZGyEtLXDQkWGoOp9K6s0W0qM4NJmqodoZoMRNBKGmMOETbRtY5twCw2Y4tDTcaXOhHgpwoZshsMKZ4mmcHyjzQ3zW353IuT6lM1OBTUfGROr2CocVU5W3FbFSlxVpxVTysXa3aSkw18cM0Ms87o2yOyvyNYHXs3qToVlkyxhyWjFvgreVbK0P8Z9B/QJv6/8AYvh3n0H9Am/r/wDSsPqofkv22b5aHbYXo5fBp9oWRSbxMLebSQVcP1mva8DxBsU27hjdhr6mllFRTuLGZhcOY4keTI35v7R1CSzwlFpewUGmSDYuUNcJn+bDTvnP3W/tXCK7EZJZnzPcTI9xeXXN7uNzbpxXYcRlMGC1knznthph94jP+iuKBc2eVyNILY77tS45oA8kyCmgDzzLsupPetG8rAj3o08rWGroS+ZrWsMkcxaH5QBctI0OiqbvBww+dQ1Le9s4J9oW0M8Ekijg2zJRbPC/gVeHDD5ZO3a3OaeYAOLRxyOGjiOiow2GFsU9TU5+wp2BzgzRznONmMBPC5Wyyxasrpd0a9UFYrt4GG/0Co/6j9i+fl/hv9An/wCo/wBKyfUQLdtmUixm7fYZzoagDqKi59RC3OE1OHVxEdJPJDUHzYqkABx+i2Rul+g49yLPBjQzXrQbKn4LjEYvlZIXD7sgNh6H29SkdRA5jnMe0tc02LToQVFdsQWOgnb5zHe0eUPaCozK42IPc9TYdUdpG13O2viOKyVotlKkPYbcDlePBwW9XEbBERAY01BG7zmDx4e5KWgjjN2tseup96yUQBERAFFN6eICHCqskgZ4zAL8LzeRc+AcT6FK1y/f9XFlHA0Ei83aEgX+SY5zQR0L8iIEe3F0oDcSqLNAL2wty3sA3MSGk65bFvHoFJHm5P7/AL//AIsLdTSdjgjXWsZpJJD32OUexoWUV6HSLwtmGXk+FUEr6VSuwyCxsSq+yjdJkfJlt5LBdx1toOduPoWSvhKMgiOJ7RMqmGmpc5nk8g3Y5vZtPnPcTbQDp171JWNytAvewAuefeVpZXNGKNt5zqR2b0PBF/UeK3TisoXbb+C7LlJAZJGMHznBvrK5JvUxMVGK1Twbta/sm+EYDdO64J9K7Tsy5rZzK/zYWSSuPQNHH2rzdUzl73Pdxc4uPiTcrj6uXiSNcS2Onbu9j6U0nw2tjM3aPcyGLMWtIbo57iNeNxbu9Uin2dwmYZX0ZgvoJIZHEtvzyuuDZZ8lP2NHh8HAspWOcOj5Bmd7brDAJsACSdABxJPABaYsMHC2iJTd7HL9vNkHYfMwB/awStzwy2tmaLXBHJwuL+IWw3Q4mI69tPIA6nq2mmlY7zSHeabdQ7QH6x6rb77K5oNFRggyU8b3S2N8rpS05O4gNv8AeC0e6HCzPitMAPJjJmeejWC9z97KPSuJ0pbGvoSzezKafDqWlvrLPLKfCLyG39d1Bt32zTa+rEUjiyFjHyyvHEMYOXeSWj0qSb/KsOxJsTTpDCxlujnXefTZzVmbqIBHh2I1Hznuipm/rO9h9it55/JHCNq7D8JAyjDiWcM5mfnPfxsCoZvH2QipBBU0rnGlqMwa1/nRvbxYTzHQ9x9MncsPe7UhlFhlOOJbJUO++QGf2lvnxxjG0UhJtkQ3dOkGJ0XZef27B90mz/0cy6TvJnbFhdQ0aGornNFubYiXeq4US3IUgdiYld5tPDLUH7oDfe8LL3x1Ba3D6Y3uyB07/tzuJN+8ZfaudOos0fJEdisA+H1sFLmyCQnM4C9mtaXOPjZpXTXUeExns2Yc2VjSR2j5n53D6WmgvxUc3OU2U11Wf5GnLGn68xyg362B9a2VlrhxqStlJyaLeObA0lRDLNhpkjmiaZHUshzAsHnGN56cbEn0LlYK7rgMwpoaqslu2OKF8bT9OSQWawX8493eFwpZ5YqMqRaLtHbKnEjW0NHWv+WcH08v1nRHyX+Jbqf2KF7bkdg37Y9xUspKQ0+FUEL9JH9rUkH5rZCAz1tF/WontiwvbDG0Xc+QADv4D2kLf+Ep9x3nYF/xcQ6wR+xrf71MVF9loA1+VvmtZlHgLAe5ShchqEREAREQBERAFwz/AGh8StNDCHlpFO9xA4O7SRgsfQxx9AXc15r371rnYjNFxAFMBp9Fjza/jKfYpQOo4XB2OFUMf/oRuPi4Bx96wStzjvkshYL2bGweoBaQr1OnVQRzZHufCV8X1F0GZ8VDnK3WVkcbc0j2sHVxAUGxraQ1sgo6Mmz7iSU6eSPOy91ufPhzWc8ij8loxsz9m5PhFXU1fzBaniPUN1cR1BIHrUlcVZoaNsMbImCzWCw/EnvPNVkqIKluS3bKMcq+wwqvl5vYynb4yHyvZquCLsW9ioDMKpYr+VNUPmt1EbSz1ahc42O2akxCpbTxFrSQXue7gxjfOcbceI06kLzc7ubN4KkdSZvBw2pYx8756eYMYx7BH2jbtFrtI5eK1+I7z6SBp+AQSSTWsJ57AMP0msF7kd9lSd2OHjQ107iOJbCLE91zwVyHYHCWavlrpT0aI2D03BNvBW/Waojw8nKp5paiYucXyzSOueLnPce4ak9y7lu32W/g9sbJLfDqstbI3nBB5xYfrOyi/o6a04fJSUdzQUjYXkWM0hMkgH1bkhvo9SpwvFnQ1DJ3XkIcS651NwQdTz1VodPJbsOa4RyPbnEzU4hVzH50r7fZacrf0QF0vCKf4Pg9FHazp3SVLuVwTlYT92yxJdhcJMhf8IrRGTfs8jcw+rnOnrC2WN4iJnMDGdnDExsMTObWM0bfvTDikpW0JyVGBGwuIaOJIA9OijW+erDsTdEPNp44oB91tyR01d7FJYZC1zXDi0hw8QbhX9odn8Nrp3VUk1TBLIQ6RjWNe3NYAlh4gG3O606iMpVRWDSNXugo3Clr5Rxl7KjYepld5QB7hlNlot8WI9ti1RY+TFlgb3CNoDh+fmXVtkG07ZKekpWvbTQOfVPfLbO97WkZ3ZdLC4A05DovPuJVZmmllPGR7nn7xJ/Fcs1pSTNE7ZMd3e1tPTQ1NLVNkEVQY3dpHYuYYzcXaeIJspG/abB4vK7SqqejGxiMHuc4m9vBanB920Qp4p66qdCZ2CSOKOPO7IeDnG9hca2WYzYXCh51XVuHRsTQfWSQrQ7iVIh6fUi22220lfkjaxsFLEbxwNNwDwzOPzncde8rI3e7FGteZZyYqKLypJSCA+38kw83Hu4eJCl9JgmDQ6tpamocNR8IlAbcdRFa47iFk4rjUk4awhkcTPMhibkjZ4NHPv8Acpjhk3uHNLgY/ihqZnSWyt0axv0WN0a38fElRxkImxOhiNyA4yEA/Ru4fqLZXX3dhR9vVVFY7VrPior9/E8Po2/OK1zNKNIrDd2dq2YZ8ofAe9b5a3AIcsQP0iT+A9y2S4zUIiIAiIgCIiALzZvUqDJi0sWtvhUNvTFC1ek15k26GbaRzOtVTe0RBSgdk2q+VA6BaIlbfah3xzlpZJA0FxNgAST0A4levh2gjknyYGPY1FSRGSU9zWji49B/eoVRxYnivlscKenvYG5aDrrYgZpCOHIXHJWMJpzjGIlz7/B4vKt9QHRvcX8yu44RheezWgNjaANBoAODQPBcOfqHJ0uDeEEuTmLN00BB7Somc8jj5NgeutyR6VGjSSYLVjtPLp5RbOBrYe5zTa45j2em6ShZH5rRfqePrXPd9OyjainNSAc0TbSZecetn2uATG45vsl45rnjJxdou1ao1AeCGuaQWuAcCOBB1BHirTyozu5r3vgqKd13SUoMjGjznR3s5ovyDstvthbugxCOdmeM3HA8iD0I5FepDIpqznlGjSb48LqZZKIxQSyQNpYw1zGFzc7i4v1aLB3m6dyz92WzstHS1VTURuhlnaKeJrxleWEgyOynUA2HqW9psSmjGVkr2DoHED1K1V1T3m73ueeALiT71gun8epsvr2ox3lWXFVuVlxXSZnxxVpxVbirRP7+pQCl5VtfXFfFAC+L6vhQk3OAskMGIdi0umNJI1jW6uOYgHKOJPDh3Ll2z+xFbUzsiFPMwFwD3vjc1rG83OJAAsOXNTmCdzHBzHOa4cHNJBHpGqy58bqXtLXVEzmnQgyOse466hc2TFqd2aRlSMnayrbJUvDDeOMNhYfqxi1789bm606ItUqVFAiKiUkAkC5AuBwueikGk2orTZtPGCZZSGgDjYmwHpOnrXXdjsCEEEFM3iAMx6uOr3eu65Fu/he7FmfCB8YGvfY62OU5bW4WXovZul0Mh+yPxK4Mk9TNoqkbpjAAAOAFh6FUiLMsEREAREQBERAF5n2w/wDFH/y6X/tL0wvMm27rbTE9KqmPsiQHWdoX3ncoTvBr+yoZOsloh97j+iCpnjvy7/ErmO92a0UDOr3O/NFv7S9Wb04f6OZbzJPuownsqFjreXOe0PhwYPVr6SuyUNMI2Nb04nqeZUR2SoGt7CNo8iNjbeDQLe2ymy8o6QrdREHtc12ocC0juIsVcRAeXNhXupsYpWuu0SF1K6/zvOh6cMzW9eHVbza7Z2SOaWWkcY5tc7Rwf6OGZa3bOmFPjLZGuuRiBNugHweUadM0rvaui7Ux5amS3VdfTpSuLMp7bkP2ILnUEb3kl3aSNu65Nged/Sts8rWbMYlCKV0RkY2WOomDmFwBsXEhwB4jlp0Wdmvwse8FdWN+BGcuT49W3H9/35qolWnFWIKXO4K24rRbYyFjIZW8Y5QfR09lldodooJeDwx30X6e3gVn3Fq0stp2s2iL41wPA38F9VyoVJK+lUONuOihkoIsWfE4WedKwfeBPqCj+O7QskjdHDmc4/OAIsAbnvWUskYrksk2SpFg4ZVs7CFxkZcsbe7he4FiDfndZ1lZO0QERFIMPZTXGx3RO/U/avQez/yI8SvP+ymmND60LvY3/SvQOAD4keJXn5PMzePBsURFQkIiIAiIgCIiALy7vIdl2gldyFRAfU2Mr1EvMe+OnMeJVMuny8duvyMTvUpQOs7QfLv8T71yje3q6kHXtPexdWxv5S/0mtPrC5ZvXNn0jjwBf72Felk/Y/w54+c7lsoPKP2B+CkqjeypuXH6oUkXmHQEREB5Z3pROdjlQIzaQzQtaejixlvbZSzGdpXRzmCsOaqjd2cjomnKRpablZpBF+hvotPtZHm2nA61tIPZEpPtTh7XYriFwPLpmD84OB/VC3wXq2KTqtyHUWzkkxq5mMpXM+FSR/GtcXXFicpbwb5QW5wnDmwss1jWF2rgxziL+LtfYsHYDaSnZQOgmlDZjUPcA7NqHNZYk2sNQRqeS3b104VFrUuTOd8FJKtOVbirTluUNVtOwOpZb/RuPQQVd2I2DpayhikkEglc54LmPsTZxAFnAt9QTGWZoJR9R3sClu5j/gqb/mP/AFyuHqfMjbHwRmp3QlpHZVT28/KZ/c4LHO7CrHm1ot98e4lej3NB4i6svoozxY31Bc9mh52G66qPnVo/TP4p/FG8nyqwEc/iz+L16G/g+L6DfUqhQx/Qb6gjYPK202zkWH1kDCXTRuaHkFovqXNsBfXUA2UhYIhYMyAPHk5QBmHUW46K6Zc207WvJLWVcjWhxuGgC7WtB80A62HVaqXZkPmxEG+aORzYdfNJJeLdOIHpW+FvhIzmavB8HYwtc6VgL3vDGFgc74txHF17cFK1otjsDEtDUyOHxjiQxx4tMYzAjoc3uWRh01Q+NtQ4MELnBuTXMAdO0v0zcui2x+FLbkrLdm1RWRVMLywObnGuW+vqV4rUqYmzzrY1D3xOH6Ll6B2ePxPpK870Pk4xRu+kMv6w/FehtnD8UftH8FwZfMzaPBtURFmWCIiAIiIAiIgC87f7QGEZK0zW+VijeHXH8neN7QOJPlQnwzL0SolvJ2S/hCmytNpY7ubqBnBFnREkHLmFrGxs4NNjaylAjNLiTamkpJ2m+aFrXdz2ANeD94FQPe1Denif9GXL6HNP4tC1WBYxNhMj6aqjf2LnXsRZ0bhpmt3i1xwIALSRxr272rgqIGwwFz3Oe118pFgOWupJJ967e5F4XFvcx0vXZ3XYaoD2NeODomOHpspYuf7sY3xQUscgLXdiGkHiNL2K6AuE2CIiA807y+0pcdfVOjORk9PUN+s1oZa3cSxwv1CkX5Qw1uKzSU7i+N1NGOBBuHG4IPMZl1fazZWCviyTN8oXySADMwnx0c082nQ+NiOIYxuoqqMmSlqPKa0kg3Y421OUi4cDbgbclrjnokmVkrVFzY/AIn4TiDixpl7eaPPa5aI2NcwC/DyiTp3LCwSObs4qmWUkTktLD5rb37Mt6XykHxC3G6Cp7XDq+I6v7TtD/wC6zLf1sWqxWLPg8LRzZT+0tB963xeW/YpLmi9R4vHK4tbmHHKXCweBxLDzAKynq7tBTtjhhIFhDJG0W5B3xf8AaCsPK6VfDM/gxsQPxUn2He4qVbmP+Cpv+a/9cqGbQSZaaU/VI9eime5of7jTf813/wBhXJ1T3Rrj4OxoiLlNAiIgPNe9GilocVdUtaQ7tvhTHX0e1wZcC2oyva8O7nt667TBcTjqZqyWIksfKxwuLH5NoNx4ghdq2m2cgroTDUNuOLXDRzHWsHtPI+NweBBGi4xjG52SFxNNVPYfrCwceocy1hb5uU2W2LJodlJRs+7FgfB54x8ypmZ4XOixKKDNhwYOPYOb4EA/itJhGIS4TNNBWMeWSHOHt1zObfy2k+cHX15jRbPZLF4n0zWukY1wL7tc4AgFxPM6jVdWOcZJL8MzlFoxoaa2GxSC5e0tnLuZObyiTxPkEjwWeQsSgq4/4Oe0vZ5LZWAFwvoXZefMWWC/aKFkbXFwc7KPJbqb259EUopL4QpsvU7r4tQjob+vN/cvQuzR+Ld9r8AuEbtcLmnqjXytyRtaWxgjjcW8nqACdepXeNm2WiJ6uP4Lim7k2bLZG2REVCQiIgCIiAIiIAiIgNXjeBRVLSJGMdcWOZoIcBwBv0KiMe72CJ4fHSQhzTcOaBoeovwXQkQGjwfCnNfnfpbgPHmt4iIAiIgC1u0WENqqd8LiW5hdrmmxa4G7XDwIGnPgtkiA8x1eFYhgc7pGtDmyNcHta1xYWg8eHmjQ3vdt7G19cD8pIThjYcxEzQ1uUg8ng3B4cF6jrKNkos9oNtRccD11XONod0tJKS4Q5SdbwnL+jq32LSORxToq42RHaWrY+ikc17SMrXizgeDmkLWz4nC0ZnSsAIv5wuR3C9yt67dFRjian85v+Wsmi3YULDrFJIePlvd7m2BWz6l3dFe2c4ra2SvcKakY5wc4ZnWNrdT9Fo4knou4bGYSIGU0DdezDQSOZGrnd1zc+lZOE7N9m0MhhbEzuaGjxNtSe9SfC8MEWp1edL9B0C55zcnbLpUbBERVJCIiAL45oOhF/FfUQGlx3ZmCpZkkjY4cw5twe/uPeua4jugpc1xFKz7DyR7b+pdkRAcO/iipOlT6/wDQtxhu7ujj82kznq8Of6bOuAusogIxRYG91s3kN9voHJSSGINaGtFgNAq0QBERAEREAREQBERAEREAREQBERAEREAREQBERAEREAREQBERAEREAREQBERAEREAREQBERAEREAREQBERAf/2Q=="/>
          <p:cNvSpPr>
            <a:spLocks noChangeAspect="1" noChangeArrowheads="1"/>
          </p:cNvSpPr>
          <p:nvPr/>
        </p:nvSpPr>
        <p:spPr bwMode="auto">
          <a:xfrm>
            <a:off x="460375" y="-517525"/>
            <a:ext cx="2647950" cy="17240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10" name="AutoShape 10" descr="data:image/jpeg;base64,/9j/4AAQSkZJRgABAQAAAQABAAD/2wCEAAkGBxQTEhQUExQVFRQXGBgVGRcYGB0cHRocGSAdHxoXHBwcHSogGRslHRwaIjEhJSkrLi4uHCAzODMsNygtLisBCgoKDg0OGxAQGiwkHyQsLCwsNDQsLCwsLCwsLCwsLCwsLCwsLCwsLCwsLCwsLCwsLCwsLCwsLCwsLCwsLCwsLP/AABEIALUBFgMBIgACEQEDEQH/xAAcAAEAAQUBAQAAAAAAAAAAAAAABgIDBAUHCAH/xABREAABAwIDBQMGCQYLBgcAAAABAAIDBBEFEiEGBzFBURNhcSIygZGhsRQjM0JSYnKCwRaSorLh8BUXQ0RUk8LR0tPiCCQ0c5TDNlVjg4Sz8f/EABkBAQADAQEAAAAAAAAAAAAAAAABAgMEBf/EACoRAAICAQMCBQMFAAAAAAAAAAABAhEDEiExBBMiMkFRcRRCYSMzQ4GR/9oADAMBAAIRAxEAPwDuKIiAIiIAiIgCIiAIiIAiKL7S7fUVFpLKHPFrsYQSO868unHoCgJQi4vWb8HyOy0NDJLb6QJJuDyZewv6x0WDLvTxxoucNYB308/+YpoHdkXLdht8MdVK2mrIvg07jla6/wAW53JpzeUxx5A3HfqAui1OLwR3zzxMtxzSNFvG5UAzUUbqNvsNZbNW0+uotIHcfs3Wrqd7eFMNjU3+yx7h6w1KBOEUA/jjwn+kP/qZP8KqZvhwkm3whw8YpB/ZQE9RRqk2/wANkIDa2C54AvDf1rLf01UyQXje146tcD7kBeREQBERAEREAREQBERAEREAREQBERAERco273vNpz2dIwSvNsjzqHG9iQ3jl0sD848NNUB1dW5p2t85zW+JA964M2g2ixAZ5ZnUkLyHeVJ2WgOlmN8sHXgQL2Cqbung1NTiEshJzHIziTzu9x171dQb4RDaR2Cs2uoYiRJWU7SNCDK249F7rAdvHwsfz2H1k+4LnFPu4wtnnCol+0/L+q0K9+ROFD+aOPjNJ+Dlqunm/Qr3Ik/bvKws/wA9h9v9ywsV3s4ZFG5zKgTOA0YwG51A4kAc/VfQqAYtsXh/YyGGjPahjsg7d+rrHLxdbiotspu9c5zZKwFrAb9kCMzrcnEeaD3a+Cj6eadUO5GiSN2zxfGXviooxFFcgv4MYNNHvI1d3W4HzdLrY0W7CihPaV076ubiWg5WXuSdfOOveOakbcQyRthhYyGJvBkYDQOug9/ErXPdddEOl9ZGby+xsY8VELOzpY2QRjQBjQOHVa+evkdqXuv4qy4q04rpUIx4Rm22RnbfARURmVuk7AXB3NwGpaTzPMd/iots7sc6raJ5Zwxjr8i95sbHuHrXS3FRrAPiamppvmfLxjo13nAdwNvasMmKLmm/U0jJ0XqXYPDmeeamU/aaweoAn2rYxYHhzBZtCx3e98jj+sFlOKtOP7+Ct2YL0I1stSYfRcqCnHod/iWHJhNGf5pD6Mw/tLMcrbyp7cfYjUzUVOzVE7+QLfsSOHvusD8lmxkupqieF3j+LbFSFxVpxUPFB+hOplrD9s8aorDtGVkY0yuGc2HeMr727yphs9vypnnJWRPpn3sSPLZ6dA5vhYqJrFrqCOYWkYHd/MeB4hYS6Zfay6ye56DwrFYamMSU8rJWH5zHAi/Q24HuOqzF5Q/gmpo5O2oZpGuGtmuyusDex5Pb3Hj0K6jsLvoil+JxECCUadrY5HHo4WvGfZ4cFyyg4umaJpnXkVEUrXAOaQ5p1BBuD4EKtVJCIiAIijm1O29HQg9tKM+nkN1drwvbzRz15cAUBI0XCcS3+vD/AIilYWdXudf0W9HJdS2A2qGJUbagM7M5nMc29wHNtex5jUICSIiIAiIgIjvSxl1Lh7yxwY+VzIA8m2XtDZzr2NrNDtbGxsuW7j8EjllqMRlZcQkRwAgWDrXvw85jMgH2vBbj/aExX5GBrrZGOmdra+c9kxtrEHQyHlo0rdbJUApMIpYwLOkb2z+t5NfdlHoWmOOqSRWTpWZdfXOkcSToozJtXRtcWmojBBsddLjlcLdqP/k1Qw5pHRRjXMXP5ddXcF6bTSqNHPs+TaUeIxTAmKRkgHHK4G3jbgVeKw8OoII7vgZG0PAJLLWcOR04rLWkbrcqwiL44qxBS5W3FVOKtuKgkoeVacVU4q04qpJ8KjuOnsqqln4BxMDj1Drlo9akKjW8Bv8AuoeOLJWPHtH4rLL5b9i0eSRPKsuKrBJtbUm1gOd+FltPyWqj/JgH6Je0Hwte6lyS5ZCTZpCVacf3/f8AfRXquFzHOY8Frm6EHiFjkqQUuKtr64r4oARF8KA+ErT4xgMc5DvMfzcBx8Rz8VtiizklLZlk6I7FRspbMdX1EINyGx5gO82Bssls0XLGaofecP8AuL7tRhvaxEgXey7h4cx6h7Fe3XYHRVkckc0WaZjgb5nC7XcNAbaHT1LlyVB1WxrHdFrOz/zqo/Pd/mKttQBwxupH33f5qnrt1FH/AEWT8+T/ABK5Huvox/NHHxL/AMSqal7E0QQVZcLHHai3fIR7e0UHxWnvUFjZ/hFzftPK8ouAJPM368eC7lLuoozr8FePB7/8S02KboIic0Lp4HcrguaPXZ3tVW0/QlI51i/lQNacnxY0bGYmi9rFzm2Ejie/VdF3E1DhTv8AKIAqBz4AtbfTooxiW7Wve4NMscjBwc5xBt3i1/Rcrq2ymAtp4oqeIA2tmcBbM75zz4+zgok74COjoiKpIRFZragRxvkPBjXPPg0XPuQHnfeXVfDsYNM3UOqIqa4cdRGACC3kQ+STXxXV9onAObG3zWNDR4DQLlW7Fr6nGo5ZAfio5alwNtDNmcNRxBMoI5+qy6PiUmaRx7119LG5WZZHsYpUEmppcTxOWlaIzFAOMpd2bLAZpHNaQZHkmwubAclOiou+gq6eqqZqQQvbUsDZGyEtLXDQkWGoOp9K6s0W0qM4NJmqodoZoMRNBKGmMOETbRtY5twCw2Y4tDTcaXOhHgpwoZshsMKZ4mmcHyjzQ3zW353IuT6lM1OBTUfGROr2CocVU5W3FbFSlxVpxVTysXa3aSkw18cM0Ms87o2yOyvyNYHXs3qToVlkyxhyWjFvgreVbK0P8Z9B/QJv6/8AYvh3n0H9Am/r/wDSsPqofkv22b5aHbYXo5fBp9oWRSbxMLebSQVcP1mva8DxBsU27hjdhr6mllFRTuLGZhcOY4keTI35v7R1CSzwlFpewUGmSDYuUNcJn+bDTvnP3W/tXCK7EZJZnzPcTI9xeXXN7uNzbpxXYcRlMGC1knznthph94jP+iuKBc2eVyNILY77tS45oA8kyCmgDzzLsupPetG8rAj3o08rWGroS+ZrWsMkcxaH5QBctI0OiqbvBww+dQ1Le9s4J9oW0M8Ekijg2zJRbPC/gVeHDD5ZO3a3OaeYAOLRxyOGjiOiow2GFsU9TU5+wp2BzgzRznONmMBPC5Wyyxasrpd0a9UFYrt4GG/0Co/6j9i+fl/hv9An/wCo/wBKyfUQLdtmUixm7fYZzoagDqKi59RC3OE1OHVxEdJPJDUHzYqkABx+i2Rul+g49yLPBjQzXrQbKn4LjEYvlZIXD7sgNh6H29SkdRA5jnMe0tc02LToQVFdsQWOgnb5zHe0eUPaCozK42IPc9TYdUdpG13O2viOKyVotlKkPYbcDlePBwW9XEbBERAY01BG7zmDx4e5KWgjjN2tseup96yUQBERAFFN6eICHCqskgZ4zAL8LzeRc+AcT6FK1y/f9XFlHA0Ei83aEgX+SY5zQR0L8iIEe3F0oDcSqLNAL2wty3sA3MSGk65bFvHoFJHm5P7/AL//AIsLdTSdjgjXWsZpJJD32OUexoWUV6HSLwtmGXk+FUEr6VSuwyCxsSq+yjdJkfJlt5LBdx1toOduPoWSvhKMgiOJ7RMqmGmpc5nk8g3Y5vZtPnPcTbQDp171JWNytAvewAuefeVpZXNGKNt5zqR2b0PBF/UeK3TisoXbb+C7LlJAZJGMHznBvrK5JvUxMVGK1Twbta/sm+EYDdO64J9K7Tsy5rZzK/zYWSSuPQNHH2rzdUzl73Pdxc4uPiTcrj6uXiSNcS2Onbu9j6U0nw2tjM3aPcyGLMWtIbo57iNeNxbu9Uin2dwmYZX0ZgvoJIZHEtvzyuuDZZ8lP2NHh8HAspWOcOj5Bmd7brDAJsACSdABxJPABaYsMHC2iJTd7HL9vNkHYfMwB/awStzwy2tmaLXBHJwuL+IWw3Q4mI69tPIA6nq2mmlY7zSHeabdQ7QH6x6rb77K5oNFRggyU8b3S2N8rpS05O4gNv8AeC0e6HCzPitMAPJjJmeejWC9z97KPSuJ0pbGvoSzezKafDqWlvrLPLKfCLyG39d1Bt32zTa+rEUjiyFjHyyvHEMYOXeSWj0qSb/KsOxJsTTpDCxlujnXefTZzVmbqIBHh2I1Hznuipm/rO9h9it55/JHCNq7D8JAyjDiWcM5mfnPfxsCoZvH2QipBBU0rnGlqMwa1/nRvbxYTzHQ9x9MncsPe7UhlFhlOOJbJUO++QGf2lvnxxjG0UhJtkQ3dOkGJ0XZef27B90mz/0cy6TvJnbFhdQ0aGornNFubYiXeq4US3IUgdiYld5tPDLUH7oDfe8LL3x1Ba3D6Y3uyB07/tzuJN+8ZfaudOos0fJEdisA+H1sFLmyCQnM4C9mtaXOPjZpXTXUeExns2Yc2VjSR2j5n53D6WmgvxUc3OU2U11Wf5GnLGn68xyg362B9a2VlrhxqStlJyaLeObA0lRDLNhpkjmiaZHUshzAsHnGN56cbEn0LlYK7rgMwpoaqslu2OKF8bT9OSQWawX8493eFwpZ5YqMqRaLtHbKnEjW0NHWv+WcH08v1nRHyX+Jbqf2KF7bkdg37Y9xUspKQ0+FUEL9JH9rUkH5rZCAz1tF/WontiwvbDG0Xc+QADv4D2kLf+Ep9x3nYF/xcQ6wR+xrf71MVF9loA1+VvmtZlHgLAe5ShchqEREAREQBERAFwz/AGh8StNDCHlpFO9xA4O7SRgsfQxx9AXc15r371rnYjNFxAFMBp9Fjza/jKfYpQOo4XB2OFUMf/oRuPi4Bx96wStzjvkshYL2bGweoBaQr1OnVQRzZHufCV8X1F0GZ8VDnK3WVkcbc0j2sHVxAUGxraQ1sgo6Mmz7iSU6eSPOy91ufPhzWc8ij8loxsz9m5PhFXU1fzBaniPUN1cR1BIHrUlcVZoaNsMbImCzWCw/EnvPNVkqIKluS3bKMcq+wwqvl5vYynb4yHyvZquCLsW9ioDMKpYr+VNUPmt1EbSz1ahc42O2akxCpbTxFrSQXue7gxjfOcbceI06kLzc7ubN4KkdSZvBw2pYx8756eYMYx7BH2jbtFrtI5eK1+I7z6SBp+AQSSTWsJ57AMP0msF7kd9lSd2OHjQ107iOJbCLE91zwVyHYHCWavlrpT0aI2D03BNvBW/Waojw8nKp5paiYucXyzSOueLnPce4ak9y7lu32W/g9sbJLfDqstbI3nBB5xYfrOyi/o6a04fJSUdzQUjYXkWM0hMkgH1bkhvo9SpwvFnQ1DJ3XkIcS651NwQdTz1VodPJbsOa4RyPbnEzU4hVzH50r7fZacrf0QF0vCKf4Pg9FHazp3SVLuVwTlYT92yxJdhcJMhf8IrRGTfs8jcw+rnOnrC2WN4iJnMDGdnDExsMTObWM0bfvTDikpW0JyVGBGwuIaOJIA9OijW+erDsTdEPNp44oB91tyR01d7FJYZC1zXDi0hw8QbhX9odn8Nrp3VUk1TBLIQ6RjWNe3NYAlh4gG3O606iMpVRWDSNXugo3Clr5Rxl7KjYepld5QB7hlNlot8WI9ti1RY+TFlgb3CNoDh+fmXVtkG07ZKekpWvbTQOfVPfLbO97WkZ3ZdLC4A05DovPuJVZmmllPGR7nn7xJ/Fcs1pSTNE7ZMd3e1tPTQ1NLVNkEVQY3dpHYuYYzcXaeIJspG/abB4vK7SqqejGxiMHuc4m9vBanB920Qp4p66qdCZ2CSOKOPO7IeDnG9hca2WYzYXCh51XVuHRsTQfWSQrQ7iVIh6fUi22220lfkjaxsFLEbxwNNwDwzOPzncde8rI3e7FGteZZyYqKLypJSCA+38kw83Hu4eJCl9JgmDQ6tpamocNR8IlAbcdRFa47iFk4rjUk4awhkcTPMhibkjZ4NHPv8Acpjhk3uHNLgY/ihqZnSWyt0axv0WN0a38fElRxkImxOhiNyA4yEA/Ru4fqLZXX3dhR9vVVFY7VrPior9/E8Po2/OK1zNKNIrDd2dq2YZ8ofAe9b5a3AIcsQP0iT+A9y2S4zUIiIAiIgCIiALzZvUqDJi0sWtvhUNvTFC1ek15k26GbaRzOtVTe0RBSgdk2q+VA6BaIlbfah3xzlpZJA0FxNgAST0A4levh2gjknyYGPY1FSRGSU9zWji49B/eoVRxYnivlscKenvYG5aDrrYgZpCOHIXHJWMJpzjGIlz7/B4vKt9QHRvcX8yu44RheezWgNjaANBoAODQPBcOfqHJ0uDeEEuTmLN00BB7Somc8jj5NgeutyR6VGjSSYLVjtPLp5RbOBrYe5zTa45j2em6ShZH5rRfqePrXPd9OyjainNSAc0TbSZecetn2uATG45vsl45rnjJxdou1ao1AeCGuaQWuAcCOBB1BHirTyozu5r3vgqKd13SUoMjGjznR3s5ovyDstvthbugxCOdmeM3HA8iD0I5FepDIpqznlGjSb48LqZZKIxQSyQNpYw1zGFzc7i4v1aLB3m6dyz92WzstHS1VTURuhlnaKeJrxleWEgyOynUA2HqW9psSmjGVkr2DoHED1K1V1T3m73ueeALiT71gun8epsvr2ox3lWXFVuVlxXSZnxxVpxVbirRP7+pQCl5VtfXFfFAC+L6vhQk3OAskMGIdi0umNJI1jW6uOYgHKOJPDh3Ll2z+xFbUzsiFPMwFwD3vjc1rG83OJAAsOXNTmCdzHBzHOa4cHNJBHpGqy58bqXtLXVEzmnQgyOse466hc2TFqd2aRlSMnayrbJUvDDeOMNhYfqxi1789bm606ItUqVFAiKiUkAkC5AuBwueikGk2orTZtPGCZZSGgDjYmwHpOnrXXdjsCEEEFM3iAMx6uOr3eu65Fu/he7FmfCB8YGvfY62OU5bW4WXovZul0Mh+yPxK4Mk9TNoqkbpjAAAOAFh6FUiLMsEREAREQBERAF5n2w/wDFH/y6X/tL0wvMm27rbTE9KqmPsiQHWdoX3ncoTvBr+yoZOsloh97j+iCpnjvy7/ErmO92a0UDOr3O/NFv7S9Wb04f6OZbzJPuownsqFjreXOe0PhwYPVr6SuyUNMI2Nb04nqeZUR2SoGt7CNo8iNjbeDQLe2ymy8o6QrdREHtc12ocC0juIsVcRAeXNhXupsYpWuu0SF1K6/zvOh6cMzW9eHVbza7Z2SOaWWkcY5tc7Rwf6OGZa3bOmFPjLZGuuRiBNugHweUadM0rvaui7Ux5amS3VdfTpSuLMp7bkP2ILnUEb3kl3aSNu65Nged/Sts8rWbMYlCKV0RkY2WOomDmFwBsXEhwB4jlp0Wdmvwse8FdWN+BGcuT49W3H9/35qolWnFWIKXO4K24rRbYyFjIZW8Y5QfR09lldodooJeDwx30X6e3gVn3Fq0stp2s2iL41wPA38F9VyoVJK+lUONuOihkoIsWfE4WedKwfeBPqCj+O7QskjdHDmc4/OAIsAbnvWUskYrksk2SpFg4ZVs7CFxkZcsbe7he4FiDfndZ1lZO0QERFIMPZTXGx3RO/U/avQez/yI8SvP+ymmND60LvY3/SvQOAD4keJXn5PMzePBsURFQkIiIAiIgCIiALy7vIdl2gldyFRAfU2Mr1EvMe+OnMeJVMuny8duvyMTvUpQOs7QfLv8T71yje3q6kHXtPexdWxv5S/0mtPrC5ZvXNn0jjwBf72Felk/Y/w54+c7lsoPKP2B+CkqjeypuXH6oUkXmHQEREB5Z3pROdjlQIzaQzQtaejixlvbZSzGdpXRzmCsOaqjd2cjomnKRpablZpBF+hvotPtZHm2nA61tIPZEpPtTh7XYriFwPLpmD84OB/VC3wXq2KTqtyHUWzkkxq5mMpXM+FSR/GtcXXFicpbwb5QW5wnDmwss1jWF2rgxziL+LtfYsHYDaSnZQOgmlDZjUPcA7NqHNZYk2sNQRqeS3b104VFrUuTOd8FJKtOVbirTluUNVtOwOpZb/RuPQQVd2I2DpayhikkEglc54LmPsTZxAFnAt9QTGWZoJR9R3sClu5j/gqb/mP/AFyuHqfMjbHwRmp3QlpHZVT28/KZ/c4LHO7CrHm1ot98e4lej3NB4i6svoozxY31Bc9mh52G66qPnVo/TP4p/FG8nyqwEc/iz+L16G/g+L6DfUqhQx/Qb6gjYPK202zkWH1kDCXTRuaHkFovqXNsBfXUA2UhYIhYMyAPHk5QBmHUW46K6Zc207WvJLWVcjWhxuGgC7WtB80A62HVaqXZkPmxEG+aORzYdfNJJeLdOIHpW+FvhIzmavB8HYwtc6VgL3vDGFgc74txHF17cFK1otjsDEtDUyOHxjiQxx4tMYzAjoc3uWRh01Q+NtQ4MELnBuTXMAdO0v0zcui2x+FLbkrLdm1RWRVMLywObnGuW+vqV4rUqYmzzrY1D3xOH6Ll6B2ePxPpK870Pk4xRu+kMv6w/FehtnD8UftH8FwZfMzaPBtURFmWCIiAIiIAiIgC87f7QGEZK0zW+VijeHXH8neN7QOJPlQnwzL0SolvJ2S/hCmytNpY7ubqBnBFnREkHLmFrGxs4NNjaylAjNLiTamkpJ2m+aFrXdz2ANeD94FQPe1Denif9GXL6HNP4tC1WBYxNhMj6aqjf2LnXsRZ0bhpmt3i1xwIALSRxr272rgqIGwwFz3Oe118pFgOWupJJ967e5F4XFvcx0vXZ3XYaoD2NeODomOHpspYuf7sY3xQUscgLXdiGkHiNL2K6AuE2CIiA807y+0pcdfVOjORk9PUN+s1oZa3cSxwv1CkX5Qw1uKzSU7i+N1NGOBBuHG4IPMZl1fazZWCviyTN8oXySADMwnx0c082nQ+NiOIYxuoqqMmSlqPKa0kg3Y421OUi4cDbgbclrjnokmVkrVFzY/AIn4TiDixpl7eaPPa5aI2NcwC/DyiTp3LCwSObs4qmWUkTktLD5rb37Mt6XykHxC3G6Cp7XDq+I6v7TtD/wC6zLf1sWqxWLPg8LRzZT+0tB963xeW/YpLmi9R4vHK4tbmHHKXCweBxLDzAKynq7tBTtjhhIFhDJG0W5B3xf8AaCsPK6VfDM/gxsQPxUn2He4qVbmP+Cpv+a/9cqGbQSZaaU/VI9eime5of7jTf813/wBhXJ1T3Rrj4OxoiLlNAiIgPNe9GilocVdUtaQ7tvhTHX0e1wZcC2oyva8O7nt667TBcTjqZqyWIksfKxwuLH5NoNx4ghdq2m2cgroTDUNuOLXDRzHWsHtPI+NweBBGi4xjG52SFxNNVPYfrCwceocy1hb5uU2W2LJodlJRs+7FgfB54x8ypmZ4XOixKKDNhwYOPYOb4EA/itJhGIS4TNNBWMeWSHOHt1zObfy2k+cHX15jRbPZLF4n0zWukY1wL7tc4AgFxPM6jVdWOcZJL8MzlFoxoaa2GxSC5e0tnLuZObyiTxPkEjwWeQsSgq4/4Oe0vZ5LZWAFwvoXZefMWWC/aKFkbXFwc7KPJbqb259EUopL4QpsvU7r4tQjob+vN/cvQuzR+Ld9r8AuEbtcLmnqjXytyRtaWxgjjcW8nqACdepXeNm2WiJ6uP4Lim7k2bLZG2REVCQiIgCIiAIiIAiIgNXjeBRVLSJGMdcWOZoIcBwBv0KiMe72CJ4fHSQhzTcOaBoeovwXQkQGjwfCnNfnfpbgPHmt4iIAiIgC1u0WENqqd8LiW5hdrmmxa4G7XDwIGnPgtkiA8x1eFYhgc7pGtDmyNcHta1xYWg8eHmjQ3vdt7G19cD8pIThjYcxEzQ1uUg8ng3B4cF6jrKNkos9oNtRccD11XONod0tJKS4Q5SdbwnL+jq32LSORxToq42RHaWrY+ikc17SMrXizgeDmkLWz4nC0ZnSsAIv5wuR3C9yt67dFRjian85v+Wsmi3YULDrFJIePlvd7m2BWz6l3dFe2c4ra2SvcKakY5wc4ZnWNrdT9Fo4knou4bGYSIGU0DdezDQSOZGrnd1zc+lZOE7N9m0MhhbEzuaGjxNtSe9SfC8MEWp1edL9B0C55zcnbLpUbBERVJCIiAL45oOhF/FfUQGlx3ZmCpZkkjY4cw5twe/uPeua4jugpc1xFKz7DyR7b+pdkRAcO/iipOlT6/wDQtxhu7ujj82kznq8Of6bOuAusogIxRYG91s3kN9voHJSSGINaGtFgNAq0QBERAEREAREQBERAEREAREQBERAEREAREQBERAEREAREQBERAEREAREQBERAEREAREQBERAEREAREQBERAf/2Q=="/>
          <p:cNvSpPr>
            <a:spLocks noChangeAspect="1" noChangeArrowheads="1"/>
          </p:cNvSpPr>
          <p:nvPr/>
        </p:nvSpPr>
        <p:spPr bwMode="auto">
          <a:xfrm>
            <a:off x="765175" y="-212725"/>
            <a:ext cx="2647950" cy="17240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12" name="Espace réservé du contenu 2"/>
          <p:cNvSpPr txBox="1">
            <a:spLocks/>
          </p:cNvSpPr>
          <p:nvPr/>
        </p:nvSpPr>
        <p:spPr>
          <a:xfrm>
            <a:off x="619944" y="1215571"/>
            <a:ext cx="8280920" cy="3653589"/>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274320" lvl="1" indent="0">
              <a:buNone/>
            </a:pPr>
            <a:endParaRPr lang="fr-FR" dirty="0" smtClean="0"/>
          </a:p>
          <a:p>
            <a:pPr lvl="2"/>
            <a:endParaRPr lang="fr-FR" dirty="0" smtClean="0"/>
          </a:p>
          <a:p>
            <a:endParaRPr lang="fr-FR" dirty="0" smtClean="0"/>
          </a:p>
          <a:p>
            <a:pPr lvl="1"/>
            <a:endParaRPr lang="fr-FR" dirty="0"/>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5736" y="1724025"/>
            <a:ext cx="5340081" cy="3799450"/>
          </a:xfrm>
          <a:prstGeom prst="rect">
            <a:avLst/>
          </a:prstGeom>
        </p:spPr>
      </p:pic>
    </p:spTree>
    <p:extLst>
      <p:ext uri="{BB962C8B-B14F-4D97-AF65-F5344CB8AC3E}">
        <p14:creationId xmlns:p14="http://schemas.microsoft.com/office/powerpoint/2010/main" val="29645431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De quoi Internet est-il composé ?</a:t>
            </a:r>
            <a:endParaRPr lang="fr-FR" dirty="0"/>
          </a:p>
        </p:txBody>
      </p:sp>
      <p:pic>
        <p:nvPicPr>
          <p:cNvPr id="17" name="Picture 4" descr="http://www.spoonylife.org/wp-content/uploads/2009/09/6a00d8341c9af953ef0115721ca96d970b.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9672" y="1321431"/>
            <a:ext cx="5986907" cy="4464496"/>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6228184" y="6018866"/>
            <a:ext cx="2734146" cy="276999"/>
          </a:xfrm>
          <a:prstGeom prst="rect">
            <a:avLst/>
          </a:prstGeom>
        </p:spPr>
        <p:txBody>
          <a:bodyPr wrap="none">
            <a:spAutoFit/>
          </a:bodyPr>
          <a:lstStyle/>
          <a:p>
            <a:r>
              <a:rPr lang="fr-FR" sz="1200" b="1" i="1" dirty="0" smtClean="0"/>
              <a:t>Source </a:t>
            </a:r>
            <a:r>
              <a:rPr lang="fr-FR" sz="1200" b="1" i="1" dirty="0"/>
              <a:t>: http://www.spoonylife.org</a:t>
            </a:r>
          </a:p>
        </p:txBody>
      </p:sp>
    </p:spTree>
    <p:extLst>
      <p:ext uri="{BB962C8B-B14F-4D97-AF65-F5344CB8AC3E}">
        <p14:creationId xmlns:p14="http://schemas.microsoft.com/office/powerpoint/2010/main" val="2285813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à coins arrondis 3"/>
          <p:cNvSpPr/>
          <p:nvPr/>
        </p:nvSpPr>
        <p:spPr>
          <a:xfrm>
            <a:off x="827584" y="1412776"/>
            <a:ext cx="7488832" cy="4824536"/>
          </a:xfrm>
          <a:prstGeom prst="roundRect">
            <a:avLst/>
          </a:prstGeom>
          <a:solidFill>
            <a:schemeClr val="accent2">
              <a:lumMod val="40000"/>
              <a:lumOff val="60000"/>
              <a:alpha val="33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fr-FR" dirty="0" smtClean="0">
                <a:solidFill>
                  <a:schemeClr val="tx1"/>
                </a:solidFill>
              </a:rPr>
              <a:t>Une même philosophie commune ? Plusieurs ?</a:t>
            </a:r>
            <a:endParaRPr lang="fr-FR" dirty="0">
              <a:solidFill>
                <a:schemeClr val="tx1"/>
              </a:solidFill>
            </a:endParaRPr>
          </a:p>
        </p:txBody>
      </p:sp>
      <p:sp>
        <p:nvSpPr>
          <p:cNvPr id="2" name="Titre 1"/>
          <p:cNvSpPr>
            <a:spLocks noGrp="1"/>
          </p:cNvSpPr>
          <p:nvPr>
            <p:ph type="title"/>
          </p:nvPr>
        </p:nvSpPr>
        <p:spPr/>
        <p:txBody>
          <a:bodyPr/>
          <a:lstStyle/>
          <a:p>
            <a:pPr algn="ctr"/>
            <a:r>
              <a:rPr lang="fr-FR" dirty="0" smtClean="0"/>
              <a:t>De quoi Internet est-il composé ?</a:t>
            </a:r>
            <a:endParaRPr lang="fr-FR" dirty="0"/>
          </a:p>
        </p:txBody>
      </p:sp>
      <p:sp>
        <p:nvSpPr>
          <p:cNvPr id="3" name="Rectangle à coins arrondis 2"/>
          <p:cNvSpPr/>
          <p:nvPr/>
        </p:nvSpPr>
        <p:spPr>
          <a:xfrm>
            <a:off x="1187624" y="1628800"/>
            <a:ext cx="2808312" cy="2312640"/>
          </a:xfrm>
          <a:prstGeom prst="roundRect">
            <a:avLst/>
          </a:prstGeom>
          <a:solidFill>
            <a:srgbClr val="FF0000">
              <a:alpha val="5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Environ 45 000 </a:t>
            </a:r>
          </a:p>
          <a:p>
            <a:pPr algn="ctr"/>
            <a:r>
              <a:rPr lang="fr-FR" dirty="0" smtClean="0"/>
              <a:t>Réseaux autonomes interconnectés (</a:t>
            </a:r>
            <a:r>
              <a:rPr lang="fr-FR" dirty="0" err="1" smtClean="0"/>
              <a:t>Autonomous</a:t>
            </a:r>
            <a:r>
              <a:rPr lang="fr-FR" dirty="0" smtClean="0"/>
              <a:t> System)</a:t>
            </a:r>
          </a:p>
          <a:p>
            <a:pPr algn="ctr"/>
            <a:r>
              <a:rPr lang="fr-FR" dirty="0" smtClean="0"/>
              <a:t>20/08/2013</a:t>
            </a:r>
            <a:endParaRPr lang="fr-FR" dirty="0"/>
          </a:p>
        </p:txBody>
      </p:sp>
      <p:sp>
        <p:nvSpPr>
          <p:cNvPr id="6" name="Rectangle à coins arrondis 5"/>
          <p:cNvSpPr/>
          <p:nvPr/>
        </p:nvSpPr>
        <p:spPr>
          <a:xfrm>
            <a:off x="4816356" y="1628800"/>
            <a:ext cx="3068012" cy="1080120"/>
          </a:xfrm>
          <a:prstGeom prst="roundRect">
            <a:avLst/>
          </a:prstGeom>
          <a:solidFill>
            <a:srgbClr val="00206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Plus de 6000 normes et protocoles </a:t>
            </a:r>
          </a:p>
          <a:p>
            <a:pPr algn="ctr"/>
            <a:r>
              <a:rPr lang="fr-FR" dirty="0" smtClean="0"/>
              <a:t>(RFC) dont la pile TCP/IP</a:t>
            </a:r>
            <a:endParaRPr lang="fr-FR" dirty="0"/>
          </a:p>
        </p:txBody>
      </p:sp>
      <p:sp>
        <p:nvSpPr>
          <p:cNvPr id="7" name="Rectangle à coins arrondis 6"/>
          <p:cNvSpPr/>
          <p:nvPr/>
        </p:nvSpPr>
        <p:spPr>
          <a:xfrm>
            <a:off x="1187624" y="4149080"/>
            <a:ext cx="6696744" cy="1224136"/>
          </a:xfrm>
          <a:prstGeom prst="roundRect">
            <a:avLst/>
          </a:prstGeom>
          <a:solidFill>
            <a:srgbClr val="00B050">
              <a:alpha val="50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Plus de 2 Milliards d’utilisateurs</a:t>
            </a:r>
          </a:p>
          <a:p>
            <a:pPr algn="ctr"/>
            <a:r>
              <a:rPr lang="fr-FR" dirty="0" smtClean="0"/>
              <a:t>Un nombre incalculable d’applications, sites Internet, boîtes emails et de contenu en ligne</a:t>
            </a:r>
            <a:endParaRPr lang="fr-FR" dirty="0"/>
          </a:p>
        </p:txBody>
      </p:sp>
      <p:sp>
        <p:nvSpPr>
          <p:cNvPr id="9" name="Rectangle à coins arrondis 8"/>
          <p:cNvSpPr/>
          <p:nvPr/>
        </p:nvSpPr>
        <p:spPr>
          <a:xfrm>
            <a:off x="4816356" y="2861320"/>
            <a:ext cx="3068012" cy="1080120"/>
          </a:xfrm>
          <a:prstGeom prst="roundRect">
            <a:avLst/>
          </a:prstGeom>
          <a:solidFill>
            <a:srgbClr val="00206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Organisme de régulation</a:t>
            </a:r>
          </a:p>
          <a:p>
            <a:pPr algn="ctr"/>
            <a:r>
              <a:rPr lang="fr-FR" dirty="0" smtClean="0"/>
              <a:t>(ICANN, IETF, …)</a:t>
            </a:r>
            <a:endParaRPr lang="fr-FR" dirty="0"/>
          </a:p>
        </p:txBody>
      </p:sp>
    </p:spTree>
    <p:extLst>
      <p:ext uri="{BB962C8B-B14F-4D97-AF65-F5344CB8AC3E}">
        <p14:creationId xmlns:p14="http://schemas.microsoft.com/office/powerpoint/2010/main" val="3995754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t>A</a:t>
            </a:r>
            <a:r>
              <a:rPr lang="fr-FR" dirty="0" smtClean="0"/>
              <a:t>vant d’aller plus loin…</a:t>
            </a:r>
            <a:endParaRPr lang="fr-FR" dirty="0"/>
          </a:p>
        </p:txBody>
      </p:sp>
      <p:sp>
        <p:nvSpPr>
          <p:cNvPr id="3" name="Espace réservé du contenu 2"/>
          <p:cNvSpPr>
            <a:spLocks noGrp="1"/>
          </p:cNvSpPr>
          <p:nvPr>
            <p:ph sz="quarter" idx="1"/>
          </p:nvPr>
        </p:nvSpPr>
        <p:spPr>
          <a:xfrm>
            <a:off x="467544" y="1988840"/>
            <a:ext cx="8229600" cy="1512168"/>
          </a:xfrm>
        </p:spPr>
        <p:txBody>
          <a:bodyPr>
            <a:normAutofit/>
          </a:bodyPr>
          <a:lstStyle/>
          <a:p>
            <a:r>
              <a:rPr lang="fr-FR" dirty="0" smtClean="0"/>
              <a:t>Deux questions à vous :</a:t>
            </a:r>
          </a:p>
          <a:p>
            <a:pPr lvl="1"/>
            <a:r>
              <a:rPr lang="fr-FR" dirty="0">
                <a:solidFill>
                  <a:schemeClr val="bg1">
                    <a:lumMod val="75000"/>
                  </a:schemeClr>
                </a:solidFill>
              </a:rPr>
              <a:t>Qu’est ce Internet </a:t>
            </a:r>
            <a:r>
              <a:rPr lang="fr-FR" dirty="0" smtClean="0">
                <a:solidFill>
                  <a:schemeClr val="bg1">
                    <a:lumMod val="75000"/>
                  </a:schemeClr>
                </a:solidFill>
              </a:rPr>
              <a:t>?</a:t>
            </a:r>
          </a:p>
          <a:p>
            <a:pPr lvl="1"/>
            <a:r>
              <a:rPr lang="fr-FR" dirty="0" smtClean="0"/>
              <a:t>Pourquoi Internet ?</a:t>
            </a:r>
          </a:p>
        </p:txBody>
      </p:sp>
    </p:spTree>
    <p:extLst>
      <p:ext uri="{BB962C8B-B14F-4D97-AF65-F5344CB8AC3E}">
        <p14:creationId xmlns:p14="http://schemas.microsoft.com/office/powerpoint/2010/main" val="2597999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FR" dirty="0" smtClean="0"/>
              <a:t>Pourquoi les choses ont lieu ?</a:t>
            </a:r>
            <a:br>
              <a:rPr lang="fr-FR" dirty="0" smtClean="0"/>
            </a:br>
            <a:r>
              <a:rPr lang="fr-FR" dirty="0" smtClean="0"/>
              <a:t>Exemple pratique</a:t>
            </a:r>
            <a:endParaRPr lang="fr-FR" dirty="0"/>
          </a:p>
        </p:txBody>
      </p:sp>
      <p:sp>
        <p:nvSpPr>
          <p:cNvPr id="7" name="Rectangle à coins arrondis 6"/>
          <p:cNvSpPr/>
          <p:nvPr/>
        </p:nvSpPr>
        <p:spPr>
          <a:xfrm>
            <a:off x="971600" y="1556792"/>
            <a:ext cx="7606750" cy="4608512"/>
          </a:xfrm>
          <a:prstGeom prst="roundRect">
            <a:avLst/>
          </a:prstGeom>
          <a:solidFill>
            <a:schemeClr val="accent4">
              <a:lumMod val="75000"/>
              <a:alpha val="47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fr-FR" dirty="0" err="1" smtClean="0">
                <a:solidFill>
                  <a:schemeClr val="tx1"/>
                </a:solidFill>
              </a:rPr>
              <a:t>Mayflower</a:t>
            </a:r>
            <a:r>
              <a:rPr lang="fr-FR" dirty="0" smtClean="0">
                <a:solidFill>
                  <a:schemeClr val="tx1"/>
                </a:solidFill>
              </a:rPr>
              <a:t> (1620)</a:t>
            </a:r>
          </a:p>
          <a:p>
            <a:pPr algn="ctr"/>
            <a:r>
              <a:rPr lang="fr-FR" dirty="0" smtClean="0">
                <a:solidFill>
                  <a:schemeClr val="tx1"/>
                </a:solidFill>
              </a:rPr>
              <a:t>La conquête de l’Ouest (1803-1853)</a:t>
            </a:r>
            <a:endParaRPr lang="fr-FR" dirty="0">
              <a:solidFill>
                <a:schemeClr val="tx1"/>
              </a:solidFill>
            </a:endParaRPr>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2687" y="1772816"/>
            <a:ext cx="5184576" cy="35106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descr="http://upload.wikimedia.org/wikipedia/commons/thumb/0/08/MayflowerHarbor.jpg/310px-MayflowerHarbo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6474" y="1946109"/>
            <a:ext cx="2232248"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7018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2" presetClass="entr" presetSubtype="4" fill="hold" nodeType="with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wipe(down)">
                                      <p:cBhvr>
                                        <p:cTn id="11" dur="500"/>
                                        <p:tgtEl>
                                          <p:spTgt spid="1026"/>
                                        </p:tgtEl>
                                      </p:cBhvr>
                                    </p:animEffect>
                                  </p:childTnLst>
                                </p:cTn>
                              </p:par>
                              <p:par>
                                <p:cTn id="12" presetID="22" presetClass="entr" presetSubtype="4" fill="hold" nodeType="withEffect">
                                  <p:stCondLst>
                                    <p:cond delay="0"/>
                                  </p:stCondLst>
                                  <p:childTnLst>
                                    <p:set>
                                      <p:cBhvr>
                                        <p:cTn id="13" dur="1" fill="hold">
                                          <p:stCondLst>
                                            <p:cond delay="0"/>
                                          </p:stCondLst>
                                        </p:cTn>
                                        <p:tgtEl>
                                          <p:spTgt spid="6147"/>
                                        </p:tgtEl>
                                        <p:attrNameLst>
                                          <p:attrName>style.visibility</p:attrName>
                                        </p:attrNameLst>
                                      </p:cBhvr>
                                      <p:to>
                                        <p:strVal val="visible"/>
                                      </p:to>
                                    </p:set>
                                    <p:animEffect transition="in" filter="wipe(down)">
                                      <p:cBhvr>
                                        <p:cTn id="14" dur="500"/>
                                        <p:tgtEl>
                                          <p:spTgt spid="6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e">
  <a:themeElements>
    <a:clrScheme name="Origin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e">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e">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Override1.xml><?xml version="1.0" encoding="utf-8"?>
<a:themeOverride xmlns:a="http://schemas.openxmlformats.org/drawingml/2006/main">
  <a:clrScheme name="Origin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docProps/app.xml><?xml version="1.0" encoding="utf-8"?>
<Properties xmlns="http://schemas.openxmlformats.org/officeDocument/2006/extended-properties" xmlns:vt="http://schemas.openxmlformats.org/officeDocument/2006/docPropsVTypes">
  <Template/>
  <TotalTime>3240</TotalTime>
  <Words>2062</Words>
  <Application>Microsoft Office PowerPoint</Application>
  <PresentationFormat>Affichage à l'écran (4:3)</PresentationFormat>
  <Paragraphs>518</Paragraphs>
  <Slides>55</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55</vt:i4>
      </vt:variant>
    </vt:vector>
  </HeadingPairs>
  <TitlesOfParts>
    <vt:vector size="60" baseType="lpstr">
      <vt:lpstr>Bookman Old Style</vt:lpstr>
      <vt:lpstr>Gill Sans MT</vt:lpstr>
      <vt:lpstr>Wingdings</vt:lpstr>
      <vt:lpstr>Wingdings 3</vt:lpstr>
      <vt:lpstr>Origine</vt:lpstr>
      <vt:lpstr>Fondamentaux de l’Internet Cours n°1 – Histoire de l’avenir</vt:lpstr>
      <vt:lpstr>Mythe et histoire</vt:lpstr>
      <vt:lpstr>Internet ?</vt:lpstr>
      <vt:lpstr>Quelle est votre définition ?</vt:lpstr>
      <vt:lpstr>Internet</vt:lpstr>
      <vt:lpstr>De quoi Internet est-il composé ?</vt:lpstr>
      <vt:lpstr>De quoi Internet est-il composé ?</vt:lpstr>
      <vt:lpstr>Avant d’aller plus loin…</vt:lpstr>
      <vt:lpstr>Pourquoi les choses ont lieu ? Exemple pratique</vt:lpstr>
      <vt:lpstr>Pourquoi les choses ont lieu ?</vt:lpstr>
      <vt:lpstr>La magie dans tout ça ? </vt:lpstr>
      <vt:lpstr>Comprendre comment Internet est né</vt:lpstr>
      <vt:lpstr>Il faut bien commencer quelque part…</vt:lpstr>
      <vt:lpstr>Transmettre de la voix…</vt:lpstr>
      <vt:lpstr>Un bond en avant et en arrière</vt:lpstr>
      <vt:lpstr>Le principe du circuit</vt:lpstr>
      <vt:lpstr>Pendant ce temps là…</vt:lpstr>
      <vt:lpstr>La course au calcul…</vt:lpstr>
      <vt:lpstr>Alan Turing (1912-1954)</vt:lpstr>
      <vt:lpstr>Norbert Wiener (1894-1964)</vt:lpstr>
      <vt:lpstr>Vannevar Bush (1890-1974)</vt:lpstr>
      <vt:lpstr>Les premiers « grands » calculateurs</vt:lpstr>
      <vt:lpstr>Les premiers « grands » calculateurs</vt:lpstr>
      <vt:lpstr>Sortir des tubes à vide…</vt:lpstr>
      <vt:lpstr>La course à la supériorité technologique…</vt:lpstr>
      <vt:lpstr>La course à la supériorité technologique…</vt:lpstr>
      <vt:lpstr>Projet RAND et ARPA</vt:lpstr>
      <vt:lpstr>Théorie de la commutation de paquets</vt:lpstr>
      <vt:lpstr>La pièce indispensable à ce réseau</vt:lpstr>
      <vt:lpstr>On-Line System</vt:lpstr>
      <vt:lpstr>La naissance d’ARPANET</vt:lpstr>
      <vt:lpstr>ARPANET devient… Internet</vt:lpstr>
      <vt:lpstr>Pendant ce temps… ailleurs.</vt:lpstr>
      <vt:lpstr>Et la société dans tout ça ?</vt:lpstr>
      <vt:lpstr>La contre-culture</vt:lpstr>
      <vt:lpstr>La Silicon Valley</vt:lpstr>
      <vt:lpstr>Les premiers ordinateurs personnels…</vt:lpstr>
      <vt:lpstr>L’ordinateur personnel, un grain de sable contre la centralisation de l’informatique…</vt:lpstr>
      <vt:lpstr>Le début de la fin de la Loi Grosh </vt:lpstr>
      <vt:lpstr>En parlant de 1984 justement…</vt:lpstr>
      <vt:lpstr>Un tournant décisif pour l’informatique personnelle…</vt:lpstr>
      <vt:lpstr>Au même moment…</vt:lpstr>
      <vt:lpstr>Une question de temps avant qu’Internet ne devienne visuel et populaire…</vt:lpstr>
      <vt:lpstr>Une question de temps avant qu’Internet ne devienne visuel et populaire…</vt:lpstr>
      <vt:lpstr>Et pourtant…</vt:lpstr>
      <vt:lpstr>Pas de guide pour les petites surfaces…</vt:lpstr>
      <vt:lpstr>Après le projet Gutenberg, le plus beau projet collaboratif</vt:lpstr>
      <vt:lpstr>Vivre en société par le WEB</vt:lpstr>
      <vt:lpstr>« L’histoire est un perpétuel recommencement. »</vt:lpstr>
      <vt:lpstr>Histoire des fronts et des ères du numérique</vt:lpstr>
      <vt:lpstr>« L’histoire est un perpétuel recommencement. »</vt:lpstr>
      <vt:lpstr>Et demain ?</vt:lpstr>
      <vt:lpstr>Et l’internaute dans tout ça ?</vt:lpstr>
      <vt:lpstr>Le mot de la fin</vt:lpstr>
      <vt:lpstr>Le mot de la fin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 structures d’Internet Cours n°1 – La base d’Internet</dc:title>
  <dc:creator>Daniel</dc:creator>
  <cp:lastModifiedBy>Noah Robin</cp:lastModifiedBy>
  <cp:revision>172</cp:revision>
  <dcterms:created xsi:type="dcterms:W3CDTF">2012-09-17T09:08:47Z</dcterms:created>
  <dcterms:modified xsi:type="dcterms:W3CDTF">2017-10-02T14:25:02Z</dcterms:modified>
</cp:coreProperties>
</file>