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323" r:id="rId23"/>
    <p:sldId id="277" r:id="rId24"/>
    <p:sldId id="278" r:id="rId25"/>
    <p:sldId id="324" r:id="rId26"/>
    <p:sldId id="322" r:id="rId27"/>
    <p:sldId id="281" r:id="rId28"/>
    <p:sldId id="315" r:id="rId29"/>
    <p:sldId id="316" r:id="rId30"/>
    <p:sldId id="317" r:id="rId31"/>
    <p:sldId id="282" r:id="rId32"/>
    <p:sldId id="288" r:id="rId33"/>
    <p:sldId id="289" r:id="rId34"/>
    <p:sldId id="284" r:id="rId35"/>
    <p:sldId id="285" r:id="rId36"/>
    <p:sldId id="286" r:id="rId37"/>
    <p:sldId id="283" r:id="rId38"/>
    <p:sldId id="290" r:id="rId39"/>
    <p:sldId id="287" r:id="rId40"/>
    <p:sldId id="291" r:id="rId41"/>
    <p:sldId id="297" r:id="rId42"/>
    <p:sldId id="298" r:id="rId43"/>
    <p:sldId id="320" r:id="rId44"/>
    <p:sldId id="299" r:id="rId45"/>
    <p:sldId id="300" r:id="rId46"/>
    <p:sldId id="304" r:id="rId47"/>
    <p:sldId id="305" r:id="rId48"/>
    <p:sldId id="292" r:id="rId49"/>
    <p:sldId id="296" r:id="rId50"/>
    <p:sldId id="293" r:id="rId51"/>
    <p:sldId id="294" r:id="rId52"/>
    <p:sldId id="302" r:id="rId53"/>
    <p:sldId id="306" r:id="rId54"/>
    <p:sldId id="307" r:id="rId55"/>
    <p:sldId id="310" r:id="rId56"/>
    <p:sldId id="308" r:id="rId57"/>
    <p:sldId id="309" r:id="rId58"/>
    <p:sldId id="311" r:id="rId59"/>
    <p:sldId id="312" r:id="rId60"/>
    <p:sldId id="321" r:id="rId61"/>
    <p:sldId id="318" r:id="rId62"/>
    <p:sldId id="319" r:id="rId63"/>
    <p:sldId id="314" r:id="rId64"/>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Style moyen 2 - Accentuation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Style moyen 2 - Accentuation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Style moye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7" d="100"/>
          <a:sy n="87" d="100"/>
        </p:scale>
        <p:origin x="-1458" y="-7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title>
    <c:autoTitleDeleted val="0"/>
    <c:plotArea>
      <c:layout/>
      <c:areaChart>
        <c:grouping val="stacked"/>
        <c:varyColors val="0"/>
        <c:ser>
          <c:idx val="0"/>
          <c:order val="0"/>
          <c:tx>
            <c:strRef>
              <c:f>Feuil1!$B$1</c:f>
              <c:strCache>
                <c:ptCount val="1"/>
                <c:pt idx="0">
                  <c:v>Part Serveur</c:v>
                </c:pt>
              </c:strCache>
            </c:strRef>
          </c:tx>
          <c:cat>
            <c:strRef>
              <c:f>Feuil1!$A$2:$A$4</c:f>
              <c:strCache>
                <c:ptCount val="3"/>
                <c:pt idx="0">
                  <c:v>Loi de Grosh</c:v>
                </c:pt>
                <c:pt idx="1">
                  <c:v>PC moderne</c:v>
                </c:pt>
                <c:pt idx="2">
                  <c:v>Cloud Computing</c:v>
                </c:pt>
              </c:strCache>
            </c:strRef>
          </c:cat>
          <c:val>
            <c:numRef>
              <c:f>Feuil1!$B$2:$B$4</c:f>
              <c:numCache>
                <c:formatCode>General</c:formatCode>
                <c:ptCount val="3"/>
                <c:pt idx="0">
                  <c:v>90</c:v>
                </c:pt>
                <c:pt idx="1">
                  <c:v>20</c:v>
                </c:pt>
                <c:pt idx="2">
                  <c:v>80</c:v>
                </c:pt>
              </c:numCache>
            </c:numRef>
          </c:val>
        </c:ser>
        <c:dLbls>
          <c:showLegendKey val="0"/>
          <c:showVal val="0"/>
          <c:showCatName val="0"/>
          <c:showSerName val="0"/>
          <c:showPercent val="0"/>
          <c:showBubbleSize val="0"/>
        </c:dLbls>
        <c:axId val="151392640"/>
        <c:axId val="150634496"/>
      </c:areaChart>
      <c:catAx>
        <c:axId val="151392640"/>
        <c:scaling>
          <c:orientation val="minMax"/>
        </c:scaling>
        <c:delete val="0"/>
        <c:axPos val="b"/>
        <c:majorTickMark val="out"/>
        <c:minorTickMark val="none"/>
        <c:tickLblPos val="nextTo"/>
        <c:crossAx val="150634496"/>
        <c:crosses val="autoZero"/>
        <c:auto val="1"/>
        <c:lblAlgn val="ctr"/>
        <c:lblOffset val="100"/>
        <c:noMultiLvlLbl val="0"/>
      </c:catAx>
      <c:valAx>
        <c:axId val="150634496"/>
        <c:scaling>
          <c:orientation val="minMax"/>
        </c:scaling>
        <c:delete val="0"/>
        <c:axPos val="l"/>
        <c:majorGridlines/>
        <c:numFmt formatCode="General" sourceLinked="1"/>
        <c:majorTickMark val="out"/>
        <c:minorTickMark val="none"/>
        <c:tickLblPos val="nextTo"/>
        <c:crossAx val="151392640"/>
        <c:crosses val="autoZero"/>
        <c:crossBetween val="midCat"/>
      </c:valAx>
    </c:plotArea>
    <c:plotVisOnly val="1"/>
    <c:dispBlanksAs val="zero"/>
    <c:showDLblsOverMax val="0"/>
  </c:chart>
  <c:txPr>
    <a:bodyPr/>
    <a:lstStyle/>
    <a:p>
      <a:pPr>
        <a:defRPr sz="1800"/>
      </a:pPr>
      <a:endParaRPr lang="fr-FR"/>
    </a:p>
  </c:txPr>
  <c:externalData r:id="rId1">
    <c:autoUpdate val="0"/>
  </c:externalData>
</c:chartSpac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8" name="Titr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fr-FR" smtClean="0"/>
              <a:t>Modifiez le style du titre</a:t>
            </a:r>
            <a:endParaRPr kumimoji="0" lang="en-US"/>
          </a:p>
        </p:txBody>
      </p:sp>
      <p:sp>
        <p:nvSpPr>
          <p:cNvPr id="9" name="Sous-titr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fr-FR" smtClean="0"/>
              <a:t>Modifiez le style des sous-titres du masque</a:t>
            </a:r>
            <a:endParaRPr kumimoji="0" lang="en-US"/>
          </a:p>
        </p:txBody>
      </p:sp>
      <p:sp>
        <p:nvSpPr>
          <p:cNvPr id="28" name="Espace réservé de la date 27"/>
          <p:cNvSpPr>
            <a:spLocks noGrp="1"/>
          </p:cNvSpPr>
          <p:nvPr>
            <p:ph type="dt" sz="half" idx="10"/>
          </p:nvPr>
        </p:nvSpPr>
        <p:spPr>
          <a:xfrm>
            <a:off x="6400800" y="6355080"/>
            <a:ext cx="2286000" cy="365760"/>
          </a:xfrm>
        </p:spPr>
        <p:txBody>
          <a:bodyPr/>
          <a:lstStyle>
            <a:lvl1pPr>
              <a:defRPr sz="1400"/>
            </a:lvl1pPr>
          </a:lstStyle>
          <a:p>
            <a:fld id="{FEE8F2A2-5A73-4306-8D0F-3B7350303FC1}" type="datetimeFigureOut">
              <a:rPr lang="fr-FR" smtClean="0"/>
              <a:pPr/>
              <a:t>29/10/2013</a:t>
            </a:fld>
            <a:endParaRPr lang="fr-FR"/>
          </a:p>
        </p:txBody>
      </p:sp>
      <p:sp>
        <p:nvSpPr>
          <p:cNvPr id="17" name="Espace réservé du pied de page 16"/>
          <p:cNvSpPr>
            <a:spLocks noGrp="1"/>
          </p:cNvSpPr>
          <p:nvPr>
            <p:ph type="ftr" sz="quarter" idx="11"/>
          </p:nvPr>
        </p:nvSpPr>
        <p:spPr>
          <a:xfrm>
            <a:off x="2898648" y="6355080"/>
            <a:ext cx="3474720" cy="365760"/>
          </a:xfrm>
        </p:spPr>
        <p:txBody>
          <a:bodyPr/>
          <a:lstStyle/>
          <a:p>
            <a:endParaRPr lang="fr-FR"/>
          </a:p>
        </p:txBody>
      </p:sp>
      <p:sp>
        <p:nvSpPr>
          <p:cNvPr id="29" name="Espace réservé du numéro de diapositive 28"/>
          <p:cNvSpPr>
            <a:spLocks noGrp="1"/>
          </p:cNvSpPr>
          <p:nvPr>
            <p:ph type="sldNum" sz="quarter" idx="12"/>
          </p:nvPr>
        </p:nvSpPr>
        <p:spPr>
          <a:xfrm>
            <a:off x="1216152" y="6355080"/>
            <a:ext cx="1219200" cy="365760"/>
          </a:xfrm>
        </p:spPr>
        <p:txBody>
          <a:bodyPr/>
          <a:lstStyle/>
          <a:p>
            <a:fld id="{733559CE-E757-4A6F-892B-8882A8B5EF21}" type="slidenum">
              <a:rPr lang="fr-FR" smtClean="0"/>
              <a:pPr/>
              <a:t>‹N°›</a:t>
            </a:fld>
            <a:endParaRPr lang="fr-FR"/>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Modifiez le style du titre</a:t>
            </a:r>
            <a:endParaRPr kumimoji="0" lang="en-US"/>
          </a:p>
        </p:txBody>
      </p:sp>
      <p:sp>
        <p:nvSpPr>
          <p:cNvPr id="3" name="Espace réservé du texte vertical 2"/>
          <p:cNvSpPr>
            <a:spLocks noGrp="1"/>
          </p:cNvSpPr>
          <p:nvPr>
            <p:ph type="body" orient="vert" idx="1"/>
          </p:nvPr>
        </p:nvSpPr>
        <p:spPr/>
        <p:txBody>
          <a:bodyPr vert="eaVer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fld id="{FEE8F2A2-5A73-4306-8D0F-3B7350303FC1}" type="datetimeFigureOut">
              <a:rPr lang="fr-FR" smtClean="0"/>
              <a:pPr/>
              <a:t>29/10/2013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733559CE-E757-4A6F-892B-8882A8B5EF21}" type="slidenum">
              <a:rPr lang="fr-FR" smtClean="0"/>
              <a:pPr/>
              <a:t>‹N°›</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kumimoji="0" lang="fr-FR" smtClean="0"/>
              <a:t>Modifiez le style du titre</a:t>
            </a:r>
            <a:endParaRPr kumimoji="0" lang="en-US"/>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fld id="{FEE8F2A2-5A73-4306-8D0F-3B7350303FC1}" type="datetimeFigureOut">
              <a:rPr lang="fr-FR" smtClean="0"/>
              <a:pPr/>
              <a:t>29/10/2013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733559CE-E757-4A6F-892B-8882A8B5EF21}" type="slidenum">
              <a:rPr lang="fr-FR" smtClean="0"/>
              <a:pPr/>
              <a:t>‹N°›</a:t>
            </a:fld>
            <a:endParaRPr lang="fr-FR"/>
          </a:p>
        </p:txBody>
      </p:sp>
      <p:sp>
        <p:nvSpPr>
          <p:cNvPr id="7" name="Connecteur droit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Triangle isocè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Connecteur droit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Modifiez le style du titre</a:t>
            </a:r>
            <a:endParaRPr kumimoji="0" lang="en-US"/>
          </a:p>
        </p:txBody>
      </p:sp>
      <p:sp>
        <p:nvSpPr>
          <p:cNvPr id="4" name="Espace réservé de la date 3"/>
          <p:cNvSpPr>
            <a:spLocks noGrp="1"/>
          </p:cNvSpPr>
          <p:nvPr>
            <p:ph type="dt" sz="half" idx="10"/>
          </p:nvPr>
        </p:nvSpPr>
        <p:spPr/>
        <p:txBody>
          <a:bodyPr/>
          <a:lstStyle/>
          <a:p>
            <a:fld id="{FEE8F2A2-5A73-4306-8D0F-3B7350303FC1}" type="datetimeFigureOut">
              <a:rPr lang="fr-FR" smtClean="0"/>
              <a:pPr/>
              <a:t>29/10/2013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733559CE-E757-4A6F-892B-8882A8B5EF21}" type="slidenum">
              <a:rPr lang="fr-FR" smtClean="0"/>
              <a:pPr/>
              <a:t>‹N°›</a:t>
            </a:fld>
            <a:endParaRPr lang="fr-FR"/>
          </a:p>
        </p:txBody>
      </p:sp>
      <p:sp>
        <p:nvSpPr>
          <p:cNvPr id="8" name="Espace réservé du contenu 7"/>
          <p:cNvSpPr>
            <a:spLocks noGrp="1"/>
          </p:cNvSpPr>
          <p:nvPr>
            <p:ph sz="quarter" idx="1"/>
          </p:nvPr>
        </p:nvSpPr>
        <p:spPr>
          <a:xfrm>
            <a:off x="457200" y="1219200"/>
            <a:ext cx="8229600" cy="4937760"/>
          </a:xfrm>
        </p:spPr>
        <p:txBody>
          <a:bodyPr/>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bg>
      <p:bgRef idx="1001">
        <a:schemeClr val="bg2"/>
      </p:bgRef>
    </p:bg>
    <p:spTree>
      <p:nvGrpSpPr>
        <p:cNvPr id="1" name=""/>
        <p:cNvGrpSpPr/>
        <p:nvPr/>
      </p:nvGrpSpPr>
      <p:grpSpPr>
        <a:xfrm>
          <a:off x="0" y="0"/>
          <a:ext cx="0" cy="0"/>
          <a:chOff x="0" y="0"/>
          <a:chExt cx="0" cy="0"/>
        </a:xfrm>
      </p:grpSpPr>
      <p:sp>
        <p:nvSpPr>
          <p:cNvPr id="2" name="Titr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fr-FR" smtClean="0"/>
              <a:t>Modifiez le style du titre</a:t>
            </a:r>
            <a:endParaRPr kumimoji="0" lang="en-US"/>
          </a:p>
        </p:txBody>
      </p:sp>
      <p:sp>
        <p:nvSpPr>
          <p:cNvPr id="3" name="Espace réservé du texte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fr-FR" smtClean="0"/>
              <a:t>Modifiez les styles du texte du masque</a:t>
            </a:r>
          </a:p>
        </p:txBody>
      </p:sp>
      <p:sp>
        <p:nvSpPr>
          <p:cNvPr id="4" name="Espace réservé de la date 3"/>
          <p:cNvSpPr>
            <a:spLocks noGrp="1"/>
          </p:cNvSpPr>
          <p:nvPr>
            <p:ph type="dt" sz="half" idx="10"/>
          </p:nvPr>
        </p:nvSpPr>
        <p:spPr>
          <a:xfrm>
            <a:off x="6400800" y="6355080"/>
            <a:ext cx="2286000" cy="365760"/>
          </a:xfrm>
        </p:spPr>
        <p:txBody>
          <a:bodyPr/>
          <a:lstStyle/>
          <a:p>
            <a:fld id="{FEE8F2A2-5A73-4306-8D0F-3B7350303FC1}" type="datetimeFigureOut">
              <a:rPr lang="fr-FR" smtClean="0"/>
              <a:pPr/>
              <a:t>29/10/2013</a:t>
            </a:fld>
            <a:endParaRPr lang="fr-FR"/>
          </a:p>
        </p:txBody>
      </p:sp>
      <p:sp>
        <p:nvSpPr>
          <p:cNvPr id="5" name="Espace réservé du pied de page 4"/>
          <p:cNvSpPr>
            <a:spLocks noGrp="1"/>
          </p:cNvSpPr>
          <p:nvPr>
            <p:ph type="ftr" sz="quarter" idx="11"/>
          </p:nvPr>
        </p:nvSpPr>
        <p:spPr>
          <a:xfrm>
            <a:off x="2898648" y="6355080"/>
            <a:ext cx="3474720" cy="365760"/>
          </a:xfrm>
        </p:spPr>
        <p:txBody>
          <a:bodyPr/>
          <a:lstStyle/>
          <a:p>
            <a:endParaRPr lang="fr-FR"/>
          </a:p>
        </p:txBody>
      </p:sp>
      <p:sp>
        <p:nvSpPr>
          <p:cNvPr id="6" name="Espace réservé du numéro de diapositive 5"/>
          <p:cNvSpPr>
            <a:spLocks noGrp="1"/>
          </p:cNvSpPr>
          <p:nvPr>
            <p:ph type="sldNum" sz="quarter" idx="12"/>
          </p:nvPr>
        </p:nvSpPr>
        <p:spPr>
          <a:xfrm>
            <a:off x="1069848" y="6355080"/>
            <a:ext cx="1520952" cy="365760"/>
          </a:xfrm>
        </p:spPr>
        <p:txBody>
          <a:bodyPr/>
          <a:lstStyle/>
          <a:p>
            <a:fld id="{733559CE-E757-4A6F-892B-8882A8B5EF21}" type="slidenum">
              <a:rPr lang="fr-FR" smtClean="0"/>
              <a:pPr/>
              <a:t>‹N°›</a:t>
            </a:fld>
            <a:endParaRPr lang="fr-FR"/>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a:xfrm>
            <a:off x="457200" y="228600"/>
            <a:ext cx="8229600" cy="914400"/>
          </a:xfrm>
        </p:spPr>
        <p:txBody>
          <a:bodyPr/>
          <a:lstStyle/>
          <a:p>
            <a:r>
              <a:rPr kumimoji="0" lang="fr-FR" smtClean="0"/>
              <a:t>Modifiez le style du titre</a:t>
            </a:r>
            <a:endParaRPr kumimoji="0" lang="en-US"/>
          </a:p>
        </p:txBody>
      </p:sp>
      <p:sp>
        <p:nvSpPr>
          <p:cNvPr id="5" name="Espace réservé de la date 4"/>
          <p:cNvSpPr>
            <a:spLocks noGrp="1"/>
          </p:cNvSpPr>
          <p:nvPr>
            <p:ph type="dt" sz="half" idx="10"/>
          </p:nvPr>
        </p:nvSpPr>
        <p:spPr/>
        <p:txBody>
          <a:bodyPr/>
          <a:lstStyle/>
          <a:p>
            <a:fld id="{FEE8F2A2-5A73-4306-8D0F-3B7350303FC1}" type="datetimeFigureOut">
              <a:rPr lang="fr-FR" smtClean="0"/>
              <a:pPr/>
              <a:t>29/10/2013</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733559CE-E757-4A6F-892B-8882A8B5EF21}" type="slidenum">
              <a:rPr lang="fr-FR" smtClean="0"/>
              <a:pPr/>
              <a:t>‹N°›</a:t>
            </a:fld>
            <a:endParaRPr lang="fr-FR"/>
          </a:p>
        </p:txBody>
      </p:sp>
      <p:sp>
        <p:nvSpPr>
          <p:cNvPr id="9" name="Espace réservé du contenu 8"/>
          <p:cNvSpPr>
            <a:spLocks noGrp="1"/>
          </p:cNvSpPr>
          <p:nvPr>
            <p:ph sz="quarter" idx="1"/>
          </p:nvPr>
        </p:nvSpPr>
        <p:spPr>
          <a:xfrm>
            <a:off x="457200" y="1219200"/>
            <a:ext cx="4041648" cy="4937760"/>
          </a:xfrm>
        </p:spPr>
        <p:txBody>
          <a:bodyPr/>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11" name="Espace réservé du contenu 10"/>
          <p:cNvSpPr>
            <a:spLocks noGrp="1"/>
          </p:cNvSpPr>
          <p:nvPr>
            <p:ph sz="quarter" idx="2"/>
          </p:nvPr>
        </p:nvSpPr>
        <p:spPr>
          <a:xfrm>
            <a:off x="4632198" y="1216152"/>
            <a:ext cx="4041648" cy="4937760"/>
          </a:xfrm>
        </p:spPr>
        <p:txBody>
          <a:bodyPr/>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57200" y="228600"/>
            <a:ext cx="8229600" cy="914400"/>
          </a:xfrm>
        </p:spPr>
        <p:txBody>
          <a:bodyPr anchor="ctr"/>
          <a:lstStyle>
            <a:lvl1pPr>
              <a:defRPr/>
            </a:lvl1pPr>
          </a:lstStyle>
          <a:p>
            <a:r>
              <a:rPr kumimoji="0" lang="fr-FR" smtClean="0"/>
              <a:t>Modifiez le style du titre</a:t>
            </a:r>
            <a:endParaRPr kumimoji="0" lang="en-US"/>
          </a:p>
        </p:txBody>
      </p:sp>
      <p:sp>
        <p:nvSpPr>
          <p:cNvPr id="3" name="Espace réservé du texte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fr-FR" smtClean="0"/>
              <a:t>Modifiez les styles du texte du masque</a:t>
            </a:r>
          </a:p>
        </p:txBody>
      </p:sp>
      <p:sp>
        <p:nvSpPr>
          <p:cNvPr id="4" name="Espace réservé du texte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fr-FR" smtClean="0"/>
              <a:t>Modifiez les styles du texte du masque</a:t>
            </a:r>
          </a:p>
        </p:txBody>
      </p:sp>
      <p:sp>
        <p:nvSpPr>
          <p:cNvPr id="7" name="Espace réservé de la date 6"/>
          <p:cNvSpPr>
            <a:spLocks noGrp="1"/>
          </p:cNvSpPr>
          <p:nvPr>
            <p:ph type="dt" sz="half" idx="10"/>
          </p:nvPr>
        </p:nvSpPr>
        <p:spPr/>
        <p:txBody>
          <a:bodyPr/>
          <a:lstStyle/>
          <a:p>
            <a:fld id="{FEE8F2A2-5A73-4306-8D0F-3B7350303FC1}" type="datetimeFigureOut">
              <a:rPr lang="fr-FR" smtClean="0"/>
              <a:pPr/>
              <a:t>29/10/2013</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733559CE-E757-4A6F-892B-8882A8B5EF21}" type="slidenum">
              <a:rPr lang="fr-FR" smtClean="0"/>
              <a:pPr/>
              <a:t>‹N°›</a:t>
            </a:fld>
            <a:endParaRPr lang="fr-FR"/>
          </a:p>
        </p:txBody>
      </p:sp>
      <p:sp>
        <p:nvSpPr>
          <p:cNvPr id="11" name="Espace réservé du contenu 10"/>
          <p:cNvSpPr>
            <a:spLocks noGrp="1"/>
          </p:cNvSpPr>
          <p:nvPr>
            <p:ph sz="quarter" idx="2"/>
          </p:nvPr>
        </p:nvSpPr>
        <p:spPr>
          <a:xfrm>
            <a:off x="457200" y="2133600"/>
            <a:ext cx="4038600" cy="4038600"/>
          </a:xfrm>
        </p:spPr>
        <p:txBody>
          <a:bodyPr/>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13" name="Espace réservé du contenu 12"/>
          <p:cNvSpPr>
            <a:spLocks noGrp="1"/>
          </p:cNvSpPr>
          <p:nvPr>
            <p:ph sz="quarter" idx="4"/>
          </p:nvPr>
        </p:nvSpPr>
        <p:spPr>
          <a:xfrm>
            <a:off x="4648200" y="2133600"/>
            <a:ext cx="4038600" cy="4038600"/>
          </a:xfrm>
        </p:spPr>
        <p:txBody>
          <a:bodyPr/>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a:xfrm>
            <a:off x="457200" y="228600"/>
            <a:ext cx="8229600" cy="914400"/>
          </a:xfrm>
        </p:spPr>
        <p:txBody>
          <a:bodyPr/>
          <a:lstStyle/>
          <a:p>
            <a:r>
              <a:rPr kumimoji="0" lang="fr-FR" smtClean="0"/>
              <a:t>Modifiez le style du titre</a:t>
            </a:r>
            <a:endParaRPr kumimoji="0" lang="en-US"/>
          </a:p>
        </p:txBody>
      </p:sp>
      <p:sp>
        <p:nvSpPr>
          <p:cNvPr id="3" name="Espace réservé de la date 2"/>
          <p:cNvSpPr>
            <a:spLocks noGrp="1"/>
          </p:cNvSpPr>
          <p:nvPr>
            <p:ph type="dt" sz="half" idx="10"/>
          </p:nvPr>
        </p:nvSpPr>
        <p:spPr/>
        <p:txBody>
          <a:bodyPr/>
          <a:lstStyle/>
          <a:p>
            <a:fld id="{FEE8F2A2-5A73-4306-8D0F-3B7350303FC1}" type="datetimeFigureOut">
              <a:rPr lang="fr-FR" smtClean="0"/>
              <a:pPr/>
              <a:t>29/10/2013</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733559CE-E757-4A6F-892B-8882A8B5EF21}" type="slidenum">
              <a:rPr lang="fr-FR" smtClean="0"/>
              <a:pPr/>
              <a:t>‹N°›</a:t>
            </a:fld>
            <a:endParaRPr lang="fr-FR"/>
          </a:p>
        </p:txBody>
      </p:sp>
      <p:sp>
        <p:nvSpPr>
          <p:cNvPr id="6" name="Triangle isocè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FEE8F2A2-5A73-4306-8D0F-3B7350303FC1}" type="datetimeFigureOut">
              <a:rPr lang="fr-FR" smtClean="0"/>
              <a:pPr/>
              <a:t>29/10/2013</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733559CE-E757-4A6F-892B-8882A8B5EF21}" type="slidenum">
              <a:rPr lang="fr-FR" smtClean="0"/>
              <a:pPr/>
              <a:t>‹N°›</a:t>
            </a:fld>
            <a:endParaRPr lang="fr-FR"/>
          </a:p>
        </p:txBody>
      </p:sp>
      <p:sp>
        <p:nvSpPr>
          <p:cNvPr id="5" name="Connecteur droit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Triangle isocè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fr-FR" smtClean="0"/>
              <a:t>Modifiez le style du titre</a:t>
            </a:r>
            <a:endParaRPr kumimoji="0" lang="en-US"/>
          </a:p>
        </p:txBody>
      </p:sp>
      <p:sp>
        <p:nvSpPr>
          <p:cNvPr id="3" name="Espace réservé du texte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fr-FR" smtClean="0"/>
              <a:t>Modifiez les styles du texte du masque</a:t>
            </a:r>
          </a:p>
        </p:txBody>
      </p:sp>
      <p:sp>
        <p:nvSpPr>
          <p:cNvPr id="5" name="Espace réservé de la date 4"/>
          <p:cNvSpPr>
            <a:spLocks noGrp="1"/>
          </p:cNvSpPr>
          <p:nvPr>
            <p:ph type="dt" sz="half" idx="10"/>
          </p:nvPr>
        </p:nvSpPr>
        <p:spPr/>
        <p:txBody>
          <a:bodyPr/>
          <a:lstStyle/>
          <a:p>
            <a:fld id="{FEE8F2A2-5A73-4306-8D0F-3B7350303FC1}" type="datetimeFigureOut">
              <a:rPr lang="fr-FR" smtClean="0"/>
              <a:pPr/>
              <a:t>29/10/2013</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733559CE-E757-4A6F-892B-8882A8B5EF21}" type="slidenum">
              <a:rPr lang="fr-FR" smtClean="0"/>
              <a:pPr/>
              <a:t>‹N°›</a:t>
            </a:fld>
            <a:endParaRPr lang="fr-FR"/>
          </a:p>
        </p:txBody>
      </p:sp>
      <p:sp>
        <p:nvSpPr>
          <p:cNvPr id="8" name="Connecteur droit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Connecteur droit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Triangle isocè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Espace réservé du contenu 11"/>
          <p:cNvSpPr>
            <a:spLocks noGrp="1"/>
          </p:cNvSpPr>
          <p:nvPr>
            <p:ph sz="quarter" idx="1"/>
          </p:nvPr>
        </p:nvSpPr>
        <p:spPr>
          <a:xfrm>
            <a:off x="304800" y="304800"/>
            <a:ext cx="5715000" cy="5715000"/>
          </a:xfrm>
        </p:spPr>
        <p:txBody>
          <a:bodyPr/>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bg>
      <p:bgRef idx="1001">
        <a:schemeClr val="bg2"/>
      </p:bgRef>
    </p:bg>
    <p:spTree>
      <p:nvGrpSpPr>
        <p:cNvPr id="1" name=""/>
        <p:cNvGrpSpPr/>
        <p:nvPr/>
      </p:nvGrpSpPr>
      <p:grpSpPr>
        <a:xfrm>
          <a:off x="0" y="0"/>
          <a:ext cx="0" cy="0"/>
          <a:chOff x="0" y="0"/>
          <a:chExt cx="0" cy="0"/>
        </a:xfrm>
      </p:grpSpPr>
      <p:sp>
        <p:nvSpPr>
          <p:cNvPr id="2" name="Titr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fr-FR" smtClean="0"/>
              <a:t>Modifiez le style du titre</a:t>
            </a:r>
            <a:endParaRPr kumimoji="0" lang="en-US"/>
          </a:p>
        </p:txBody>
      </p:sp>
      <p:sp>
        <p:nvSpPr>
          <p:cNvPr id="3" name="Espace réservé pour une image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fr-FR" smtClean="0"/>
              <a:t>Cliquez sur l'icône pour ajouter une image</a:t>
            </a:r>
            <a:endParaRPr kumimoji="0" lang="en-US" dirty="0"/>
          </a:p>
        </p:txBody>
      </p:sp>
      <p:sp>
        <p:nvSpPr>
          <p:cNvPr id="4" name="Espace réservé du texte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fr-FR" smtClean="0"/>
              <a:t>Modifiez les styles du texte du masque</a:t>
            </a:r>
          </a:p>
        </p:txBody>
      </p:sp>
      <p:sp>
        <p:nvSpPr>
          <p:cNvPr id="5" name="Espace réservé de la date 4"/>
          <p:cNvSpPr>
            <a:spLocks noGrp="1"/>
          </p:cNvSpPr>
          <p:nvPr>
            <p:ph type="dt" sz="half" idx="10"/>
          </p:nvPr>
        </p:nvSpPr>
        <p:spPr/>
        <p:txBody>
          <a:bodyPr/>
          <a:lstStyle/>
          <a:p>
            <a:fld id="{FEE8F2A2-5A73-4306-8D0F-3B7350303FC1}" type="datetimeFigureOut">
              <a:rPr lang="fr-FR" smtClean="0"/>
              <a:pPr/>
              <a:t>29/10/2013</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733559CE-E757-4A6F-892B-8882A8B5EF21}" type="slidenum">
              <a:rPr lang="fr-FR" smtClean="0"/>
              <a:pPr/>
              <a:t>‹N°›</a:t>
            </a:fld>
            <a:endParaRPr lang="fr-FR"/>
          </a:p>
        </p:txBody>
      </p:sp>
      <p:sp>
        <p:nvSpPr>
          <p:cNvPr id="8" name="Connecteur droit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Triangle isocè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Espace réservé du titre 21"/>
          <p:cNvSpPr>
            <a:spLocks noGrp="1"/>
          </p:cNvSpPr>
          <p:nvPr>
            <p:ph type="title"/>
          </p:nvPr>
        </p:nvSpPr>
        <p:spPr>
          <a:xfrm>
            <a:off x="457200" y="152400"/>
            <a:ext cx="8229600" cy="990600"/>
          </a:xfrm>
          <a:prstGeom prst="rect">
            <a:avLst/>
          </a:prstGeom>
        </p:spPr>
        <p:txBody>
          <a:bodyPr vert="horz" anchor="b" anchorCtr="0">
            <a:normAutofit/>
          </a:bodyPr>
          <a:lstStyle/>
          <a:p>
            <a:r>
              <a:rPr kumimoji="0" lang="fr-FR" smtClean="0"/>
              <a:t>Modifiez le style du titre</a:t>
            </a:r>
            <a:endParaRPr kumimoji="0" lang="en-US"/>
          </a:p>
        </p:txBody>
      </p:sp>
      <p:sp>
        <p:nvSpPr>
          <p:cNvPr id="13" name="Espace réservé du texte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fr-FR" smtClean="0"/>
              <a:t>Modifiez les styles du texte du masque</a:t>
            </a:r>
          </a:p>
          <a:p>
            <a:pPr lvl="1" eaLnBrk="1" latinLnBrk="0" hangingPunct="1"/>
            <a:r>
              <a:rPr kumimoji="0" lang="fr-FR" smtClean="0"/>
              <a:t>Deuxième niveau</a:t>
            </a:r>
          </a:p>
          <a:p>
            <a:pPr lvl="2" eaLnBrk="1" latinLnBrk="0" hangingPunct="1"/>
            <a:r>
              <a:rPr kumimoji="0" lang="fr-FR" smtClean="0"/>
              <a:t>Troisième niveau</a:t>
            </a:r>
          </a:p>
          <a:p>
            <a:pPr lvl="3" eaLnBrk="1" latinLnBrk="0" hangingPunct="1"/>
            <a:r>
              <a:rPr kumimoji="0" lang="fr-FR" smtClean="0"/>
              <a:t>Quatrième niveau</a:t>
            </a:r>
          </a:p>
          <a:p>
            <a:pPr lvl="4" eaLnBrk="1" latinLnBrk="0" hangingPunct="1"/>
            <a:r>
              <a:rPr kumimoji="0" lang="fr-FR" smtClean="0"/>
              <a:t>Cinquième niveau</a:t>
            </a:r>
            <a:endParaRPr kumimoji="0" lang="en-US"/>
          </a:p>
        </p:txBody>
      </p:sp>
      <p:sp>
        <p:nvSpPr>
          <p:cNvPr id="14" name="Espace réservé de la date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fld id="{FEE8F2A2-5A73-4306-8D0F-3B7350303FC1}" type="datetimeFigureOut">
              <a:rPr lang="fr-FR" smtClean="0"/>
              <a:pPr/>
              <a:t>29/10/2013</a:t>
            </a:fld>
            <a:endParaRPr lang="fr-FR"/>
          </a:p>
        </p:txBody>
      </p:sp>
      <p:sp>
        <p:nvSpPr>
          <p:cNvPr id="3" name="Espace réservé du pied de page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endParaRPr lang="fr-FR"/>
          </a:p>
        </p:txBody>
      </p:sp>
      <p:sp>
        <p:nvSpPr>
          <p:cNvPr id="23" name="Espace réservé du numéro de diapositive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733559CE-E757-4A6F-892B-8882A8B5EF21}" type="slidenum">
              <a:rPr lang="fr-FR" smtClean="0"/>
              <a:pPr/>
              <a:t>‹N°›</a:t>
            </a:fld>
            <a:endParaRPr lang="fr-FR"/>
          </a:p>
        </p:txBody>
      </p:sp>
      <p:sp>
        <p:nvSpPr>
          <p:cNvPr id="28" name="Connecteur droit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Connecteur droit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Triangle isocè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877" r:id="rId1"/>
    <p:sldLayoutId id="2147483878" r:id="rId2"/>
    <p:sldLayoutId id="2147483879" r:id="rId3"/>
    <p:sldLayoutId id="2147483880" r:id="rId4"/>
    <p:sldLayoutId id="2147483881" r:id="rId5"/>
    <p:sldLayoutId id="2147483882" r:id="rId6"/>
    <p:sldLayoutId id="2147483883" r:id="rId7"/>
    <p:sldLayoutId id="2147483884" r:id="rId8"/>
    <p:sldLayoutId id="2147483885" r:id="rId9"/>
    <p:sldLayoutId id="2147483886" r:id="rId10"/>
    <p:sldLayoutId id="2147483887"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 Id="rId4" Type="http://schemas.openxmlformats.org/officeDocument/2006/relationships/image" Target="../media/image11.jpeg"/></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hyperlink" Target="http://internetexchangemap.co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3.png"/><Relationship Id="rId7" Type="http://schemas.openxmlformats.org/officeDocument/2006/relationships/image" Target="../media/image15.png"/><Relationship Id="rId2" Type="http://schemas.openxmlformats.org/officeDocument/2006/relationships/hyperlink" Target="//commons.wikimedia.org/wiki/File:Regional_Internet_Registries_world_map.svg" TargetMode="External"/><Relationship Id="rId1" Type="http://schemas.openxmlformats.org/officeDocument/2006/relationships/slideLayout" Target="../slideLayouts/slideLayout2.xml"/><Relationship Id="rId6" Type="http://schemas.openxmlformats.org/officeDocument/2006/relationships/hyperlink" Target="http://fr.wikipedia.org/wiki/Fichier:IANA.png" TargetMode="External"/><Relationship Id="rId5" Type="http://schemas.openxmlformats.org/officeDocument/2006/relationships/image" Target="../media/image14.png"/><Relationship Id="rId4" Type="http://schemas.openxmlformats.org/officeDocument/2006/relationships/hyperlink" Target="http://fr.wikipedia.org/wiki/Fichier:Number_Resource_Organization_logo.PNG" TargetMode="Externa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2.gif"/><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hyperlink" Target="http://www.frameip.com/"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903160" y="3789040"/>
            <a:ext cx="7341248" cy="1152128"/>
          </a:xfrm>
        </p:spPr>
        <p:txBody>
          <a:bodyPr>
            <a:normAutofit/>
          </a:bodyPr>
          <a:lstStyle/>
          <a:p>
            <a:pPr algn="ctr"/>
            <a:r>
              <a:rPr lang="fr-FR" dirty="0"/>
              <a:t>Fondamentaux de l’Internet</a:t>
            </a:r>
            <a:r>
              <a:rPr lang="fr-FR" dirty="0" smtClean="0"/>
              <a:t/>
            </a:r>
            <a:br>
              <a:rPr lang="fr-FR" dirty="0" smtClean="0"/>
            </a:br>
            <a:r>
              <a:rPr lang="fr-FR" sz="2000" dirty="0" smtClean="0"/>
              <a:t>Cours n°2 – Comment ça marche ?</a:t>
            </a:r>
            <a:endParaRPr lang="fr-FR" sz="2000" dirty="0"/>
          </a:p>
        </p:txBody>
      </p:sp>
      <p:sp>
        <p:nvSpPr>
          <p:cNvPr id="2051" name="Rectangle 3"/>
          <p:cNvSpPr>
            <a:spLocks noGrp="1" noChangeArrowheads="1"/>
          </p:cNvSpPr>
          <p:nvPr>
            <p:ph type="subTitle" idx="1"/>
          </p:nvPr>
        </p:nvSpPr>
        <p:spPr>
          <a:xfrm>
            <a:off x="1403648" y="5229200"/>
            <a:ext cx="6550074" cy="418728"/>
          </a:xfrm>
        </p:spPr>
        <p:txBody>
          <a:bodyPr>
            <a:normAutofit/>
          </a:bodyPr>
          <a:lstStyle/>
          <a:p>
            <a:pPr algn="l"/>
            <a:r>
              <a:rPr lang="fr-FR" dirty="0" smtClean="0"/>
              <a:t>Daniel Villa Monteiro</a:t>
            </a:r>
            <a:endParaRPr lang="fr-FR" i="1" dirty="0"/>
          </a:p>
        </p:txBody>
      </p:sp>
      <p:pic>
        <p:nvPicPr>
          <p:cNvPr id="6" name="Picture 1"/>
          <p:cNvPicPr>
            <a:picLocks noChangeAspect="1" noChangeArrowheads="1"/>
          </p:cNvPicPr>
          <p:nvPr/>
        </p:nvPicPr>
        <p:blipFill>
          <a:blip r:embed="rId2" cstate="print"/>
          <a:srcRect/>
          <a:stretch>
            <a:fillRect/>
          </a:stretch>
        </p:blipFill>
        <p:spPr bwMode="auto">
          <a:xfrm>
            <a:off x="7164288" y="6155407"/>
            <a:ext cx="1866900" cy="638175"/>
          </a:xfrm>
          <a:prstGeom prst="rect">
            <a:avLst/>
          </a:prstGeom>
          <a:noFill/>
          <a:ln w="9525">
            <a:noFill/>
            <a:miter lim="800000"/>
            <a:headEnd/>
            <a:tailEnd/>
          </a:ln>
        </p:spPr>
      </p:pic>
    </p:spTree>
    <p:extLst>
      <p:ext uri="{BB962C8B-B14F-4D97-AF65-F5344CB8AC3E}">
        <p14:creationId xmlns:p14="http://schemas.microsoft.com/office/powerpoint/2010/main" val="8656856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152400"/>
            <a:ext cx="8411294" cy="990600"/>
          </a:xfrm>
        </p:spPr>
        <p:txBody>
          <a:bodyPr>
            <a:normAutofit/>
          </a:bodyPr>
          <a:lstStyle/>
          <a:p>
            <a:pPr algn="ctr"/>
            <a:r>
              <a:rPr lang="fr-FR" dirty="0"/>
              <a:t>Avantages </a:t>
            </a:r>
            <a:r>
              <a:rPr lang="fr-FR" dirty="0" smtClean="0"/>
              <a:t>2</a:t>
            </a:r>
            <a:endParaRPr lang="fr-FR" dirty="0"/>
          </a:p>
        </p:txBody>
      </p:sp>
      <p:pic>
        <p:nvPicPr>
          <p:cNvPr id="6" name="Picture 2"/>
          <p:cNvPicPr>
            <a:picLocks noChangeAspect="1" noChangeArrowheads="1"/>
          </p:cNvPicPr>
          <p:nvPr/>
        </p:nvPicPr>
        <p:blipFill>
          <a:blip r:embed="rId2"/>
          <a:srcRect/>
          <a:stretch>
            <a:fillRect/>
          </a:stretch>
        </p:blipFill>
        <p:spPr bwMode="auto">
          <a:xfrm>
            <a:off x="7668344" y="3356992"/>
            <a:ext cx="1200150" cy="1009650"/>
          </a:xfrm>
          <a:prstGeom prst="rect">
            <a:avLst/>
          </a:prstGeom>
          <a:noFill/>
          <a:ln w="9525">
            <a:noFill/>
            <a:miter lim="800000"/>
            <a:headEnd/>
            <a:tailEnd/>
          </a:ln>
          <a:effectLst/>
        </p:spPr>
      </p:pic>
      <p:pic>
        <p:nvPicPr>
          <p:cNvPr id="7" name="Picture 2"/>
          <p:cNvPicPr>
            <a:picLocks noChangeAspect="1" noChangeArrowheads="1"/>
          </p:cNvPicPr>
          <p:nvPr/>
        </p:nvPicPr>
        <p:blipFill>
          <a:blip r:embed="rId2"/>
          <a:srcRect/>
          <a:stretch>
            <a:fillRect/>
          </a:stretch>
        </p:blipFill>
        <p:spPr bwMode="auto">
          <a:xfrm>
            <a:off x="231092" y="3356992"/>
            <a:ext cx="1200150" cy="1009650"/>
          </a:xfrm>
          <a:prstGeom prst="rect">
            <a:avLst/>
          </a:prstGeom>
          <a:noFill/>
          <a:ln w="9525">
            <a:noFill/>
            <a:miter lim="800000"/>
            <a:headEnd/>
            <a:tailEnd/>
          </a:ln>
          <a:effectLst/>
        </p:spPr>
      </p:pic>
      <p:pic>
        <p:nvPicPr>
          <p:cNvPr id="9" name="Imag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15816" y="2420888"/>
            <a:ext cx="670949" cy="463866"/>
          </a:xfrm>
          <a:prstGeom prst="rect">
            <a:avLst/>
          </a:prstGeom>
        </p:spPr>
      </p:pic>
      <p:pic>
        <p:nvPicPr>
          <p:cNvPr id="10" name="Imag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80341" y="4978761"/>
            <a:ext cx="670949" cy="463866"/>
          </a:xfrm>
          <a:prstGeom prst="rect">
            <a:avLst/>
          </a:prstGeom>
        </p:spPr>
      </p:pic>
      <p:pic>
        <p:nvPicPr>
          <p:cNvPr id="11" name="Imag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52120" y="3166018"/>
            <a:ext cx="670949" cy="463866"/>
          </a:xfrm>
          <a:prstGeom prst="rect">
            <a:avLst/>
          </a:prstGeom>
        </p:spPr>
      </p:pic>
      <p:pic>
        <p:nvPicPr>
          <p:cNvPr id="12" name="Imag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09343" y="5157192"/>
            <a:ext cx="670949" cy="463866"/>
          </a:xfrm>
          <a:prstGeom prst="rect">
            <a:avLst/>
          </a:prstGeom>
        </p:spPr>
      </p:pic>
      <p:pic>
        <p:nvPicPr>
          <p:cNvPr id="13" name="Imag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67944" y="4134709"/>
            <a:ext cx="670949" cy="463866"/>
          </a:xfrm>
          <a:prstGeom prst="rect">
            <a:avLst/>
          </a:prstGeom>
        </p:spPr>
      </p:pic>
      <p:cxnSp>
        <p:nvCxnSpPr>
          <p:cNvPr id="15" name="Connecteur droit 14"/>
          <p:cNvCxnSpPr/>
          <p:nvPr/>
        </p:nvCxnSpPr>
        <p:spPr>
          <a:xfrm>
            <a:off x="1547664" y="2132856"/>
            <a:ext cx="504056" cy="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17" name="Connecteur droit 16"/>
          <p:cNvCxnSpPr/>
          <p:nvPr/>
        </p:nvCxnSpPr>
        <p:spPr>
          <a:xfrm>
            <a:off x="1547664" y="3933056"/>
            <a:ext cx="504056" cy="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18" name="Connecteur droit 17"/>
          <p:cNvCxnSpPr/>
          <p:nvPr/>
        </p:nvCxnSpPr>
        <p:spPr>
          <a:xfrm>
            <a:off x="1547664" y="5642085"/>
            <a:ext cx="504056" cy="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19" name="Connecteur droit 18"/>
          <p:cNvCxnSpPr/>
          <p:nvPr/>
        </p:nvCxnSpPr>
        <p:spPr>
          <a:xfrm>
            <a:off x="7020272" y="2132856"/>
            <a:ext cx="504056" cy="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20" name="Connecteur droit 19"/>
          <p:cNvCxnSpPr/>
          <p:nvPr/>
        </p:nvCxnSpPr>
        <p:spPr>
          <a:xfrm>
            <a:off x="7020272" y="3943198"/>
            <a:ext cx="504056" cy="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21" name="Connecteur droit 20"/>
          <p:cNvCxnSpPr/>
          <p:nvPr/>
        </p:nvCxnSpPr>
        <p:spPr>
          <a:xfrm>
            <a:off x="7012935" y="5620314"/>
            <a:ext cx="504056" cy="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23" name="Connecteur droit 22"/>
          <p:cNvCxnSpPr/>
          <p:nvPr/>
        </p:nvCxnSpPr>
        <p:spPr>
          <a:xfrm flipV="1">
            <a:off x="2122205" y="2884754"/>
            <a:ext cx="793611" cy="941894"/>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Connecteur droit 24"/>
          <p:cNvCxnSpPr/>
          <p:nvPr/>
        </p:nvCxnSpPr>
        <p:spPr>
          <a:xfrm flipH="1" flipV="1">
            <a:off x="3419872" y="2884754"/>
            <a:ext cx="792090" cy="1200702"/>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Connecteur droit 27"/>
          <p:cNvCxnSpPr/>
          <p:nvPr/>
        </p:nvCxnSpPr>
        <p:spPr>
          <a:xfrm flipH="1" flipV="1">
            <a:off x="4738893" y="4598575"/>
            <a:ext cx="1057243" cy="612119"/>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Connecteur droit 29"/>
          <p:cNvCxnSpPr/>
          <p:nvPr/>
        </p:nvCxnSpPr>
        <p:spPr>
          <a:xfrm flipH="1">
            <a:off x="4738893" y="3518587"/>
            <a:ext cx="913228" cy="616122"/>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Connecteur droit 38"/>
          <p:cNvCxnSpPr/>
          <p:nvPr/>
        </p:nvCxnSpPr>
        <p:spPr>
          <a:xfrm flipH="1">
            <a:off x="3251290" y="4492404"/>
            <a:ext cx="816654" cy="486357"/>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Connecteur droit 40"/>
          <p:cNvCxnSpPr/>
          <p:nvPr/>
        </p:nvCxnSpPr>
        <p:spPr>
          <a:xfrm flipH="1">
            <a:off x="2120352" y="5321038"/>
            <a:ext cx="480335" cy="243178"/>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Connecteur droit 42"/>
          <p:cNvCxnSpPr/>
          <p:nvPr/>
        </p:nvCxnSpPr>
        <p:spPr>
          <a:xfrm flipH="1" flipV="1">
            <a:off x="2122205" y="3943198"/>
            <a:ext cx="480334" cy="961436"/>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Connecteur droit 45"/>
          <p:cNvCxnSpPr/>
          <p:nvPr/>
        </p:nvCxnSpPr>
        <p:spPr>
          <a:xfrm flipH="1" flipV="1">
            <a:off x="2111319" y="2134472"/>
            <a:ext cx="660481" cy="358424"/>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Connecteur droit 47"/>
          <p:cNvCxnSpPr/>
          <p:nvPr/>
        </p:nvCxnSpPr>
        <p:spPr>
          <a:xfrm flipH="1" flipV="1">
            <a:off x="6323069" y="3518587"/>
            <a:ext cx="577753" cy="414469"/>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Connecteur droit 49"/>
          <p:cNvCxnSpPr/>
          <p:nvPr/>
        </p:nvCxnSpPr>
        <p:spPr>
          <a:xfrm flipH="1">
            <a:off x="6444208" y="4085456"/>
            <a:ext cx="456615" cy="893305"/>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Connecteur droit 54"/>
          <p:cNvCxnSpPr/>
          <p:nvPr/>
        </p:nvCxnSpPr>
        <p:spPr>
          <a:xfrm flipH="1">
            <a:off x="6156177" y="2181329"/>
            <a:ext cx="744645" cy="887631"/>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Connecteur droit 60"/>
          <p:cNvCxnSpPr/>
          <p:nvPr/>
        </p:nvCxnSpPr>
        <p:spPr>
          <a:xfrm flipH="1" flipV="1">
            <a:off x="6596609" y="5442627"/>
            <a:ext cx="304214" cy="121590"/>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Connecteur droit 63"/>
          <p:cNvCxnSpPr/>
          <p:nvPr/>
        </p:nvCxnSpPr>
        <p:spPr>
          <a:xfrm flipH="1" flipV="1">
            <a:off x="3586765" y="2708920"/>
            <a:ext cx="2024833" cy="608014"/>
          </a:xfrm>
          <a:prstGeom prst="line">
            <a:avLst/>
          </a:prstGeom>
        </p:spPr>
        <p:style>
          <a:lnRef idx="1">
            <a:schemeClr val="accent1"/>
          </a:lnRef>
          <a:fillRef idx="0">
            <a:schemeClr val="accent1"/>
          </a:fillRef>
          <a:effectRef idx="0">
            <a:schemeClr val="accent1"/>
          </a:effectRef>
          <a:fontRef idx="minor">
            <a:schemeClr val="tx1"/>
          </a:fontRef>
        </p:style>
      </p:cxnSp>
      <p:sp>
        <p:nvSpPr>
          <p:cNvPr id="31" name="Rectangle 30"/>
          <p:cNvSpPr/>
          <p:nvPr/>
        </p:nvSpPr>
        <p:spPr>
          <a:xfrm>
            <a:off x="7088703" y="3632340"/>
            <a:ext cx="214314" cy="214314"/>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2" name="Rectangle 31"/>
          <p:cNvSpPr/>
          <p:nvPr/>
        </p:nvSpPr>
        <p:spPr>
          <a:xfrm>
            <a:off x="2051720" y="1700808"/>
            <a:ext cx="4968552" cy="4464496"/>
          </a:xfrm>
          <a:prstGeom prst="rect">
            <a:avLst/>
          </a:prstGeom>
          <a:solidFill>
            <a:schemeClr val="bg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 name="Interdiction 2"/>
          <p:cNvSpPr/>
          <p:nvPr/>
        </p:nvSpPr>
        <p:spPr>
          <a:xfrm>
            <a:off x="2699792" y="2107806"/>
            <a:ext cx="1044117" cy="1033162"/>
          </a:xfrm>
          <a:prstGeom prst="noSmoking">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33" name="Rectangle 32"/>
          <p:cNvSpPr/>
          <p:nvPr/>
        </p:nvSpPr>
        <p:spPr>
          <a:xfrm>
            <a:off x="5783371" y="2129931"/>
            <a:ext cx="415499" cy="923330"/>
          </a:xfrm>
          <a:prstGeom prst="rect">
            <a:avLst/>
          </a:prstGeom>
          <a:noFill/>
        </p:spPr>
        <p:txBody>
          <a:bodyPr wrap="none" lIns="91440" tIns="45720" rIns="91440" bIns="45720">
            <a:spAutoFit/>
          </a:bodyPr>
          <a:lstStyle/>
          <a:p>
            <a:pPr algn="ctr"/>
            <a:r>
              <a:rPr lang="fr-FR" sz="5400" b="1" dirty="0">
                <a:ln w="900" cmpd="sng">
                  <a:solidFill>
                    <a:schemeClr val="accent1">
                      <a:satMod val="190000"/>
                      <a:alpha val="55000"/>
                    </a:schemeClr>
                  </a:solidFill>
                  <a:prstDash val="solid"/>
                </a:ln>
                <a:solidFill>
                  <a:srgbClr val="FF0000"/>
                </a:solidFill>
                <a:effectLst>
                  <a:innerShdw blurRad="101600" dist="76200" dir="5400000">
                    <a:schemeClr val="accent1">
                      <a:satMod val="190000"/>
                      <a:tint val="100000"/>
                      <a:alpha val="74000"/>
                    </a:schemeClr>
                  </a:innerShdw>
                </a:effectLst>
              </a:rPr>
              <a:t>!</a:t>
            </a:r>
            <a:endParaRPr lang="fr-FR" sz="5400" b="1" cap="none" spc="0" dirty="0">
              <a:ln w="900" cmpd="sng">
                <a:solidFill>
                  <a:schemeClr val="accent1">
                    <a:satMod val="190000"/>
                    <a:alpha val="55000"/>
                  </a:schemeClr>
                </a:solidFill>
                <a:prstDash val="solid"/>
              </a:ln>
              <a:solidFill>
                <a:srgbClr val="FF0000"/>
              </a:solidFill>
              <a:effectLst>
                <a:innerShdw blurRad="101600" dist="76200" dir="5400000">
                  <a:schemeClr val="accent1">
                    <a:satMod val="190000"/>
                    <a:tint val="100000"/>
                    <a:alpha val="74000"/>
                  </a:schemeClr>
                </a:innerShdw>
              </a:effectLst>
            </a:endParaRPr>
          </a:p>
        </p:txBody>
      </p:sp>
    </p:spTree>
    <p:extLst>
      <p:ext uri="{BB962C8B-B14F-4D97-AF65-F5344CB8AC3E}">
        <p14:creationId xmlns:p14="http://schemas.microsoft.com/office/powerpoint/2010/main" val="2157097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4.44444E-6 1.11111E-6 L -0.08212 -0.07662 " pathEditMode="relative" rAng="0" ptsTypes="AA">
                                      <p:cBhvr>
                                        <p:cTn id="6" dur="2000" fill="hold"/>
                                        <p:tgtEl>
                                          <p:spTgt spid="31"/>
                                        </p:tgtEl>
                                        <p:attrNameLst>
                                          <p:attrName>ppt_x</p:attrName>
                                          <p:attrName>ppt_y</p:attrName>
                                        </p:attrNameLst>
                                      </p:cBhvr>
                                      <p:rCtr x="-4115" y="-3843"/>
                                    </p:animMotion>
                                  </p:childTnLst>
                                </p:cTn>
                              </p:par>
                            </p:childTnLst>
                          </p:cTn>
                        </p:par>
                        <p:par>
                          <p:cTn id="7" fill="hold">
                            <p:stCondLst>
                              <p:cond delay="2000"/>
                            </p:stCondLst>
                            <p:childTnLst>
                              <p:par>
                                <p:cTn id="8" presetID="10" presetClass="entr" presetSubtype="0" fill="hold" grpId="0" nodeType="after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childTnLst>
                          </p:cTn>
                        </p:par>
                        <p:par>
                          <p:cTn id="11" fill="hold">
                            <p:stCondLst>
                              <p:cond delay="2500"/>
                            </p:stCondLst>
                            <p:childTnLst>
                              <p:par>
                                <p:cTn id="12" presetID="2" presetClass="entr" presetSubtype="4" fill="hold" grpId="0" nodeType="afterEffect">
                                  <p:stCondLst>
                                    <p:cond delay="0"/>
                                  </p:stCondLst>
                                  <p:childTnLst>
                                    <p:set>
                                      <p:cBhvr>
                                        <p:cTn id="13" dur="1" fill="hold">
                                          <p:stCondLst>
                                            <p:cond delay="0"/>
                                          </p:stCondLst>
                                        </p:cTn>
                                        <p:tgtEl>
                                          <p:spTgt spid="33"/>
                                        </p:tgtEl>
                                        <p:attrNameLst>
                                          <p:attrName>style.visibility</p:attrName>
                                        </p:attrNameLst>
                                      </p:cBhvr>
                                      <p:to>
                                        <p:strVal val="visible"/>
                                      </p:to>
                                    </p:set>
                                    <p:anim calcmode="lin" valueType="num">
                                      <p:cBhvr additive="base">
                                        <p:cTn id="14" dur="500" fill="hold"/>
                                        <p:tgtEl>
                                          <p:spTgt spid="33"/>
                                        </p:tgtEl>
                                        <p:attrNameLst>
                                          <p:attrName>ppt_x</p:attrName>
                                        </p:attrNameLst>
                                      </p:cBhvr>
                                      <p:tavLst>
                                        <p:tav tm="0">
                                          <p:val>
                                            <p:strVal val="#ppt_x"/>
                                          </p:val>
                                        </p:tav>
                                        <p:tav tm="100000">
                                          <p:val>
                                            <p:strVal val="#ppt_x"/>
                                          </p:val>
                                        </p:tav>
                                      </p:tavLst>
                                    </p:anim>
                                    <p:anim calcmode="lin" valueType="num">
                                      <p:cBhvr additive="base">
                                        <p:cTn id="15"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path" presetSubtype="0" accel="50000" decel="50000" fill="hold" grpId="2" nodeType="clickEffect">
                                  <p:stCondLst>
                                    <p:cond delay="0"/>
                                  </p:stCondLst>
                                  <p:childTnLst>
                                    <p:animMotion origin="layout" path="M -0.16077 -0.09769 L -0.30261 0.03889 " pathEditMode="relative" rAng="0" ptsTypes="AA">
                                      <p:cBhvr>
                                        <p:cTn id="19" dur="2000" fill="hold"/>
                                        <p:tgtEl>
                                          <p:spTgt spid="31"/>
                                        </p:tgtEl>
                                        <p:attrNameLst>
                                          <p:attrName>ppt_x</p:attrName>
                                          <p:attrName>ppt_y</p:attrName>
                                        </p:attrNameLst>
                                      </p:cBhvr>
                                      <p:rCtr x="-7101" y="6829"/>
                                    </p:animMotion>
                                  </p:childTnLst>
                                </p:cTn>
                              </p:par>
                            </p:childTnLst>
                          </p:cTn>
                        </p:par>
                        <p:par>
                          <p:cTn id="20" fill="hold">
                            <p:stCondLst>
                              <p:cond delay="2000"/>
                            </p:stCondLst>
                            <p:childTnLst>
                              <p:par>
                                <p:cTn id="21" presetID="42" presetClass="path" presetSubtype="0" accel="50000" decel="50000" fill="hold" grpId="1" nodeType="afterEffect">
                                  <p:stCondLst>
                                    <p:cond delay="0"/>
                                  </p:stCondLst>
                                  <p:childTnLst>
                                    <p:animMotion origin="layout" path="M -0.34983 0.07037 L -0.46007 0.16481 " pathEditMode="relative" rAng="0" ptsTypes="AA">
                                      <p:cBhvr>
                                        <p:cTn id="22" dur="2000" fill="hold"/>
                                        <p:tgtEl>
                                          <p:spTgt spid="31"/>
                                        </p:tgtEl>
                                        <p:attrNameLst>
                                          <p:attrName>ppt_x</p:attrName>
                                          <p:attrName>ppt_y</p:attrName>
                                        </p:attrNameLst>
                                      </p:cBhvr>
                                      <p:rCtr x="-5521" y="4722"/>
                                    </p:animMotion>
                                  </p:childTnLst>
                                </p:cTn>
                              </p:par>
                            </p:childTnLst>
                          </p:cTn>
                        </p:par>
                        <p:par>
                          <p:cTn id="23" fill="hold">
                            <p:stCondLst>
                              <p:cond delay="4000"/>
                            </p:stCondLst>
                            <p:childTnLst>
                              <p:par>
                                <p:cTn id="24" presetID="42" presetClass="path" presetSubtype="0" accel="50000" decel="50000" fill="hold" grpId="3" nodeType="afterEffect">
                                  <p:stCondLst>
                                    <p:cond delay="0"/>
                                  </p:stCondLst>
                                  <p:childTnLst>
                                    <p:animMotion origin="layout" path="M -0.48368 0.16481 L -0.53872 0.01782 " pathEditMode="relative" rAng="0" ptsTypes="AA">
                                      <p:cBhvr>
                                        <p:cTn id="25" dur="2000" fill="hold"/>
                                        <p:tgtEl>
                                          <p:spTgt spid="31"/>
                                        </p:tgtEl>
                                        <p:attrNameLst>
                                          <p:attrName>ppt_x</p:attrName>
                                          <p:attrName>ppt_y</p:attrName>
                                        </p:attrNameLst>
                                      </p:cBhvr>
                                      <p:rCtr x="-2760" y="-736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1" grpId="1" animBg="1"/>
      <p:bldP spid="31" grpId="2" animBg="1"/>
      <p:bldP spid="31" grpId="3" animBg="1"/>
      <p:bldP spid="3" grpId="0" animBg="1"/>
      <p:bldP spid="3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ctr"/>
            <a:r>
              <a:rPr lang="fr-FR" dirty="0" smtClean="0"/>
              <a:t>Le principe de la commutation par paquet</a:t>
            </a:r>
            <a:endParaRPr lang="fr-FR" dirty="0"/>
          </a:p>
        </p:txBody>
      </p:sp>
      <p:sp>
        <p:nvSpPr>
          <p:cNvPr id="3" name="Espace réservé du contenu 2"/>
          <p:cNvSpPr>
            <a:spLocks noGrp="1"/>
          </p:cNvSpPr>
          <p:nvPr>
            <p:ph sz="quarter" idx="1"/>
          </p:nvPr>
        </p:nvSpPr>
        <p:spPr>
          <a:xfrm>
            <a:off x="395536" y="1556792"/>
            <a:ext cx="8229600" cy="4536504"/>
          </a:xfrm>
        </p:spPr>
        <p:txBody>
          <a:bodyPr>
            <a:normAutofit/>
          </a:bodyPr>
          <a:lstStyle/>
          <a:p>
            <a:r>
              <a:rPr lang="fr-FR" dirty="0" smtClean="0"/>
              <a:t>Routage décentralisé sans réservation</a:t>
            </a:r>
          </a:p>
          <a:p>
            <a:pPr lvl="1"/>
            <a:r>
              <a:rPr lang="fr-FR" dirty="0" smtClean="0"/>
              <a:t>Rend possible l’interconnexion de réseaux plus petit</a:t>
            </a:r>
          </a:p>
          <a:p>
            <a:pPr lvl="1"/>
            <a:r>
              <a:rPr lang="fr-FR" dirty="0" smtClean="0"/>
              <a:t>Adaptation en temps réel</a:t>
            </a:r>
          </a:p>
          <a:p>
            <a:pPr lvl="1"/>
            <a:r>
              <a:rPr lang="fr-FR" dirty="0" smtClean="0"/>
              <a:t>Plusieurs communications « simultanées » sur le même support</a:t>
            </a:r>
          </a:p>
          <a:p>
            <a:pPr lvl="1"/>
            <a:r>
              <a:rPr lang="fr-FR" dirty="0" smtClean="0"/>
              <a:t>Plus économique à mettre en place</a:t>
            </a:r>
          </a:p>
          <a:p>
            <a:endParaRPr lang="fr-FR" dirty="0" smtClean="0"/>
          </a:p>
          <a:p>
            <a:r>
              <a:rPr lang="fr-FR" dirty="0" smtClean="0"/>
              <a:t>Mais…</a:t>
            </a:r>
          </a:p>
          <a:p>
            <a:pPr lvl="1"/>
            <a:r>
              <a:rPr lang="fr-FR" dirty="0" smtClean="0"/>
              <a:t>Peu de garantie de qualité possible</a:t>
            </a:r>
          </a:p>
          <a:p>
            <a:pPr lvl="1"/>
            <a:r>
              <a:rPr lang="fr-FR" dirty="0" smtClean="0"/>
              <a:t>Moins bon débit sur le papier</a:t>
            </a:r>
          </a:p>
          <a:p>
            <a:pPr marL="274320" lvl="1" indent="0">
              <a:buNone/>
            </a:pPr>
            <a:endParaRPr lang="fr-FR" dirty="0" smtClean="0"/>
          </a:p>
          <a:p>
            <a:pPr lvl="1"/>
            <a:endParaRPr lang="fr-FR" dirty="0" smtClean="0"/>
          </a:p>
          <a:p>
            <a:pPr lvl="1"/>
            <a:endParaRPr lang="fr-FR" dirty="0" smtClean="0"/>
          </a:p>
          <a:p>
            <a:pPr lvl="1"/>
            <a:endParaRPr lang="fr-FR" dirty="0" smtClean="0"/>
          </a:p>
          <a:p>
            <a:pPr lvl="1"/>
            <a:endParaRPr lang="fr-FR" dirty="0" smtClean="0"/>
          </a:p>
          <a:p>
            <a:endParaRPr lang="fr-FR" dirty="0"/>
          </a:p>
          <a:p>
            <a:endParaRPr lang="fr-FR" dirty="0"/>
          </a:p>
        </p:txBody>
      </p:sp>
    </p:spTree>
    <p:extLst>
      <p:ext uri="{BB962C8B-B14F-4D97-AF65-F5344CB8AC3E}">
        <p14:creationId xmlns:p14="http://schemas.microsoft.com/office/powerpoint/2010/main" val="26761466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down)">
                                      <p:cBhvr>
                                        <p:cTn id="10" dur="500"/>
                                        <p:tgtEl>
                                          <p:spTgt spid="3">
                                            <p:txEl>
                                              <p:pRg st="1" end="1"/>
                                            </p:txEl>
                                          </p:spTgt>
                                        </p:tgtEl>
                                      </p:cBhvr>
                                    </p:animEffect>
                                  </p:childTnLst>
                                </p:cTn>
                              </p:par>
                              <p:par>
                                <p:cTn id="11" presetID="22" presetClass="entr" presetSubtype="4"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wipe(down)">
                                      <p:cBhvr>
                                        <p:cTn id="13" dur="500"/>
                                        <p:tgtEl>
                                          <p:spTgt spid="3">
                                            <p:txEl>
                                              <p:pRg st="2" end="2"/>
                                            </p:txEl>
                                          </p:spTgt>
                                        </p:tgtEl>
                                      </p:cBhvr>
                                    </p:animEffect>
                                  </p:childTnLst>
                                </p:cTn>
                              </p:par>
                              <p:par>
                                <p:cTn id="14" presetID="22" presetClass="entr" presetSubtype="4"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wipe(down)">
                                      <p:cBhvr>
                                        <p:cTn id="16" dur="500"/>
                                        <p:tgtEl>
                                          <p:spTgt spid="3">
                                            <p:txEl>
                                              <p:pRg st="3" end="3"/>
                                            </p:txEl>
                                          </p:spTgt>
                                        </p:tgtEl>
                                      </p:cBhvr>
                                    </p:animEffect>
                                  </p:childTnLst>
                                </p:cTn>
                              </p:par>
                              <p:par>
                                <p:cTn id="17" presetID="22" presetClass="entr" presetSubtype="4"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wipe(down)">
                                      <p:cBhvr>
                                        <p:cTn id="19" dur="500"/>
                                        <p:tgtEl>
                                          <p:spTgt spid="3">
                                            <p:txEl>
                                              <p:pRg st="4" end="4"/>
                                            </p:txEl>
                                          </p:spTgt>
                                        </p:tgtEl>
                                      </p:cBhvr>
                                    </p:animEffect>
                                  </p:childTnLst>
                                </p:cTn>
                              </p:par>
                            </p:childTnLst>
                          </p:cTn>
                        </p:par>
                        <p:par>
                          <p:cTn id="20" fill="hold">
                            <p:stCondLst>
                              <p:cond delay="500"/>
                            </p:stCondLst>
                            <p:childTnLst>
                              <p:par>
                                <p:cTn id="21" presetID="22" presetClass="entr" presetSubtype="4" fill="hold" nodeType="after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Effect transition="in" filter="wipe(down)">
                                      <p:cBhvr>
                                        <p:cTn id="23" dur="500"/>
                                        <p:tgtEl>
                                          <p:spTgt spid="3">
                                            <p:txEl>
                                              <p:pRg st="6" end="6"/>
                                            </p:txEl>
                                          </p:spTgt>
                                        </p:tgtEl>
                                      </p:cBhvr>
                                    </p:animEffect>
                                  </p:childTnLst>
                                </p:cTn>
                              </p:par>
                              <p:par>
                                <p:cTn id="24" presetID="22" presetClass="entr" presetSubtype="4" fill="hold" nodeType="withEffect">
                                  <p:stCondLst>
                                    <p:cond delay="0"/>
                                  </p:stCondLst>
                                  <p:childTnLst>
                                    <p:set>
                                      <p:cBhvr>
                                        <p:cTn id="25" dur="1" fill="hold">
                                          <p:stCondLst>
                                            <p:cond delay="0"/>
                                          </p:stCondLst>
                                        </p:cTn>
                                        <p:tgtEl>
                                          <p:spTgt spid="3">
                                            <p:txEl>
                                              <p:pRg st="7" end="7"/>
                                            </p:txEl>
                                          </p:spTgt>
                                        </p:tgtEl>
                                        <p:attrNameLst>
                                          <p:attrName>style.visibility</p:attrName>
                                        </p:attrNameLst>
                                      </p:cBhvr>
                                      <p:to>
                                        <p:strVal val="visible"/>
                                      </p:to>
                                    </p:set>
                                    <p:animEffect transition="in" filter="wipe(down)">
                                      <p:cBhvr>
                                        <p:cTn id="26" dur="500"/>
                                        <p:tgtEl>
                                          <p:spTgt spid="3">
                                            <p:txEl>
                                              <p:pRg st="7" end="7"/>
                                            </p:txEl>
                                          </p:spTgt>
                                        </p:tgtEl>
                                      </p:cBhvr>
                                    </p:animEffect>
                                  </p:childTnLst>
                                </p:cTn>
                              </p:par>
                              <p:par>
                                <p:cTn id="27" presetID="22" presetClass="entr" presetSubtype="4" fill="hold"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animEffect transition="in" filter="wipe(down)">
                                      <p:cBhvr>
                                        <p:cTn id="29"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ctr"/>
            <a:r>
              <a:rPr lang="fr-FR" dirty="0" smtClean="0"/>
              <a:t>Avant d’aller plus loin</a:t>
            </a:r>
            <a:endParaRPr lang="fr-FR" dirty="0"/>
          </a:p>
        </p:txBody>
      </p:sp>
      <p:sp>
        <p:nvSpPr>
          <p:cNvPr id="3" name="Espace réservé du contenu 2"/>
          <p:cNvSpPr>
            <a:spLocks noGrp="1"/>
          </p:cNvSpPr>
          <p:nvPr>
            <p:ph sz="quarter" idx="1"/>
          </p:nvPr>
        </p:nvSpPr>
        <p:spPr>
          <a:xfrm>
            <a:off x="395536" y="1772816"/>
            <a:ext cx="8229600" cy="4320480"/>
          </a:xfrm>
        </p:spPr>
        <p:txBody>
          <a:bodyPr>
            <a:normAutofit/>
          </a:bodyPr>
          <a:lstStyle/>
          <a:p>
            <a:r>
              <a:rPr lang="fr-FR" dirty="0" smtClean="0"/>
              <a:t>A qui appartient les nœuds ?</a:t>
            </a:r>
          </a:p>
          <a:p>
            <a:endParaRPr lang="fr-FR" dirty="0" smtClean="0"/>
          </a:p>
          <a:p>
            <a:r>
              <a:rPr lang="fr-FR" dirty="0"/>
              <a:t>Comment chaque nœud à connaissance de la route à suivre ?</a:t>
            </a:r>
          </a:p>
          <a:p>
            <a:endParaRPr lang="fr-FR" dirty="0"/>
          </a:p>
          <a:p>
            <a:r>
              <a:rPr lang="fr-FR" dirty="0" smtClean="0"/>
              <a:t>Si l’ensemble n’appartient pas à une seule compagnie. Quel est le modèle économique en vigueur ?</a:t>
            </a:r>
            <a:endParaRPr lang="fr-FR" dirty="0"/>
          </a:p>
        </p:txBody>
      </p:sp>
    </p:spTree>
    <p:extLst>
      <p:ext uri="{BB962C8B-B14F-4D97-AF65-F5344CB8AC3E}">
        <p14:creationId xmlns:p14="http://schemas.microsoft.com/office/powerpoint/2010/main" val="9611383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par>
                          <p:cTn id="8" fill="hold">
                            <p:stCondLst>
                              <p:cond delay="500"/>
                            </p:stCondLst>
                            <p:childTnLst>
                              <p:par>
                                <p:cTn id="9" presetID="16" presetClass="entr" presetSubtype="21" fill="hold" nodeType="after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Effect transition="in" filter="barn(inVertical)">
                                      <p:cBhvr>
                                        <p:cTn id="11" dur="1000"/>
                                        <p:tgtEl>
                                          <p:spTgt spid="3">
                                            <p:txEl>
                                              <p:pRg st="2" end="2"/>
                                            </p:txEl>
                                          </p:spTgt>
                                        </p:tgtEl>
                                      </p:cBhvr>
                                    </p:animEffect>
                                  </p:childTnLst>
                                </p:cTn>
                              </p:par>
                            </p:childTnLst>
                          </p:cTn>
                        </p:par>
                        <p:par>
                          <p:cTn id="12" fill="hold">
                            <p:stCondLst>
                              <p:cond delay="1500"/>
                            </p:stCondLst>
                            <p:childTnLst>
                              <p:par>
                                <p:cTn id="13" presetID="16" presetClass="entr" presetSubtype="21" fill="hold" nodeType="after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Effect transition="in" filter="barn(inVertical)">
                                      <p:cBhvr>
                                        <p:cTn id="15" dur="1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ctr"/>
            <a:r>
              <a:rPr lang="fr-FR" dirty="0"/>
              <a:t>A qui appartient les nœuds ?</a:t>
            </a:r>
          </a:p>
        </p:txBody>
      </p:sp>
      <p:sp>
        <p:nvSpPr>
          <p:cNvPr id="3" name="Espace réservé du contenu 2"/>
          <p:cNvSpPr>
            <a:spLocks noGrp="1"/>
          </p:cNvSpPr>
          <p:nvPr>
            <p:ph sz="quarter" idx="1"/>
          </p:nvPr>
        </p:nvSpPr>
        <p:spPr>
          <a:xfrm>
            <a:off x="395536" y="1772816"/>
            <a:ext cx="8352928" cy="4320480"/>
          </a:xfrm>
        </p:spPr>
        <p:txBody>
          <a:bodyPr>
            <a:normAutofit/>
          </a:bodyPr>
          <a:lstStyle/>
          <a:p>
            <a:r>
              <a:rPr lang="fr-FR" dirty="0" smtClean="0"/>
              <a:t>Chaque morceau physique (câbles, routeurs…) d’Internet appartient à une société (privé ou publique)</a:t>
            </a:r>
          </a:p>
          <a:p>
            <a:pPr lvl="1"/>
            <a:r>
              <a:rPr lang="fr-FR" dirty="0" smtClean="0"/>
              <a:t>Ces sociétés possèdent un réseau, leur appartenant, sur lequel elles ont tout contrôle technique et administratif.</a:t>
            </a:r>
          </a:p>
          <a:p>
            <a:pPr lvl="1"/>
            <a:r>
              <a:rPr lang="fr-FR" dirty="0" smtClean="0"/>
              <a:t>On appelle ces réseaux des </a:t>
            </a:r>
            <a:r>
              <a:rPr lang="fr-FR" dirty="0" err="1" smtClean="0"/>
              <a:t>Autonomous</a:t>
            </a:r>
            <a:r>
              <a:rPr lang="fr-FR" dirty="0" smtClean="0"/>
              <a:t> </a:t>
            </a:r>
            <a:r>
              <a:rPr lang="fr-FR" dirty="0" err="1" smtClean="0"/>
              <a:t>Systems</a:t>
            </a:r>
            <a:r>
              <a:rPr lang="fr-FR" dirty="0" smtClean="0"/>
              <a:t> (AS)</a:t>
            </a:r>
          </a:p>
          <a:p>
            <a:pPr lvl="2"/>
            <a:r>
              <a:rPr lang="fr-FR" dirty="0" smtClean="0"/>
              <a:t>Une politique de routage </a:t>
            </a:r>
            <a:r>
              <a:rPr lang="fr-FR" b="1" dirty="0" smtClean="0"/>
              <a:t>interne</a:t>
            </a:r>
            <a:r>
              <a:rPr lang="fr-FR" dirty="0" smtClean="0"/>
              <a:t> cohérente </a:t>
            </a:r>
          </a:p>
          <a:p>
            <a:pPr lvl="2"/>
            <a:r>
              <a:rPr lang="fr-FR" dirty="0" smtClean="0"/>
              <a:t>Une plage d’adresses </a:t>
            </a:r>
            <a:r>
              <a:rPr lang="fr-FR" b="1" dirty="0" smtClean="0"/>
              <a:t>publiques</a:t>
            </a:r>
            <a:r>
              <a:rPr lang="fr-FR" dirty="0" smtClean="0"/>
              <a:t> (v4 et/ou V6)</a:t>
            </a:r>
          </a:p>
          <a:p>
            <a:pPr lvl="2"/>
            <a:r>
              <a:rPr lang="fr-FR" dirty="0" smtClean="0"/>
              <a:t>Un numéro d’AS (ASN) attribué par l’ICANN (IANA)</a:t>
            </a:r>
          </a:p>
          <a:p>
            <a:pPr lvl="2"/>
            <a:r>
              <a:rPr lang="fr-FR" dirty="0" smtClean="0"/>
              <a:t>Au moins UNE interconnexion avec un autre AS</a:t>
            </a:r>
          </a:p>
          <a:p>
            <a:pPr lvl="1"/>
            <a:r>
              <a:rPr lang="fr-FR" dirty="0" smtClean="0"/>
              <a:t>Principe de la délégation de responsabilité</a:t>
            </a:r>
          </a:p>
          <a:p>
            <a:pPr marL="594360" lvl="2" indent="0">
              <a:buNone/>
            </a:pPr>
            <a:endParaRPr lang="fr-FR" dirty="0" smtClean="0"/>
          </a:p>
          <a:p>
            <a:pPr lvl="2"/>
            <a:endParaRPr lang="fr-FR" dirty="0"/>
          </a:p>
        </p:txBody>
      </p:sp>
    </p:spTree>
    <p:extLst>
      <p:ext uri="{BB962C8B-B14F-4D97-AF65-F5344CB8AC3E}">
        <p14:creationId xmlns:p14="http://schemas.microsoft.com/office/powerpoint/2010/main" val="38101799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 calcmode="lin" valueType="num">
                                      <p:cBhvr additive="base">
                                        <p:cTn id="2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 calcmode="lin" valueType="num">
                                      <p:cBhvr additive="base">
                                        <p:cTn id="3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1"/>
          <p:cNvSpPr/>
          <p:nvPr/>
        </p:nvSpPr>
        <p:spPr>
          <a:xfrm>
            <a:off x="2051720" y="1700808"/>
            <a:ext cx="4968552" cy="4464496"/>
          </a:xfrm>
          <a:prstGeom prst="rect">
            <a:avLst/>
          </a:prstGeom>
          <a:solidFill>
            <a:schemeClr val="bg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p:cNvSpPr>
            <a:spLocks noGrp="1"/>
          </p:cNvSpPr>
          <p:nvPr>
            <p:ph type="title"/>
          </p:nvPr>
        </p:nvSpPr>
        <p:spPr>
          <a:xfrm>
            <a:off x="457200" y="152400"/>
            <a:ext cx="8411294" cy="990600"/>
          </a:xfrm>
        </p:spPr>
        <p:txBody>
          <a:bodyPr>
            <a:normAutofit/>
          </a:bodyPr>
          <a:lstStyle/>
          <a:p>
            <a:pPr algn="ctr"/>
            <a:r>
              <a:rPr lang="fr-FR" dirty="0" smtClean="0"/>
              <a:t>Conséquences</a:t>
            </a:r>
            <a:endParaRPr lang="fr-FR" dirty="0"/>
          </a:p>
        </p:txBody>
      </p:sp>
      <p:pic>
        <p:nvPicPr>
          <p:cNvPr id="6" name="Picture 2"/>
          <p:cNvPicPr>
            <a:picLocks noChangeAspect="1" noChangeArrowheads="1"/>
          </p:cNvPicPr>
          <p:nvPr/>
        </p:nvPicPr>
        <p:blipFill>
          <a:blip r:embed="rId2"/>
          <a:srcRect/>
          <a:stretch>
            <a:fillRect/>
          </a:stretch>
        </p:blipFill>
        <p:spPr bwMode="auto">
          <a:xfrm>
            <a:off x="7668344" y="3356992"/>
            <a:ext cx="1200150" cy="1009650"/>
          </a:xfrm>
          <a:prstGeom prst="rect">
            <a:avLst/>
          </a:prstGeom>
          <a:noFill/>
          <a:ln w="9525">
            <a:noFill/>
            <a:miter lim="800000"/>
            <a:headEnd/>
            <a:tailEnd/>
          </a:ln>
          <a:effectLst/>
        </p:spPr>
      </p:pic>
      <p:pic>
        <p:nvPicPr>
          <p:cNvPr id="7" name="Picture 2"/>
          <p:cNvPicPr>
            <a:picLocks noChangeAspect="1" noChangeArrowheads="1"/>
          </p:cNvPicPr>
          <p:nvPr/>
        </p:nvPicPr>
        <p:blipFill>
          <a:blip r:embed="rId2"/>
          <a:srcRect/>
          <a:stretch>
            <a:fillRect/>
          </a:stretch>
        </p:blipFill>
        <p:spPr bwMode="auto">
          <a:xfrm>
            <a:off x="231092" y="3356992"/>
            <a:ext cx="1200150" cy="1009650"/>
          </a:xfrm>
          <a:prstGeom prst="rect">
            <a:avLst/>
          </a:prstGeom>
          <a:noFill/>
          <a:ln w="9525">
            <a:noFill/>
            <a:miter lim="800000"/>
            <a:headEnd/>
            <a:tailEnd/>
          </a:ln>
          <a:effectLst/>
        </p:spPr>
      </p:pic>
      <p:pic>
        <p:nvPicPr>
          <p:cNvPr id="9" name="Imag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15816" y="2420888"/>
            <a:ext cx="670949" cy="463866"/>
          </a:xfrm>
          <a:prstGeom prst="rect">
            <a:avLst/>
          </a:prstGeom>
        </p:spPr>
      </p:pic>
      <p:pic>
        <p:nvPicPr>
          <p:cNvPr id="10" name="Imag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80341" y="4978761"/>
            <a:ext cx="670949" cy="463866"/>
          </a:xfrm>
          <a:prstGeom prst="rect">
            <a:avLst/>
          </a:prstGeom>
        </p:spPr>
      </p:pic>
      <p:pic>
        <p:nvPicPr>
          <p:cNvPr id="11" name="Imag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52120" y="3166018"/>
            <a:ext cx="670949" cy="463866"/>
          </a:xfrm>
          <a:prstGeom prst="rect">
            <a:avLst/>
          </a:prstGeom>
        </p:spPr>
      </p:pic>
      <p:pic>
        <p:nvPicPr>
          <p:cNvPr id="12" name="Imag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09343" y="5157192"/>
            <a:ext cx="670949" cy="463866"/>
          </a:xfrm>
          <a:prstGeom prst="rect">
            <a:avLst/>
          </a:prstGeom>
        </p:spPr>
      </p:pic>
      <p:pic>
        <p:nvPicPr>
          <p:cNvPr id="13" name="Imag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67944" y="4134709"/>
            <a:ext cx="670949" cy="463866"/>
          </a:xfrm>
          <a:prstGeom prst="rect">
            <a:avLst/>
          </a:prstGeom>
        </p:spPr>
      </p:pic>
      <p:cxnSp>
        <p:nvCxnSpPr>
          <p:cNvPr id="15" name="Connecteur droit 14"/>
          <p:cNvCxnSpPr/>
          <p:nvPr/>
        </p:nvCxnSpPr>
        <p:spPr>
          <a:xfrm>
            <a:off x="1547664" y="2132856"/>
            <a:ext cx="504056" cy="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17" name="Connecteur droit 16"/>
          <p:cNvCxnSpPr/>
          <p:nvPr/>
        </p:nvCxnSpPr>
        <p:spPr>
          <a:xfrm>
            <a:off x="1547664" y="3933056"/>
            <a:ext cx="504056" cy="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18" name="Connecteur droit 17"/>
          <p:cNvCxnSpPr/>
          <p:nvPr/>
        </p:nvCxnSpPr>
        <p:spPr>
          <a:xfrm>
            <a:off x="1547664" y="5642085"/>
            <a:ext cx="504056" cy="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19" name="Connecteur droit 18"/>
          <p:cNvCxnSpPr/>
          <p:nvPr/>
        </p:nvCxnSpPr>
        <p:spPr>
          <a:xfrm>
            <a:off x="7020272" y="2132856"/>
            <a:ext cx="504056" cy="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20" name="Connecteur droit 19"/>
          <p:cNvCxnSpPr/>
          <p:nvPr/>
        </p:nvCxnSpPr>
        <p:spPr>
          <a:xfrm>
            <a:off x="7020272" y="3943198"/>
            <a:ext cx="504056" cy="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21" name="Connecteur droit 20"/>
          <p:cNvCxnSpPr/>
          <p:nvPr/>
        </p:nvCxnSpPr>
        <p:spPr>
          <a:xfrm>
            <a:off x="7012935" y="5620314"/>
            <a:ext cx="504056" cy="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23" name="Connecteur droit 22"/>
          <p:cNvCxnSpPr/>
          <p:nvPr/>
        </p:nvCxnSpPr>
        <p:spPr>
          <a:xfrm flipV="1">
            <a:off x="2122205" y="2884754"/>
            <a:ext cx="793611" cy="941894"/>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Connecteur droit 24"/>
          <p:cNvCxnSpPr/>
          <p:nvPr/>
        </p:nvCxnSpPr>
        <p:spPr>
          <a:xfrm flipH="1" flipV="1">
            <a:off x="3419872" y="2884754"/>
            <a:ext cx="792090" cy="1200702"/>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Connecteur droit 27"/>
          <p:cNvCxnSpPr/>
          <p:nvPr/>
        </p:nvCxnSpPr>
        <p:spPr>
          <a:xfrm flipH="1" flipV="1">
            <a:off x="4738893" y="4598575"/>
            <a:ext cx="1057243" cy="612119"/>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Connecteur droit 29"/>
          <p:cNvCxnSpPr/>
          <p:nvPr/>
        </p:nvCxnSpPr>
        <p:spPr>
          <a:xfrm flipH="1">
            <a:off x="4738893" y="3518587"/>
            <a:ext cx="913228" cy="616122"/>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Connecteur droit 38"/>
          <p:cNvCxnSpPr/>
          <p:nvPr/>
        </p:nvCxnSpPr>
        <p:spPr>
          <a:xfrm flipH="1">
            <a:off x="3251290" y="4492404"/>
            <a:ext cx="816654" cy="486357"/>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Connecteur droit 40"/>
          <p:cNvCxnSpPr/>
          <p:nvPr/>
        </p:nvCxnSpPr>
        <p:spPr>
          <a:xfrm flipH="1">
            <a:off x="2120352" y="5321038"/>
            <a:ext cx="480335" cy="243178"/>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Connecteur droit 42"/>
          <p:cNvCxnSpPr/>
          <p:nvPr/>
        </p:nvCxnSpPr>
        <p:spPr>
          <a:xfrm flipH="1" flipV="1">
            <a:off x="2122205" y="3943198"/>
            <a:ext cx="480334" cy="961436"/>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Connecteur droit 45"/>
          <p:cNvCxnSpPr/>
          <p:nvPr/>
        </p:nvCxnSpPr>
        <p:spPr>
          <a:xfrm flipH="1" flipV="1">
            <a:off x="2111319" y="2134472"/>
            <a:ext cx="660481" cy="358424"/>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Connecteur droit 47"/>
          <p:cNvCxnSpPr/>
          <p:nvPr/>
        </p:nvCxnSpPr>
        <p:spPr>
          <a:xfrm flipH="1" flipV="1">
            <a:off x="6323069" y="3518587"/>
            <a:ext cx="577753" cy="414469"/>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Connecteur droit 49"/>
          <p:cNvCxnSpPr/>
          <p:nvPr/>
        </p:nvCxnSpPr>
        <p:spPr>
          <a:xfrm flipH="1">
            <a:off x="6444208" y="4085456"/>
            <a:ext cx="456615" cy="893305"/>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Connecteur droit 54"/>
          <p:cNvCxnSpPr/>
          <p:nvPr/>
        </p:nvCxnSpPr>
        <p:spPr>
          <a:xfrm flipH="1">
            <a:off x="6156177" y="2181329"/>
            <a:ext cx="744645" cy="887631"/>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Connecteur droit 60"/>
          <p:cNvCxnSpPr/>
          <p:nvPr/>
        </p:nvCxnSpPr>
        <p:spPr>
          <a:xfrm flipH="1" flipV="1">
            <a:off x="6596609" y="5442627"/>
            <a:ext cx="304214" cy="121590"/>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Connecteur droit 63"/>
          <p:cNvCxnSpPr/>
          <p:nvPr/>
        </p:nvCxnSpPr>
        <p:spPr>
          <a:xfrm flipH="1" flipV="1">
            <a:off x="3586765" y="2708920"/>
            <a:ext cx="2024833" cy="608014"/>
          </a:xfrm>
          <a:prstGeom prst="line">
            <a:avLst/>
          </a:prstGeom>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2892938" y="2353874"/>
            <a:ext cx="670950" cy="571070"/>
          </a:xfrm>
          <a:prstGeom prst="rect">
            <a:avLst/>
          </a:prstGeom>
          <a:solidFill>
            <a:srgbClr val="C00000">
              <a:alpha val="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 name="Rectangle 3"/>
          <p:cNvSpPr/>
          <p:nvPr/>
        </p:nvSpPr>
        <p:spPr>
          <a:xfrm>
            <a:off x="6060183" y="1118911"/>
            <a:ext cx="2808311" cy="2824287"/>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8" name="Connecteur droit 7"/>
          <p:cNvCxnSpPr/>
          <p:nvPr/>
        </p:nvCxnSpPr>
        <p:spPr>
          <a:xfrm flipV="1">
            <a:off x="3563888" y="1118911"/>
            <a:ext cx="2496295" cy="1234963"/>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5" name="Connecteur droit 34"/>
          <p:cNvCxnSpPr/>
          <p:nvPr/>
        </p:nvCxnSpPr>
        <p:spPr>
          <a:xfrm>
            <a:off x="3563888" y="2924944"/>
            <a:ext cx="2496295" cy="1008112"/>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sp>
        <p:nvSpPr>
          <p:cNvPr id="22" name="Ellipse 21"/>
          <p:cNvSpPr/>
          <p:nvPr/>
        </p:nvSpPr>
        <p:spPr>
          <a:xfrm>
            <a:off x="6156177" y="1412776"/>
            <a:ext cx="2592287" cy="2105811"/>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40" name="Image 3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32602" y="1604182"/>
            <a:ext cx="382465" cy="264420"/>
          </a:xfrm>
          <a:prstGeom prst="rect">
            <a:avLst/>
          </a:prstGeom>
        </p:spPr>
      </p:pic>
      <p:pic>
        <p:nvPicPr>
          <p:cNvPr id="42" name="Image 4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85954" y="3265741"/>
            <a:ext cx="382465" cy="264420"/>
          </a:xfrm>
          <a:prstGeom prst="rect">
            <a:avLst/>
          </a:prstGeom>
        </p:spPr>
      </p:pic>
      <p:pic>
        <p:nvPicPr>
          <p:cNvPr id="44" name="Image 4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02537" y="2936750"/>
            <a:ext cx="382465" cy="264420"/>
          </a:xfrm>
          <a:prstGeom prst="rect">
            <a:avLst/>
          </a:prstGeom>
        </p:spPr>
      </p:pic>
      <p:pic>
        <p:nvPicPr>
          <p:cNvPr id="45" name="Image 4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57231" y="2208406"/>
            <a:ext cx="382465" cy="264420"/>
          </a:xfrm>
          <a:prstGeom prst="rect">
            <a:avLst/>
          </a:prstGeom>
        </p:spPr>
      </p:pic>
      <p:pic>
        <p:nvPicPr>
          <p:cNvPr id="47" name="Image 4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42044" y="1762145"/>
            <a:ext cx="382465" cy="264420"/>
          </a:xfrm>
          <a:prstGeom prst="rect">
            <a:avLst/>
          </a:prstGeom>
        </p:spPr>
      </p:pic>
      <p:pic>
        <p:nvPicPr>
          <p:cNvPr id="49" name="Image 4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21702" y="2492896"/>
            <a:ext cx="382465" cy="264420"/>
          </a:xfrm>
          <a:prstGeom prst="rect">
            <a:avLst/>
          </a:prstGeom>
        </p:spPr>
      </p:pic>
      <p:pic>
        <p:nvPicPr>
          <p:cNvPr id="51" name="Image 5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78509" y="2660524"/>
            <a:ext cx="382465" cy="264420"/>
          </a:xfrm>
          <a:prstGeom prst="rect">
            <a:avLst/>
          </a:prstGeom>
        </p:spPr>
      </p:pic>
      <p:cxnSp>
        <p:nvCxnSpPr>
          <p:cNvPr id="26" name="Connecteur droit 25"/>
          <p:cNvCxnSpPr/>
          <p:nvPr/>
        </p:nvCxnSpPr>
        <p:spPr>
          <a:xfrm>
            <a:off x="6748716" y="1894355"/>
            <a:ext cx="152107" cy="459519"/>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Connecteur droit 51"/>
          <p:cNvCxnSpPr/>
          <p:nvPr/>
        </p:nvCxnSpPr>
        <p:spPr>
          <a:xfrm>
            <a:off x="6860827" y="1739401"/>
            <a:ext cx="519485" cy="64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Connecteur droit 52"/>
          <p:cNvCxnSpPr/>
          <p:nvPr/>
        </p:nvCxnSpPr>
        <p:spPr>
          <a:xfrm flipV="1">
            <a:off x="6585002" y="2757316"/>
            <a:ext cx="230065" cy="255611"/>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Connecteur droit 53"/>
          <p:cNvCxnSpPr/>
          <p:nvPr/>
        </p:nvCxnSpPr>
        <p:spPr>
          <a:xfrm>
            <a:off x="7824509" y="1910188"/>
            <a:ext cx="635923" cy="298218"/>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Connecteur droit 57"/>
          <p:cNvCxnSpPr/>
          <p:nvPr/>
        </p:nvCxnSpPr>
        <p:spPr>
          <a:xfrm flipV="1">
            <a:off x="7146532" y="2059297"/>
            <a:ext cx="317806" cy="329291"/>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Connecteur droit 59"/>
          <p:cNvCxnSpPr/>
          <p:nvPr/>
        </p:nvCxnSpPr>
        <p:spPr>
          <a:xfrm>
            <a:off x="7204595" y="2652821"/>
            <a:ext cx="428681" cy="104495"/>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Connecteur droit 61"/>
          <p:cNvCxnSpPr/>
          <p:nvPr/>
        </p:nvCxnSpPr>
        <p:spPr>
          <a:xfrm>
            <a:off x="7869742" y="2936750"/>
            <a:ext cx="191232" cy="264420"/>
          </a:xfrm>
          <a:prstGeom prst="line">
            <a:avLst/>
          </a:prstGeom>
        </p:spPr>
        <p:style>
          <a:lnRef idx="1">
            <a:schemeClr val="accent1"/>
          </a:lnRef>
          <a:fillRef idx="0">
            <a:schemeClr val="accent1"/>
          </a:fillRef>
          <a:effectRef idx="0">
            <a:schemeClr val="accent1"/>
          </a:effectRef>
          <a:fontRef idx="minor">
            <a:schemeClr val="tx1"/>
          </a:fontRef>
        </p:style>
      </p:cxnSp>
      <p:sp>
        <p:nvSpPr>
          <p:cNvPr id="65" name="Rectangle 64"/>
          <p:cNvSpPr/>
          <p:nvPr/>
        </p:nvSpPr>
        <p:spPr>
          <a:xfrm>
            <a:off x="6525198" y="3839988"/>
            <a:ext cx="2880320" cy="1354217"/>
          </a:xfrm>
          <a:prstGeom prst="rect">
            <a:avLst/>
          </a:prstGeom>
          <a:noFill/>
        </p:spPr>
        <p:txBody>
          <a:bodyPr wrap="square" lIns="91440" tIns="45720" rIns="91440" bIns="45720">
            <a:spAutoFit/>
          </a:bodyPr>
          <a:lstStyle/>
          <a:p>
            <a:pPr algn="ctr"/>
            <a:r>
              <a:rPr lang="fr-FR" sz="1400" b="1" cap="all" spc="0" dirty="0" smtClean="0">
                <a:ln w="9000" cmpd="sng">
                  <a:solidFill>
                    <a:schemeClr val="accent4">
                      <a:shade val="50000"/>
                      <a:satMod val="120000"/>
                    </a:schemeClr>
                  </a:solidFill>
                  <a:prstDash val="solid"/>
                </a:ln>
                <a:effectLst>
                  <a:reflection blurRad="12700" stA="28000" endPos="45000" dist="1000" dir="5400000" sy="-100000" algn="bl" rotWithShape="0"/>
                </a:effectLst>
              </a:rPr>
              <a:t>Connaissanc</a:t>
            </a:r>
            <a:r>
              <a:rPr lang="fr-FR" sz="1400" b="1" cap="all" dirty="0" smtClean="0">
                <a:ln w="9000" cmpd="sng">
                  <a:solidFill>
                    <a:schemeClr val="accent4">
                      <a:shade val="50000"/>
                      <a:satMod val="120000"/>
                    </a:schemeClr>
                  </a:solidFill>
                  <a:prstDash val="solid"/>
                </a:ln>
                <a:effectLst>
                  <a:reflection blurRad="12700" stA="28000" endPos="45000" dist="1000" dir="5400000" sy="-100000" algn="bl" rotWithShape="0"/>
                </a:effectLst>
              </a:rPr>
              <a:t>e</a:t>
            </a:r>
            <a:r>
              <a:rPr lang="fr-FR" sz="5400" b="1" cap="all" dirty="0" smtClean="0">
                <a:ln w="9000" cmpd="sng">
                  <a:solidFill>
                    <a:schemeClr val="accent4">
                      <a:shade val="50000"/>
                      <a:satMod val="120000"/>
                    </a:schemeClr>
                  </a:solidFill>
                  <a:prstDash val="solid"/>
                </a:ln>
                <a:effectLst>
                  <a:reflection blurRad="12700" stA="28000" endPos="45000" dist="1000" dir="5400000" sy="-100000" algn="bl" rotWithShape="0"/>
                </a:effectLst>
              </a:rPr>
              <a:t> </a:t>
            </a:r>
          </a:p>
          <a:p>
            <a:pPr algn="ctr"/>
            <a:r>
              <a:rPr lang="fr-FR" sz="1400" b="1" cap="all" dirty="0" smtClean="0">
                <a:ln w="9000" cmpd="sng">
                  <a:solidFill>
                    <a:schemeClr val="accent4">
                      <a:shade val="50000"/>
                      <a:satMod val="120000"/>
                    </a:schemeClr>
                  </a:solidFill>
                  <a:prstDash val="solid"/>
                </a:ln>
                <a:effectLst>
                  <a:reflection blurRad="12700" stA="28000" endPos="45000" dist="1000" dir="5400000" sy="-100000" algn="bl" rotWithShape="0"/>
                </a:effectLst>
              </a:rPr>
              <a:t>Totale de </a:t>
            </a:r>
          </a:p>
          <a:p>
            <a:pPr algn="ctr"/>
            <a:r>
              <a:rPr lang="fr-FR" sz="1400" b="1" cap="all" dirty="0" smtClean="0">
                <a:ln w="9000" cmpd="sng">
                  <a:solidFill>
                    <a:schemeClr val="accent4">
                      <a:shade val="50000"/>
                      <a:satMod val="120000"/>
                    </a:schemeClr>
                  </a:solidFill>
                  <a:prstDash val="solid"/>
                </a:ln>
                <a:effectLst>
                  <a:reflection blurRad="12700" stA="28000" endPos="45000" dist="1000" dir="5400000" sy="-100000" algn="bl" rotWithShape="0"/>
                </a:effectLst>
              </a:rPr>
              <a:t>sa topologie</a:t>
            </a:r>
            <a:endParaRPr lang="fr-FR" sz="1400" b="1" cap="all" spc="0" dirty="0">
              <a:ln w="9000" cmpd="sng">
                <a:solidFill>
                  <a:schemeClr val="accent4">
                    <a:shade val="50000"/>
                    <a:satMod val="120000"/>
                  </a:schemeClr>
                </a:solidFill>
                <a:prstDash val="solid"/>
              </a:ln>
              <a:effectLst>
                <a:reflection blurRad="12700" stA="28000" endPos="45000" dist="1000" dir="5400000" sy="-100000" algn="bl" rotWithShape="0"/>
              </a:effectLst>
            </a:endParaRPr>
          </a:p>
        </p:txBody>
      </p:sp>
    </p:spTree>
    <p:extLst>
      <p:ext uri="{BB962C8B-B14F-4D97-AF65-F5344CB8AC3E}">
        <p14:creationId xmlns:p14="http://schemas.microsoft.com/office/powerpoint/2010/main" val="29928150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ppt_x"/>
                                          </p:val>
                                        </p:tav>
                                        <p:tav tm="100000">
                                          <p:val>
                                            <p:strVal val="#ppt_x"/>
                                          </p:val>
                                        </p:tav>
                                      </p:tavLst>
                                    </p:anim>
                                    <p:anim calcmode="lin" valueType="num">
                                      <p:cBhvr additive="base">
                                        <p:cTn id="12" dur="500" fill="hold"/>
                                        <p:tgtEl>
                                          <p:spTgt spid="8"/>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5"/>
                                        </p:tgtEl>
                                        <p:attrNameLst>
                                          <p:attrName>style.visibility</p:attrName>
                                        </p:attrNameLst>
                                      </p:cBhvr>
                                      <p:to>
                                        <p:strVal val="visible"/>
                                      </p:to>
                                    </p:set>
                                    <p:anim calcmode="lin" valueType="num">
                                      <p:cBhvr additive="base">
                                        <p:cTn id="15" dur="500" fill="hold"/>
                                        <p:tgtEl>
                                          <p:spTgt spid="35"/>
                                        </p:tgtEl>
                                        <p:attrNameLst>
                                          <p:attrName>ppt_x</p:attrName>
                                        </p:attrNameLst>
                                      </p:cBhvr>
                                      <p:tavLst>
                                        <p:tav tm="0">
                                          <p:val>
                                            <p:strVal val="#ppt_x"/>
                                          </p:val>
                                        </p:tav>
                                        <p:tav tm="100000">
                                          <p:val>
                                            <p:strVal val="#ppt_x"/>
                                          </p:val>
                                        </p:tav>
                                      </p:tavLst>
                                    </p:anim>
                                    <p:anim calcmode="lin" valueType="num">
                                      <p:cBhvr additive="base">
                                        <p:cTn id="16" dur="500" fill="hold"/>
                                        <p:tgtEl>
                                          <p:spTgt spid="35"/>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2"/>
                                        </p:tgtEl>
                                        <p:attrNameLst>
                                          <p:attrName>style.visibility</p:attrName>
                                        </p:attrNameLst>
                                      </p:cBhvr>
                                      <p:to>
                                        <p:strVal val="visible"/>
                                      </p:to>
                                    </p:set>
                                  </p:childTnLst>
                                </p:cTn>
                              </p:par>
                            </p:childTnLst>
                          </p:cTn>
                        </p:par>
                        <p:par>
                          <p:cTn id="25" fill="hold">
                            <p:stCondLst>
                              <p:cond delay="0"/>
                            </p:stCondLst>
                            <p:childTnLst>
                              <p:par>
                                <p:cTn id="26" presetID="16" presetClass="entr" presetSubtype="21" fill="hold" nodeType="afterEffect">
                                  <p:stCondLst>
                                    <p:cond delay="0"/>
                                  </p:stCondLst>
                                  <p:childTnLst>
                                    <p:set>
                                      <p:cBhvr>
                                        <p:cTn id="27" dur="1" fill="hold">
                                          <p:stCondLst>
                                            <p:cond delay="0"/>
                                          </p:stCondLst>
                                        </p:cTn>
                                        <p:tgtEl>
                                          <p:spTgt spid="40"/>
                                        </p:tgtEl>
                                        <p:attrNameLst>
                                          <p:attrName>style.visibility</p:attrName>
                                        </p:attrNameLst>
                                      </p:cBhvr>
                                      <p:to>
                                        <p:strVal val="visible"/>
                                      </p:to>
                                    </p:set>
                                    <p:animEffect transition="in" filter="barn(inVertical)">
                                      <p:cBhvr>
                                        <p:cTn id="28" dur="500"/>
                                        <p:tgtEl>
                                          <p:spTgt spid="40"/>
                                        </p:tgtEl>
                                      </p:cBhvr>
                                    </p:animEffect>
                                  </p:childTnLst>
                                </p:cTn>
                              </p:par>
                            </p:childTnLst>
                          </p:cTn>
                        </p:par>
                        <p:par>
                          <p:cTn id="29" fill="hold">
                            <p:stCondLst>
                              <p:cond delay="500"/>
                            </p:stCondLst>
                            <p:childTnLst>
                              <p:par>
                                <p:cTn id="30" presetID="16" presetClass="entr" presetSubtype="21" fill="hold" nodeType="afterEffect">
                                  <p:stCondLst>
                                    <p:cond delay="0"/>
                                  </p:stCondLst>
                                  <p:childTnLst>
                                    <p:set>
                                      <p:cBhvr>
                                        <p:cTn id="31" dur="1" fill="hold">
                                          <p:stCondLst>
                                            <p:cond delay="0"/>
                                          </p:stCondLst>
                                        </p:cTn>
                                        <p:tgtEl>
                                          <p:spTgt spid="26"/>
                                        </p:tgtEl>
                                        <p:attrNameLst>
                                          <p:attrName>style.visibility</p:attrName>
                                        </p:attrNameLst>
                                      </p:cBhvr>
                                      <p:to>
                                        <p:strVal val="visible"/>
                                      </p:to>
                                    </p:set>
                                    <p:animEffect transition="in" filter="barn(inVertical)">
                                      <p:cBhvr>
                                        <p:cTn id="32" dur="500"/>
                                        <p:tgtEl>
                                          <p:spTgt spid="26"/>
                                        </p:tgtEl>
                                      </p:cBhvr>
                                    </p:animEffect>
                                  </p:childTnLst>
                                </p:cTn>
                              </p:par>
                            </p:childTnLst>
                          </p:cTn>
                        </p:par>
                        <p:par>
                          <p:cTn id="33" fill="hold">
                            <p:stCondLst>
                              <p:cond delay="1000"/>
                            </p:stCondLst>
                            <p:childTnLst>
                              <p:par>
                                <p:cTn id="34" presetID="16" presetClass="entr" presetSubtype="21" fill="hold" nodeType="afterEffect">
                                  <p:stCondLst>
                                    <p:cond delay="0"/>
                                  </p:stCondLst>
                                  <p:childTnLst>
                                    <p:set>
                                      <p:cBhvr>
                                        <p:cTn id="35" dur="1" fill="hold">
                                          <p:stCondLst>
                                            <p:cond delay="0"/>
                                          </p:stCondLst>
                                        </p:cTn>
                                        <p:tgtEl>
                                          <p:spTgt spid="52"/>
                                        </p:tgtEl>
                                        <p:attrNameLst>
                                          <p:attrName>style.visibility</p:attrName>
                                        </p:attrNameLst>
                                      </p:cBhvr>
                                      <p:to>
                                        <p:strVal val="visible"/>
                                      </p:to>
                                    </p:set>
                                    <p:animEffect transition="in" filter="barn(inVertical)">
                                      <p:cBhvr>
                                        <p:cTn id="36" dur="500"/>
                                        <p:tgtEl>
                                          <p:spTgt spid="52"/>
                                        </p:tgtEl>
                                      </p:cBhvr>
                                    </p:animEffect>
                                  </p:childTnLst>
                                </p:cTn>
                              </p:par>
                            </p:childTnLst>
                          </p:cTn>
                        </p:par>
                        <p:par>
                          <p:cTn id="37" fill="hold">
                            <p:stCondLst>
                              <p:cond delay="1500"/>
                            </p:stCondLst>
                            <p:childTnLst>
                              <p:par>
                                <p:cTn id="38" presetID="16" presetClass="entr" presetSubtype="21" fill="hold" nodeType="afterEffect">
                                  <p:stCondLst>
                                    <p:cond delay="0"/>
                                  </p:stCondLst>
                                  <p:childTnLst>
                                    <p:set>
                                      <p:cBhvr>
                                        <p:cTn id="39" dur="1" fill="hold">
                                          <p:stCondLst>
                                            <p:cond delay="0"/>
                                          </p:stCondLst>
                                        </p:cTn>
                                        <p:tgtEl>
                                          <p:spTgt spid="49"/>
                                        </p:tgtEl>
                                        <p:attrNameLst>
                                          <p:attrName>style.visibility</p:attrName>
                                        </p:attrNameLst>
                                      </p:cBhvr>
                                      <p:to>
                                        <p:strVal val="visible"/>
                                      </p:to>
                                    </p:set>
                                    <p:animEffect transition="in" filter="barn(inVertical)">
                                      <p:cBhvr>
                                        <p:cTn id="40" dur="500"/>
                                        <p:tgtEl>
                                          <p:spTgt spid="49"/>
                                        </p:tgtEl>
                                      </p:cBhvr>
                                    </p:animEffect>
                                  </p:childTnLst>
                                </p:cTn>
                              </p:par>
                            </p:childTnLst>
                          </p:cTn>
                        </p:par>
                        <p:par>
                          <p:cTn id="41" fill="hold">
                            <p:stCondLst>
                              <p:cond delay="2000"/>
                            </p:stCondLst>
                            <p:childTnLst>
                              <p:par>
                                <p:cTn id="42" presetID="16" presetClass="entr" presetSubtype="21" fill="hold" nodeType="afterEffect">
                                  <p:stCondLst>
                                    <p:cond delay="0"/>
                                  </p:stCondLst>
                                  <p:childTnLst>
                                    <p:set>
                                      <p:cBhvr>
                                        <p:cTn id="43" dur="1" fill="hold">
                                          <p:stCondLst>
                                            <p:cond delay="0"/>
                                          </p:stCondLst>
                                        </p:cTn>
                                        <p:tgtEl>
                                          <p:spTgt spid="53"/>
                                        </p:tgtEl>
                                        <p:attrNameLst>
                                          <p:attrName>style.visibility</p:attrName>
                                        </p:attrNameLst>
                                      </p:cBhvr>
                                      <p:to>
                                        <p:strVal val="visible"/>
                                      </p:to>
                                    </p:set>
                                    <p:animEffect transition="in" filter="barn(inVertical)">
                                      <p:cBhvr>
                                        <p:cTn id="44" dur="500"/>
                                        <p:tgtEl>
                                          <p:spTgt spid="53"/>
                                        </p:tgtEl>
                                      </p:cBhvr>
                                    </p:animEffect>
                                  </p:childTnLst>
                                </p:cTn>
                              </p:par>
                            </p:childTnLst>
                          </p:cTn>
                        </p:par>
                        <p:par>
                          <p:cTn id="45" fill="hold">
                            <p:stCondLst>
                              <p:cond delay="2500"/>
                            </p:stCondLst>
                            <p:childTnLst>
                              <p:par>
                                <p:cTn id="46" presetID="16" presetClass="entr" presetSubtype="21" fill="hold" nodeType="afterEffect">
                                  <p:stCondLst>
                                    <p:cond delay="0"/>
                                  </p:stCondLst>
                                  <p:childTnLst>
                                    <p:set>
                                      <p:cBhvr>
                                        <p:cTn id="47" dur="1" fill="hold">
                                          <p:stCondLst>
                                            <p:cond delay="0"/>
                                          </p:stCondLst>
                                        </p:cTn>
                                        <p:tgtEl>
                                          <p:spTgt spid="44"/>
                                        </p:tgtEl>
                                        <p:attrNameLst>
                                          <p:attrName>style.visibility</p:attrName>
                                        </p:attrNameLst>
                                      </p:cBhvr>
                                      <p:to>
                                        <p:strVal val="visible"/>
                                      </p:to>
                                    </p:set>
                                    <p:animEffect transition="in" filter="barn(inVertical)">
                                      <p:cBhvr>
                                        <p:cTn id="48" dur="500"/>
                                        <p:tgtEl>
                                          <p:spTgt spid="44"/>
                                        </p:tgtEl>
                                      </p:cBhvr>
                                    </p:animEffect>
                                  </p:childTnLst>
                                </p:cTn>
                              </p:par>
                            </p:childTnLst>
                          </p:cTn>
                        </p:par>
                        <p:par>
                          <p:cTn id="49" fill="hold">
                            <p:stCondLst>
                              <p:cond delay="3000"/>
                            </p:stCondLst>
                            <p:childTnLst>
                              <p:par>
                                <p:cTn id="50" presetID="16" presetClass="entr" presetSubtype="21" fill="hold" nodeType="afterEffect">
                                  <p:stCondLst>
                                    <p:cond delay="0"/>
                                  </p:stCondLst>
                                  <p:childTnLst>
                                    <p:set>
                                      <p:cBhvr>
                                        <p:cTn id="51" dur="1" fill="hold">
                                          <p:stCondLst>
                                            <p:cond delay="0"/>
                                          </p:stCondLst>
                                        </p:cTn>
                                        <p:tgtEl>
                                          <p:spTgt spid="51"/>
                                        </p:tgtEl>
                                        <p:attrNameLst>
                                          <p:attrName>style.visibility</p:attrName>
                                        </p:attrNameLst>
                                      </p:cBhvr>
                                      <p:to>
                                        <p:strVal val="visible"/>
                                      </p:to>
                                    </p:set>
                                    <p:animEffect transition="in" filter="barn(inVertical)">
                                      <p:cBhvr>
                                        <p:cTn id="52" dur="500"/>
                                        <p:tgtEl>
                                          <p:spTgt spid="51"/>
                                        </p:tgtEl>
                                      </p:cBhvr>
                                    </p:animEffect>
                                  </p:childTnLst>
                                </p:cTn>
                              </p:par>
                            </p:childTnLst>
                          </p:cTn>
                        </p:par>
                        <p:par>
                          <p:cTn id="53" fill="hold">
                            <p:stCondLst>
                              <p:cond delay="3500"/>
                            </p:stCondLst>
                            <p:childTnLst>
                              <p:par>
                                <p:cTn id="54" presetID="16" presetClass="entr" presetSubtype="21" fill="hold" nodeType="afterEffect">
                                  <p:stCondLst>
                                    <p:cond delay="0"/>
                                  </p:stCondLst>
                                  <p:childTnLst>
                                    <p:set>
                                      <p:cBhvr>
                                        <p:cTn id="55" dur="1" fill="hold">
                                          <p:stCondLst>
                                            <p:cond delay="0"/>
                                          </p:stCondLst>
                                        </p:cTn>
                                        <p:tgtEl>
                                          <p:spTgt spid="62"/>
                                        </p:tgtEl>
                                        <p:attrNameLst>
                                          <p:attrName>style.visibility</p:attrName>
                                        </p:attrNameLst>
                                      </p:cBhvr>
                                      <p:to>
                                        <p:strVal val="visible"/>
                                      </p:to>
                                    </p:set>
                                    <p:animEffect transition="in" filter="barn(inVertical)">
                                      <p:cBhvr>
                                        <p:cTn id="56" dur="500"/>
                                        <p:tgtEl>
                                          <p:spTgt spid="62"/>
                                        </p:tgtEl>
                                      </p:cBhvr>
                                    </p:animEffect>
                                  </p:childTnLst>
                                </p:cTn>
                              </p:par>
                            </p:childTnLst>
                          </p:cTn>
                        </p:par>
                        <p:par>
                          <p:cTn id="57" fill="hold">
                            <p:stCondLst>
                              <p:cond delay="4000"/>
                            </p:stCondLst>
                            <p:childTnLst>
                              <p:par>
                                <p:cTn id="58" presetID="16" presetClass="entr" presetSubtype="21" fill="hold" nodeType="afterEffect">
                                  <p:stCondLst>
                                    <p:cond delay="0"/>
                                  </p:stCondLst>
                                  <p:childTnLst>
                                    <p:set>
                                      <p:cBhvr>
                                        <p:cTn id="59" dur="1" fill="hold">
                                          <p:stCondLst>
                                            <p:cond delay="0"/>
                                          </p:stCondLst>
                                        </p:cTn>
                                        <p:tgtEl>
                                          <p:spTgt spid="60"/>
                                        </p:tgtEl>
                                        <p:attrNameLst>
                                          <p:attrName>style.visibility</p:attrName>
                                        </p:attrNameLst>
                                      </p:cBhvr>
                                      <p:to>
                                        <p:strVal val="visible"/>
                                      </p:to>
                                    </p:set>
                                    <p:animEffect transition="in" filter="barn(inVertical)">
                                      <p:cBhvr>
                                        <p:cTn id="60" dur="500"/>
                                        <p:tgtEl>
                                          <p:spTgt spid="60"/>
                                        </p:tgtEl>
                                      </p:cBhvr>
                                    </p:animEffect>
                                  </p:childTnLst>
                                </p:cTn>
                              </p:par>
                            </p:childTnLst>
                          </p:cTn>
                        </p:par>
                        <p:par>
                          <p:cTn id="61" fill="hold">
                            <p:stCondLst>
                              <p:cond delay="4500"/>
                            </p:stCondLst>
                            <p:childTnLst>
                              <p:par>
                                <p:cTn id="62" presetID="16" presetClass="entr" presetSubtype="21" fill="hold" nodeType="afterEffect">
                                  <p:stCondLst>
                                    <p:cond delay="0"/>
                                  </p:stCondLst>
                                  <p:childTnLst>
                                    <p:set>
                                      <p:cBhvr>
                                        <p:cTn id="63" dur="1" fill="hold">
                                          <p:stCondLst>
                                            <p:cond delay="0"/>
                                          </p:stCondLst>
                                        </p:cTn>
                                        <p:tgtEl>
                                          <p:spTgt spid="58"/>
                                        </p:tgtEl>
                                        <p:attrNameLst>
                                          <p:attrName>style.visibility</p:attrName>
                                        </p:attrNameLst>
                                      </p:cBhvr>
                                      <p:to>
                                        <p:strVal val="visible"/>
                                      </p:to>
                                    </p:set>
                                    <p:animEffect transition="in" filter="barn(inVertical)">
                                      <p:cBhvr>
                                        <p:cTn id="64" dur="500"/>
                                        <p:tgtEl>
                                          <p:spTgt spid="58"/>
                                        </p:tgtEl>
                                      </p:cBhvr>
                                    </p:animEffect>
                                  </p:childTnLst>
                                </p:cTn>
                              </p:par>
                            </p:childTnLst>
                          </p:cTn>
                        </p:par>
                        <p:par>
                          <p:cTn id="65" fill="hold">
                            <p:stCondLst>
                              <p:cond delay="5000"/>
                            </p:stCondLst>
                            <p:childTnLst>
                              <p:par>
                                <p:cTn id="66" presetID="16" presetClass="entr" presetSubtype="21" fill="hold" nodeType="afterEffect">
                                  <p:stCondLst>
                                    <p:cond delay="0"/>
                                  </p:stCondLst>
                                  <p:childTnLst>
                                    <p:set>
                                      <p:cBhvr>
                                        <p:cTn id="67" dur="1" fill="hold">
                                          <p:stCondLst>
                                            <p:cond delay="0"/>
                                          </p:stCondLst>
                                        </p:cTn>
                                        <p:tgtEl>
                                          <p:spTgt spid="47"/>
                                        </p:tgtEl>
                                        <p:attrNameLst>
                                          <p:attrName>style.visibility</p:attrName>
                                        </p:attrNameLst>
                                      </p:cBhvr>
                                      <p:to>
                                        <p:strVal val="visible"/>
                                      </p:to>
                                    </p:set>
                                    <p:animEffect transition="in" filter="barn(inVertical)">
                                      <p:cBhvr>
                                        <p:cTn id="68" dur="500"/>
                                        <p:tgtEl>
                                          <p:spTgt spid="47"/>
                                        </p:tgtEl>
                                      </p:cBhvr>
                                    </p:animEffect>
                                  </p:childTnLst>
                                </p:cTn>
                              </p:par>
                            </p:childTnLst>
                          </p:cTn>
                        </p:par>
                        <p:par>
                          <p:cTn id="69" fill="hold">
                            <p:stCondLst>
                              <p:cond delay="5500"/>
                            </p:stCondLst>
                            <p:childTnLst>
                              <p:par>
                                <p:cTn id="70" presetID="16" presetClass="entr" presetSubtype="21" fill="hold" nodeType="afterEffect">
                                  <p:stCondLst>
                                    <p:cond delay="0"/>
                                  </p:stCondLst>
                                  <p:childTnLst>
                                    <p:set>
                                      <p:cBhvr>
                                        <p:cTn id="71" dur="1" fill="hold">
                                          <p:stCondLst>
                                            <p:cond delay="0"/>
                                          </p:stCondLst>
                                        </p:cTn>
                                        <p:tgtEl>
                                          <p:spTgt spid="54"/>
                                        </p:tgtEl>
                                        <p:attrNameLst>
                                          <p:attrName>style.visibility</p:attrName>
                                        </p:attrNameLst>
                                      </p:cBhvr>
                                      <p:to>
                                        <p:strVal val="visible"/>
                                      </p:to>
                                    </p:set>
                                    <p:animEffect transition="in" filter="barn(inVertical)">
                                      <p:cBhvr>
                                        <p:cTn id="72" dur="500"/>
                                        <p:tgtEl>
                                          <p:spTgt spid="54"/>
                                        </p:tgtEl>
                                      </p:cBhvr>
                                    </p:animEffect>
                                  </p:childTnLst>
                                </p:cTn>
                              </p:par>
                            </p:childTnLst>
                          </p:cTn>
                        </p:par>
                        <p:par>
                          <p:cTn id="73" fill="hold">
                            <p:stCondLst>
                              <p:cond delay="6000"/>
                            </p:stCondLst>
                            <p:childTnLst>
                              <p:par>
                                <p:cTn id="74" presetID="16" presetClass="entr" presetSubtype="21" fill="hold" nodeType="afterEffect">
                                  <p:stCondLst>
                                    <p:cond delay="0"/>
                                  </p:stCondLst>
                                  <p:childTnLst>
                                    <p:set>
                                      <p:cBhvr>
                                        <p:cTn id="75" dur="1" fill="hold">
                                          <p:stCondLst>
                                            <p:cond delay="0"/>
                                          </p:stCondLst>
                                        </p:cTn>
                                        <p:tgtEl>
                                          <p:spTgt spid="45"/>
                                        </p:tgtEl>
                                        <p:attrNameLst>
                                          <p:attrName>style.visibility</p:attrName>
                                        </p:attrNameLst>
                                      </p:cBhvr>
                                      <p:to>
                                        <p:strVal val="visible"/>
                                      </p:to>
                                    </p:set>
                                    <p:animEffect transition="in" filter="barn(inVertical)">
                                      <p:cBhvr>
                                        <p:cTn id="76" dur="500"/>
                                        <p:tgtEl>
                                          <p:spTgt spid="45"/>
                                        </p:tgtEl>
                                      </p:cBhvr>
                                    </p:animEffect>
                                  </p:childTnLst>
                                </p:cTn>
                              </p:par>
                            </p:childTnLst>
                          </p:cTn>
                        </p:par>
                        <p:par>
                          <p:cTn id="77" fill="hold">
                            <p:stCondLst>
                              <p:cond delay="6500"/>
                            </p:stCondLst>
                            <p:childTnLst>
                              <p:par>
                                <p:cTn id="78" presetID="16" presetClass="entr" presetSubtype="21" fill="hold" nodeType="afterEffect">
                                  <p:stCondLst>
                                    <p:cond delay="0"/>
                                  </p:stCondLst>
                                  <p:childTnLst>
                                    <p:set>
                                      <p:cBhvr>
                                        <p:cTn id="79" dur="1" fill="hold">
                                          <p:stCondLst>
                                            <p:cond delay="0"/>
                                          </p:stCondLst>
                                        </p:cTn>
                                        <p:tgtEl>
                                          <p:spTgt spid="42"/>
                                        </p:tgtEl>
                                        <p:attrNameLst>
                                          <p:attrName>style.visibility</p:attrName>
                                        </p:attrNameLst>
                                      </p:cBhvr>
                                      <p:to>
                                        <p:strVal val="visible"/>
                                      </p:to>
                                    </p:set>
                                    <p:animEffect transition="in" filter="barn(inVertical)">
                                      <p:cBhvr>
                                        <p:cTn id="80" dur="500"/>
                                        <p:tgtEl>
                                          <p:spTgt spid="42"/>
                                        </p:tgtEl>
                                      </p:cBhvr>
                                    </p:animEffect>
                                  </p:childTnLst>
                                </p:cTn>
                              </p:par>
                            </p:childTnLst>
                          </p:cTn>
                        </p:par>
                        <p:par>
                          <p:cTn id="81" fill="hold">
                            <p:stCondLst>
                              <p:cond delay="7000"/>
                            </p:stCondLst>
                            <p:childTnLst>
                              <p:par>
                                <p:cTn id="82" presetID="2" presetClass="entr" presetSubtype="4" fill="hold" grpId="0" nodeType="afterEffect">
                                  <p:stCondLst>
                                    <p:cond delay="0"/>
                                  </p:stCondLst>
                                  <p:childTnLst>
                                    <p:set>
                                      <p:cBhvr>
                                        <p:cTn id="83" dur="1" fill="hold">
                                          <p:stCondLst>
                                            <p:cond delay="0"/>
                                          </p:stCondLst>
                                        </p:cTn>
                                        <p:tgtEl>
                                          <p:spTgt spid="65"/>
                                        </p:tgtEl>
                                        <p:attrNameLst>
                                          <p:attrName>style.visibility</p:attrName>
                                        </p:attrNameLst>
                                      </p:cBhvr>
                                      <p:to>
                                        <p:strVal val="visible"/>
                                      </p:to>
                                    </p:set>
                                    <p:anim calcmode="lin" valueType="num">
                                      <p:cBhvr additive="base">
                                        <p:cTn id="84" dur="500" fill="hold"/>
                                        <p:tgtEl>
                                          <p:spTgt spid="65"/>
                                        </p:tgtEl>
                                        <p:attrNameLst>
                                          <p:attrName>ppt_x</p:attrName>
                                        </p:attrNameLst>
                                      </p:cBhvr>
                                      <p:tavLst>
                                        <p:tav tm="0">
                                          <p:val>
                                            <p:strVal val="#ppt_x"/>
                                          </p:val>
                                        </p:tav>
                                        <p:tav tm="100000">
                                          <p:val>
                                            <p:strVal val="#ppt_x"/>
                                          </p:val>
                                        </p:tav>
                                      </p:tavLst>
                                    </p:anim>
                                    <p:anim calcmode="lin" valueType="num">
                                      <p:cBhvr additive="base">
                                        <p:cTn id="85" dur="500" fill="hold"/>
                                        <p:tgtEl>
                                          <p:spTgt spid="6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22" grpId="0" animBg="1"/>
      <p:bldP spid="6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1"/>
          <p:cNvSpPr/>
          <p:nvPr/>
        </p:nvSpPr>
        <p:spPr>
          <a:xfrm>
            <a:off x="2051720" y="1700808"/>
            <a:ext cx="4968552" cy="4464496"/>
          </a:xfrm>
          <a:prstGeom prst="rect">
            <a:avLst/>
          </a:prstGeom>
          <a:solidFill>
            <a:schemeClr val="bg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p:cNvSpPr>
            <a:spLocks noGrp="1"/>
          </p:cNvSpPr>
          <p:nvPr>
            <p:ph type="title"/>
          </p:nvPr>
        </p:nvSpPr>
        <p:spPr>
          <a:xfrm>
            <a:off x="457200" y="152400"/>
            <a:ext cx="8411294" cy="990600"/>
          </a:xfrm>
        </p:spPr>
        <p:txBody>
          <a:bodyPr>
            <a:normAutofit/>
          </a:bodyPr>
          <a:lstStyle/>
          <a:p>
            <a:pPr algn="ctr"/>
            <a:r>
              <a:rPr lang="fr-FR" dirty="0" smtClean="0"/>
              <a:t>Internet un ensemble d’AS</a:t>
            </a:r>
            <a:endParaRPr lang="fr-FR" dirty="0"/>
          </a:p>
        </p:txBody>
      </p:sp>
      <p:pic>
        <p:nvPicPr>
          <p:cNvPr id="6" name="Picture 2"/>
          <p:cNvPicPr>
            <a:picLocks noChangeAspect="1" noChangeArrowheads="1"/>
          </p:cNvPicPr>
          <p:nvPr/>
        </p:nvPicPr>
        <p:blipFill>
          <a:blip r:embed="rId2"/>
          <a:srcRect/>
          <a:stretch>
            <a:fillRect/>
          </a:stretch>
        </p:blipFill>
        <p:spPr bwMode="auto">
          <a:xfrm>
            <a:off x="7668344" y="3356992"/>
            <a:ext cx="1200150" cy="1009650"/>
          </a:xfrm>
          <a:prstGeom prst="rect">
            <a:avLst/>
          </a:prstGeom>
          <a:noFill/>
          <a:ln w="9525">
            <a:noFill/>
            <a:miter lim="800000"/>
            <a:headEnd/>
            <a:tailEnd/>
          </a:ln>
          <a:effectLst/>
        </p:spPr>
      </p:pic>
      <p:pic>
        <p:nvPicPr>
          <p:cNvPr id="7" name="Picture 2"/>
          <p:cNvPicPr>
            <a:picLocks noChangeAspect="1" noChangeArrowheads="1"/>
          </p:cNvPicPr>
          <p:nvPr/>
        </p:nvPicPr>
        <p:blipFill>
          <a:blip r:embed="rId2"/>
          <a:srcRect/>
          <a:stretch>
            <a:fillRect/>
          </a:stretch>
        </p:blipFill>
        <p:spPr bwMode="auto">
          <a:xfrm>
            <a:off x="231092" y="3356992"/>
            <a:ext cx="1200150" cy="1009650"/>
          </a:xfrm>
          <a:prstGeom prst="rect">
            <a:avLst/>
          </a:prstGeom>
          <a:noFill/>
          <a:ln w="9525">
            <a:noFill/>
            <a:miter lim="800000"/>
            <a:headEnd/>
            <a:tailEnd/>
          </a:ln>
          <a:effectLst/>
        </p:spPr>
      </p:pic>
      <p:cxnSp>
        <p:nvCxnSpPr>
          <p:cNvPr id="15" name="Connecteur droit 14"/>
          <p:cNvCxnSpPr/>
          <p:nvPr/>
        </p:nvCxnSpPr>
        <p:spPr>
          <a:xfrm>
            <a:off x="1547664" y="2132856"/>
            <a:ext cx="504056" cy="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17" name="Connecteur droit 16"/>
          <p:cNvCxnSpPr/>
          <p:nvPr/>
        </p:nvCxnSpPr>
        <p:spPr>
          <a:xfrm>
            <a:off x="1547664" y="3933056"/>
            <a:ext cx="504056" cy="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18" name="Connecteur droit 17"/>
          <p:cNvCxnSpPr/>
          <p:nvPr/>
        </p:nvCxnSpPr>
        <p:spPr>
          <a:xfrm>
            <a:off x="1547664" y="5642085"/>
            <a:ext cx="504056" cy="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19" name="Connecteur droit 18"/>
          <p:cNvCxnSpPr/>
          <p:nvPr/>
        </p:nvCxnSpPr>
        <p:spPr>
          <a:xfrm>
            <a:off x="7020272" y="2132856"/>
            <a:ext cx="504056" cy="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20" name="Connecteur droit 19"/>
          <p:cNvCxnSpPr/>
          <p:nvPr/>
        </p:nvCxnSpPr>
        <p:spPr>
          <a:xfrm>
            <a:off x="7020272" y="3943198"/>
            <a:ext cx="504056" cy="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21" name="Connecteur droit 20"/>
          <p:cNvCxnSpPr/>
          <p:nvPr/>
        </p:nvCxnSpPr>
        <p:spPr>
          <a:xfrm>
            <a:off x="7012935" y="5620314"/>
            <a:ext cx="504056" cy="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23" name="Connecteur droit 22"/>
          <p:cNvCxnSpPr/>
          <p:nvPr/>
        </p:nvCxnSpPr>
        <p:spPr>
          <a:xfrm flipV="1">
            <a:off x="2122205" y="2884754"/>
            <a:ext cx="793611" cy="941894"/>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Connecteur droit 24"/>
          <p:cNvCxnSpPr/>
          <p:nvPr/>
        </p:nvCxnSpPr>
        <p:spPr>
          <a:xfrm flipH="1" flipV="1">
            <a:off x="3419872" y="2884754"/>
            <a:ext cx="792090" cy="1200702"/>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Connecteur droit 27"/>
          <p:cNvCxnSpPr/>
          <p:nvPr/>
        </p:nvCxnSpPr>
        <p:spPr>
          <a:xfrm flipH="1" flipV="1">
            <a:off x="4738893" y="4598575"/>
            <a:ext cx="1057243" cy="612119"/>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Connecteur droit 29"/>
          <p:cNvCxnSpPr/>
          <p:nvPr/>
        </p:nvCxnSpPr>
        <p:spPr>
          <a:xfrm flipH="1">
            <a:off x="4738893" y="3518587"/>
            <a:ext cx="913228" cy="616122"/>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Connecteur droit 38"/>
          <p:cNvCxnSpPr/>
          <p:nvPr/>
        </p:nvCxnSpPr>
        <p:spPr>
          <a:xfrm flipH="1">
            <a:off x="3251290" y="4492404"/>
            <a:ext cx="816654" cy="486357"/>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Connecteur droit 40"/>
          <p:cNvCxnSpPr/>
          <p:nvPr/>
        </p:nvCxnSpPr>
        <p:spPr>
          <a:xfrm flipH="1">
            <a:off x="2120352" y="5321038"/>
            <a:ext cx="480335" cy="243178"/>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Connecteur droit 42"/>
          <p:cNvCxnSpPr/>
          <p:nvPr/>
        </p:nvCxnSpPr>
        <p:spPr>
          <a:xfrm flipH="1" flipV="1">
            <a:off x="2122205" y="3943198"/>
            <a:ext cx="480334" cy="961436"/>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Connecteur droit 45"/>
          <p:cNvCxnSpPr/>
          <p:nvPr/>
        </p:nvCxnSpPr>
        <p:spPr>
          <a:xfrm flipH="1" flipV="1">
            <a:off x="2111319" y="2134472"/>
            <a:ext cx="660481" cy="358424"/>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Connecteur droit 47"/>
          <p:cNvCxnSpPr/>
          <p:nvPr/>
        </p:nvCxnSpPr>
        <p:spPr>
          <a:xfrm flipH="1" flipV="1">
            <a:off x="6323069" y="3518587"/>
            <a:ext cx="577753" cy="414469"/>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Connecteur droit 49"/>
          <p:cNvCxnSpPr/>
          <p:nvPr/>
        </p:nvCxnSpPr>
        <p:spPr>
          <a:xfrm flipH="1">
            <a:off x="6444208" y="4085456"/>
            <a:ext cx="456615" cy="893305"/>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Connecteur droit 54"/>
          <p:cNvCxnSpPr/>
          <p:nvPr/>
        </p:nvCxnSpPr>
        <p:spPr>
          <a:xfrm flipH="1">
            <a:off x="6156177" y="2181329"/>
            <a:ext cx="744645" cy="887631"/>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Connecteur droit 60"/>
          <p:cNvCxnSpPr/>
          <p:nvPr/>
        </p:nvCxnSpPr>
        <p:spPr>
          <a:xfrm flipH="1" flipV="1">
            <a:off x="6596609" y="5442627"/>
            <a:ext cx="304214" cy="121590"/>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Connecteur droit 63"/>
          <p:cNvCxnSpPr/>
          <p:nvPr/>
        </p:nvCxnSpPr>
        <p:spPr>
          <a:xfrm flipH="1" flipV="1">
            <a:off x="3586765" y="2708920"/>
            <a:ext cx="2024833" cy="608014"/>
          </a:xfrm>
          <a:prstGeom prst="line">
            <a:avLst/>
          </a:prstGeom>
        </p:spPr>
        <p:style>
          <a:lnRef idx="1">
            <a:schemeClr val="accent1"/>
          </a:lnRef>
          <a:fillRef idx="0">
            <a:schemeClr val="accent1"/>
          </a:fillRef>
          <a:effectRef idx="0">
            <a:schemeClr val="accent1"/>
          </a:effectRef>
          <a:fontRef idx="minor">
            <a:schemeClr val="tx1"/>
          </a:fontRef>
        </p:style>
      </p:cxnSp>
      <p:sp>
        <p:nvSpPr>
          <p:cNvPr id="31" name="Rectangle 30"/>
          <p:cNvSpPr/>
          <p:nvPr/>
        </p:nvSpPr>
        <p:spPr>
          <a:xfrm>
            <a:off x="7088703" y="3632340"/>
            <a:ext cx="214314" cy="214314"/>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4" name="Ellipse 23"/>
          <p:cNvSpPr/>
          <p:nvPr/>
        </p:nvSpPr>
        <p:spPr>
          <a:xfrm>
            <a:off x="2768554" y="2429215"/>
            <a:ext cx="720080" cy="39185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4" name="Ellipse 53"/>
          <p:cNvSpPr/>
          <p:nvPr/>
        </p:nvSpPr>
        <p:spPr>
          <a:xfrm>
            <a:off x="4080587" y="4147268"/>
            <a:ext cx="720080" cy="39185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6" name="Ellipse 55"/>
          <p:cNvSpPr/>
          <p:nvPr/>
        </p:nvSpPr>
        <p:spPr>
          <a:xfrm>
            <a:off x="2511196" y="4929180"/>
            <a:ext cx="720080" cy="39185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7" name="Ellipse 56"/>
          <p:cNvSpPr/>
          <p:nvPr/>
        </p:nvSpPr>
        <p:spPr>
          <a:xfrm>
            <a:off x="5652121" y="3159772"/>
            <a:ext cx="720080" cy="39185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8" name="Ellipse 57"/>
          <p:cNvSpPr/>
          <p:nvPr/>
        </p:nvSpPr>
        <p:spPr>
          <a:xfrm>
            <a:off x="5876529" y="5050769"/>
            <a:ext cx="720080" cy="39185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9" name="Ellipse 58"/>
          <p:cNvSpPr/>
          <p:nvPr/>
        </p:nvSpPr>
        <p:spPr>
          <a:xfrm>
            <a:off x="7524328" y="3104930"/>
            <a:ext cx="2280245" cy="1438804"/>
          </a:xfrm>
          <a:prstGeom prst="ellipse">
            <a:avLst/>
          </a:prstGeom>
          <a:solidFill>
            <a:schemeClr val="accent1">
              <a:alpha val="3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0" name="Ellipse 59"/>
          <p:cNvSpPr/>
          <p:nvPr/>
        </p:nvSpPr>
        <p:spPr>
          <a:xfrm>
            <a:off x="-732581" y="3170455"/>
            <a:ext cx="2280245" cy="1438804"/>
          </a:xfrm>
          <a:prstGeom prst="ellipse">
            <a:avLst/>
          </a:prstGeom>
          <a:solidFill>
            <a:schemeClr val="accent1">
              <a:alpha val="3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27" name="Connecteur droit avec flèche 26"/>
          <p:cNvCxnSpPr/>
          <p:nvPr/>
        </p:nvCxnSpPr>
        <p:spPr>
          <a:xfrm flipV="1">
            <a:off x="8532440" y="4609259"/>
            <a:ext cx="0" cy="637439"/>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9" name="ZoneTexte 28"/>
          <p:cNvSpPr txBox="1"/>
          <p:nvPr/>
        </p:nvSpPr>
        <p:spPr>
          <a:xfrm>
            <a:off x="8308599" y="5349697"/>
            <a:ext cx="530979" cy="369332"/>
          </a:xfrm>
          <a:prstGeom prst="rect">
            <a:avLst/>
          </a:prstGeom>
          <a:noFill/>
        </p:spPr>
        <p:txBody>
          <a:bodyPr wrap="none" rtlCol="0">
            <a:spAutoFit/>
          </a:bodyPr>
          <a:lstStyle/>
          <a:p>
            <a:r>
              <a:rPr lang="fr-FR" dirty="0" smtClean="0">
                <a:solidFill>
                  <a:srgbClr val="002060"/>
                </a:solidFill>
              </a:rPr>
              <a:t>FAI</a:t>
            </a:r>
            <a:endParaRPr lang="fr-FR" dirty="0">
              <a:solidFill>
                <a:srgbClr val="002060"/>
              </a:solidFill>
            </a:endParaRPr>
          </a:p>
        </p:txBody>
      </p:sp>
      <p:sp>
        <p:nvSpPr>
          <p:cNvPr id="3" name="ZoneTexte 2"/>
          <p:cNvSpPr txBox="1"/>
          <p:nvPr/>
        </p:nvSpPr>
        <p:spPr>
          <a:xfrm>
            <a:off x="8395465" y="5289215"/>
            <a:ext cx="312906" cy="369332"/>
          </a:xfrm>
          <a:prstGeom prst="rect">
            <a:avLst/>
          </a:prstGeom>
          <a:noFill/>
        </p:spPr>
        <p:txBody>
          <a:bodyPr wrap="none" rtlCol="0">
            <a:spAutoFit/>
          </a:bodyPr>
          <a:lstStyle/>
          <a:p>
            <a:r>
              <a:rPr lang="fr-FR" dirty="0" smtClean="0"/>
              <a:t>?</a:t>
            </a:r>
            <a:endParaRPr lang="fr-FR" dirty="0"/>
          </a:p>
        </p:txBody>
      </p:sp>
    </p:spTree>
    <p:extLst>
      <p:ext uri="{BB962C8B-B14F-4D97-AF65-F5344CB8AC3E}">
        <p14:creationId xmlns:p14="http://schemas.microsoft.com/office/powerpoint/2010/main" val="3296397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grpId="0" nodeType="afterEffect">
                                  <p:stCondLst>
                                    <p:cond delay="0"/>
                                  </p:stCondLst>
                                  <p:childTnLst>
                                    <p:animMotion origin="layout" path="M 4.44444E-6 1.11111E-6 L -0.08212 -0.07662 " pathEditMode="relative" rAng="0" ptsTypes="AA">
                                      <p:cBhvr>
                                        <p:cTn id="6" dur="2000" fill="hold"/>
                                        <p:tgtEl>
                                          <p:spTgt spid="31"/>
                                        </p:tgtEl>
                                        <p:attrNameLst>
                                          <p:attrName>ppt_x</p:attrName>
                                          <p:attrName>ppt_y</p:attrName>
                                        </p:attrNameLst>
                                      </p:cBhvr>
                                      <p:rCtr x="-4115" y="-3843"/>
                                    </p:animMotion>
                                  </p:childTnLst>
                                </p:cTn>
                              </p:par>
                            </p:childTnLst>
                          </p:cTn>
                        </p:par>
                        <p:par>
                          <p:cTn id="7" fill="hold">
                            <p:stCondLst>
                              <p:cond delay="2000"/>
                            </p:stCondLst>
                            <p:childTnLst>
                              <p:par>
                                <p:cTn id="8" presetID="42" presetClass="path" presetSubtype="0" accel="50000" decel="50000" fill="hold" grpId="2" nodeType="afterEffect">
                                  <p:stCondLst>
                                    <p:cond delay="0"/>
                                  </p:stCondLst>
                                  <p:childTnLst>
                                    <p:animMotion origin="layout" path="M -0.16077 -0.09769 L -0.40487 -0.19213 " pathEditMode="relative" rAng="0" ptsTypes="AA">
                                      <p:cBhvr>
                                        <p:cTn id="9" dur="2000" fill="hold"/>
                                        <p:tgtEl>
                                          <p:spTgt spid="31"/>
                                        </p:tgtEl>
                                        <p:attrNameLst>
                                          <p:attrName>ppt_x</p:attrName>
                                          <p:attrName>ppt_y</p:attrName>
                                        </p:attrNameLst>
                                      </p:cBhvr>
                                      <p:rCtr x="-12205" y="-4722"/>
                                    </p:animMotion>
                                  </p:childTnLst>
                                </p:cTn>
                              </p:par>
                            </p:childTnLst>
                          </p:cTn>
                        </p:par>
                        <p:par>
                          <p:cTn id="10" fill="hold">
                            <p:stCondLst>
                              <p:cond delay="4000"/>
                            </p:stCondLst>
                            <p:childTnLst>
                              <p:par>
                                <p:cTn id="11" presetID="42" presetClass="path" presetSubtype="0" accel="50000" decel="50000" fill="hold" grpId="1" nodeType="afterEffect">
                                  <p:stCondLst>
                                    <p:cond delay="0"/>
                                  </p:stCondLst>
                                  <p:childTnLst>
                                    <p:animMotion origin="layout" path="M -0.4915 -0.13958 L -0.57448 1.11111E-6 " pathEditMode="relative" rAng="0" ptsTypes="AA">
                                      <p:cBhvr>
                                        <p:cTn id="12" dur="2000" fill="hold"/>
                                        <p:tgtEl>
                                          <p:spTgt spid="31"/>
                                        </p:tgtEl>
                                        <p:attrNameLst>
                                          <p:attrName>ppt_x</p:attrName>
                                          <p:attrName>ppt_y</p:attrName>
                                        </p:attrNameLst>
                                      </p:cBhvr>
                                      <p:rCtr x="-4149" y="6968"/>
                                    </p:animMotion>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27"/>
                                        </p:tgtEl>
                                        <p:attrNameLst>
                                          <p:attrName>style.visibility</p:attrName>
                                        </p:attrNameLst>
                                      </p:cBhvr>
                                      <p:to>
                                        <p:strVal val="visible"/>
                                      </p:to>
                                    </p:set>
                                    <p:anim calcmode="lin" valueType="num">
                                      <p:cBhvr additive="base">
                                        <p:cTn id="17" dur="500" fill="hold"/>
                                        <p:tgtEl>
                                          <p:spTgt spid="27"/>
                                        </p:tgtEl>
                                        <p:attrNameLst>
                                          <p:attrName>ppt_x</p:attrName>
                                        </p:attrNameLst>
                                      </p:cBhvr>
                                      <p:tavLst>
                                        <p:tav tm="0">
                                          <p:val>
                                            <p:strVal val="#ppt_x"/>
                                          </p:val>
                                        </p:tav>
                                        <p:tav tm="100000">
                                          <p:val>
                                            <p:strVal val="#ppt_x"/>
                                          </p:val>
                                        </p:tav>
                                      </p:tavLst>
                                    </p:anim>
                                    <p:anim calcmode="lin" valueType="num">
                                      <p:cBhvr additive="base">
                                        <p:cTn id="18" dur="500" fill="hold"/>
                                        <p:tgtEl>
                                          <p:spTgt spid="27"/>
                                        </p:tgtEl>
                                        <p:attrNameLst>
                                          <p:attrName>ppt_y</p:attrName>
                                        </p:attrNameLst>
                                      </p:cBhvr>
                                      <p:tavLst>
                                        <p:tav tm="0">
                                          <p:val>
                                            <p:strVal val="1+#ppt_h/2"/>
                                          </p:val>
                                        </p:tav>
                                        <p:tav tm="100000">
                                          <p:val>
                                            <p:strVal val="#ppt_y"/>
                                          </p:val>
                                        </p:tav>
                                      </p:tavLst>
                                    </p:anim>
                                  </p:childTnLst>
                                </p:cTn>
                              </p:par>
                            </p:childTnLst>
                          </p:cTn>
                        </p:par>
                        <p:par>
                          <p:cTn id="19" fill="hold">
                            <p:stCondLst>
                              <p:cond delay="500"/>
                            </p:stCondLst>
                            <p:childTnLst>
                              <p:par>
                                <p:cTn id="20" presetID="22" presetClass="entr" presetSubtype="4" fill="hold" grpId="0" nodeType="after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wipe(down)">
                                      <p:cBhvr>
                                        <p:cTn id="22" dur="500"/>
                                        <p:tgtEl>
                                          <p:spTgt spid="3"/>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xit" presetSubtype="0" fill="hold" grpId="1" nodeType="clickEffect">
                                  <p:stCondLst>
                                    <p:cond delay="0"/>
                                  </p:stCondLst>
                                  <p:childTnLst>
                                    <p:animEffect transition="out" filter="fade">
                                      <p:cBhvr>
                                        <p:cTn id="26" dur="500"/>
                                        <p:tgtEl>
                                          <p:spTgt spid="3"/>
                                        </p:tgtEl>
                                      </p:cBhvr>
                                    </p:animEffect>
                                    <p:set>
                                      <p:cBhvr>
                                        <p:cTn id="27" dur="1" fill="hold">
                                          <p:stCondLst>
                                            <p:cond delay="499"/>
                                          </p:stCondLst>
                                        </p:cTn>
                                        <p:tgtEl>
                                          <p:spTgt spid="3"/>
                                        </p:tgtEl>
                                        <p:attrNameLst>
                                          <p:attrName>style.visibility</p:attrName>
                                        </p:attrNameLst>
                                      </p:cBhvr>
                                      <p:to>
                                        <p:strVal val="hidden"/>
                                      </p:to>
                                    </p:set>
                                  </p:childTnLst>
                                </p:cTn>
                              </p:par>
                              <p:par>
                                <p:cTn id="28" presetID="2" presetClass="entr" presetSubtype="4" fill="hold" grpId="0" nodeType="withEffect">
                                  <p:stCondLst>
                                    <p:cond delay="0"/>
                                  </p:stCondLst>
                                  <p:childTnLst>
                                    <p:set>
                                      <p:cBhvr>
                                        <p:cTn id="29" dur="1" fill="hold">
                                          <p:stCondLst>
                                            <p:cond delay="0"/>
                                          </p:stCondLst>
                                        </p:cTn>
                                        <p:tgtEl>
                                          <p:spTgt spid="29"/>
                                        </p:tgtEl>
                                        <p:attrNameLst>
                                          <p:attrName>style.visibility</p:attrName>
                                        </p:attrNameLst>
                                      </p:cBhvr>
                                      <p:to>
                                        <p:strVal val="visible"/>
                                      </p:to>
                                    </p:set>
                                    <p:anim calcmode="lin" valueType="num">
                                      <p:cBhvr additive="base">
                                        <p:cTn id="30" dur="500" fill="hold"/>
                                        <p:tgtEl>
                                          <p:spTgt spid="29"/>
                                        </p:tgtEl>
                                        <p:attrNameLst>
                                          <p:attrName>ppt_x</p:attrName>
                                        </p:attrNameLst>
                                      </p:cBhvr>
                                      <p:tavLst>
                                        <p:tav tm="0">
                                          <p:val>
                                            <p:strVal val="#ppt_x"/>
                                          </p:val>
                                        </p:tav>
                                        <p:tav tm="100000">
                                          <p:val>
                                            <p:strVal val="#ppt_x"/>
                                          </p:val>
                                        </p:tav>
                                      </p:tavLst>
                                    </p:anim>
                                    <p:anim calcmode="lin" valueType="num">
                                      <p:cBhvr additive="base">
                                        <p:cTn id="31"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1" grpId="1" animBg="1"/>
      <p:bldP spid="31" grpId="2" animBg="1"/>
      <p:bldP spid="29" grpId="0"/>
      <p:bldP spid="3" grpId="0"/>
      <p:bldP spid="3" grpId="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a:t>Comment </a:t>
            </a:r>
            <a:r>
              <a:rPr lang="fr-FR" dirty="0" smtClean="0"/>
              <a:t>l’AS connait la </a:t>
            </a:r>
            <a:r>
              <a:rPr lang="fr-FR" dirty="0"/>
              <a:t>route à </a:t>
            </a:r>
            <a:r>
              <a:rPr lang="fr-FR" dirty="0" smtClean="0"/>
              <a:t>suivre, quand la destination n’est pas chez lui </a:t>
            </a:r>
            <a:r>
              <a:rPr lang="fr-FR" dirty="0"/>
              <a:t>?</a:t>
            </a:r>
          </a:p>
        </p:txBody>
      </p:sp>
      <p:sp>
        <p:nvSpPr>
          <p:cNvPr id="3" name="Espace réservé du contenu 2"/>
          <p:cNvSpPr>
            <a:spLocks noGrp="1"/>
          </p:cNvSpPr>
          <p:nvPr>
            <p:ph sz="quarter" idx="1"/>
          </p:nvPr>
        </p:nvSpPr>
        <p:spPr>
          <a:xfrm>
            <a:off x="457200" y="1556792"/>
            <a:ext cx="8229600" cy="4600168"/>
          </a:xfrm>
        </p:spPr>
        <p:txBody>
          <a:bodyPr/>
          <a:lstStyle/>
          <a:p>
            <a:r>
              <a:rPr lang="fr-FR" dirty="0" smtClean="0"/>
              <a:t>Il existe une protocole d’échange de route nommé BGP (border </a:t>
            </a:r>
            <a:r>
              <a:rPr lang="fr-FR" dirty="0" err="1" smtClean="0"/>
              <a:t>gate</a:t>
            </a:r>
            <a:r>
              <a:rPr lang="fr-FR" dirty="0" smtClean="0"/>
              <a:t> protocole)</a:t>
            </a:r>
          </a:p>
          <a:p>
            <a:endParaRPr lang="fr-FR" dirty="0"/>
          </a:p>
          <a:p>
            <a:r>
              <a:rPr lang="fr-FR" dirty="0" smtClean="0"/>
              <a:t>Principe :</a:t>
            </a:r>
          </a:p>
          <a:p>
            <a:pPr lvl="1"/>
            <a:r>
              <a:rPr lang="fr-FR" dirty="0" smtClean="0"/>
              <a:t>Régulièrement on informe ses voisins des plages d’adresses que nous possédons.</a:t>
            </a:r>
          </a:p>
          <a:p>
            <a:pPr lvl="1"/>
            <a:r>
              <a:rPr lang="fr-FR" dirty="0" smtClean="0"/>
              <a:t>Cette information permet de définir une route de taille 1</a:t>
            </a:r>
          </a:p>
          <a:p>
            <a:pPr lvl="1"/>
            <a:r>
              <a:rPr lang="fr-FR" dirty="0" smtClean="0"/>
              <a:t>Régulièrement (ou pas), on informe nos voisins des routes qu’on découvre et ainsi de suite.</a:t>
            </a:r>
            <a:endParaRPr lang="fr-FR" dirty="0"/>
          </a:p>
        </p:txBody>
      </p:sp>
    </p:spTree>
    <p:extLst>
      <p:ext uri="{BB962C8B-B14F-4D97-AF65-F5344CB8AC3E}">
        <p14:creationId xmlns:p14="http://schemas.microsoft.com/office/powerpoint/2010/main" val="7376076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1000"/>
                                        <p:tgtEl>
                                          <p:spTgt spid="3">
                                            <p:txEl>
                                              <p:pRg st="3" end="3"/>
                                            </p:txEl>
                                          </p:spTgt>
                                        </p:tgtEl>
                                      </p:cBhvr>
                                    </p:animEffect>
                                    <p:anim calcmode="lin" valueType="num">
                                      <p:cBhvr>
                                        <p:cTn id="20"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fade">
                                      <p:cBhvr>
                                        <p:cTn id="24" dur="1000"/>
                                        <p:tgtEl>
                                          <p:spTgt spid="3">
                                            <p:txEl>
                                              <p:pRg st="4" end="4"/>
                                            </p:txEl>
                                          </p:spTgt>
                                        </p:tgtEl>
                                      </p:cBhvr>
                                    </p:animEffect>
                                    <p:anim calcmode="lin" valueType="num">
                                      <p:cBhvr>
                                        <p:cTn id="25"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4" end="4"/>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Effect transition="in" filter="fade">
                                      <p:cBhvr>
                                        <p:cTn id="29" dur="1000"/>
                                        <p:tgtEl>
                                          <p:spTgt spid="3">
                                            <p:txEl>
                                              <p:pRg st="5" end="5"/>
                                            </p:txEl>
                                          </p:spTgt>
                                        </p:tgtEl>
                                      </p:cBhvr>
                                    </p:animEffect>
                                    <p:anim calcmode="lin" valueType="num">
                                      <p:cBhvr>
                                        <p:cTn id="30"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152400"/>
            <a:ext cx="8411294" cy="990600"/>
          </a:xfrm>
        </p:spPr>
        <p:txBody>
          <a:bodyPr>
            <a:normAutofit/>
          </a:bodyPr>
          <a:lstStyle/>
          <a:p>
            <a:pPr algn="ctr"/>
            <a:r>
              <a:rPr lang="fr-FR" dirty="0" smtClean="0"/>
              <a:t>BGP</a:t>
            </a:r>
            <a:endParaRPr lang="fr-FR" dirty="0"/>
          </a:p>
        </p:txBody>
      </p:sp>
      <p:cxnSp>
        <p:nvCxnSpPr>
          <p:cNvPr id="23" name="Connecteur droit 22"/>
          <p:cNvCxnSpPr/>
          <p:nvPr/>
        </p:nvCxnSpPr>
        <p:spPr>
          <a:xfrm flipV="1">
            <a:off x="2122205" y="2884754"/>
            <a:ext cx="793611" cy="941894"/>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Connecteur droit 24"/>
          <p:cNvCxnSpPr/>
          <p:nvPr/>
        </p:nvCxnSpPr>
        <p:spPr>
          <a:xfrm flipH="1" flipV="1">
            <a:off x="3419872" y="2884754"/>
            <a:ext cx="792090" cy="1200702"/>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Connecteur droit 27"/>
          <p:cNvCxnSpPr/>
          <p:nvPr/>
        </p:nvCxnSpPr>
        <p:spPr>
          <a:xfrm flipH="1" flipV="1">
            <a:off x="4738893" y="4598575"/>
            <a:ext cx="1057243" cy="612119"/>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Connecteur droit 29"/>
          <p:cNvCxnSpPr/>
          <p:nvPr/>
        </p:nvCxnSpPr>
        <p:spPr>
          <a:xfrm flipH="1">
            <a:off x="4738893" y="3518587"/>
            <a:ext cx="913228" cy="616122"/>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Connecteur droit 38"/>
          <p:cNvCxnSpPr/>
          <p:nvPr/>
        </p:nvCxnSpPr>
        <p:spPr>
          <a:xfrm flipH="1">
            <a:off x="3251290" y="4492404"/>
            <a:ext cx="816654" cy="486357"/>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Connecteur droit 42"/>
          <p:cNvCxnSpPr/>
          <p:nvPr/>
        </p:nvCxnSpPr>
        <p:spPr>
          <a:xfrm flipH="1" flipV="1">
            <a:off x="2122205" y="3943198"/>
            <a:ext cx="480334" cy="961436"/>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Connecteur droit 63"/>
          <p:cNvCxnSpPr/>
          <p:nvPr/>
        </p:nvCxnSpPr>
        <p:spPr>
          <a:xfrm flipH="1" flipV="1">
            <a:off x="3586765" y="2708920"/>
            <a:ext cx="2024833" cy="608014"/>
          </a:xfrm>
          <a:prstGeom prst="line">
            <a:avLst/>
          </a:prstGeom>
        </p:spPr>
        <p:style>
          <a:lnRef idx="1">
            <a:schemeClr val="accent1"/>
          </a:lnRef>
          <a:fillRef idx="0">
            <a:schemeClr val="accent1"/>
          </a:fillRef>
          <a:effectRef idx="0">
            <a:schemeClr val="accent1"/>
          </a:effectRef>
          <a:fontRef idx="minor">
            <a:schemeClr val="tx1"/>
          </a:fontRef>
        </p:style>
      </p:cxnSp>
      <p:sp>
        <p:nvSpPr>
          <p:cNvPr id="24" name="Ellipse 23"/>
          <p:cNvSpPr/>
          <p:nvPr/>
        </p:nvSpPr>
        <p:spPr>
          <a:xfrm>
            <a:off x="2768554" y="2429215"/>
            <a:ext cx="720080" cy="39185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4" name="Ellipse 53"/>
          <p:cNvSpPr/>
          <p:nvPr/>
        </p:nvSpPr>
        <p:spPr>
          <a:xfrm>
            <a:off x="4080587" y="4147268"/>
            <a:ext cx="720080" cy="39185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6" name="Ellipse 55"/>
          <p:cNvSpPr/>
          <p:nvPr/>
        </p:nvSpPr>
        <p:spPr>
          <a:xfrm>
            <a:off x="2511196" y="4929180"/>
            <a:ext cx="720080" cy="39185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7" name="Ellipse 56"/>
          <p:cNvSpPr/>
          <p:nvPr/>
        </p:nvSpPr>
        <p:spPr>
          <a:xfrm>
            <a:off x="5652121" y="3159772"/>
            <a:ext cx="720080" cy="39185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8" name="Ellipse 57"/>
          <p:cNvSpPr/>
          <p:nvPr/>
        </p:nvSpPr>
        <p:spPr>
          <a:xfrm>
            <a:off x="5876529" y="5050769"/>
            <a:ext cx="720080" cy="391858"/>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3" name="Ellipse 32"/>
          <p:cNvSpPr/>
          <p:nvPr/>
        </p:nvSpPr>
        <p:spPr>
          <a:xfrm>
            <a:off x="1331640" y="3682752"/>
            <a:ext cx="720080" cy="39185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 name="ZoneTexte 2"/>
          <p:cNvSpPr txBox="1"/>
          <p:nvPr/>
        </p:nvSpPr>
        <p:spPr>
          <a:xfrm>
            <a:off x="5911806" y="4698385"/>
            <a:ext cx="684803" cy="369332"/>
          </a:xfrm>
          <a:prstGeom prst="rect">
            <a:avLst/>
          </a:prstGeom>
          <a:noFill/>
        </p:spPr>
        <p:txBody>
          <a:bodyPr wrap="none" rtlCol="0">
            <a:spAutoFit/>
          </a:bodyPr>
          <a:lstStyle/>
          <a:p>
            <a:r>
              <a:rPr lang="fr-FR" dirty="0" smtClean="0"/>
              <a:t>AS 1</a:t>
            </a:r>
            <a:endParaRPr lang="fr-FR" dirty="0"/>
          </a:p>
        </p:txBody>
      </p:sp>
      <p:sp>
        <p:nvSpPr>
          <p:cNvPr id="35" name="ZoneTexte 34"/>
          <p:cNvSpPr txBox="1"/>
          <p:nvPr/>
        </p:nvSpPr>
        <p:spPr>
          <a:xfrm>
            <a:off x="5652121" y="2708920"/>
            <a:ext cx="684803" cy="369332"/>
          </a:xfrm>
          <a:prstGeom prst="rect">
            <a:avLst/>
          </a:prstGeom>
          <a:noFill/>
        </p:spPr>
        <p:txBody>
          <a:bodyPr wrap="none" rtlCol="0">
            <a:spAutoFit/>
          </a:bodyPr>
          <a:lstStyle/>
          <a:p>
            <a:r>
              <a:rPr lang="fr-FR" dirty="0" smtClean="0"/>
              <a:t>AS 2</a:t>
            </a:r>
            <a:endParaRPr lang="fr-FR" dirty="0"/>
          </a:p>
        </p:txBody>
      </p:sp>
      <p:sp>
        <p:nvSpPr>
          <p:cNvPr id="36" name="ZoneTexte 35"/>
          <p:cNvSpPr txBox="1"/>
          <p:nvPr/>
        </p:nvSpPr>
        <p:spPr>
          <a:xfrm>
            <a:off x="4115864" y="3682752"/>
            <a:ext cx="684803" cy="369332"/>
          </a:xfrm>
          <a:prstGeom prst="rect">
            <a:avLst/>
          </a:prstGeom>
          <a:noFill/>
        </p:spPr>
        <p:txBody>
          <a:bodyPr wrap="none" rtlCol="0">
            <a:spAutoFit/>
          </a:bodyPr>
          <a:lstStyle/>
          <a:p>
            <a:r>
              <a:rPr lang="fr-FR" dirty="0" smtClean="0"/>
              <a:t>AS 3</a:t>
            </a:r>
            <a:endParaRPr lang="fr-FR" dirty="0"/>
          </a:p>
        </p:txBody>
      </p:sp>
      <p:sp>
        <p:nvSpPr>
          <p:cNvPr id="37" name="ZoneTexte 36"/>
          <p:cNvSpPr txBox="1"/>
          <p:nvPr/>
        </p:nvSpPr>
        <p:spPr>
          <a:xfrm>
            <a:off x="2786192" y="1988840"/>
            <a:ext cx="684803" cy="369332"/>
          </a:xfrm>
          <a:prstGeom prst="rect">
            <a:avLst/>
          </a:prstGeom>
          <a:noFill/>
        </p:spPr>
        <p:txBody>
          <a:bodyPr wrap="none" rtlCol="0">
            <a:spAutoFit/>
          </a:bodyPr>
          <a:lstStyle/>
          <a:p>
            <a:r>
              <a:rPr lang="fr-FR" dirty="0" smtClean="0"/>
              <a:t>AS 4</a:t>
            </a:r>
            <a:endParaRPr lang="fr-FR" dirty="0"/>
          </a:p>
        </p:txBody>
      </p:sp>
      <p:sp>
        <p:nvSpPr>
          <p:cNvPr id="38" name="ZoneTexte 37"/>
          <p:cNvSpPr txBox="1"/>
          <p:nvPr/>
        </p:nvSpPr>
        <p:spPr>
          <a:xfrm>
            <a:off x="2528834" y="4489158"/>
            <a:ext cx="684803" cy="369332"/>
          </a:xfrm>
          <a:prstGeom prst="rect">
            <a:avLst/>
          </a:prstGeom>
          <a:noFill/>
        </p:spPr>
        <p:txBody>
          <a:bodyPr wrap="none" rtlCol="0">
            <a:spAutoFit/>
          </a:bodyPr>
          <a:lstStyle/>
          <a:p>
            <a:r>
              <a:rPr lang="fr-FR" dirty="0" smtClean="0"/>
              <a:t>AS 5</a:t>
            </a:r>
            <a:endParaRPr lang="fr-FR" dirty="0"/>
          </a:p>
        </p:txBody>
      </p:sp>
      <p:sp>
        <p:nvSpPr>
          <p:cNvPr id="40" name="ZoneTexte 39"/>
          <p:cNvSpPr txBox="1"/>
          <p:nvPr/>
        </p:nvSpPr>
        <p:spPr>
          <a:xfrm>
            <a:off x="1349278" y="3197427"/>
            <a:ext cx="684803" cy="369332"/>
          </a:xfrm>
          <a:prstGeom prst="rect">
            <a:avLst/>
          </a:prstGeom>
          <a:noFill/>
        </p:spPr>
        <p:txBody>
          <a:bodyPr wrap="none" rtlCol="0">
            <a:spAutoFit/>
          </a:bodyPr>
          <a:lstStyle/>
          <a:p>
            <a:r>
              <a:rPr lang="fr-FR" dirty="0" smtClean="0"/>
              <a:t>AS 6</a:t>
            </a:r>
            <a:endParaRPr lang="fr-FR" dirty="0"/>
          </a:p>
        </p:txBody>
      </p:sp>
      <p:sp>
        <p:nvSpPr>
          <p:cNvPr id="4" name="Rectangle à coins arrondis 3"/>
          <p:cNvSpPr/>
          <p:nvPr/>
        </p:nvSpPr>
        <p:spPr>
          <a:xfrm>
            <a:off x="5619328" y="5517232"/>
            <a:ext cx="1256928" cy="792088"/>
          </a:xfrm>
          <a:prstGeom prst="roundRect">
            <a:avLst/>
          </a:prstGeom>
          <a:solidFill>
            <a:srgbClr val="92D050"/>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IP : AS1</a:t>
            </a:r>
          </a:p>
          <a:p>
            <a:pPr algn="ctr"/>
            <a:r>
              <a:rPr lang="fr-FR" dirty="0" smtClean="0"/>
              <a:t>ICI</a:t>
            </a:r>
            <a:endParaRPr lang="fr-FR" dirty="0"/>
          </a:p>
        </p:txBody>
      </p:sp>
      <p:sp>
        <p:nvSpPr>
          <p:cNvPr id="42" name="Rectangle à coins arrondis 41"/>
          <p:cNvSpPr/>
          <p:nvPr/>
        </p:nvSpPr>
        <p:spPr>
          <a:xfrm>
            <a:off x="3812163" y="4665271"/>
            <a:ext cx="1256928" cy="792088"/>
          </a:xfrm>
          <a:prstGeom prst="roundRect">
            <a:avLst/>
          </a:prstGeom>
          <a:solidFill>
            <a:srgbClr val="92D050"/>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IP : AS1</a:t>
            </a:r>
          </a:p>
          <a:p>
            <a:pPr algn="ctr"/>
            <a:r>
              <a:rPr lang="fr-FR" dirty="0" smtClean="0"/>
              <a:t> Par AS3</a:t>
            </a:r>
            <a:endParaRPr lang="fr-FR" dirty="0"/>
          </a:p>
        </p:txBody>
      </p:sp>
      <p:sp>
        <p:nvSpPr>
          <p:cNvPr id="44" name="Rectangle à coins arrondis 43"/>
          <p:cNvSpPr/>
          <p:nvPr/>
        </p:nvSpPr>
        <p:spPr>
          <a:xfrm>
            <a:off x="3920582" y="4785690"/>
            <a:ext cx="1256928" cy="792088"/>
          </a:xfrm>
          <a:prstGeom prst="roundRect">
            <a:avLst/>
          </a:prstGeom>
          <a:solidFill>
            <a:srgbClr val="92D050"/>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IP : AS1</a:t>
            </a:r>
          </a:p>
          <a:p>
            <a:pPr algn="ctr"/>
            <a:r>
              <a:rPr lang="fr-FR" dirty="0" smtClean="0"/>
              <a:t> Par AS3</a:t>
            </a:r>
            <a:endParaRPr lang="fr-FR" dirty="0"/>
          </a:p>
        </p:txBody>
      </p:sp>
      <p:sp>
        <p:nvSpPr>
          <p:cNvPr id="5" name="Flèche droite 4"/>
          <p:cNvSpPr/>
          <p:nvPr/>
        </p:nvSpPr>
        <p:spPr>
          <a:xfrm rot="1676431">
            <a:off x="4991759" y="4699703"/>
            <a:ext cx="720081" cy="209227"/>
          </a:xfrm>
          <a:prstGeom prst="righ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5" name="Flèche droite 44"/>
          <p:cNvSpPr/>
          <p:nvPr/>
        </p:nvSpPr>
        <p:spPr>
          <a:xfrm rot="8772462">
            <a:off x="5028141" y="3774728"/>
            <a:ext cx="720081" cy="209227"/>
          </a:xfrm>
          <a:prstGeom prst="righ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7" name="Flèche droite 46"/>
          <p:cNvSpPr/>
          <p:nvPr/>
        </p:nvSpPr>
        <p:spPr>
          <a:xfrm rot="19853395">
            <a:off x="3370175" y="4790727"/>
            <a:ext cx="720081" cy="209227"/>
          </a:xfrm>
          <a:prstGeom prst="righ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9" name="Rectangle à coins arrondis 48"/>
          <p:cNvSpPr/>
          <p:nvPr/>
        </p:nvSpPr>
        <p:spPr>
          <a:xfrm>
            <a:off x="4045543" y="4887053"/>
            <a:ext cx="1256928" cy="792088"/>
          </a:xfrm>
          <a:prstGeom prst="roundRect">
            <a:avLst/>
          </a:prstGeom>
          <a:solidFill>
            <a:srgbClr val="92D050"/>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IP : AS1</a:t>
            </a:r>
          </a:p>
          <a:p>
            <a:pPr algn="ctr"/>
            <a:r>
              <a:rPr lang="fr-FR" dirty="0" smtClean="0"/>
              <a:t> Par AS3</a:t>
            </a:r>
            <a:endParaRPr lang="fr-FR" dirty="0"/>
          </a:p>
        </p:txBody>
      </p:sp>
      <p:sp>
        <p:nvSpPr>
          <p:cNvPr id="51" name="Flèche droite 50"/>
          <p:cNvSpPr/>
          <p:nvPr/>
        </p:nvSpPr>
        <p:spPr>
          <a:xfrm rot="3312097">
            <a:off x="3560542" y="3257063"/>
            <a:ext cx="720081" cy="209227"/>
          </a:xfrm>
          <a:prstGeom prst="righ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1" name="Rectangle à coins arrondis 30"/>
          <p:cNvSpPr/>
          <p:nvPr/>
        </p:nvSpPr>
        <p:spPr>
          <a:xfrm>
            <a:off x="5211261" y="1869536"/>
            <a:ext cx="1758308" cy="792088"/>
          </a:xfrm>
          <a:prstGeom prst="roundRect">
            <a:avLst/>
          </a:prstGeom>
          <a:solidFill>
            <a:srgbClr val="92D050"/>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IP : AS1</a:t>
            </a:r>
          </a:p>
          <a:p>
            <a:pPr algn="ctr"/>
            <a:r>
              <a:rPr lang="fr-FR" dirty="0" smtClean="0"/>
              <a:t> Par AS2-AS3</a:t>
            </a:r>
            <a:endParaRPr lang="fr-FR" dirty="0"/>
          </a:p>
        </p:txBody>
      </p:sp>
      <p:sp>
        <p:nvSpPr>
          <p:cNvPr id="32" name="Rectangle à coins arrondis 31"/>
          <p:cNvSpPr/>
          <p:nvPr/>
        </p:nvSpPr>
        <p:spPr>
          <a:xfrm>
            <a:off x="2200287" y="1229848"/>
            <a:ext cx="1758308" cy="792088"/>
          </a:xfrm>
          <a:prstGeom prst="roundRect">
            <a:avLst/>
          </a:prstGeom>
          <a:solidFill>
            <a:srgbClr val="92D050"/>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IP : AS1</a:t>
            </a:r>
          </a:p>
          <a:p>
            <a:pPr algn="ctr"/>
            <a:r>
              <a:rPr lang="fr-FR" dirty="0" smtClean="0"/>
              <a:t> Par AS4-AS3</a:t>
            </a:r>
            <a:endParaRPr lang="fr-FR" dirty="0"/>
          </a:p>
        </p:txBody>
      </p:sp>
      <p:sp>
        <p:nvSpPr>
          <p:cNvPr id="34" name="Rectangle à coins arrondis 33"/>
          <p:cNvSpPr/>
          <p:nvPr/>
        </p:nvSpPr>
        <p:spPr>
          <a:xfrm>
            <a:off x="2034081" y="5418049"/>
            <a:ext cx="1758308" cy="792088"/>
          </a:xfrm>
          <a:prstGeom prst="roundRect">
            <a:avLst/>
          </a:prstGeom>
          <a:solidFill>
            <a:srgbClr val="92D050"/>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IP : AS1</a:t>
            </a:r>
          </a:p>
          <a:p>
            <a:pPr algn="ctr"/>
            <a:r>
              <a:rPr lang="fr-FR" dirty="0" smtClean="0"/>
              <a:t> Par AS5-AS3</a:t>
            </a:r>
            <a:endParaRPr lang="fr-FR" dirty="0"/>
          </a:p>
        </p:txBody>
      </p:sp>
      <p:sp>
        <p:nvSpPr>
          <p:cNvPr id="41" name="Flèche droite 40"/>
          <p:cNvSpPr/>
          <p:nvPr/>
        </p:nvSpPr>
        <p:spPr>
          <a:xfrm rot="18648145">
            <a:off x="2035391" y="3129871"/>
            <a:ext cx="720081" cy="209227"/>
          </a:xfrm>
          <a:prstGeom prst="righ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198212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1"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path" presetSubtype="0" accel="50000" decel="50000" fill="hold" grpId="0" nodeType="clickEffect">
                                  <p:stCondLst>
                                    <p:cond delay="0"/>
                                  </p:stCondLst>
                                  <p:childTnLst>
                                    <p:animMotion origin="layout" path="M 2.77778E-7 2.96296E-6 L -0.18316 -0.13102 " pathEditMode="relative" rAng="0" ptsTypes="AA">
                                      <p:cBhvr>
                                        <p:cTn id="12" dur="2000" fill="hold"/>
                                        <p:tgtEl>
                                          <p:spTgt spid="4"/>
                                        </p:tgtEl>
                                        <p:attrNameLst>
                                          <p:attrName>ppt_x</p:attrName>
                                          <p:attrName>ppt_y</p:attrName>
                                        </p:attrNameLst>
                                      </p:cBhvr>
                                      <p:rCtr x="-9167" y="-6551"/>
                                    </p:animMotion>
                                  </p:childTnLst>
                                </p:cTn>
                              </p:par>
                            </p:childTnLst>
                          </p:cTn>
                        </p:par>
                      </p:childTnLst>
                    </p:cTn>
                  </p:par>
                  <p:par>
                    <p:cTn id="13" fill="hold">
                      <p:stCondLst>
                        <p:cond delay="indefinite"/>
                      </p:stCondLst>
                      <p:childTnLst>
                        <p:par>
                          <p:cTn id="14" fill="hold">
                            <p:stCondLst>
                              <p:cond delay="0"/>
                            </p:stCondLst>
                            <p:childTnLst>
                              <p:par>
                                <p:cTn id="15" presetID="42" presetClass="exit" presetSubtype="0" fill="hold" grpId="2" nodeType="clickEffect">
                                  <p:stCondLst>
                                    <p:cond delay="0"/>
                                  </p:stCondLst>
                                  <p:childTnLst>
                                    <p:animEffect transition="out" filter="fade">
                                      <p:cBhvr>
                                        <p:cTn id="16" dur="1000"/>
                                        <p:tgtEl>
                                          <p:spTgt spid="4"/>
                                        </p:tgtEl>
                                      </p:cBhvr>
                                    </p:animEffect>
                                    <p:anim calcmode="lin" valueType="num">
                                      <p:cBhvr>
                                        <p:cTn id="17" dur="1000"/>
                                        <p:tgtEl>
                                          <p:spTgt spid="4"/>
                                        </p:tgtEl>
                                        <p:attrNameLst>
                                          <p:attrName>ppt_x</p:attrName>
                                        </p:attrNameLst>
                                      </p:cBhvr>
                                      <p:tavLst>
                                        <p:tav tm="0">
                                          <p:val>
                                            <p:strVal val="ppt_x"/>
                                          </p:val>
                                        </p:tav>
                                        <p:tav tm="100000">
                                          <p:val>
                                            <p:strVal val="ppt_x"/>
                                          </p:val>
                                        </p:tav>
                                      </p:tavLst>
                                    </p:anim>
                                    <p:anim calcmode="lin" valueType="num">
                                      <p:cBhvr>
                                        <p:cTn id="18" dur="1000"/>
                                        <p:tgtEl>
                                          <p:spTgt spid="4"/>
                                        </p:tgtEl>
                                        <p:attrNameLst>
                                          <p:attrName>ppt_y</p:attrName>
                                        </p:attrNameLst>
                                      </p:cBhvr>
                                      <p:tavLst>
                                        <p:tav tm="0">
                                          <p:val>
                                            <p:strVal val="ppt_y"/>
                                          </p:val>
                                        </p:tav>
                                        <p:tav tm="100000">
                                          <p:val>
                                            <p:strVal val="ppt_y+.1"/>
                                          </p:val>
                                        </p:tav>
                                      </p:tavLst>
                                    </p:anim>
                                    <p:set>
                                      <p:cBhvr>
                                        <p:cTn id="19" dur="1" fill="hold">
                                          <p:stCondLst>
                                            <p:cond delay="999"/>
                                          </p:stCondLst>
                                        </p:cTn>
                                        <p:tgtEl>
                                          <p:spTgt spid="4"/>
                                        </p:tgtEl>
                                        <p:attrNameLst>
                                          <p:attrName>style.visibility</p:attrName>
                                        </p:attrNameLst>
                                      </p:cBhvr>
                                      <p:to>
                                        <p:strVal val="hidden"/>
                                      </p:to>
                                    </p:set>
                                  </p:childTnLst>
                                </p:cTn>
                              </p:par>
                            </p:childTnLst>
                          </p:cTn>
                        </p:par>
                        <p:par>
                          <p:cTn id="20" fill="hold">
                            <p:stCondLst>
                              <p:cond delay="1000"/>
                            </p:stCondLst>
                            <p:childTnLst>
                              <p:par>
                                <p:cTn id="21" presetID="42" presetClass="entr" presetSubtype="0" fill="hold" grpId="0" nodeType="after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fade">
                                      <p:cBhvr>
                                        <p:cTn id="23" dur="1000"/>
                                        <p:tgtEl>
                                          <p:spTgt spid="5"/>
                                        </p:tgtEl>
                                      </p:cBhvr>
                                    </p:animEffect>
                                    <p:anim calcmode="lin" valueType="num">
                                      <p:cBhvr>
                                        <p:cTn id="24" dur="1000" fill="hold"/>
                                        <p:tgtEl>
                                          <p:spTgt spid="5"/>
                                        </p:tgtEl>
                                        <p:attrNameLst>
                                          <p:attrName>ppt_x</p:attrName>
                                        </p:attrNameLst>
                                      </p:cBhvr>
                                      <p:tavLst>
                                        <p:tav tm="0">
                                          <p:val>
                                            <p:strVal val="#ppt_x"/>
                                          </p:val>
                                        </p:tav>
                                        <p:tav tm="100000">
                                          <p:val>
                                            <p:strVal val="#ppt_x"/>
                                          </p:val>
                                        </p:tav>
                                      </p:tavLst>
                                    </p:anim>
                                    <p:anim calcmode="lin" valueType="num">
                                      <p:cBhvr>
                                        <p:cTn id="25" dur="1000" fill="hold"/>
                                        <p:tgtEl>
                                          <p:spTgt spid="5"/>
                                        </p:tgtEl>
                                        <p:attrNameLst>
                                          <p:attrName>ppt_y</p:attrName>
                                        </p:attrNameLst>
                                      </p:cBhvr>
                                      <p:tavLst>
                                        <p:tav tm="0">
                                          <p:val>
                                            <p:strVal val="#ppt_y+.1"/>
                                          </p:val>
                                        </p:tav>
                                        <p:tav tm="100000">
                                          <p:val>
                                            <p:strVal val="#ppt_y"/>
                                          </p:val>
                                        </p:tav>
                                      </p:tavLst>
                                    </p:anim>
                                  </p:childTnLst>
                                </p:cTn>
                              </p:par>
                            </p:childTnLst>
                          </p:cTn>
                        </p:par>
                        <p:par>
                          <p:cTn id="26" fill="hold">
                            <p:stCondLst>
                              <p:cond delay="2000"/>
                            </p:stCondLst>
                            <p:childTnLst>
                              <p:par>
                                <p:cTn id="27" presetID="2" presetClass="entr" presetSubtype="4" fill="hold" grpId="1" nodeType="afterEffect">
                                  <p:stCondLst>
                                    <p:cond delay="0"/>
                                  </p:stCondLst>
                                  <p:childTnLst>
                                    <p:set>
                                      <p:cBhvr>
                                        <p:cTn id="28" dur="1" fill="hold">
                                          <p:stCondLst>
                                            <p:cond delay="0"/>
                                          </p:stCondLst>
                                        </p:cTn>
                                        <p:tgtEl>
                                          <p:spTgt spid="42"/>
                                        </p:tgtEl>
                                        <p:attrNameLst>
                                          <p:attrName>style.visibility</p:attrName>
                                        </p:attrNameLst>
                                      </p:cBhvr>
                                      <p:to>
                                        <p:strVal val="visible"/>
                                      </p:to>
                                    </p:set>
                                    <p:anim calcmode="lin" valueType="num">
                                      <p:cBhvr additive="base">
                                        <p:cTn id="29" dur="500" fill="hold"/>
                                        <p:tgtEl>
                                          <p:spTgt spid="42"/>
                                        </p:tgtEl>
                                        <p:attrNameLst>
                                          <p:attrName>ppt_x</p:attrName>
                                        </p:attrNameLst>
                                      </p:cBhvr>
                                      <p:tavLst>
                                        <p:tav tm="0">
                                          <p:val>
                                            <p:strVal val="#ppt_x"/>
                                          </p:val>
                                        </p:tav>
                                        <p:tav tm="100000">
                                          <p:val>
                                            <p:strVal val="#ppt_x"/>
                                          </p:val>
                                        </p:tav>
                                      </p:tavLst>
                                    </p:anim>
                                    <p:anim calcmode="lin" valueType="num">
                                      <p:cBhvr additive="base">
                                        <p:cTn id="30" dur="500" fill="hold"/>
                                        <p:tgtEl>
                                          <p:spTgt spid="42"/>
                                        </p:tgtEl>
                                        <p:attrNameLst>
                                          <p:attrName>ppt_y</p:attrName>
                                        </p:attrNameLst>
                                      </p:cBhvr>
                                      <p:tavLst>
                                        <p:tav tm="0">
                                          <p:val>
                                            <p:strVal val="1+#ppt_h/2"/>
                                          </p:val>
                                        </p:tav>
                                        <p:tav tm="100000">
                                          <p:val>
                                            <p:strVal val="#ppt_y"/>
                                          </p:val>
                                        </p:tav>
                                      </p:tavLst>
                                    </p:anim>
                                  </p:childTnLst>
                                </p:cTn>
                              </p:par>
                            </p:childTnLst>
                          </p:cTn>
                        </p:par>
                        <p:par>
                          <p:cTn id="31" fill="hold">
                            <p:stCondLst>
                              <p:cond delay="2500"/>
                            </p:stCondLst>
                            <p:childTnLst>
                              <p:par>
                                <p:cTn id="32" presetID="2" presetClass="entr" presetSubtype="4" fill="hold" grpId="1" nodeType="afterEffect">
                                  <p:stCondLst>
                                    <p:cond delay="0"/>
                                  </p:stCondLst>
                                  <p:childTnLst>
                                    <p:set>
                                      <p:cBhvr>
                                        <p:cTn id="33" dur="1" fill="hold">
                                          <p:stCondLst>
                                            <p:cond delay="0"/>
                                          </p:stCondLst>
                                        </p:cTn>
                                        <p:tgtEl>
                                          <p:spTgt spid="44"/>
                                        </p:tgtEl>
                                        <p:attrNameLst>
                                          <p:attrName>style.visibility</p:attrName>
                                        </p:attrNameLst>
                                      </p:cBhvr>
                                      <p:to>
                                        <p:strVal val="visible"/>
                                      </p:to>
                                    </p:set>
                                    <p:anim calcmode="lin" valueType="num">
                                      <p:cBhvr additive="base">
                                        <p:cTn id="34" dur="500" fill="hold"/>
                                        <p:tgtEl>
                                          <p:spTgt spid="44"/>
                                        </p:tgtEl>
                                        <p:attrNameLst>
                                          <p:attrName>ppt_x</p:attrName>
                                        </p:attrNameLst>
                                      </p:cBhvr>
                                      <p:tavLst>
                                        <p:tav tm="0">
                                          <p:val>
                                            <p:strVal val="#ppt_x"/>
                                          </p:val>
                                        </p:tav>
                                        <p:tav tm="100000">
                                          <p:val>
                                            <p:strVal val="#ppt_x"/>
                                          </p:val>
                                        </p:tav>
                                      </p:tavLst>
                                    </p:anim>
                                    <p:anim calcmode="lin" valueType="num">
                                      <p:cBhvr additive="base">
                                        <p:cTn id="35" dur="500" fill="hold"/>
                                        <p:tgtEl>
                                          <p:spTgt spid="44"/>
                                        </p:tgtEl>
                                        <p:attrNameLst>
                                          <p:attrName>ppt_y</p:attrName>
                                        </p:attrNameLst>
                                      </p:cBhvr>
                                      <p:tavLst>
                                        <p:tav tm="0">
                                          <p:val>
                                            <p:strVal val="1+#ppt_h/2"/>
                                          </p:val>
                                        </p:tav>
                                        <p:tav tm="100000">
                                          <p:val>
                                            <p:strVal val="#ppt_y"/>
                                          </p:val>
                                        </p:tav>
                                      </p:tavLst>
                                    </p:anim>
                                  </p:childTnLst>
                                </p:cTn>
                              </p:par>
                            </p:childTnLst>
                          </p:cTn>
                        </p:par>
                        <p:par>
                          <p:cTn id="36" fill="hold">
                            <p:stCondLst>
                              <p:cond delay="3000"/>
                            </p:stCondLst>
                            <p:childTnLst>
                              <p:par>
                                <p:cTn id="37" presetID="2" presetClass="entr" presetSubtype="4" fill="hold" grpId="1" nodeType="afterEffect">
                                  <p:stCondLst>
                                    <p:cond delay="0"/>
                                  </p:stCondLst>
                                  <p:childTnLst>
                                    <p:set>
                                      <p:cBhvr>
                                        <p:cTn id="38" dur="1" fill="hold">
                                          <p:stCondLst>
                                            <p:cond delay="0"/>
                                          </p:stCondLst>
                                        </p:cTn>
                                        <p:tgtEl>
                                          <p:spTgt spid="49"/>
                                        </p:tgtEl>
                                        <p:attrNameLst>
                                          <p:attrName>style.visibility</p:attrName>
                                        </p:attrNameLst>
                                      </p:cBhvr>
                                      <p:to>
                                        <p:strVal val="visible"/>
                                      </p:to>
                                    </p:set>
                                    <p:anim calcmode="lin" valueType="num">
                                      <p:cBhvr additive="base">
                                        <p:cTn id="39" dur="500" fill="hold"/>
                                        <p:tgtEl>
                                          <p:spTgt spid="49"/>
                                        </p:tgtEl>
                                        <p:attrNameLst>
                                          <p:attrName>ppt_x</p:attrName>
                                        </p:attrNameLst>
                                      </p:cBhvr>
                                      <p:tavLst>
                                        <p:tav tm="0">
                                          <p:val>
                                            <p:strVal val="#ppt_x"/>
                                          </p:val>
                                        </p:tav>
                                        <p:tav tm="100000">
                                          <p:val>
                                            <p:strVal val="#ppt_x"/>
                                          </p:val>
                                        </p:tav>
                                      </p:tavLst>
                                    </p:anim>
                                    <p:anim calcmode="lin" valueType="num">
                                      <p:cBhvr additive="base">
                                        <p:cTn id="40" dur="500" fill="hold"/>
                                        <p:tgtEl>
                                          <p:spTgt spid="49"/>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42" presetClass="path" presetSubtype="0" accel="50000" decel="50000" fill="hold" grpId="0" nodeType="clickEffect">
                                  <p:stCondLst>
                                    <p:cond delay="0"/>
                                  </p:stCondLst>
                                  <p:childTnLst>
                                    <p:animMotion origin="layout" path="M 0 1.48148E-6 L 0.15747 -0.14699 " pathEditMode="relative" rAng="0" ptsTypes="AA">
                                      <p:cBhvr>
                                        <p:cTn id="44" dur="2000" fill="hold"/>
                                        <p:tgtEl>
                                          <p:spTgt spid="44"/>
                                        </p:tgtEl>
                                        <p:attrNameLst>
                                          <p:attrName>ppt_x</p:attrName>
                                          <p:attrName>ppt_y</p:attrName>
                                        </p:attrNameLst>
                                      </p:cBhvr>
                                      <p:rCtr x="7865" y="-7361"/>
                                    </p:animMotion>
                                  </p:childTnLst>
                                </p:cTn>
                              </p:par>
                              <p:par>
                                <p:cTn id="45" presetID="42" presetClass="path" presetSubtype="0" accel="50000" decel="50000" fill="hold" grpId="0" nodeType="withEffect">
                                  <p:stCondLst>
                                    <p:cond delay="0"/>
                                  </p:stCondLst>
                                  <p:childTnLst>
                                    <p:animMotion origin="layout" path="M 0.01441 -0.00695 L -0.15226 0.11203 " pathEditMode="relative" rAng="0" ptsTypes="AA">
                                      <p:cBhvr>
                                        <p:cTn id="46" dur="2000" fill="hold"/>
                                        <p:tgtEl>
                                          <p:spTgt spid="42"/>
                                        </p:tgtEl>
                                        <p:attrNameLst>
                                          <p:attrName>ppt_x</p:attrName>
                                          <p:attrName>ppt_y</p:attrName>
                                        </p:attrNameLst>
                                      </p:cBhvr>
                                      <p:rCtr x="-8333" y="5949"/>
                                    </p:animMotion>
                                  </p:childTnLst>
                                </p:cTn>
                              </p:par>
                              <p:par>
                                <p:cTn id="47" presetID="42" presetClass="path" presetSubtype="0" accel="50000" decel="50000" fill="hold" grpId="0" nodeType="withEffect">
                                  <p:stCondLst>
                                    <p:cond delay="0"/>
                                  </p:stCondLst>
                                  <p:childTnLst>
                                    <p:animMotion origin="layout" path="M 0 1.48148E-6 L -0.14965 -0.25208 " pathEditMode="relative" rAng="0" ptsTypes="AA">
                                      <p:cBhvr>
                                        <p:cTn id="48" dur="2000" fill="hold"/>
                                        <p:tgtEl>
                                          <p:spTgt spid="49"/>
                                        </p:tgtEl>
                                        <p:attrNameLst>
                                          <p:attrName>ppt_x</p:attrName>
                                          <p:attrName>ppt_y</p:attrName>
                                        </p:attrNameLst>
                                      </p:cBhvr>
                                      <p:rCtr x="-7483" y="-12616"/>
                                    </p:animMotion>
                                  </p:childTnLst>
                                </p:cTn>
                              </p:par>
                            </p:childTnLst>
                          </p:cTn>
                        </p:par>
                      </p:childTnLst>
                    </p:cTn>
                  </p:par>
                  <p:par>
                    <p:cTn id="49" fill="hold">
                      <p:stCondLst>
                        <p:cond delay="indefinite"/>
                      </p:stCondLst>
                      <p:childTnLst>
                        <p:par>
                          <p:cTn id="50" fill="hold">
                            <p:stCondLst>
                              <p:cond delay="0"/>
                            </p:stCondLst>
                            <p:childTnLst>
                              <p:par>
                                <p:cTn id="51" presetID="42" presetClass="entr" presetSubtype="0" fill="hold" grpId="0" nodeType="clickEffect">
                                  <p:stCondLst>
                                    <p:cond delay="0"/>
                                  </p:stCondLst>
                                  <p:childTnLst>
                                    <p:set>
                                      <p:cBhvr>
                                        <p:cTn id="52" dur="1" fill="hold">
                                          <p:stCondLst>
                                            <p:cond delay="0"/>
                                          </p:stCondLst>
                                        </p:cTn>
                                        <p:tgtEl>
                                          <p:spTgt spid="45"/>
                                        </p:tgtEl>
                                        <p:attrNameLst>
                                          <p:attrName>style.visibility</p:attrName>
                                        </p:attrNameLst>
                                      </p:cBhvr>
                                      <p:to>
                                        <p:strVal val="visible"/>
                                      </p:to>
                                    </p:set>
                                    <p:animEffect transition="in" filter="fade">
                                      <p:cBhvr>
                                        <p:cTn id="53" dur="1000"/>
                                        <p:tgtEl>
                                          <p:spTgt spid="45"/>
                                        </p:tgtEl>
                                      </p:cBhvr>
                                    </p:animEffect>
                                    <p:anim calcmode="lin" valueType="num">
                                      <p:cBhvr>
                                        <p:cTn id="54" dur="1000" fill="hold"/>
                                        <p:tgtEl>
                                          <p:spTgt spid="45"/>
                                        </p:tgtEl>
                                        <p:attrNameLst>
                                          <p:attrName>ppt_x</p:attrName>
                                        </p:attrNameLst>
                                      </p:cBhvr>
                                      <p:tavLst>
                                        <p:tav tm="0">
                                          <p:val>
                                            <p:strVal val="#ppt_x"/>
                                          </p:val>
                                        </p:tav>
                                        <p:tav tm="100000">
                                          <p:val>
                                            <p:strVal val="#ppt_x"/>
                                          </p:val>
                                        </p:tav>
                                      </p:tavLst>
                                    </p:anim>
                                    <p:anim calcmode="lin" valueType="num">
                                      <p:cBhvr>
                                        <p:cTn id="55" dur="1000" fill="hold"/>
                                        <p:tgtEl>
                                          <p:spTgt spid="45"/>
                                        </p:tgtEl>
                                        <p:attrNameLst>
                                          <p:attrName>ppt_y</p:attrName>
                                        </p:attrNameLst>
                                      </p:cBhvr>
                                      <p:tavLst>
                                        <p:tav tm="0">
                                          <p:val>
                                            <p:strVal val="#ppt_y+.1"/>
                                          </p:val>
                                        </p:tav>
                                        <p:tav tm="100000">
                                          <p:val>
                                            <p:strVal val="#ppt_y"/>
                                          </p:val>
                                        </p:tav>
                                      </p:tavLst>
                                    </p:anim>
                                  </p:childTnLst>
                                </p:cTn>
                              </p:par>
                              <p:par>
                                <p:cTn id="56" presetID="42" presetClass="entr" presetSubtype="0" fill="hold" grpId="0" nodeType="withEffect">
                                  <p:stCondLst>
                                    <p:cond delay="0"/>
                                  </p:stCondLst>
                                  <p:childTnLst>
                                    <p:set>
                                      <p:cBhvr>
                                        <p:cTn id="57" dur="1" fill="hold">
                                          <p:stCondLst>
                                            <p:cond delay="0"/>
                                          </p:stCondLst>
                                        </p:cTn>
                                        <p:tgtEl>
                                          <p:spTgt spid="47"/>
                                        </p:tgtEl>
                                        <p:attrNameLst>
                                          <p:attrName>style.visibility</p:attrName>
                                        </p:attrNameLst>
                                      </p:cBhvr>
                                      <p:to>
                                        <p:strVal val="visible"/>
                                      </p:to>
                                    </p:set>
                                    <p:animEffect transition="in" filter="fade">
                                      <p:cBhvr>
                                        <p:cTn id="58" dur="1000"/>
                                        <p:tgtEl>
                                          <p:spTgt spid="47"/>
                                        </p:tgtEl>
                                      </p:cBhvr>
                                    </p:animEffect>
                                    <p:anim calcmode="lin" valueType="num">
                                      <p:cBhvr>
                                        <p:cTn id="59" dur="1000" fill="hold"/>
                                        <p:tgtEl>
                                          <p:spTgt spid="47"/>
                                        </p:tgtEl>
                                        <p:attrNameLst>
                                          <p:attrName>ppt_x</p:attrName>
                                        </p:attrNameLst>
                                      </p:cBhvr>
                                      <p:tavLst>
                                        <p:tav tm="0">
                                          <p:val>
                                            <p:strVal val="#ppt_x"/>
                                          </p:val>
                                        </p:tav>
                                        <p:tav tm="100000">
                                          <p:val>
                                            <p:strVal val="#ppt_x"/>
                                          </p:val>
                                        </p:tav>
                                      </p:tavLst>
                                    </p:anim>
                                    <p:anim calcmode="lin" valueType="num">
                                      <p:cBhvr>
                                        <p:cTn id="60" dur="1000" fill="hold"/>
                                        <p:tgtEl>
                                          <p:spTgt spid="47"/>
                                        </p:tgtEl>
                                        <p:attrNameLst>
                                          <p:attrName>ppt_y</p:attrName>
                                        </p:attrNameLst>
                                      </p:cBhvr>
                                      <p:tavLst>
                                        <p:tav tm="0">
                                          <p:val>
                                            <p:strVal val="#ppt_y+.1"/>
                                          </p:val>
                                        </p:tav>
                                        <p:tav tm="100000">
                                          <p:val>
                                            <p:strVal val="#ppt_y"/>
                                          </p:val>
                                        </p:tav>
                                      </p:tavLst>
                                    </p:anim>
                                  </p:childTnLst>
                                </p:cTn>
                              </p:par>
                              <p:par>
                                <p:cTn id="61" presetID="42" presetClass="entr" presetSubtype="0" fill="hold" grpId="0" nodeType="withEffect">
                                  <p:stCondLst>
                                    <p:cond delay="0"/>
                                  </p:stCondLst>
                                  <p:childTnLst>
                                    <p:set>
                                      <p:cBhvr>
                                        <p:cTn id="62" dur="1" fill="hold">
                                          <p:stCondLst>
                                            <p:cond delay="0"/>
                                          </p:stCondLst>
                                        </p:cTn>
                                        <p:tgtEl>
                                          <p:spTgt spid="51"/>
                                        </p:tgtEl>
                                        <p:attrNameLst>
                                          <p:attrName>style.visibility</p:attrName>
                                        </p:attrNameLst>
                                      </p:cBhvr>
                                      <p:to>
                                        <p:strVal val="visible"/>
                                      </p:to>
                                    </p:set>
                                    <p:animEffect transition="in" filter="fade">
                                      <p:cBhvr>
                                        <p:cTn id="63" dur="1000"/>
                                        <p:tgtEl>
                                          <p:spTgt spid="51"/>
                                        </p:tgtEl>
                                      </p:cBhvr>
                                    </p:animEffect>
                                    <p:anim calcmode="lin" valueType="num">
                                      <p:cBhvr>
                                        <p:cTn id="64" dur="1000" fill="hold"/>
                                        <p:tgtEl>
                                          <p:spTgt spid="51"/>
                                        </p:tgtEl>
                                        <p:attrNameLst>
                                          <p:attrName>ppt_x</p:attrName>
                                        </p:attrNameLst>
                                      </p:cBhvr>
                                      <p:tavLst>
                                        <p:tav tm="0">
                                          <p:val>
                                            <p:strVal val="#ppt_x"/>
                                          </p:val>
                                        </p:tav>
                                        <p:tav tm="100000">
                                          <p:val>
                                            <p:strVal val="#ppt_x"/>
                                          </p:val>
                                        </p:tav>
                                      </p:tavLst>
                                    </p:anim>
                                    <p:anim calcmode="lin" valueType="num">
                                      <p:cBhvr>
                                        <p:cTn id="65" dur="1000" fill="hold"/>
                                        <p:tgtEl>
                                          <p:spTgt spid="51"/>
                                        </p:tgtEl>
                                        <p:attrNameLst>
                                          <p:attrName>ppt_y</p:attrName>
                                        </p:attrNameLst>
                                      </p:cBhvr>
                                      <p:tavLst>
                                        <p:tav tm="0">
                                          <p:val>
                                            <p:strVal val="#ppt_y+.1"/>
                                          </p:val>
                                        </p:tav>
                                        <p:tav tm="100000">
                                          <p:val>
                                            <p:strVal val="#ppt_y"/>
                                          </p:val>
                                        </p:tav>
                                      </p:tavLst>
                                    </p:anim>
                                  </p:childTnLst>
                                </p:cTn>
                              </p:par>
                            </p:childTnLst>
                          </p:cTn>
                        </p:par>
                        <p:par>
                          <p:cTn id="66" fill="hold">
                            <p:stCondLst>
                              <p:cond delay="1000"/>
                            </p:stCondLst>
                            <p:childTnLst>
                              <p:par>
                                <p:cTn id="67" presetID="42" presetClass="exit" presetSubtype="0" fill="hold" grpId="2" nodeType="afterEffect">
                                  <p:stCondLst>
                                    <p:cond delay="0"/>
                                  </p:stCondLst>
                                  <p:childTnLst>
                                    <p:animEffect transition="out" filter="fade">
                                      <p:cBhvr>
                                        <p:cTn id="68" dur="1000"/>
                                        <p:tgtEl>
                                          <p:spTgt spid="44"/>
                                        </p:tgtEl>
                                      </p:cBhvr>
                                    </p:animEffect>
                                    <p:anim calcmode="lin" valueType="num">
                                      <p:cBhvr>
                                        <p:cTn id="69" dur="1000"/>
                                        <p:tgtEl>
                                          <p:spTgt spid="44"/>
                                        </p:tgtEl>
                                        <p:attrNameLst>
                                          <p:attrName>ppt_x</p:attrName>
                                        </p:attrNameLst>
                                      </p:cBhvr>
                                      <p:tavLst>
                                        <p:tav tm="0">
                                          <p:val>
                                            <p:strVal val="ppt_x"/>
                                          </p:val>
                                        </p:tav>
                                        <p:tav tm="100000">
                                          <p:val>
                                            <p:strVal val="ppt_x"/>
                                          </p:val>
                                        </p:tav>
                                      </p:tavLst>
                                    </p:anim>
                                    <p:anim calcmode="lin" valueType="num">
                                      <p:cBhvr>
                                        <p:cTn id="70" dur="1000"/>
                                        <p:tgtEl>
                                          <p:spTgt spid="44"/>
                                        </p:tgtEl>
                                        <p:attrNameLst>
                                          <p:attrName>ppt_y</p:attrName>
                                        </p:attrNameLst>
                                      </p:cBhvr>
                                      <p:tavLst>
                                        <p:tav tm="0">
                                          <p:val>
                                            <p:strVal val="ppt_y"/>
                                          </p:val>
                                        </p:tav>
                                        <p:tav tm="100000">
                                          <p:val>
                                            <p:strVal val="ppt_y+.1"/>
                                          </p:val>
                                        </p:tav>
                                      </p:tavLst>
                                    </p:anim>
                                    <p:set>
                                      <p:cBhvr>
                                        <p:cTn id="71" dur="1" fill="hold">
                                          <p:stCondLst>
                                            <p:cond delay="999"/>
                                          </p:stCondLst>
                                        </p:cTn>
                                        <p:tgtEl>
                                          <p:spTgt spid="44"/>
                                        </p:tgtEl>
                                        <p:attrNameLst>
                                          <p:attrName>style.visibility</p:attrName>
                                        </p:attrNameLst>
                                      </p:cBhvr>
                                      <p:to>
                                        <p:strVal val="hidden"/>
                                      </p:to>
                                    </p:set>
                                  </p:childTnLst>
                                </p:cTn>
                              </p:par>
                              <p:par>
                                <p:cTn id="72" presetID="42" presetClass="exit" presetSubtype="0" fill="hold" grpId="2" nodeType="withEffect">
                                  <p:stCondLst>
                                    <p:cond delay="0"/>
                                  </p:stCondLst>
                                  <p:childTnLst>
                                    <p:animEffect transition="out" filter="fade">
                                      <p:cBhvr>
                                        <p:cTn id="73" dur="1000"/>
                                        <p:tgtEl>
                                          <p:spTgt spid="42"/>
                                        </p:tgtEl>
                                      </p:cBhvr>
                                    </p:animEffect>
                                    <p:anim calcmode="lin" valueType="num">
                                      <p:cBhvr>
                                        <p:cTn id="74" dur="1000"/>
                                        <p:tgtEl>
                                          <p:spTgt spid="42"/>
                                        </p:tgtEl>
                                        <p:attrNameLst>
                                          <p:attrName>ppt_x</p:attrName>
                                        </p:attrNameLst>
                                      </p:cBhvr>
                                      <p:tavLst>
                                        <p:tav tm="0">
                                          <p:val>
                                            <p:strVal val="ppt_x"/>
                                          </p:val>
                                        </p:tav>
                                        <p:tav tm="100000">
                                          <p:val>
                                            <p:strVal val="ppt_x"/>
                                          </p:val>
                                        </p:tav>
                                      </p:tavLst>
                                    </p:anim>
                                    <p:anim calcmode="lin" valueType="num">
                                      <p:cBhvr>
                                        <p:cTn id="75" dur="1000"/>
                                        <p:tgtEl>
                                          <p:spTgt spid="42"/>
                                        </p:tgtEl>
                                        <p:attrNameLst>
                                          <p:attrName>ppt_y</p:attrName>
                                        </p:attrNameLst>
                                      </p:cBhvr>
                                      <p:tavLst>
                                        <p:tav tm="0">
                                          <p:val>
                                            <p:strVal val="ppt_y"/>
                                          </p:val>
                                        </p:tav>
                                        <p:tav tm="100000">
                                          <p:val>
                                            <p:strVal val="ppt_y+.1"/>
                                          </p:val>
                                        </p:tav>
                                      </p:tavLst>
                                    </p:anim>
                                    <p:set>
                                      <p:cBhvr>
                                        <p:cTn id="76" dur="1" fill="hold">
                                          <p:stCondLst>
                                            <p:cond delay="999"/>
                                          </p:stCondLst>
                                        </p:cTn>
                                        <p:tgtEl>
                                          <p:spTgt spid="42"/>
                                        </p:tgtEl>
                                        <p:attrNameLst>
                                          <p:attrName>style.visibility</p:attrName>
                                        </p:attrNameLst>
                                      </p:cBhvr>
                                      <p:to>
                                        <p:strVal val="hidden"/>
                                      </p:to>
                                    </p:set>
                                  </p:childTnLst>
                                </p:cTn>
                              </p:par>
                              <p:par>
                                <p:cTn id="77" presetID="42" presetClass="exit" presetSubtype="0" fill="hold" grpId="2" nodeType="withEffect">
                                  <p:stCondLst>
                                    <p:cond delay="0"/>
                                  </p:stCondLst>
                                  <p:childTnLst>
                                    <p:animEffect transition="out" filter="fade">
                                      <p:cBhvr>
                                        <p:cTn id="78" dur="1000"/>
                                        <p:tgtEl>
                                          <p:spTgt spid="49"/>
                                        </p:tgtEl>
                                      </p:cBhvr>
                                    </p:animEffect>
                                    <p:anim calcmode="lin" valueType="num">
                                      <p:cBhvr>
                                        <p:cTn id="79" dur="1000"/>
                                        <p:tgtEl>
                                          <p:spTgt spid="49"/>
                                        </p:tgtEl>
                                        <p:attrNameLst>
                                          <p:attrName>ppt_x</p:attrName>
                                        </p:attrNameLst>
                                      </p:cBhvr>
                                      <p:tavLst>
                                        <p:tav tm="0">
                                          <p:val>
                                            <p:strVal val="ppt_x"/>
                                          </p:val>
                                        </p:tav>
                                        <p:tav tm="100000">
                                          <p:val>
                                            <p:strVal val="ppt_x"/>
                                          </p:val>
                                        </p:tav>
                                      </p:tavLst>
                                    </p:anim>
                                    <p:anim calcmode="lin" valueType="num">
                                      <p:cBhvr>
                                        <p:cTn id="80" dur="1000"/>
                                        <p:tgtEl>
                                          <p:spTgt spid="49"/>
                                        </p:tgtEl>
                                        <p:attrNameLst>
                                          <p:attrName>ppt_y</p:attrName>
                                        </p:attrNameLst>
                                      </p:cBhvr>
                                      <p:tavLst>
                                        <p:tav tm="0">
                                          <p:val>
                                            <p:strVal val="ppt_y"/>
                                          </p:val>
                                        </p:tav>
                                        <p:tav tm="100000">
                                          <p:val>
                                            <p:strVal val="ppt_y+.1"/>
                                          </p:val>
                                        </p:tav>
                                      </p:tavLst>
                                    </p:anim>
                                    <p:set>
                                      <p:cBhvr>
                                        <p:cTn id="81" dur="1" fill="hold">
                                          <p:stCondLst>
                                            <p:cond delay="999"/>
                                          </p:stCondLst>
                                        </p:cTn>
                                        <p:tgtEl>
                                          <p:spTgt spid="49"/>
                                        </p:tgtEl>
                                        <p:attrNameLst>
                                          <p:attrName>style.visibility</p:attrName>
                                        </p:attrNameLst>
                                      </p:cBhvr>
                                      <p:to>
                                        <p:strVal val="hidden"/>
                                      </p:to>
                                    </p:set>
                                  </p:childTnLst>
                                </p:cTn>
                              </p:par>
                            </p:childTnLst>
                          </p:cTn>
                        </p:par>
                      </p:childTnLst>
                    </p:cTn>
                  </p:par>
                  <p:par>
                    <p:cTn id="82" fill="hold">
                      <p:stCondLst>
                        <p:cond delay="indefinite"/>
                      </p:stCondLst>
                      <p:childTnLst>
                        <p:par>
                          <p:cTn id="83" fill="hold">
                            <p:stCondLst>
                              <p:cond delay="0"/>
                            </p:stCondLst>
                            <p:childTnLst>
                              <p:par>
                                <p:cTn id="84" presetID="2" presetClass="entr" presetSubtype="4" fill="hold" grpId="1" nodeType="clickEffect">
                                  <p:stCondLst>
                                    <p:cond delay="0"/>
                                  </p:stCondLst>
                                  <p:childTnLst>
                                    <p:set>
                                      <p:cBhvr>
                                        <p:cTn id="85" dur="1" fill="hold">
                                          <p:stCondLst>
                                            <p:cond delay="0"/>
                                          </p:stCondLst>
                                        </p:cTn>
                                        <p:tgtEl>
                                          <p:spTgt spid="31"/>
                                        </p:tgtEl>
                                        <p:attrNameLst>
                                          <p:attrName>style.visibility</p:attrName>
                                        </p:attrNameLst>
                                      </p:cBhvr>
                                      <p:to>
                                        <p:strVal val="visible"/>
                                      </p:to>
                                    </p:set>
                                    <p:anim calcmode="lin" valueType="num">
                                      <p:cBhvr additive="base">
                                        <p:cTn id="86" dur="500" fill="hold"/>
                                        <p:tgtEl>
                                          <p:spTgt spid="31"/>
                                        </p:tgtEl>
                                        <p:attrNameLst>
                                          <p:attrName>ppt_x</p:attrName>
                                        </p:attrNameLst>
                                      </p:cBhvr>
                                      <p:tavLst>
                                        <p:tav tm="0">
                                          <p:val>
                                            <p:strVal val="#ppt_x"/>
                                          </p:val>
                                        </p:tav>
                                        <p:tav tm="100000">
                                          <p:val>
                                            <p:strVal val="#ppt_x"/>
                                          </p:val>
                                        </p:tav>
                                      </p:tavLst>
                                    </p:anim>
                                    <p:anim calcmode="lin" valueType="num">
                                      <p:cBhvr additive="base">
                                        <p:cTn id="87"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par>
                    <p:cTn id="88" fill="hold">
                      <p:stCondLst>
                        <p:cond delay="indefinite"/>
                      </p:stCondLst>
                      <p:childTnLst>
                        <p:par>
                          <p:cTn id="89" fill="hold">
                            <p:stCondLst>
                              <p:cond delay="0"/>
                            </p:stCondLst>
                            <p:childTnLst>
                              <p:par>
                                <p:cTn id="90" presetID="42" presetClass="path" presetSubtype="0" accel="50000" decel="50000" fill="hold" grpId="0" nodeType="clickEffect">
                                  <p:stCondLst>
                                    <p:cond delay="0"/>
                                  </p:stCondLst>
                                  <p:childTnLst>
                                    <p:animMotion origin="layout" path="M 4.16667E-6 1.11111E-6 L -0.30955 -0.12037 " pathEditMode="relative" rAng="0" ptsTypes="AA">
                                      <p:cBhvr>
                                        <p:cTn id="91" dur="2000" fill="hold"/>
                                        <p:tgtEl>
                                          <p:spTgt spid="31"/>
                                        </p:tgtEl>
                                        <p:attrNameLst>
                                          <p:attrName>ppt_x</p:attrName>
                                          <p:attrName>ppt_y</p:attrName>
                                        </p:attrNameLst>
                                      </p:cBhvr>
                                      <p:rCtr x="-15486" y="-6019"/>
                                    </p:animMotion>
                                  </p:childTnLst>
                                </p:cTn>
                              </p:par>
                            </p:childTnLst>
                          </p:cTn>
                        </p:par>
                      </p:childTnLst>
                    </p:cTn>
                  </p:par>
                  <p:par>
                    <p:cTn id="92" fill="hold">
                      <p:stCondLst>
                        <p:cond delay="indefinite"/>
                      </p:stCondLst>
                      <p:childTnLst>
                        <p:par>
                          <p:cTn id="93" fill="hold">
                            <p:stCondLst>
                              <p:cond delay="0"/>
                            </p:stCondLst>
                            <p:childTnLst>
                              <p:par>
                                <p:cTn id="94" presetID="42" presetClass="exit" presetSubtype="0" fill="hold" grpId="2" nodeType="clickEffect">
                                  <p:stCondLst>
                                    <p:cond delay="0"/>
                                  </p:stCondLst>
                                  <p:childTnLst>
                                    <p:animEffect transition="out" filter="fade">
                                      <p:cBhvr>
                                        <p:cTn id="95" dur="1000"/>
                                        <p:tgtEl>
                                          <p:spTgt spid="31"/>
                                        </p:tgtEl>
                                      </p:cBhvr>
                                    </p:animEffect>
                                    <p:anim calcmode="lin" valueType="num">
                                      <p:cBhvr>
                                        <p:cTn id="96" dur="1000"/>
                                        <p:tgtEl>
                                          <p:spTgt spid="31"/>
                                        </p:tgtEl>
                                        <p:attrNameLst>
                                          <p:attrName>ppt_x</p:attrName>
                                        </p:attrNameLst>
                                      </p:cBhvr>
                                      <p:tavLst>
                                        <p:tav tm="0">
                                          <p:val>
                                            <p:strVal val="ppt_x"/>
                                          </p:val>
                                        </p:tav>
                                        <p:tav tm="100000">
                                          <p:val>
                                            <p:strVal val="ppt_x"/>
                                          </p:val>
                                        </p:tav>
                                      </p:tavLst>
                                    </p:anim>
                                    <p:anim calcmode="lin" valueType="num">
                                      <p:cBhvr>
                                        <p:cTn id="97" dur="1000"/>
                                        <p:tgtEl>
                                          <p:spTgt spid="31"/>
                                        </p:tgtEl>
                                        <p:attrNameLst>
                                          <p:attrName>ppt_y</p:attrName>
                                        </p:attrNameLst>
                                      </p:cBhvr>
                                      <p:tavLst>
                                        <p:tav tm="0">
                                          <p:val>
                                            <p:strVal val="ppt_y"/>
                                          </p:val>
                                        </p:tav>
                                        <p:tav tm="100000">
                                          <p:val>
                                            <p:strVal val="ppt_y+.1"/>
                                          </p:val>
                                        </p:tav>
                                      </p:tavLst>
                                    </p:anim>
                                    <p:set>
                                      <p:cBhvr>
                                        <p:cTn id="98" dur="1" fill="hold">
                                          <p:stCondLst>
                                            <p:cond delay="999"/>
                                          </p:stCondLst>
                                        </p:cTn>
                                        <p:tgtEl>
                                          <p:spTgt spid="31"/>
                                        </p:tgtEl>
                                        <p:attrNameLst>
                                          <p:attrName>style.visibility</p:attrName>
                                        </p:attrNameLst>
                                      </p:cBhvr>
                                      <p:to>
                                        <p:strVal val="hidden"/>
                                      </p:to>
                                    </p:set>
                                  </p:childTnLst>
                                </p:cTn>
                              </p:par>
                            </p:childTnLst>
                          </p:cTn>
                        </p:par>
                      </p:childTnLst>
                    </p:cTn>
                  </p:par>
                  <p:par>
                    <p:cTn id="99" fill="hold">
                      <p:stCondLst>
                        <p:cond delay="indefinite"/>
                      </p:stCondLst>
                      <p:childTnLst>
                        <p:par>
                          <p:cTn id="100" fill="hold">
                            <p:stCondLst>
                              <p:cond delay="0"/>
                            </p:stCondLst>
                            <p:childTnLst>
                              <p:par>
                                <p:cTn id="101" presetID="2" presetClass="entr" presetSubtype="4" fill="hold" grpId="1" nodeType="clickEffect">
                                  <p:stCondLst>
                                    <p:cond delay="0"/>
                                  </p:stCondLst>
                                  <p:childTnLst>
                                    <p:set>
                                      <p:cBhvr>
                                        <p:cTn id="102" dur="1" fill="hold">
                                          <p:stCondLst>
                                            <p:cond delay="0"/>
                                          </p:stCondLst>
                                        </p:cTn>
                                        <p:tgtEl>
                                          <p:spTgt spid="32"/>
                                        </p:tgtEl>
                                        <p:attrNameLst>
                                          <p:attrName>style.visibility</p:attrName>
                                        </p:attrNameLst>
                                      </p:cBhvr>
                                      <p:to>
                                        <p:strVal val="visible"/>
                                      </p:to>
                                    </p:set>
                                    <p:anim calcmode="lin" valueType="num">
                                      <p:cBhvr additive="base">
                                        <p:cTn id="103" dur="500" fill="hold"/>
                                        <p:tgtEl>
                                          <p:spTgt spid="32"/>
                                        </p:tgtEl>
                                        <p:attrNameLst>
                                          <p:attrName>ppt_x</p:attrName>
                                        </p:attrNameLst>
                                      </p:cBhvr>
                                      <p:tavLst>
                                        <p:tav tm="0">
                                          <p:val>
                                            <p:strVal val="#ppt_x"/>
                                          </p:val>
                                        </p:tav>
                                        <p:tav tm="100000">
                                          <p:val>
                                            <p:strVal val="#ppt_x"/>
                                          </p:val>
                                        </p:tav>
                                      </p:tavLst>
                                    </p:anim>
                                    <p:anim calcmode="lin" valueType="num">
                                      <p:cBhvr additive="base">
                                        <p:cTn id="104" dur="500" fill="hold"/>
                                        <p:tgtEl>
                                          <p:spTgt spid="32"/>
                                        </p:tgtEl>
                                        <p:attrNameLst>
                                          <p:attrName>ppt_y</p:attrName>
                                        </p:attrNameLst>
                                      </p:cBhvr>
                                      <p:tavLst>
                                        <p:tav tm="0">
                                          <p:val>
                                            <p:strVal val="1+#ppt_h/2"/>
                                          </p:val>
                                        </p:tav>
                                        <p:tav tm="100000">
                                          <p:val>
                                            <p:strVal val="#ppt_y"/>
                                          </p:val>
                                        </p:tav>
                                      </p:tavLst>
                                    </p:anim>
                                  </p:childTnLst>
                                </p:cTn>
                              </p:par>
                              <p:par>
                                <p:cTn id="105" presetID="2" presetClass="entr" presetSubtype="4" fill="hold" grpId="1" nodeType="withEffect">
                                  <p:stCondLst>
                                    <p:cond delay="0"/>
                                  </p:stCondLst>
                                  <p:childTnLst>
                                    <p:set>
                                      <p:cBhvr>
                                        <p:cTn id="106" dur="1" fill="hold">
                                          <p:stCondLst>
                                            <p:cond delay="0"/>
                                          </p:stCondLst>
                                        </p:cTn>
                                        <p:tgtEl>
                                          <p:spTgt spid="34"/>
                                        </p:tgtEl>
                                        <p:attrNameLst>
                                          <p:attrName>style.visibility</p:attrName>
                                        </p:attrNameLst>
                                      </p:cBhvr>
                                      <p:to>
                                        <p:strVal val="visible"/>
                                      </p:to>
                                    </p:set>
                                    <p:anim calcmode="lin" valueType="num">
                                      <p:cBhvr additive="base">
                                        <p:cTn id="107" dur="500" fill="hold"/>
                                        <p:tgtEl>
                                          <p:spTgt spid="34"/>
                                        </p:tgtEl>
                                        <p:attrNameLst>
                                          <p:attrName>ppt_x</p:attrName>
                                        </p:attrNameLst>
                                      </p:cBhvr>
                                      <p:tavLst>
                                        <p:tav tm="0">
                                          <p:val>
                                            <p:strVal val="#ppt_x"/>
                                          </p:val>
                                        </p:tav>
                                        <p:tav tm="100000">
                                          <p:val>
                                            <p:strVal val="#ppt_x"/>
                                          </p:val>
                                        </p:tav>
                                      </p:tavLst>
                                    </p:anim>
                                    <p:anim calcmode="lin" valueType="num">
                                      <p:cBhvr additive="base">
                                        <p:cTn id="108"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par>
                    <p:cTn id="109" fill="hold">
                      <p:stCondLst>
                        <p:cond delay="indefinite"/>
                      </p:stCondLst>
                      <p:childTnLst>
                        <p:par>
                          <p:cTn id="110" fill="hold">
                            <p:stCondLst>
                              <p:cond delay="0"/>
                            </p:stCondLst>
                            <p:childTnLst>
                              <p:par>
                                <p:cTn id="111" presetID="42" presetClass="path" presetSubtype="0" accel="50000" decel="50000" fill="hold" grpId="0" nodeType="clickEffect">
                                  <p:stCondLst>
                                    <p:cond delay="0"/>
                                  </p:stCondLst>
                                  <p:childTnLst>
                                    <p:animMotion origin="layout" path="M 0.01962 -0.02708 L -0.14011 0.13079 " pathEditMode="relative" rAng="0" ptsTypes="AA">
                                      <p:cBhvr>
                                        <p:cTn id="112" dur="2000" fill="hold"/>
                                        <p:tgtEl>
                                          <p:spTgt spid="32"/>
                                        </p:tgtEl>
                                        <p:attrNameLst>
                                          <p:attrName>ppt_x</p:attrName>
                                          <p:attrName>ppt_y</p:attrName>
                                        </p:attrNameLst>
                                      </p:cBhvr>
                                      <p:rCtr x="-7986" y="7894"/>
                                    </p:animMotion>
                                  </p:childTnLst>
                                </p:cTn>
                              </p:par>
                              <p:par>
                                <p:cTn id="113" presetID="42" presetClass="path" presetSubtype="0" accel="50000" decel="50000" fill="hold" grpId="0" nodeType="withEffect">
                                  <p:stCondLst>
                                    <p:cond delay="0"/>
                                  </p:stCondLst>
                                  <p:childTnLst>
                                    <p:animMotion origin="layout" path="M -4.44444E-6 -1.85185E-6 L -0.16892 -0.13171 " pathEditMode="relative" rAng="0" ptsTypes="AA">
                                      <p:cBhvr>
                                        <p:cTn id="114" dur="2000" fill="hold"/>
                                        <p:tgtEl>
                                          <p:spTgt spid="34"/>
                                        </p:tgtEl>
                                        <p:attrNameLst>
                                          <p:attrName>ppt_x</p:attrName>
                                          <p:attrName>ppt_y</p:attrName>
                                        </p:attrNameLst>
                                      </p:cBhvr>
                                      <p:rCtr x="-8455" y="-6597"/>
                                    </p:animMotion>
                                  </p:childTnLst>
                                </p:cTn>
                              </p:par>
                            </p:childTnLst>
                          </p:cTn>
                        </p:par>
                      </p:childTnLst>
                    </p:cTn>
                  </p:par>
                  <p:par>
                    <p:cTn id="115" fill="hold">
                      <p:stCondLst>
                        <p:cond delay="indefinite"/>
                      </p:stCondLst>
                      <p:childTnLst>
                        <p:par>
                          <p:cTn id="116" fill="hold">
                            <p:stCondLst>
                              <p:cond delay="0"/>
                            </p:stCondLst>
                            <p:childTnLst>
                              <p:par>
                                <p:cTn id="117" presetID="42" presetClass="exit" presetSubtype="0" fill="hold" grpId="2" nodeType="clickEffect">
                                  <p:stCondLst>
                                    <p:cond delay="0"/>
                                  </p:stCondLst>
                                  <p:childTnLst>
                                    <p:animEffect transition="out" filter="fade">
                                      <p:cBhvr>
                                        <p:cTn id="118" dur="1000"/>
                                        <p:tgtEl>
                                          <p:spTgt spid="32"/>
                                        </p:tgtEl>
                                      </p:cBhvr>
                                    </p:animEffect>
                                    <p:anim calcmode="lin" valueType="num">
                                      <p:cBhvr>
                                        <p:cTn id="119" dur="1000"/>
                                        <p:tgtEl>
                                          <p:spTgt spid="32"/>
                                        </p:tgtEl>
                                        <p:attrNameLst>
                                          <p:attrName>ppt_x</p:attrName>
                                        </p:attrNameLst>
                                      </p:cBhvr>
                                      <p:tavLst>
                                        <p:tav tm="0">
                                          <p:val>
                                            <p:strVal val="ppt_x"/>
                                          </p:val>
                                        </p:tav>
                                        <p:tav tm="100000">
                                          <p:val>
                                            <p:strVal val="ppt_x"/>
                                          </p:val>
                                        </p:tav>
                                      </p:tavLst>
                                    </p:anim>
                                    <p:anim calcmode="lin" valueType="num">
                                      <p:cBhvr>
                                        <p:cTn id="120" dur="1000"/>
                                        <p:tgtEl>
                                          <p:spTgt spid="32"/>
                                        </p:tgtEl>
                                        <p:attrNameLst>
                                          <p:attrName>ppt_y</p:attrName>
                                        </p:attrNameLst>
                                      </p:cBhvr>
                                      <p:tavLst>
                                        <p:tav tm="0">
                                          <p:val>
                                            <p:strVal val="ppt_y"/>
                                          </p:val>
                                        </p:tav>
                                        <p:tav tm="100000">
                                          <p:val>
                                            <p:strVal val="ppt_y+.1"/>
                                          </p:val>
                                        </p:tav>
                                      </p:tavLst>
                                    </p:anim>
                                    <p:set>
                                      <p:cBhvr>
                                        <p:cTn id="121" dur="1" fill="hold">
                                          <p:stCondLst>
                                            <p:cond delay="999"/>
                                          </p:stCondLst>
                                        </p:cTn>
                                        <p:tgtEl>
                                          <p:spTgt spid="32"/>
                                        </p:tgtEl>
                                        <p:attrNameLst>
                                          <p:attrName>style.visibility</p:attrName>
                                        </p:attrNameLst>
                                      </p:cBhvr>
                                      <p:to>
                                        <p:strVal val="hidden"/>
                                      </p:to>
                                    </p:set>
                                  </p:childTnLst>
                                </p:cTn>
                              </p:par>
                              <p:par>
                                <p:cTn id="122" presetID="42" presetClass="exit" presetSubtype="0" fill="hold" grpId="2" nodeType="withEffect">
                                  <p:stCondLst>
                                    <p:cond delay="0"/>
                                  </p:stCondLst>
                                  <p:childTnLst>
                                    <p:animEffect transition="out" filter="fade">
                                      <p:cBhvr>
                                        <p:cTn id="123" dur="1000"/>
                                        <p:tgtEl>
                                          <p:spTgt spid="34"/>
                                        </p:tgtEl>
                                      </p:cBhvr>
                                    </p:animEffect>
                                    <p:anim calcmode="lin" valueType="num">
                                      <p:cBhvr>
                                        <p:cTn id="124" dur="1000"/>
                                        <p:tgtEl>
                                          <p:spTgt spid="34"/>
                                        </p:tgtEl>
                                        <p:attrNameLst>
                                          <p:attrName>ppt_x</p:attrName>
                                        </p:attrNameLst>
                                      </p:cBhvr>
                                      <p:tavLst>
                                        <p:tav tm="0">
                                          <p:val>
                                            <p:strVal val="ppt_x"/>
                                          </p:val>
                                        </p:tav>
                                        <p:tav tm="100000">
                                          <p:val>
                                            <p:strVal val="ppt_x"/>
                                          </p:val>
                                        </p:tav>
                                      </p:tavLst>
                                    </p:anim>
                                    <p:anim calcmode="lin" valueType="num">
                                      <p:cBhvr>
                                        <p:cTn id="125" dur="1000"/>
                                        <p:tgtEl>
                                          <p:spTgt spid="34"/>
                                        </p:tgtEl>
                                        <p:attrNameLst>
                                          <p:attrName>ppt_y</p:attrName>
                                        </p:attrNameLst>
                                      </p:cBhvr>
                                      <p:tavLst>
                                        <p:tav tm="0">
                                          <p:val>
                                            <p:strVal val="ppt_y"/>
                                          </p:val>
                                        </p:tav>
                                        <p:tav tm="100000">
                                          <p:val>
                                            <p:strVal val="ppt_y+.1"/>
                                          </p:val>
                                        </p:tav>
                                      </p:tavLst>
                                    </p:anim>
                                    <p:set>
                                      <p:cBhvr>
                                        <p:cTn id="126" dur="1" fill="hold">
                                          <p:stCondLst>
                                            <p:cond delay="999"/>
                                          </p:stCondLst>
                                        </p:cTn>
                                        <p:tgtEl>
                                          <p:spTgt spid="34"/>
                                        </p:tgtEl>
                                        <p:attrNameLst>
                                          <p:attrName>style.visibility</p:attrName>
                                        </p:attrNameLst>
                                      </p:cBhvr>
                                      <p:to>
                                        <p:strVal val="hidden"/>
                                      </p:to>
                                    </p:set>
                                  </p:childTnLst>
                                </p:cTn>
                              </p:par>
                            </p:childTnLst>
                          </p:cTn>
                        </p:par>
                        <p:par>
                          <p:cTn id="127" fill="hold">
                            <p:stCondLst>
                              <p:cond delay="1000"/>
                            </p:stCondLst>
                            <p:childTnLst>
                              <p:par>
                                <p:cTn id="128" presetID="42" presetClass="entr" presetSubtype="0" fill="hold" grpId="0" nodeType="afterEffect">
                                  <p:stCondLst>
                                    <p:cond delay="0"/>
                                  </p:stCondLst>
                                  <p:childTnLst>
                                    <p:set>
                                      <p:cBhvr>
                                        <p:cTn id="129" dur="1" fill="hold">
                                          <p:stCondLst>
                                            <p:cond delay="0"/>
                                          </p:stCondLst>
                                        </p:cTn>
                                        <p:tgtEl>
                                          <p:spTgt spid="41"/>
                                        </p:tgtEl>
                                        <p:attrNameLst>
                                          <p:attrName>style.visibility</p:attrName>
                                        </p:attrNameLst>
                                      </p:cBhvr>
                                      <p:to>
                                        <p:strVal val="visible"/>
                                      </p:to>
                                    </p:set>
                                    <p:animEffect transition="in" filter="fade">
                                      <p:cBhvr>
                                        <p:cTn id="130" dur="1000"/>
                                        <p:tgtEl>
                                          <p:spTgt spid="41"/>
                                        </p:tgtEl>
                                      </p:cBhvr>
                                    </p:animEffect>
                                    <p:anim calcmode="lin" valueType="num">
                                      <p:cBhvr>
                                        <p:cTn id="131" dur="1000" fill="hold"/>
                                        <p:tgtEl>
                                          <p:spTgt spid="41"/>
                                        </p:tgtEl>
                                        <p:attrNameLst>
                                          <p:attrName>ppt_x</p:attrName>
                                        </p:attrNameLst>
                                      </p:cBhvr>
                                      <p:tavLst>
                                        <p:tav tm="0">
                                          <p:val>
                                            <p:strVal val="#ppt_x"/>
                                          </p:val>
                                        </p:tav>
                                        <p:tav tm="100000">
                                          <p:val>
                                            <p:strVal val="#ppt_x"/>
                                          </p:val>
                                        </p:tav>
                                      </p:tavLst>
                                    </p:anim>
                                    <p:anim calcmode="lin" valueType="num">
                                      <p:cBhvr>
                                        <p:cTn id="132" dur="1000" fill="hold"/>
                                        <p:tgtEl>
                                          <p:spTgt spid="4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4" grpId="2" animBg="1"/>
      <p:bldP spid="42" grpId="0" animBg="1"/>
      <p:bldP spid="42" grpId="1" animBg="1"/>
      <p:bldP spid="42" grpId="2" animBg="1"/>
      <p:bldP spid="44" grpId="0" animBg="1"/>
      <p:bldP spid="44" grpId="1" animBg="1"/>
      <p:bldP spid="44" grpId="2" animBg="1"/>
      <p:bldP spid="5" grpId="0" animBg="1"/>
      <p:bldP spid="45" grpId="0" animBg="1"/>
      <p:bldP spid="47" grpId="0" animBg="1"/>
      <p:bldP spid="49" grpId="0" animBg="1"/>
      <p:bldP spid="49" grpId="1" animBg="1"/>
      <p:bldP spid="49" grpId="2" animBg="1"/>
      <p:bldP spid="51" grpId="0" animBg="1"/>
      <p:bldP spid="31" grpId="0" animBg="1"/>
      <p:bldP spid="31" grpId="1" animBg="1"/>
      <p:bldP spid="31" grpId="2" animBg="1"/>
      <p:bldP spid="32" grpId="0" animBg="1"/>
      <p:bldP spid="32" grpId="1" animBg="1"/>
      <p:bldP spid="32" grpId="2" animBg="1"/>
      <p:bldP spid="34" grpId="0" animBg="1"/>
      <p:bldP spid="34" grpId="1" animBg="1"/>
      <p:bldP spid="34" grpId="2" animBg="1"/>
      <p:bldP spid="41"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dirty="0" smtClean="0"/>
              <a:t>Le modèle économique</a:t>
            </a:r>
            <a:endParaRPr lang="fr-FR" dirty="0"/>
          </a:p>
        </p:txBody>
      </p:sp>
      <p:sp>
        <p:nvSpPr>
          <p:cNvPr id="3" name="Espace réservé du contenu 2"/>
          <p:cNvSpPr>
            <a:spLocks noGrp="1"/>
          </p:cNvSpPr>
          <p:nvPr>
            <p:ph sz="quarter" idx="1"/>
          </p:nvPr>
        </p:nvSpPr>
        <p:spPr>
          <a:xfrm>
            <a:off x="457200" y="1556792"/>
            <a:ext cx="8229600" cy="4600168"/>
          </a:xfrm>
        </p:spPr>
        <p:txBody>
          <a:bodyPr/>
          <a:lstStyle/>
          <a:p>
            <a:r>
              <a:rPr lang="fr-FR" dirty="0" smtClean="0"/>
              <a:t>Le principe d’Internet et de l’interconnexion :</a:t>
            </a:r>
          </a:p>
          <a:p>
            <a:pPr lvl="1"/>
            <a:r>
              <a:rPr lang="fr-FR" dirty="0" smtClean="0"/>
              <a:t>Il y a des paquets qui viennent, ou vont chez moi, ok !</a:t>
            </a:r>
          </a:p>
          <a:p>
            <a:pPr lvl="1"/>
            <a:r>
              <a:rPr lang="fr-FR" dirty="0" smtClean="0"/>
              <a:t>Et les paquets qui ne viennent pas, ou ne vont pas chez moi ? Pourquoi je ferais le transit pour les autres ?</a:t>
            </a:r>
          </a:p>
          <a:p>
            <a:pPr lvl="1"/>
            <a:endParaRPr lang="fr-FR" dirty="0"/>
          </a:p>
          <a:p>
            <a:r>
              <a:rPr lang="fr-FR" dirty="0" smtClean="0"/>
              <a:t>Il existe en réalité un modèle économique hiérarchisé entre ces fameux AS</a:t>
            </a:r>
          </a:p>
          <a:p>
            <a:pPr lvl="1"/>
            <a:r>
              <a:rPr lang="fr-FR" dirty="0" smtClean="0"/>
              <a:t>Si nos tailles sont équivalentes, on peut avoir une liaison dite </a:t>
            </a:r>
            <a:r>
              <a:rPr lang="fr-FR" b="1" dirty="0" smtClean="0">
                <a:solidFill>
                  <a:srgbClr val="00B050"/>
                </a:solidFill>
              </a:rPr>
              <a:t>P2P</a:t>
            </a:r>
          </a:p>
          <a:p>
            <a:pPr lvl="1"/>
            <a:r>
              <a:rPr lang="fr-FR" dirty="0" smtClean="0"/>
              <a:t>Si nos tailles ou importances ne sont pas les mêmes… il faut payer une liaison dite </a:t>
            </a:r>
            <a:r>
              <a:rPr lang="fr-FR" b="1" dirty="0" smtClean="0">
                <a:solidFill>
                  <a:srgbClr val="FF0000"/>
                </a:solidFill>
              </a:rPr>
              <a:t>SLA</a:t>
            </a:r>
          </a:p>
        </p:txBody>
      </p:sp>
    </p:spTree>
    <p:extLst>
      <p:ext uri="{BB962C8B-B14F-4D97-AF65-F5344CB8AC3E}">
        <p14:creationId xmlns:p14="http://schemas.microsoft.com/office/powerpoint/2010/main" val="3170858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 calcmode="lin" valueType="num">
                                      <p:cBhvr additive="base">
                                        <p:cTn id="2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 calcmode="lin" valueType="num">
                                      <p:cBhvr additive="base">
                                        <p:cTn id="2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Exemple de SLA simple, votre FAI</a:t>
            </a:r>
            <a:endParaRPr lang="fr-FR" dirty="0"/>
          </a:p>
        </p:txBody>
      </p:sp>
      <p:pic>
        <p:nvPicPr>
          <p:cNvPr id="6" name="Picture 2"/>
          <p:cNvPicPr>
            <a:picLocks noChangeAspect="1" noChangeArrowheads="1"/>
          </p:cNvPicPr>
          <p:nvPr/>
        </p:nvPicPr>
        <p:blipFill>
          <a:blip r:embed="rId2"/>
          <a:srcRect/>
          <a:stretch>
            <a:fillRect/>
          </a:stretch>
        </p:blipFill>
        <p:spPr bwMode="auto">
          <a:xfrm>
            <a:off x="6858016" y="5143512"/>
            <a:ext cx="1200150" cy="1009650"/>
          </a:xfrm>
          <a:prstGeom prst="rect">
            <a:avLst/>
          </a:prstGeom>
          <a:noFill/>
          <a:ln w="9525">
            <a:noFill/>
            <a:miter lim="800000"/>
            <a:headEnd/>
            <a:tailEnd/>
          </a:ln>
          <a:effectLst/>
        </p:spPr>
      </p:pic>
      <p:cxnSp>
        <p:nvCxnSpPr>
          <p:cNvPr id="10" name="Connecteur droit avec flèche 9"/>
          <p:cNvCxnSpPr/>
          <p:nvPr/>
        </p:nvCxnSpPr>
        <p:spPr>
          <a:xfrm rot="16200000" flipV="1">
            <a:off x="3857620" y="4244760"/>
            <a:ext cx="571504" cy="428628"/>
          </a:xfrm>
          <a:prstGeom prst="straightConnector1">
            <a:avLst/>
          </a:prstGeom>
          <a:ln w="381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1" name="ZoneTexte 10"/>
          <p:cNvSpPr txBox="1"/>
          <p:nvPr/>
        </p:nvSpPr>
        <p:spPr>
          <a:xfrm>
            <a:off x="4357686" y="4089742"/>
            <a:ext cx="646331" cy="369332"/>
          </a:xfrm>
          <a:prstGeom prst="rect">
            <a:avLst/>
          </a:prstGeom>
          <a:noFill/>
        </p:spPr>
        <p:txBody>
          <a:bodyPr wrap="none" rtlCol="0">
            <a:spAutoFit/>
          </a:bodyPr>
          <a:lstStyle/>
          <a:p>
            <a:r>
              <a:rPr lang="fr-FR" b="1" dirty="0" smtClean="0">
                <a:solidFill>
                  <a:srgbClr val="FF0000"/>
                </a:solidFill>
              </a:rPr>
              <a:t>SLA</a:t>
            </a:r>
            <a:endParaRPr lang="fr-FR" b="1" dirty="0">
              <a:solidFill>
                <a:srgbClr val="FF0000"/>
              </a:solidFill>
            </a:endParaRPr>
          </a:p>
        </p:txBody>
      </p:sp>
      <p:sp>
        <p:nvSpPr>
          <p:cNvPr id="13" name="Ellipse 12"/>
          <p:cNvSpPr/>
          <p:nvPr/>
        </p:nvSpPr>
        <p:spPr>
          <a:xfrm>
            <a:off x="2057691" y="2708920"/>
            <a:ext cx="3742733" cy="12345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 name="Ellipse 14"/>
          <p:cNvSpPr/>
          <p:nvPr/>
        </p:nvSpPr>
        <p:spPr>
          <a:xfrm>
            <a:off x="4022968" y="4941168"/>
            <a:ext cx="1652194" cy="92722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ZoneTexte 15"/>
          <p:cNvSpPr txBox="1"/>
          <p:nvPr/>
        </p:nvSpPr>
        <p:spPr>
          <a:xfrm>
            <a:off x="4258711" y="5968496"/>
            <a:ext cx="1180708" cy="369332"/>
          </a:xfrm>
          <a:prstGeom prst="rect">
            <a:avLst/>
          </a:prstGeom>
          <a:noFill/>
        </p:spPr>
        <p:txBody>
          <a:bodyPr wrap="none" rtlCol="0">
            <a:spAutoFit/>
          </a:bodyPr>
          <a:lstStyle/>
          <a:p>
            <a:r>
              <a:rPr lang="fr-FR" b="1" dirty="0" smtClean="0">
                <a:solidFill>
                  <a:schemeClr val="tx2"/>
                </a:solidFill>
              </a:rPr>
              <a:t>Votre FAI</a:t>
            </a:r>
            <a:endParaRPr lang="fr-FR" b="1" dirty="0">
              <a:solidFill>
                <a:schemeClr val="tx2"/>
              </a:solidFill>
            </a:endParaRPr>
          </a:p>
        </p:txBody>
      </p:sp>
      <p:pic>
        <p:nvPicPr>
          <p:cNvPr id="12" name="Image 11" descr="dollars-02.gif"/>
          <p:cNvPicPr>
            <a:picLocks noChangeAspect="1"/>
          </p:cNvPicPr>
          <p:nvPr/>
        </p:nvPicPr>
        <p:blipFill>
          <a:blip r:embed="rId3"/>
          <a:stretch>
            <a:fillRect/>
          </a:stretch>
        </p:blipFill>
        <p:spPr>
          <a:xfrm>
            <a:off x="7358082" y="4000504"/>
            <a:ext cx="928682" cy="1021550"/>
          </a:xfrm>
          <a:prstGeom prst="rect">
            <a:avLst/>
          </a:prstGeom>
        </p:spPr>
      </p:pic>
      <p:sp>
        <p:nvSpPr>
          <p:cNvPr id="14" name="ZoneTexte 13"/>
          <p:cNvSpPr txBox="1"/>
          <p:nvPr/>
        </p:nvSpPr>
        <p:spPr>
          <a:xfrm>
            <a:off x="3172561" y="2132112"/>
            <a:ext cx="1941622" cy="369332"/>
          </a:xfrm>
          <a:prstGeom prst="rect">
            <a:avLst/>
          </a:prstGeom>
          <a:noFill/>
        </p:spPr>
        <p:txBody>
          <a:bodyPr wrap="none" rtlCol="0">
            <a:spAutoFit/>
          </a:bodyPr>
          <a:lstStyle/>
          <a:p>
            <a:r>
              <a:rPr lang="fr-FR" b="1" dirty="0" smtClean="0">
                <a:solidFill>
                  <a:schemeClr val="tx2"/>
                </a:solidFill>
              </a:rPr>
              <a:t>Transit Provider</a:t>
            </a:r>
            <a:endParaRPr lang="fr-FR" b="1" dirty="0">
              <a:solidFill>
                <a:schemeClr val="tx2"/>
              </a:solidFill>
            </a:endParaRPr>
          </a:p>
        </p:txBody>
      </p:sp>
    </p:spTree>
    <p:extLst>
      <p:ext uri="{BB962C8B-B14F-4D97-AF65-F5344CB8AC3E}">
        <p14:creationId xmlns:p14="http://schemas.microsoft.com/office/powerpoint/2010/main" val="14605682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2"/>
                                        </p:tgtEl>
                                        <p:attrNameLst>
                                          <p:attrName>style.visibility</p:attrName>
                                        </p:attrNameLst>
                                      </p:cBhvr>
                                      <p:to>
                                        <p:strVal val="visible"/>
                                      </p:to>
                                    </p:set>
                                    <p:anim calcmode="lin" valueType="num">
                                      <p:cBhvr additive="base">
                                        <p:cTn id="13" dur="500" fill="hold"/>
                                        <p:tgtEl>
                                          <p:spTgt spid="12"/>
                                        </p:tgtEl>
                                        <p:attrNameLst>
                                          <p:attrName>ppt_x</p:attrName>
                                        </p:attrNameLst>
                                      </p:cBhvr>
                                      <p:tavLst>
                                        <p:tav tm="0">
                                          <p:val>
                                            <p:strVal val="#ppt_x"/>
                                          </p:val>
                                        </p:tav>
                                        <p:tav tm="100000">
                                          <p:val>
                                            <p:strVal val="#ppt_x"/>
                                          </p:val>
                                        </p:tav>
                                      </p:tavLst>
                                    </p:anim>
                                    <p:anim calcmode="lin" valueType="num">
                                      <p:cBhvr additive="base">
                                        <p:cTn id="14" dur="500" fill="hold"/>
                                        <p:tgtEl>
                                          <p:spTgt spid="12"/>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16"/>
                                        </p:tgtEl>
                                        <p:attrNameLst>
                                          <p:attrName>style.visibility</p:attrName>
                                        </p:attrNameLst>
                                      </p:cBhvr>
                                      <p:to>
                                        <p:strVal val="visible"/>
                                      </p:to>
                                    </p:set>
                                    <p:anim calcmode="lin" valueType="num">
                                      <p:cBhvr additive="base">
                                        <p:cTn id="17" dur="500" fill="hold"/>
                                        <p:tgtEl>
                                          <p:spTgt spid="16"/>
                                        </p:tgtEl>
                                        <p:attrNameLst>
                                          <p:attrName>ppt_x</p:attrName>
                                        </p:attrNameLst>
                                      </p:cBhvr>
                                      <p:tavLst>
                                        <p:tav tm="0">
                                          <p:val>
                                            <p:strVal val="#ppt_x"/>
                                          </p:val>
                                        </p:tav>
                                        <p:tav tm="100000">
                                          <p:val>
                                            <p:strVal val="#ppt_x"/>
                                          </p:val>
                                        </p:tav>
                                      </p:tavLst>
                                    </p:anim>
                                    <p:anim calcmode="lin" valueType="num">
                                      <p:cBhvr additive="base">
                                        <p:cTn id="1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0" presetClass="path" presetSubtype="0" accel="50000" decel="50000" fill="hold" nodeType="clickEffect">
                                  <p:stCondLst>
                                    <p:cond delay="0"/>
                                  </p:stCondLst>
                                  <p:childTnLst>
                                    <p:animMotion origin="layout" path="M 1.66667E-6 2.96947E-6 L -0.36215 0.10476 " pathEditMode="relative" ptsTypes="AA">
                                      <p:cBhvr>
                                        <p:cTn id="22" dur="2000" fill="hold"/>
                                        <p:tgtEl>
                                          <p:spTgt spid="12"/>
                                        </p:tgtEl>
                                        <p:attrNameLst>
                                          <p:attrName>ppt_x</p:attrName>
                                          <p:attrName>ppt_y</p:attrName>
                                        </p:attrNameLst>
                                      </p:cBhvr>
                                    </p:animMotion>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anim calcmode="lin" valueType="num">
                                      <p:cBhvr additive="base">
                                        <p:cTn id="27" dur="500" fill="hold"/>
                                        <p:tgtEl>
                                          <p:spTgt spid="10"/>
                                        </p:tgtEl>
                                        <p:attrNameLst>
                                          <p:attrName>ppt_x</p:attrName>
                                        </p:attrNameLst>
                                      </p:cBhvr>
                                      <p:tavLst>
                                        <p:tav tm="0">
                                          <p:val>
                                            <p:strVal val="#ppt_x"/>
                                          </p:val>
                                        </p:tav>
                                        <p:tav tm="100000">
                                          <p:val>
                                            <p:strVal val="#ppt_x"/>
                                          </p:val>
                                        </p:tav>
                                      </p:tavLst>
                                    </p:anim>
                                    <p:anim calcmode="lin" valueType="num">
                                      <p:cBhvr additive="base">
                                        <p:cTn id="28" dur="500" fill="hold"/>
                                        <p:tgtEl>
                                          <p:spTgt spid="10"/>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1"/>
                                        </p:tgtEl>
                                        <p:attrNameLst>
                                          <p:attrName>style.visibility</p:attrName>
                                        </p:attrNameLst>
                                      </p:cBhvr>
                                      <p:to>
                                        <p:strVal val="visible"/>
                                      </p:to>
                                    </p:set>
                                    <p:anim calcmode="lin" valueType="num">
                                      <p:cBhvr additive="base">
                                        <p:cTn id="31" dur="500" fill="hold"/>
                                        <p:tgtEl>
                                          <p:spTgt spid="11"/>
                                        </p:tgtEl>
                                        <p:attrNameLst>
                                          <p:attrName>ppt_x</p:attrName>
                                        </p:attrNameLst>
                                      </p:cBhvr>
                                      <p:tavLst>
                                        <p:tav tm="0">
                                          <p:val>
                                            <p:strVal val="#ppt_x"/>
                                          </p:val>
                                        </p:tav>
                                        <p:tav tm="100000">
                                          <p:val>
                                            <p:strVal val="#ppt_x"/>
                                          </p:val>
                                        </p:tav>
                                      </p:tavLst>
                                    </p:anim>
                                    <p:anim calcmode="lin" valueType="num">
                                      <p:cBhvr additive="base">
                                        <p:cTn id="3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0" presetClass="path" presetSubtype="0" accel="50000" decel="50000" fill="hold" nodeType="clickEffect">
                                  <p:stCondLst>
                                    <p:cond delay="0"/>
                                  </p:stCondLst>
                                  <p:childTnLst>
                                    <p:animMotion origin="layout" path="M -0.36215 0.10476 L -0.44878 -0.0525 " pathEditMode="relative" ptsTypes="AA">
                                      <p:cBhvr>
                                        <p:cTn id="36" dur="2000" fill="hold"/>
                                        <p:tgtEl>
                                          <p:spTgt spid="12"/>
                                        </p:tgtEl>
                                        <p:attrNameLst>
                                          <p:attrName>ppt_x</p:attrName>
                                          <p:attrName>ppt_y</p:attrName>
                                        </p:attrNameLst>
                                      </p:cBhvr>
                                    </p:animMotion>
                                  </p:childTnLst>
                                </p:cTn>
                              </p:par>
                              <p:par>
                                <p:cTn id="37" presetID="2" presetClass="entr" presetSubtype="4" fill="hold" grpId="0" nodeType="withEffect">
                                  <p:stCondLst>
                                    <p:cond delay="0"/>
                                  </p:stCondLst>
                                  <p:childTnLst>
                                    <p:set>
                                      <p:cBhvr>
                                        <p:cTn id="38" dur="1" fill="hold">
                                          <p:stCondLst>
                                            <p:cond delay="0"/>
                                          </p:stCondLst>
                                        </p:cTn>
                                        <p:tgtEl>
                                          <p:spTgt spid="14"/>
                                        </p:tgtEl>
                                        <p:attrNameLst>
                                          <p:attrName>style.visibility</p:attrName>
                                        </p:attrNameLst>
                                      </p:cBhvr>
                                      <p:to>
                                        <p:strVal val="visible"/>
                                      </p:to>
                                    </p:set>
                                    <p:anim calcmode="lin" valueType="num">
                                      <p:cBhvr additive="base">
                                        <p:cTn id="39" dur="500" fill="hold"/>
                                        <p:tgtEl>
                                          <p:spTgt spid="14"/>
                                        </p:tgtEl>
                                        <p:attrNameLst>
                                          <p:attrName>ppt_x</p:attrName>
                                        </p:attrNameLst>
                                      </p:cBhvr>
                                      <p:tavLst>
                                        <p:tav tm="0">
                                          <p:val>
                                            <p:strVal val="#ppt_x"/>
                                          </p:val>
                                        </p:tav>
                                        <p:tav tm="100000">
                                          <p:val>
                                            <p:strVal val="#ppt_x"/>
                                          </p:val>
                                        </p:tav>
                                      </p:tavLst>
                                    </p:anim>
                                    <p:anim calcmode="lin" valueType="num">
                                      <p:cBhvr additive="base">
                                        <p:cTn id="40"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6" grpId="0"/>
      <p:bldP spid="1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smtClean="0"/>
              <a:t>Digital native</a:t>
            </a:r>
            <a:endParaRPr lang="fr-FR" dirty="0"/>
          </a:p>
        </p:txBody>
      </p:sp>
      <p:sp>
        <p:nvSpPr>
          <p:cNvPr id="3" name="Espace réservé du contenu 2"/>
          <p:cNvSpPr>
            <a:spLocks noGrp="1"/>
          </p:cNvSpPr>
          <p:nvPr>
            <p:ph sz="quarter" idx="1"/>
          </p:nvPr>
        </p:nvSpPr>
        <p:spPr>
          <a:xfrm>
            <a:off x="457200" y="1772816"/>
            <a:ext cx="8229600" cy="1368152"/>
          </a:xfrm>
        </p:spPr>
        <p:txBody>
          <a:bodyPr>
            <a:normAutofit fontScale="77500" lnSpcReduction="20000"/>
          </a:bodyPr>
          <a:lstStyle/>
          <a:p>
            <a:pPr marL="0" indent="0">
              <a:buNone/>
            </a:pPr>
            <a:r>
              <a:rPr lang="fr-FR" i="1" dirty="0" smtClean="0"/>
              <a:t>« </a:t>
            </a:r>
            <a:r>
              <a:rPr lang="fr-FR" i="1" dirty="0"/>
              <a:t> Si, en effet, Internet a beaucoup à offrir à qui sait ce qu’il cherche, le même Internet est tout aussi capable de compléter l’abrutissement de ceux et celles qui y naviguent sans </a:t>
            </a:r>
            <a:r>
              <a:rPr lang="fr-FR" i="1" dirty="0" smtClean="0"/>
              <a:t>boussole… »</a:t>
            </a:r>
          </a:p>
          <a:p>
            <a:pPr marL="0" indent="0" algn="r">
              <a:buNone/>
            </a:pPr>
            <a:r>
              <a:rPr lang="fr-FR" sz="1400" i="1" dirty="0"/>
              <a:t>	</a:t>
            </a:r>
            <a:r>
              <a:rPr lang="fr-FR" sz="1400" i="1" dirty="0" smtClean="0"/>
              <a:t>Laurent </a:t>
            </a:r>
            <a:r>
              <a:rPr lang="fr-FR" sz="1400" i="1" dirty="0" err="1" smtClean="0"/>
              <a:t>Laplante</a:t>
            </a:r>
            <a:r>
              <a:rPr lang="fr-FR" sz="1400" i="1" dirty="0" smtClean="0"/>
              <a:t>, Journaliste québécois (né en 1934)</a:t>
            </a:r>
            <a:endParaRPr lang="fr-FR" sz="1400" i="1" dirty="0"/>
          </a:p>
        </p:txBody>
      </p:sp>
      <p:pic>
        <p:nvPicPr>
          <p:cNvPr id="5122" name="Picture 2" descr="http://www.ivyleagueinsecurities.com/wp-content/uploads/2010/09/digital-native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3768" y="3197847"/>
            <a:ext cx="4048125" cy="26860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85781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Exemple de P2P entre deux AS</a:t>
            </a:r>
            <a:endParaRPr lang="fr-FR" dirty="0"/>
          </a:p>
        </p:txBody>
      </p:sp>
      <p:sp>
        <p:nvSpPr>
          <p:cNvPr id="11" name="ZoneTexte 10"/>
          <p:cNvSpPr txBox="1"/>
          <p:nvPr/>
        </p:nvSpPr>
        <p:spPr>
          <a:xfrm>
            <a:off x="1511795" y="3905076"/>
            <a:ext cx="1291764" cy="369332"/>
          </a:xfrm>
          <a:prstGeom prst="rect">
            <a:avLst/>
          </a:prstGeom>
          <a:noFill/>
        </p:spPr>
        <p:txBody>
          <a:bodyPr wrap="none" rtlCol="0">
            <a:spAutoFit/>
          </a:bodyPr>
          <a:lstStyle/>
          <a:p>
            <a:r>
              <a:rPr lang="fr-FR" b="1" dirty="0" smtClean="0">
                <a:solidFill>
                  <a:schemeClr val="tx2"/>
                </a:solidFill>
              </a:rPr>
              <a:t>Gros AS 1</a:t>
            </a:r>
            <a:endParaRPr lang="fr-FR" b="1" dirty="0">
              <a:solidFill>
                <a:schemeClr val="tx2"/>
              </a:solidFill>
            </a:endParaRPr>
          </a:p>
        </p:txBody>
      </p:sp>
      <p:sp>
        <p:nvSpPr>
          <p:cNvPr id="13" name="Ellipse 12"/>
          <p:cNvSpPr/>
          <p:nvPr/>
        </p:nvSpPr>
        <p:spPr>
          <a:xfrm>
            <a:off x="607449" y="2564904"/>
            <a:ext cx="3100456" cy="12961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Ellipse 13"/>
          <p:cNvSpPr/>
          <p:nvPr/>
        </p:nvSpPr>
        <p:spPr>
          <a:xfrm>
            <a:off x="5076056" y="2420888"/>
            <a:ext cx="3100456" cy="12961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 name="ZoneTexte 16"/>
          <p:cNvSpPr txBox="1"/>
          <p:nvPr/>
        </p:nvSpPr>
        <p:spPr>
          <a:xfrm>
            <a:off x="5980402" y="3857370"/>
            <a:ext cx="1291764" cy="369332"/>
          </a:xfrm>
          <a:prstGeom prst="rect">
            <a:avLst/>
          </a:prstGeom>
          <a:noFill/>
        </p:spPr>
        <p:txBody>
          <a:bodyPr wrap="none" rtlCol="0">
            <a:spAutoFit/>
          </a:bodyPr>
          <a:lstStyle/>
          <a:p>
            <a:r>
              <a:rPr lang="fr-FR" b="1" dirty="0" smtClean="0">
                <a:solidFill>
                  <a:schemeClr val="tx2"/>
                </a:solidFill>
              </a:rPr>
              <a:t>Gros AS 2</a:t>
            </a:r>
            <a:endParaRPr lang="fr-FR" b="1" dirty="0">
              <a:solidFill>
                <a:schemeClr val="tx2"/>
              </a:solidFill>
            </a:endParaRPr>
          </a:p>
        </p:txBody>
      </p:sp>
      <p:cxnSp>
        <p:nvCxnSpPr>
          <p:cNvPr id="18" name="Connecteur droit avec flèche 17"/>
          <p:cNvCxnSpPr/>
          <p:nvPr/>
        </p:nvCxnSpPr>
        <p:spPr>
          <a:xfrm flipH="1">
            <a:off x="3779912" y="2996952"/>
            <a:ext cx="1152128" cy="72008"/>
          </a:xfrm>
          <a:prstGeom prst="straightConnector1">
            <a:avLst/>
          </a:prstGeom>
          <a:ln w="38100" cmpd="sng">
            <a:solidFill>
              <a:srgbClr val="00B050"/>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9" name="ZoneTexte 18"/>
          <p:cNvSpPr txBox="1"/>
          <p:nvPr/>
        </p:nvSpPr>
        <p:spPr>
          <a:xfrm>
            <a:off x="4047344" y="3212976"/>
            <a:ext cx="620683" cy="369332"/>
          </a:xfrm>
          <a:prstGeom prst="rect">
            <a:avLst/>
          </a:prstGeom>
          <a:noFill/>
        </p:spPr>
        <p:txBody>
          <a:bodyPr wrap="none" rtlCol="0">
            <a:spAutoFit/>
          </a:bodyPr>
          <a:lstStyle/>
          <a:p>
            <a:r>
              <a:rPr lang="fr-FR" b="1" dirty="0" smtClean="0">
                <a:solidFill>
                  <a:srgbClr val="00B050"/>
                </a:solidFill>
              </a:rPr>
              <a:t>P2P</a:t>
            </a:r>
            <a:endParaRPr lang="fr-FR" b="1" dirty="0">
              <a:solidFill>
                <a:srgbClr val="00B050"/>
              </a:solidFill>
            </a:endParaRPr>
          </a:p>
        </p:txBody>
      </p:sp>
    </p:spTree>
    <p:extLst>
      <p:ext uri="{BB962C8B-B14F-4D97-AF65-F5344CB8AC3E}">
        <p14:creationId xmlns:p14="http://schemas.microsoft.com/office/powerpoint/2010/main" val="10338992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500" fill="hold"/>
                                        <p:tgtEl>
                                          <p:spTgt spid="17"/>
                                        </p:tgtEl>
                                        <p:attrNameLst>
                                          <p:attrName>ppt_x</p:attrName>
                                        </p:attrNameLst>
                                      </p:cBhvr>
                                      <p:tavLst>
                                        <p:tav tm="0">
                                          <p:val>
                                            <p:strVal val="#ppt_x"/>
                                          </p:val>
                                        </p:tav>
                                        <p:tav tm="100000">
                                          <p:val>
                                            <p:strVal val="#ppt_x"/>
                                          </p:val>
                                        </p:tav>
                                      </p:tavLst>
                                    </p:anim>
                                    <p:anim calcmode="lin" valueType="num">
                                      <p:cBhvr additive="base">
                                        <p:cTn id="12"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blinds(horizontal)">
                                      <p:cBhvr>
                                        <p:cTn id="17" dur="500"/>
                                        <p:tgtEl>
                                          <p:spTgt spid="18"/>
                                        </p:tgtEl>
                                      </p:cBhvr>
                                    </p:animEffect>
                                  </p:childTnLst>
                                </p:cTn>
                              </p:par>
                              <p:par>
                                <p:cTn id="18" presetID="2" presetClass="entr" presetSubtype="4" fill="hold" grpId="0" nodeType="withEffect">
                                  <p:stCondLst>
                                    <p:cond delay="0"/>
                                  </p:stCondLst>
                                  <p:childTnLst>
                                    <p:set>
                                      <p:cBhvr>
                                        <p:cTn id="19" dur="1" fill="hold">
                                          <p:stCondLst>
                                            <p:cond delay="0"/>
                                          </p:stCondLst>
                                        </p:cTn>
                                        <p:tgtEl>
                                          <p:spTgt spid="19"/>
                                        </p:tgtEl>
                                        <p:attrNameLst>
                                          <p:attrName>style.visibility</p:attrName>
                                        </p:attrNameLst>
                                      </p:cBhvr>
                                      <p:to>
                                        <p:strVal val="visible"/>
                                      </p:to>
                                    </p:set>
                                    <p:anim calcmode="lin" valueType="num">
                                      <p:cBhvr additive="base">
                                        <p:cTn id="20" dur="500" fill="hold"/>
                                        <p:tgtEl>
                                          <p:spTgt spid="19"/>
                                        </p:tgtEl>
                                        <p:attrNameLst>
                                          <p:attrName>ppt_x</p:attrName>
                                        </p:attrNameLst>
                                      </p:cBhvr>
                                      <p:tavLst>
                                        <p:tav tm="0">
                                          <p:val>
                                            <p:strVal val="#ppt_x"/>
                                          </p:val>
                                        </p:tav>
                                        <p:tav tm="100000">
                                          <p:val>
                                            <p:strVal val="#ppt_x"/>
                                          </p:val>
                                        </p:tav>
                                      </p:tavLst>
                                    </p:anim>
                                    <p:anim calcmode="lin" valueType="num">
                                      <p:cBhvr additive="base">
                                        <p:cTn id="21"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7" grpId="0"/>
      <p:bldP spid="19"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De la réalité économique des réseaux</a:t>
            </a:r>
            <a:endParaRPr lang="fr-FR" dirty="0"/>
          </a:p>
        </p:txBody>
      </p:sp>
      <p:sp>
        <p:nvSpPr>
          <p:cNvPr id="4" name="Nuage 3"/>
          <p:cNvSpPr/>
          <p:nvPr/>
        </p:nvSpPr>
        <p:spPr>
          <a:xfrm>
            <a:off x="857224" y="1643050"/>
            <a:ext cx="7500990" cy="4643470"/>
          </a:xfrm>
          <a:prstGeom prst="cloud">
            <a:avLst/>
          </a:prstGeom>
          <a:solidFill>
            <a:schemeClr val="bg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800" b="1" dirty="0">
              <a:solidFill>
                <a:schemeClr val="bg2">
                  <a:lumMod val="60000"/>
                  <a:lumOff val="40000"/>
                </a:schemeClr>
              </a:solidFill>
            </a:endParaRPr>
          </a:p>
        </p:txBody>
      </p:sp>
      <p:cxnSp>
        <p:nvCxnSpPr>
          <p:cNvPr id="17" name="Connecteur droit avec flèche 16"/>
          <p:cNvCxnSpPr/>
          <p:nvPr/>
        </p:nvCxnSpPr>
        <p:spPr>
          <a:xfrm rot="16200000" flipV="1">
            <a:off x="2964645" y="3321843"/>
            <a:ext cx="500066" cy="285752"/>
          </a:xfrm>
          <a:prstGeom prst="straightConnector1">
            <a:avLst/>
          </a:prstGeom>
          <a:ln w="381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8" name="Connecteur droit avec flèche 17"/>
          <p:cNvCxnSpPr/>
          <p:nvPr/>
        </p:nvCxnSpPr>
        <p:spPr>
          <a:xfrm flipV="1">
            <a:off x="2214546" y="3214686"/>
            <a:ext cx="642942" cy="571504"/>
          </a:xfrm>
          <a:prstGeom prst="straightConnector1">
            <a:avLst/>
          </a:prstGeom>
          <a:ln w="381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9" name="Connecteur droit avec flèche 18"/>
          <p:cNvCxnSpPr/>
          <p:nvPr/>
        </p:nvCxnSpPr>
        <p:spPr>
          <a:xfrm flipV="1">
            <a:off x="3571868" y="3143248"/>
            <a:ext cx="642942" cy="571504"/>
          </a:xfrm>
          <a:prstGeom prst="straightConnector1">
            <a:avLst/>
          </a:prstGeom>
          <a:ln w="381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20" name="Connecteur droit avec flèche 19"/>
          <p:cNvCxnSpPr/>
          <p:nvPr/>
        </p:nvCxnSpPr>
        <p:spPr>
          <a:xfrm flipV="1">
            <a:off x="5214942" y="3000372"/>
            <a:ext cx="642942" cy="571504"/>
          </a:xfrm>
          <a:prstGeom prst="straightConnector1">
            <a:avLst/>
          </a:prstGeom>
          <a:ln w="381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21" name="Connecteur droit avec flèche 20"/>
          <p:cNvCxnSpPr/>
          <p:nvPr/>
        </p:nvCxnSpPr>
        <p:spPr>
          <a:xfrm rot="16200000" flipV="1">
            <a:off x="6322231" y="3036091"/>
            <a:ext cx="500066" cy="428628"/>
          </a:xfrm>
          <a:prstGeom prst="straightConnector1">
            <a:avLst/>
          </a:prstGeom>
          <a:ln w="381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22" name="Connecteur droit avec flèche 21"/>
          <p:cNvCxnSpPr/>
          <p:nvPr/>
        </p:nvCxnSpPr>
        <p:spPr>
          <a:xfrm rot="16200000" flipV="1">
            <a:off x="6179355" y="4393413"/>
            <a:ext cx="500066" cy="428628"/>
          </a:xfrm>
          <a:prstGeom prst="straightConnector1">
            <a:avLst/>
          </a:prstGeom>
          <a:ln w="381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23" name="Connecteur droit avec flèche 22"/>
          <p:cNvCxnSpPr/>
          <p:nvPr/>
        </p:nvCxnSpPr>
        <p:spPr>
          <a:xfrm rot="10800000">
            <a:off x="4500562" y="4786322"/>
            <a:ext cx="500066" cy="357190"/>
          </a:xfrm>
          <a:prstGeom prst="straightConnector1">
            <a:avLst/>
          </a:prstGeom>
          <a:ln w="381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24" name="Connecteur droit avec flèche 23"/>
          <p:cNvCxnSpPr/>
          <p:nvPr/>
        </p:nvCxnSpPr>
        <p:spPr>
          <a:xfrm rot="16200000" flipV="1">
            <a:off x="2071670" y="4500570"/>
            <a:ext cx="714380" cy="428628"/>
          </a:xfrm>
          <a:prstGeom prst="straightConnector1">
            <a:avLst/>
          </a:prstGeom>
          <a:ln w="381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25" name="Connecteur droit avec flèche 24"/>
          <p:cNvCxnSpPr/>
          <p:nvPr/>
        </p:nvCxnSpPr>
        <p:spPr>
          <a:xfrm rot="16200000" flipV="1">
            <a:off x="5107785" y="3821909"/>
            <a:ext cx="500066" cy="428628"/>
          </a:xfrm>
          <a:prstGeom prst="straightConnector1">
            <a:avLst/>
          </a:prstGeom>
          <a:ln w="381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26" name="Connecteur droit avec flèche 25"/>
          <p:cNvCxnSpPr/>
          <p:nvPr/>
        </p:nvCxnSpPr>
        <p:spPr>
          <a:xfrm flipV="1">
            <a:off x="6286512" y="3643314"/>
            <a:ext cx="642942" cy="571504"/>
          </a:xfrm>
          <a:prstGeom prst="straightConnector1">
            <a:avLst/>
          </a:prstGeom>
          <a:ln w="381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27" name="Connecteur droit avec flèche 26"/>
          <p:cNvCxnSpPr/>
          <p:nvPr/>
        </p:nvCxnSpPr>
        <p:spPr>
          <a:xfrm rot="16200000" flipV="1">
            <a:off x="3286116" y="4429132"/>
            <a:ext cx="571504" cy="285752"/>
          </a:xfrm>
          <a:prstGeom prst="straightConnector1">
            <a:avLst/>
          </a:prstGeom>
          <a:ln w="381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28" name="Connecteur droit avec flèche 27"/>
          <p:cNvCxnSpPr/>
          <p:nvPr/>
        </p:nvCxnSpPr>
        <p:spPr>
          <a:xfrm rot="10800000">
            <a:off x="4357686" y="3071810"/>
            <a:ext cx="428628" cy="357190"/>
          </a:xfrm>
          <a:prstGeom prst="straightConnector1">
            <a:avLst/>
          </a:prstGeom>
          <a:ln w="381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29" name="Connecteur droit avec flèche 28"/>
          <p:cNvCxnSpPr/>
          <p:nvPr/>
        </p:nvCxnSpPr>
        <p:spPr>
          <a:xfrm rot="10800000">
            <a:off x="3357554" y="2928934"/>
            <a:ext cx="642942" cy="1588"/>
          </a:xfrm>
          <a:prstGeom prst="straightConnector1">
            <a:avLst/>
          </a:prstGeom>
          <a:ln w="38100" cmpd="sng">
            <a:solidFill>
              <a:srgbClr val="00B05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30" name="Connecteur droit avec flèche 29"/>
          <p:cNvCxnSpPr/>
          <p:nvPr/>
        </p:nvCxnSpPr>
        <p:spPr>
          <a:xfrm rot="10800000">
            <a:off x="4643438" y="2857496"/>
            <a:ext cx="1000132" cy="1588"/>
          </a:xfrm>
          <a:prstGeom prst="straightConnector1">
            <a:avLst/>
          </a:prstGeom>
          <a:ln w="38100" cmpd="sng">
            <a:solidFill>
              <a:srgbClr val="00B05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31" name="Connecteur droit avec flèche 30"/>
          <p:cNvCxnSpPr/>
          <p:nvPr/>
        </p:nvCxnSpPr>
        <p:spPr>
          <a:xfrm rot="10800000" flipV="1">
            <a:off x="3714744" y="3786190"/>
            <a:ext cx="714380" cy="142876"/>
          </a:xfrm>
          <a:prstGeom prst="straightConnector1">
            <a:avLst/>
          </a:prstGeom>
          <a:ln w="38100" cmpd="sng">
            <a:solidFill>
              <a:srgbClr val="00B050"/>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33" name="Ellipse 32"/>
          <p:cNvSpPr/>
          <p:nvPr/>
        </p:nvSpPr>
        <p:spPr>
          <a:xfrm>
            <a:off x="3987249" y="2703478"/>
            <a:ext cx="620470" cy="3112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4" name="Ellipse 33"/>
          <p:cNvSpPr/>
          <p:nvPr/>
        </p:nvSpPr>
        <p:spPr>
          <a:xfrm>
            <a:off x="2594208" y="2812302"/>
            <a:ext cx="620470" cy="3112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5" name="Ellipse 34"/>
          <p:cNvSpPr/>
          <p:nvPr/>
        </p:nvSpPr>
        <p:spPr>
          <a:xfrm>
            <a:off x="5804156" y="2658734"/>
            <a:ext cx="620470" cy="3112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6" name="Ellipse 35"/>
          <p:cNvSpPr/>
          <p:nvPr/>
        </p:nvSpPr>
        <p:spPr>
          <a:xfrm>
            <a:off x="4500561" y="3502477"/>
            <a:ext cx="620470" cy="3112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7" name="Ellipse 36"/>
          <p:cNvSpPr/>
          <p:nvPr/>
        </p:nvSpPr>
        <p:spPr>
          <a:xfrm>
            <a:off x="3021135" y="3880615"/>
            <a:ext cx="620470" cy="3112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8" name="Ellipse 37"/>
          <p:cNvSpPr/>
          <p:nvPr/>
        </p:nvSpPr>
        <p:spPr>
          <a:xfrm>
            <a:off x="1814513" y="3941991"/>
            <a:ext cx="620470" cy="3112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9" name="Ellipse 38"/>
          <p:cNvSpPr/>
          <p:nvPr/>
        </p:nvSpPr>
        <p:spPr>
          <a:xfrm>
            <a:off x="3829414" y="4630715"/>
            <a:ext cx="620470" cy="3112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0" name="Ellipse 39"/>
          <p:cNvSpPr/>
          <p:nvPr/>
        </p:nvSpPr>
        <p:spPr>
          <a:xfrm>
            <a:off x="5643570" y="4130649"/>
            <a:ext cx="620470" cy="3112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1" name="Ellipse 40"/>
          <p:cNvSpPr/>
          <p:nvPr/>
        </p:nvSpPr>
        <p:spPr>
          <a:xfrm>
            <a:off x="6913806" y="3359794"/>
            <a:ext cx="620470" cy="3112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2" name="Ellipse 41"/>
          <p:cNvSpPr/>
          <p:nvPr/>
        </p:nvSpPr>
        <p:spPr>
          <a:xfrm>
            <a:off x="6357950" y="4916467"/>
            <a:ext cx="620470" cy="3112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3" name="Ellipse 42"/>
          <p:cNvSpPr/>
          <p:nvPr/>
        </p:nvSpPr>
        <p:spPr>
          <a:xfrm>
            <a:off x="4750594" y="5227680"/>
            <a:ext cx="620470" cy="3112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4" name="Ellipse 43"/>
          <p:cNvSpPr/>
          <p:nvPr/>
        </p:nvSpPr>
        <p:spPr>
          <a:xfrm>
            <a:off x="2400665" y="5141660"/>
            <a:ext cx="620470" cy="3112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5" name="ZoneTexte 44"/>
          <p:cNvSpPr txBox="1"/>
          <p:nvPr/>
        </p:nvSpPr>
        <p:spPr>
          <a:xfrm>
            <a:off x="3714743" y="2132856"/>
            <a:ext cx="2239062" cy="369332"/>
          </a:xfrm>
          <a:prstGeom prst="rect">
            <a:avLst/>
          </a:prstGeom>
          <a:noFill/>
        </p:spPr>
        <p:txBody>
          <a:bodyPr wrap="square" rtlCol="0">
            <a:spAutoFit/>
          </a:bodyPr>
          <a:lstStyle/>
          <a:p>
            <a:r>
              <a:rPr lang="fr-FR" b="1" dirty="0" smtClean="0"/>
              <a:t>TIER 1</a:t>
            </a:r>
            <a:endParaRPr lang="fr-FR" b="1" dirty="0"/>
          </a:p>
        </p:txBody>
      </p:sp>
      <p:sp>
        <p:nvSpPr>
          <p:cNvPr id="46" name="ZoneTexte 45"/>
          <p:cNvSpPr txBox="1"/>
          <p:nvPr/>
        </p:nvSpPr>
        <p:spPr>
          <a:xfrm>
            <a:off x="7380312" y="3744401"/>
            <a:ext cx="2239062" cy="369332"/>
          </a:xfrm>
          <a:prstGeom prst="rect">
            <a:avLst/>
          </a:prstGeom>
          <a:noFill/>
        </p:spPr>
        <p:txBody>
          <a:bodyPr wrap="square" rtlCol="0">
            <a:spAutoFit/>
          </a:bodyPr>
          <a:lstStyle/>
          <a:p>
            <a:r>
              <a:rPr lang="fr-FR" b="1" dirty="0" smtClean="0"/>
              <a:t>TIER 2</a:t>
            </a:r>
            <a:endParaRPr lang="fr-FR" b="1" dirty="0"/>
          </a:p>
        </p:txBody>
      </p:sp>
      <p:sp>
        <p:nvSpPr>
          <p:cNvPr id="47" name="ZoneTexte 46"/>
          <p:cNvSpPr txBox="1"/>
          <p:nvPr/>
        </p:nvSpPr>
        <p:spPr>
          <a:xfrm>
            <a:off x="4018758" y="5661248"/>
            <a:ext cx="2239062" cy="369332"/>
          </a:xfrm>
          <a:prstGeom prst="rect">
            <a:avLst/>
          </a:prstGeom>
          <a:noFill/>
        </p:spPr>
        <p:txBody>
          <a:bodyPr wrap="square" rtlCol="0">
            <a:spAutoFit/>
          </a:bodyPr>
          <a:lstStyle/>
          <a:p>
            <a:r>
              <a:rPr lang="fr-FR" b="1" dirty="0" smtClean="0"/>
              <a:t>TIER 3</a:t>
            </a:r>
            <a:endParaRPr lang="fr-FR" b="1" dirty="0"/>
          </a:p>
        </p:txBody>
      </p:sp>
    </p:spTree>
    <p:extLst>
      <p:ext uri="{BB962C8B-B14F-4D97-AF65-F5344CB8AC3E}">
        <p14:creationId xmlns:p14="http://schemas.microsoft.com/office/powerpoint/2010/main" val="6214644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fade">
                                      <p:cBhvr>
                                        <p:cTn id="7" dur="500"/>
                                        <p:tgtEl>
                                          <p:spTgt spid="4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3"/>
                                        </p:tgtEl>
                                        <p:attrNameLst>
                                          <p:attrName>style.visibility</p:attrName>
                                        </p:attrNameLst>
                                      </p:cBhvr>
                                      <p:to>
                                        <p:strVal val="visible"/>
                                      </p:to>
                                    </p:set>
                                    <p:animEffect transition="in" filter="fade">
                                      <p:cBhvr>
                                        <p:cTn id="10" dur="500"/>
                                        <p:tgtEl>
                                          <p:spTgt spid="4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9"/>
                                        </p:tgtEl>
                                        <p:attrNameLst>
                                          <p:attrName>style.visibility</p:attrName>
                                        </p:attrNameLst>
                                      </p:cBhvr>
                                      <p:to>
                                        <p:strVal val="visible"/>
                                      </p:to>
                                    </p:set>
                                    <p:animEffect transition="in" filter="fade">
                                      <p:cBhvr>
                                        <p:cTn id="13" dur="500"/>
                                        <p:tgtEl>
                                          <p:spTgt spid="39"/>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7"/>
                                        </p:tgtEl>
                                        <p:attrNameLst>
                                          <p:attrName>style.visibility</p:attrName>
                                        </p:attrNameLst>
                                      </p:cBhvr>
                                      <p:to>
                                        <p:strVal val="visible"/>
                                      </p:to>
                                    </p:set>
                                    <p:animEffect transition="in" filter="fade">
                                      <p:cBhvr>
                                        <p:cTn id="16" dur="500"/>
                                        <p:tgtEl>
                                          <p:spTgt spid="37"/>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8"/>
                                        </p:tgtEl>
                                        <p:attrNameLst>
                                          <p:attrName>style.visibility</p:attrName>
                                        </p:attrNameLst>
                                      </p:cBhvr>
                                      <p:to>
                                        <p:strVal val="visible"/>
                                      </p:to>
                                    </p:set>
                                    <p:animEffect transition="in" filter="fade">
                                      <p:cBhvr>
                                        <p:cTn id="19" dur="500"/>
                                        <p:tgtEl>
                                          <p:spTgt spid="38"/>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4"/>
                                        </p:tgtEl>
                                        <p:attrNameLst>
                                          <p:attrName>style.visibility</p:attrName>
                                        </p:attrNameLst>
                                      </p:cBhvr>
                                      <p:to>
                                        <p:strVal val="visible"/>
                                      </p:to>
                                    </p:set>
                                    <p:animEffect transition="in" filter="fade">
                                      <p:cBhvr>
                                        <p:cTn id="22" dur="500"/>
                                        <p:tgtEl>
                                          <p:spTgt spid="34"/>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3"/>
                                        </p:tgtEl>
                                        <p:attrNameLst>
                                          <p:attrName>style.visibility</p:attrName>
                                        </p:attrNameLst>
                                      </p:cBhvr>
                                      <p:to>
                                        <p:strVal val="visible"/>
                                      </p:to>
                                    </p:set>
                                    <p:animEffect transition="in" filter="fade">
                                      <p:cBhvr>
                                        <p:cTn id="25" dur="500"/>
                                        <p:tgtEl>
                                          <p:spTgt spid="33"/>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6"/>
                                        </p:tgtEl>
                                        <p:attrNameLst>
                                          <p:attrName>style.visibility</p:attrName>
                                        </p:attrNameLst>
                                      </p:cBhvr>
                                      <p:to>
                                        <p:strVal val="visible"/>
                                      </p:to>
                                    </p:set>
                                    <p:animEffect transition="in" filter="fade">
                                      <p:cBhvr>
                                        <p:cTn id="28" dur="500"/>
                                        <p:tgtEl>
                                          <p:spTgt spid="36"/>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5"/>
                                        </p:tgtEl>
                                        <p:attrNameLst>
                                          <p:attrName>style.visibility</p:attrName>
                                        </p:attrNameLst>
                                      </p:cBhvr>
                                      <p:to>
                                        <p:strVal val="visible"/>
                                      </p:to>
                                    </p:set>
                                    <p:animEffect transition="in" filter="fade">
                                      <p:cBhvr>
                                        <p:cTn id="31" dur="500"/>
                                        <p:tgtEl>
                                          <p:spTgt spid="35"/>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40"/>
                                        </p:tgtEl>
                                        <p:attrNameLst>
                                          <p:attrName>style.visibility</p:attrName>
                                        </p:attrNameLst>
                                      </p:cBhvr>
                                      <p:to>
                                        <p:strVal val="visible"/>
                                      </p:to>
                                    </p:set>
                                    <p:animEffect transition="in" filter="fade">
                                      <p:cBhvr>
                                        <p:cTn id="34" dur="500"/>
                                        <p:tgtEl>
                                          <p:spTgt spid="40"/>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41"/>
                                        </p:tgtEl>
                                        <p:attrNameLst>
                                          <p:attrName>style.visibility</p:attrName>
                                        </p:attrNameLst>
                                      </p:cBhvr>
                                      <p:to>
                                        <p:strVal val="visible"/>
                                      </p:to>
                                    </p:set>
                                    <p:animEffect transition="in" filter="fade">
                                      <p:cBhvr>
                                        <p:cTn id="37" dur="500"/>
                                        <p:tgtEl>
                                          <p:spTgt spid="41"/>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42"/>
                                        </p:tgtEl>
                                        <p:attrNameLst>
                                          <p:attrName>style.visibility</p:attrName>
                                        </p:attrNameLst>
                                      </p:cBhvr>
                                      <p:to>
                                        <p:strVal val="visible"/>
                                      </p:to>
                                    </p:set>
                                    <p:animEffect transition="in" filter="fade">
                                      <p:cBhvr>
                                        <p:cTn id="40" dur="500"/>
                                        <p:tgtEl>
                                          <p:spTgt spid="42"/>
                                        </p:tgtEl>
                                      </p:cBhvr>
                                    </p:animEffect>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17"/>
                                        </p:tgtEl>
                                        <p:attrNameLst>
                                          <p:attrName>style.visibility</p:attrName>
                                        </p:attrNameLst>
                                      </p:cBhvr>
                                      <p:to>
                                        <p:strVal val="visible"/>
                                      </p:to>
                                    </p:set>
                                    <p:anim calcmode="lin" valueType="num">
                                      <p:cBhvr additive="base">
                                        <p:cTn id="45" dur="500" fill="hold"/>
                                        <p:tgtEl>
                                          <p:spTgt spid="17"/>
                                        </p:tgtEl>
                                        <p:attrNameLst>
                                          <p:attrName>ppt_x</p:attrName>
                                        </p:attrNameLst>
                                      </p:cBhvr>
                                      <p:tavLst>
                                        <p:tav tm="0">
                                          <p:val>
                                            <p:strVal val="#ppt_x"/>
                                          </p:val>
                                        </p:tav>
                                        <p:tav tm="100000">
                                          <p:val>
                                            <p:strVal val="#ppt_x"/>
                                          </p:val>
                                        </p:tav>
                                      </p:tavLst>
                                    </p:anim>
                                    <p:anim calcmode="lin" valueType="num">
                                      <p:cBhvr additive="base">
                                        <p:cTn id="46" dur="500" fill="hold"/>
                                        <p:tgtEl>
                                          <p:spTgt spid="17"/>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18"/>
                                        </p:tgtEl>
                                        <p:attrNameLst>
                                          <p:attrName>style.visibility</p:attrName>
                                        </p:attrNameLst>
                                      </p:cBhvr>
                                      <p:to>
                                        <p:strVal val="visible"/>
                                      </p:to>
                                    </p:set>
                                    <p:anim calcmode="lin" valueType="num">
                                      <p:cBhvr additive="base">
                                        <p:cTn id="49" dur="500" fill="hold"/>
                                        <p:tgtEl>
                                          <p:spTgt spid="18"/>
                                        </p:tgtEl>
                                        <p:attrNameLst>
                                          <p:attrName>ppt_x</p:attrName>
                                        </p:attrNameLst>
                                      </p:cBhvr>
                                      <p:tavLst>
                                        <p:tav tm="0">
                                          <p:val>
                                            <p:strVal val="#ppt_x"/>
                                          </p:val>
                                        </p:tav>
                                        <p:tav tm="100000">
                                          <p:val>
                                            <p:strVal val="#ppt_x"/>
                                          </p:val>
                                        </p:tav>
                                      </p:tavLst>
                                    </p:anim>
                                    <p:anim calcmode="lin" valueType="num">
                                      <p:cBhvr additive="base">
                                        <p:cTn id="50" dur="500" fill="hold"/>
                                        <p:tgtEl>
                                          <p:spTgt spid="18"/>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19"/>
                                        </p:tgtEl>
                                        <p:attrNameLst>
                                          <p:attrName>style.visibility</p:attrName>
                                        </p:attrNameLst>
                                      </p:cBhvr>
                                      <p:to>
                                        <p:strVal val="visible"/>
                                      </p:to>
                                    </p:set>
                                    <p:anim calcmode="lin" valueType="num">
                                      <p:cBhvr additive="base">
                                        <p:cTn id="53" dur="500" fill="hold"/>
                                        <p:tgtEl>
                                          <p:spTgt spid="19"/>
                                        </p:tgtEl>
                                        <p:attrNameLst>
                                          <p:attrName>ppt_x</p:attrName>
                                        </p:attrNameLst>
                                      </p:cBhvr>
                                      <p:tavLst>
                                        <p:tav tm="0">
                                          <p:val>
                                            <p:strVal val="#ppt_x"/>
                                          </p:val>
                                        </p:tav>
                                        <p:tav tm="100000">
                                          <p:val>
                                            <p:strVal val="#ppt_x"/>
                                          </p:val>
                                        </p:tav>
                                      </p:tavLst>
                                    </p:anim>
                                    <p:anim calcmode="lin" valueType="num">
                                      <p:cBhvr additive="base">
                                        <p:cTn id="54" dur="500" fill="hold"/>
                                        <p:tgtEl>
                                          <p:spTgt spid="19"/>
                                        </p:tgtEl>
                                        <p:attrNameLst>
                                          <p:attrName>ppt_y</p:attrName>
                                        </p:attrNameLst>
                                      </p:cBhvr>
                                      <p:tavLst>
                                        <p:tav tm="0">
                                          <p:val>
                                            <p:strVal val="1+#ppt_h/2"/>
                                          </p:val>
                                        </p:tav>
                                        <p:tav tm="100000">
                                          <p:val>
                                            <p:strVal val="#ppt_y"/>
                                          </p:val>
                                        </p:tav>
                                      </p:tavLst>
                                    </p:anim>
                                  </p:childTnLst>
                                </p:cTn>
                              </p:par>
                              <p:par>
                                <p:cTn id="55" presetID="2" presetClass="entr" presetSubtype="4" fill="hold" nodeType="withEffect">
                                  <p:stCondLst>
                                    <p:cond delay="0"/>
                                  </p:stCondLst>
                                  <p:childTnLst>
                                    <p:set>
                                      <p:cBhvr>
                                        <p:cTn id="56" dur="1" fill="hold">
                                          <p:stCondLst>
                                            <p:cond delay="0"/>
                                          </p:stCondLst>
                                        </p:cTn>
                                        <p:tgtEl>
                                          <p:spTgt spid="20"/>
                                        </p:tgtEl>
                                        <p:attrNameLst>
                                          <p:attrName>style.visibility</p:attrName>
                                        </p:attrNameLst>
                                      </p:cBhvr>
                                      <p:to>
                                        <p:strVal val="visible"/>
                                      </p:to>
                                    </p:set>
                                    <p:anim calcmode="lin" valueType="num">
                                      <p:cBhvr additive="base">
                                        <p:cTn id="57" dur="500" fill="hold"/>
                                        <p:tgtEl>
                                          <p:spTgt spid="20"/>
                                        </p:tgtEl>
                                        <p:attrNameLst>
                                          <p:attrName>ppt_x</p:attrName>
                                        </p:attrNameLst>
                                      </p:cBhvr>
                                      <p:tavLst>
                                        <p:tav tm="0">
                                          <p:val>
                                            <p:strVal val="#ppt_x"/>
                                          </p:val>
                                        </p:tav>
                                        <p:tav tm="100000">
                                          <p:val>
                                            <p:strVal val="#ppt_x"/>
                                          </p:val>
                                        </p:tav>
                                      </p:tavLst>
                                    </p:anim>
                                    <p:anim calcmode="lin" valueType="num">
                                      <p:cBhvr additive="base">
                                        <p:cTn id="58" dur="500" fill="hold"/>
                                        <p:tgtEl>
                                          <p:spTgt spid="20"/>
                                        </p:tgtEl>
                                        <p:attrNameLst>
                                          <p:attrName>ppt_y</p:attrName>
                                        </p:attrNameLst>
                                      </p:cBhvr>
                                      <p:tavLst>
                                        <p:tav tm="0">
                                          <p:val>
                                            <p:strVal val="1+#ppt_h/2"/>
                                          </p:val>
                                        </p:tav>
                                        <p:tav tm="100000">
                                          <p:val>
                                            <p:strVal val="#ppt_y"/>
                                          </p:val>
                                        </p:tav>
                                      </p:tavLst>
                                    </p:anim>
                                  </p:childTnLst>
                                </p:cTn>
                              </p:par>
                              <p:par>
                                <p:cTn id="59" presetID="2" presetClass="entr" presetSubtype="4" fill="hold" nodeType="withEffect">
                                  <p:stCondLst>
                                    <p:cond delay="0"/>
                                  </p:stCondLst>
                                  <p:childTnLst>
                                    <p:set>
                                      <p:cBhvr>
                                        <p:cTn id="60" dur="1" fill="hold">
                                          <p:stCondLst>
                                            <p:cond delay="0"/>
                                          </p:stCondLst>
                                        </p:cTn>
                                        <p:tgtEl>
                                          <p:spTgt spid="21"/>
                                        </p:tgtEl>
                                        <p:attrNameLst>
                                          <p:attrName>style.visibility</p:attrName>
                                        </p:attrNameLst>
                                      </p:cBhvr>
                                      <p:to>
                                        <p:strVal val="visible"/>
                                      </p:to>
                                    </p:set>
                                    <p:anim calcmode="lin" valueType="num">
                                      <p:cBhvr additive="base">
                                        <p:cTn id="61" dur="500" fill="hold"/>
                                        <p:tgtEl>
                                          <p:spTgt spid="21"/>
                                        </p:tgtEl>
                                        <p:attrNameLst>
                                          <p:attrName>ppt_x</p:attrName>
                                        </p:attrNameLst>
                                      </p:cBhvr>
                                      <p:tavLst>
                                        <p:tav tm="0">
                                          <p:val>
                                            <p:strVal val="#ppt_x"/>
                                          </p:val>
                                        </p:tav>
                                        <p:tav tm="100000">
                                          <p:val>
                                            <p:strVal val="#ppt_x"/>
                                          </p:val>
                                        </p:tav>
                                      </p:tavLst>
                                    </p:anim>
                                    <p:anim calcmode="lin" valueType="num">
                                      <p:cBhvr additive="base">
                                        <p:cTn id="62" dur="500" fill="hold"/>
                                        <p:tgtEl>
                                          <p:spTgt spid="21"/>
                                        </p:tgtEl>
                                        <p:attrNameLst>
                                          <p:attrName>ppt_y</p:attrName>
                                        </p:attrNameLst>
                                      </p:cBhvr>
                                      <p:tavLst>
                                        <p:tav tm="0">
                                          <p:val>
                                            <p:strVal val="1+#ppt_h/2"/>
                                          </p:val>
                                        </p:tav>
                                        <p:tav tm="100000">
                                          <p:val>
                                            <p:strVal val="#ppt_y"/>
                                          </p:val>
                                        </p:tav>
                                      </p:tavLst>
                                    </p:anim>
                                  </p:childTnLst>
                                </p:cTn>
                              </p:par>
                              <p:par>
                                <p:cTn id="63" presetID="2" presetClass="entr" presetSubtype="4" fill="hold" nodeType="withEffect">
                                  <p:stCondLst>
                                    <p:cond delay="0"/>
                                  </p:stCondLst>
                                  <p:childTnLst>
                                    <p:set>
                                      <p:cBhvr>
                                        <p:cTn id="64" dur="1" fill="hold">
                                          <p:stCondLst>
                                            <p:cond delay="0"/>
                                          </p:stCondLst>
                                        </p:cTn>
                                        <p:tgtEl>
                                          <p:spTgt spid="22"/>
                                        </p:tgtEl>
                                        <p:attrNameLst>
                                          <p:attrName>style.visibility</p:attrName>
                                        </p:attrNameLst>
                                      </p:cBhvr>
                                      <p:to>
                                        <p:strVal val="visible"/>
                                      </p:to>
                                    </p:set>
                                    <p:anim calcmode="lin" valueType="num">
                                      <p:cBhvr additive="base">
                                        <p:cTn id="65" dur="500" fill="hold"/>
                                        <p:tgtEl>
                                          <p:spTgt spid="22"/>
                                        </p:tgtEl>
                                        <p:attrNameLst>
                                          <p:attrName>ppt_x</p:attrName>
                                        </p:attrNameLst>
                                      </p:cBhvr>
                                      <p:tavLst>
                                        <p:tav tm="0">
                                          <p:val>
                                            <p:strVal val="#ppt_x"/>
                                          </p:val>
                                        </p:tav>
                                        <p:tav tm="100000">
                                          <p:val>
                                            <p:strVal val="#ppt_x"/>
                                          </p:val>
                                        </p:tav>
                                      </p:tavLst>
                                    </p:anim>
                                    <p:anim calcmode="lin" valueType="num">
                                      <p:cBhvr additive="base">
                                        <p:cTn id="66" dur="500" fill="hold"/>
                                        <p:tgtEl>
                                          <p:spTgt spid="22"/>
                                        </p:tgtEl>
                                        <p:attrNameLst>
                                          <p:attrName>ppt_y</p:attrName>
                                        </p:attrNameLst>
                                      </p:cBhvr>
                                      <p:tavLst>
                                        <p:tav tm="0">
                                          <p:val>
                                            <p:strVal val="1+#ppt_h/2"/>
                                          </p:val>
                                        </p:tav>
                                        <p:tav tm="100000">
                                          <p:val>
                                            <p:strVal val="#ppt_y"/>
                                          </p:val>
                                        </p:tav>
                                      </p:tavLst>
                                    </p:anim>
                                  </p:childTnLst>
                                </p:cTn>
                              </p:par>
                              <p:par>
                                <p:cTn id="67" presetID="2" presetClass="entr" presetSubtype="4" fill="hold" nodeType="withEffect">
                                  <p:stCondLst>
                                    <p:cond delay="0"/>
                                  </p:stCondLst>
                                  <p:childTnLst>
                                    <p:set>
                                      <p:cBhvr>
                                        <p:cTn id="68" dur="1" fill="hold">
                                          <p:stCondLst>
                                            <p:cond delay="0"/>
                                          </p:stCondLst>
                                        </p:cTn>
                                        <p:tgtEl>
                                          <p:spTgt spid="23"/>
                                        </p:tgtEl>
                                        <p:attrNameLst>
                                          <p:attrName>style.visibility</p:attrName>
                                        </p:attrNameLst>
                                      </p:cBhvr>
                                      <p:to>
                                        <p:strVal val="visible"/>
                                      </p:to>
                                    </p:set>
                                    <p:anim calcmode="lin" valueType="num">
                                      <p:cBhvr additive="base">
                                        <p:cTn id="69" dur="500" fill="hold"/>
                                        <p:tgtEl>
                                          <p:spTgt spid="23"/>
                                        </p:tgtEl>
                                        <p:attrNameLst>
                                          <p:attrName>ppt_x</p:attrName>
                                        </p:attrNameLst>
                                      </p:cBhvr>
                                      <p:tavLst>
                                        <p:tav tm="0">
                                          <p:val>
                                            <p:strVal val="#ppt_x"/>
                                          </p:val>
                                        </p:tav>
                                        <p:tav tm="100000">
                                          <p:val>
                                            <p:strVal val="#ppt_x"/>
                                          </p:val>
                                        </p:tav>
                                      </p:tavLst>
                                    </p:anim>
                                    <p:anim calcmode="lin" valueType="num">
                                      <p:cBhvr additive="base">
                                        <p:cTn id="70" dur="500" fill="hold"/>
                                        <p:tgtEl>
                                          <p:spTgt spid="23"/>
                                        </p:tgtEl>
                                        <p:attrNameLst>
                                          <p:attrName>ppt_y</p:attrName>
                                        </p:attrNameLst>
                                      </p:cBhvr>
                                      <p:tavLst>
                                        <p:tav tm="0">
                                          <p:val>
                                            <p:strVal val="1+#ppt_h/2"/>
                                          </p:val>
                                        </p:tav>
                                        <p:tav tm="100000">
                                          <p:val>
                                            <p:strVal val="#ppt_y"/>
                                          </p:val>
                                        </p:tav>
                                      </p:tavLst>
                                    </p:anim>
                                  </p:childTnLst>
                                </p:cTn>
                              </p:par>
                              <p:par>
                                <p:cTn id="71" presetID="2" presetClass="entr" presetSubtype="4" fill="hold" nodeType="withEffect">
                                  <p:stCondLst>
                                    <p:cond delay="0"/>
                                  </p:stCondLst>
                                  <p:childTnLst>
                                    <p:set>
                                      <p:cBhvr>
                                        <p:cTn id="72" dur="1" fill="hold">
                                          <p:stCondLst>
                                            <p:cond delay="0"/>
                                          </p:stCondLst>
                                        </p:cTn>
                                        <p:tgtEl>
                                          <p:spTgt spid="24"/>
                                        </p:tgtEl>
                                        <p:attrNameLst>
                                          <p:attrName>style.visibility</p:attrName>
                                        </p:attrNameLst>
                                      </p:cBhvr>
                                      <p:to>
                                        <p:strVal val="visible"/>
                                      </p:to>
                                    </p:set>
                                    <p:anim calcmode="lin" valueType="num">
                                      <p:cBhvr additive="base">
                                        <p:cTn id="73" dur="500" fill="hold"/>
                                        <p:tgtEl>
                                          <p:spTgt spid="24"/>
                                        </p:tgtEl>
                                        <p:attrNameLst>
                                          <p:attrName>ppt_x</p:attrName>
                                        </p:attrNameLst>
                                      </p:cBhvr>
                                      <p:tavLst>
                                        <p:tav tm="0">
                                          <p:val>
                                            <p:strVal val="#ppt_x"/>
                                          </p:val>
                                        </p:tav>
                                        <p:tav tm="100000">
                                          <p:val>
                                            <p:strVal val="#ppt_x"/>
                                          </p:val>
                                        </p:tav>
                                      </p:tavLst>
                                    </p:anim>
                                    <p:anim calcmode="lin" valueType="num">
                                      <p:cBhvr additive="base">
                                        <p:cTn id="74" dur="500" fill="hold"/>
                                        <p:tgtEl>
                                          <p:spTgt spid="24"/>
                                        </p:tgtEl>
                                        <p:attrNameLst>
                                          <p:attrName>ppt_y</p:attrName>
                                        </p:attrNameLst>
                                      </p:cBhvr>
                                      <p:tavLst>
                                        <p:tav tm="0">
                                          <p:val>
                                            <p:strVal val="1+#ppt_h/2"/>
                                          </p:val>
                                        </p:tav>
                                        <p:tav tm="100000">
                                          <p:val>
                                            <p:strVal val="#ppt_y"/>
                                          </p:val>
                                        </p:tav>
                                      </p:tavLst>
                                    </p:anim>
                                  </p:childTnLst>
                                </p:cTn>
                              </p:par>
                              <p:par>
                                <p:cTn id="75" presetID="2" presetClass="entr" presetSubtype="4" fill="hold" nodeType="withEffect">
                                  <p:stCondLst>
                                    <p:cond delay="0"/>
                                  </p:stCondLst>
                                  <p:childTnLst>
                                    <p:set>
                                      <p:cBhvr>
                                        <p:cTn id="76" dur="1" fill="hold">
                                          <p:stCondLst>
                                            <p:cond delay="0"/>
                                          </p:stCondLst>
                                        </p:cTn>
                                        <p:tgtEl>
                                          <p:spTgt spid="25"/>
                                        </p:tgtEl>
                                        <p:attrNameLst>
                                          <p:attrName>style.visibility</p:attrName>
                                        </p:attrNameLst>
                                      </p:cBhvr>
                                      <p:to>
                                        <p:strVal val="visible"/>
                                      </p:to>
                                    </p:set>
                                    <p:anim calcmode="lin" valueType="num">
                                      <p:cBhvr additive="base">
                                        <p:cTn id="77" dur="500" fill="hold"/>
                                        <p:tgtEl>
                                          <p:spTgt spid="25"/>
                                        </p:tgtEl>
                                        <p:attrNameLst>
                                          <p:attrName>ppt_x</p:attrName>
                                        </p:attrNameLst>
                                      </p:cBhvr>
                                      <p:tavLst>
                                        <p:tav tm="0">
                                          <p:val>
                                            <p:strVal val="#ppt_x"/>
                                          </p:val>
                                        </p:tav>
                                        <p:tav tm="100000">
                                          <p:val>
                                            <p:strVal val="#ppt_x"/>
                                          </p:val>
                                        </p:tav>
                                      </p:tavLst>
                                    </p:anim>
                                    <p:anim calcmode="lin" valueType="num">
                                      <p:cBhvr additive="base">
                                        <p:cTn id="78" dur="500" fill="hold"/>
                                        <p:tgtEl>
                                          <p:spTgt spid="25"/>
                                        </p:tgtEl>
                                        <p:attrNameLst>
                                          <p:attrName>ppt_y</p:attrName>
                                        </p:attrNameLst>
                                      </p:cBhvr>
                                      <p:tavLst>
                                        <p:tav tm="0">
                                          <p:val>
                                            <p:strVal val="1+#ppt_h/2"/>
                                          </p:val>
                                        </p:tav>
                                        <p:tav tm="100000">
                                          <p:val>
                                            <p:strVal val="#ppt_y"/>
                                          </p:val>
                                        </p:tav>
                                      </p:tavLst>
                                    </p:anim>
                                  </p:childTnLst>
                                </p:cTn>
                              </p:par>
                              <p:par>
                                <p:cTn id="79" presetID="2" presetClass="entr" presetSubtype="4" fill="hold" nodeType="withEffect">
                                  <p:stCondLst>
                                    <p:cond delay="0"/>
                                  </p:stCondLst>
                                  <p:childTnLst>
                                    <p:set>
                                      <p:cBhvr>
                                        <p:cTn id="80" dur="1" fill="hold">
                                          <p:stCondLst>
                                            <p:cond delay="0"/>
                                          </p:stCondLst>
                                        </p:cTn>
                                        <p:tgtEl>
                                          <p:spTgt spid="26"/>
                                        </p:tgtEl>
                                        <p:attrNameLst>
                                          <p:attrName>style.visibility</p:attrName>
                                        </p:attrNameLst>
                                      </p:cBhvr>
                                      <p:to>
                                        <p:strVal val="visible"/>
                                      </p:to>
                                    </p:set>
                                    <p:anim calcmode="lin" valueType="num">
                                      <p:cBhvr additive="base">
                                        <p:cTn id="81" dur="500" fill="hold"/>
                                        <p:tgtEl>
                                          <p:spTgt spid="26"/>
                                        </p:tgtEl>
                                        <p:attrNameLst>
                                          <p:attrName>ppt_x</p:attrName>
                                        </p:attrNameLst>
                                      </p:cBhvr>
                                      <p:tavLst>
                                        <p:tav tm="0">
                                          <p:val>
                                            <p:strVal val="#ppt_x"/>
                                          </p:val>
                                        </p:tav>
                                        <p:tav tm="100000">
                                          <p:val>
                                            <p:strVal val="#ppt_x"/>
                                          </p:val>
                                        </p:tav>
                                      </p:tavLst>
                                    </p:anim>
                                    <p:anim calcmode="lin" valueType="num">
                                      <p:cBhvr additive="base">
                                        <p:cTn id="82" dur="500" fill="hold"/>
                                        <p:tgtEl>
                                          <p:spTgt spid="26"/>
                                        </p:tgtEl>
                                        <p:attrNameLst>
                                          <p:attrName>ppt_y</p:attrName>
                                        </p:attrNameLst>
                                      </p:cBhvr>
                                      <p:tavLst>
                                        <p:tav tm="0">
                                          <p:val>
                                            <p:strVal val="1+#ppt_h/2"/>
                                          </p:val>
                                        </p:tav>
                                        <p:tav tm="100000">
                                          <p:val>
                                            <p:strVal val="#ppt_y"/>
                                          </p:val>
                                        </p:tav>
                                      </p:tavLst>
                                    </p:anim>
                                  </p:childTnLst>
                                </p:cTn>
                              </p:par>
                              <p:par>
                                <p:cTn id="83" presetID="2" presetClass="entr" presetSubtype="4" fill="hold" nodeType="withEffect">
                                  <p:stCondLst>
                                    <p:cond delay="0"/>
                                  </p:stCondLst>
                                  <p:childTnLst>
                                    <p:set>
                                      <p:cBhvr>
                                        <p:cTn id="84" dur="1" fill="hold">
                                          <p:stCondLst>
                                            <p:cond delay="0"/>
                                          </p:stCondLst>
                                        </p:cTn>
                                        <p:tgtEl>
                                          <p:spTgt spid="27"/>
                                        </p:tgtEl>
                                        <p:attrNameLst>
                                          <p:attrName>style.visibility</p:attrName>
                                        </p:attrNameLst>
                                      </p:cBhvr>
                                      <p:to>
                                        <p:strVal val="visible"/>
                                      </p:to>
                                    </p:set>
                                    <p:anim calcmode="lin" valueType="num">
                                      <p:cBhvr additive="base">
                                        <p:cTn id="85" dur="500" fill="hold"/>
                                        <p:tgtEl>
                                          <p:spTgt spid="27"/>
                                        </p:tgtEl>
                                        <p:attrNameLst>
                                          <p:attrName>ppt_x</p:attrName>
                                        </p:attrNameLst>
                                      </p:cBhvr>
                                      <p:tavLst>
                                        <p:tav tm="0">
                                          <p:val>
                                            <p:strVal val="#ppt_x"/>
                                          </p:val>
                                        </p:tav>
                                        <p:tav tm="100000">
                                          <p:val>
                                            <p:strVal val="#ppt_x"/>
                                          </p:val>
                                        </p:tav>
                                      </p:tavLst>
                                    </p:anim>
                                    <p:anim calcmode="lin" valueType="num">
                                      <p:cBhvr additive="base">
                                        <p:cTn id="86" dur="500" fill="hold"/>
                                        <p:tgtEl>
                                          <p:spTgt spid="27"/>
                                        </p:tgtEl>
                                        <p:attrNameLst>
                                          <p:attrName>ppt_y</p:attrName>
                                        </p:attrNameLst>
                                      </p:cBhvr>
                                      <p:tavLst>
                                        <p:tav tm="0">
                                          <p:val>
                                            <p:strVal val="1+#ppt_h/2"/>
                                          </p:val>
                                        </p:tav>
                                        <p:tav tm="100000">
                                          <p:val>
                                            <p:strVal val="#ppt_y"/>
                                          </p:val>
                                        </p:tav>
                                      </p:tavLst>
                                    </p:anim>
                                  </p:childTnLst>
                                </p:cTn>
                              </p:par>
                              <p:par>
                                <p:cTn id="87" presetID="2" presetClass="entr" presetSubtype="4" fill="hold" nodeType="withEffect">
                                  <p:stCondLst>
                                    <p:cond delay="0"/>
                                  </p:stCondLst>
                                  <p:childTnLst>
                                    <p:set>
                                      <p:cBhvr>
                                        <p:cTn id="88" dur="1" fill="hold">
                                          <p:stCondLst>
                                            <p:cond delay="0"/>
                                          </p:stCondLst>
                                        </p:cTn>
                                        <p:tgtEl>
                                          <p:spTgt spid="28"/>
                                        </p:tgtEl>
                                        <p:attrNameLst>
                                          <p:attrName>style.visibility</p:attrName>
                                        </p:attrNameLst>
                                      </p:cBhvr>
                                      <p:to>
                                        <p:strVal val="visible"/>
                                      </p:to>
                                    </p:set>
                                    <p:anim calcmode="lin" valueType="num">
                                      <p:cBhvr additive="base">
                                        <p:cTn id="89" dur="500" fill="hold"/>
                                        <p:tgtEl>
                                          <p:spTgt spid="28"/>
                                        </p:tgtEl>
                                        <p:attrNameLst>
                                          <p:attrName>ppt_x</p:attrName>
                                        </p:attrNameLst>
                                      </p:cBhvr>
                                      <p:tavLst>
                                        <p:tav tm="0">
                                          <p:val>
                                            <p:strVal val="#ppt_x"/>
                                          </p:val>
                                        </p:tav>
                                        <p:tav tm="100000">
                                          <p:val>
                                            <p:strVal val="#ppt_x"/>
                                          </p:val>
                                        </p:tav>
                                      </p:tavLst>
                                    </p:anim>
                                    <p:anim calcmode="lin" valueType="num">
                                      <p:cBhvr additive="base">
                                        <p:cTn id="90" dur="500" fill="hold"/>
                                        <p:tgtEl>
                                          <p:spTgt spid="28"/>
                                        </p:tgtEl>
                                        <p:attrNameLst>
                                          <p:attrName>ppt_y</p:attrName>
                                        </p:attrNameLst>
                                      </p:cBhvr>
                                      <p:tavLst>
                                        <p:tav tm="0">
                                          <p:val>
                                            <p:strVal val="1+#ppt_h/2"/>
                                          </p:val>
                                        </p:tav>
                                        <p:tav tm="100000">
                                          <p:val>
                                            <p:strVal val="#ppt_y"/>
                                          </p:val>
                                        </p:tav>
                                      </p:tavLst>
                                    </p:anim>
                                  </p:childTnLst>
                                </p:cTn>
                              </p:par>
                              <p:par>
                                <p:cTn id="91" presetID="3" presetClass="entr" presetSubtype="10" fill="hold" nodeType="withEffect">
                                  <p:stCondLst>
                                    <p:cond delay="0"/>
                                  </p:stCondLst>
                                  <p:childTnLst>
                                    <p:set>
                                      <p:cBhvr>
                                        <p:cTn id="92" dur="1" fill="hold">
                                          <p:stCondLst>
                                            <p:cond delay="0"/>
                                          </p:stCondLst>
                                        </p:cTn>
                                        <p:tgtEl>
                                          <p:spTgt spid="29"/>
                                        </p:tgtEl>
                                        <p:attrNameLst>
                                          <p:attrName>style.visibility</p:attrName>
                                        </p:attrNameLst>
                                      </p:cBhvr>
                                      <p:to>
                                        <p:strVal val="visible"/>
                                      </p:to>
                                    </p:set>
                                    <p:animEffect transition="in" filter="blinds(horizontal)">
                                      <p:cBhvr>
                                        <p:cTn id="93" dur="500"/>
                                        <p:tgtEl>
                                          <p:spTgt spid="29"/>
                                        </p:tgtEl>
                                      </p:cBhvr>
                                    </p:animEffect>
                                  </p:childTnLst>
                                </p:cTn>
                              </p:par>
                              <p:par>
                                <p:cTn id="94" presetID="3" presetClass="entr" presetSubtype="10" fill="hold" nodeType="withEffect">
                                  <p:stCondLst>
                                    <p:cond delay="0"/>
                                  </p:stCondLst>
                                  <p:childTnLst>
                                    <p:set>
                                      <p:cBhvr>
                                        <p:cTn id="95" dur="1" fill="hold">
                                          <p:stCondLst>
                                            <p:cond delay="0"/>
                                          </p:stCondLst>
                                        </p:cTn>
                                        <p:tgtEl>
                                          <p:spTgt spid="30"/>
                                        </p:tgtEl>
                                        <p:attrNameLst>
                                          <p:attrName>style.visibility</p:attrName>
                                        </p:attrNameLst>
                                      </p:cBhvr>
                                      <p:to>
                                        <p:strVal val="visible"/>
                                      </p:to>
                                    </p:set>
                                    <p:animEffect transition="in" filter="blinds(horizontal)">
                                      <p:cBhvr>
                                        <p:cTn id="96" dur="500"/>
                                        <p:tgtEl>
                                          <p:spTgt spid="30"/>
                                        </p:tgtEl>
                                      </p:cBhvr>
                                    </p:animEffect>
                                  </p:childTnLst>
                                </p:cTn>
                              </p:par>
                              <p:par>
                                <p:cTn id="97" presetID="3" presetClass="entr" presetSubtype="10" fill="hold" nodeType="withEffect">
                                  <p:stCondLst>
                                    <p:cond delay="0"/>
                                  </p:stCondLst>
                                  <p:childTnLst>
                                    <p:set>
                                      <p:cBhvr>
                                        <p:cTn id="98" dur="1" fill="hold">
                                          <p:stCondLst>
                                            <p:cond delay="0"/>
                                          </p:stCondLst>
                                        </p:cTn>
                                        <p:tgtEl>
                                          <p:spTgt spid="31"/>
                                        </p:tgtEl>
                                        <p:attrNameLst>
                                          <p:attrName>style.visibility</p:attrName>
                                        </p:attrNameLst>
                                      </p:cBhvr>
                                      <p:to>
                                        <p:strVal val="visible"/>
                                      </p:to>
                                    </p:set>
                                    <p:animEffect transition="in" filter="blinds(horizontal)">
                                      <p:cBhvr>
                                        <p:cTn id="99" dur="500"/>
                                        <p:tgtEl>
                                          <p:spTgt spid="31"/>
                                        </p:tgtEl>
                                      </p:cBhvr>
                                    </p:animEffect>
                                  </p:childTnLst>
                                </p:cTn>
                              </p:par>
                            </p:childTnLst>
                          </p:cTn>
                        </p:par>
                        <p:par>
                          <p:cTn id="100" fill="hold">
                            <p:stCondLst>
                              <p:cond delay="500"/>
                            </p:stCondLst>
                            <p:childTnLst>
                              <p:par>
                                <p:cTn id="101" presetID="42" presetClass="entr" presetSubtype="0" fill="hold" grpId="0" nodeType="afterEffect">
                                  <p:stCondLst>
                                    <p:cond delay="0"/>
                                  </p:stCondLst>
                                  <p:childTnLst>
                                    <p:set>
                                      <p:cBhvr>
                                        <p:cTn id="102" dur="1" fill="hold">
                                          <p:stCondLst>
                                            <p:cond delay="0"/>
                                          </p:stCondLst>
                                        </p:cTn>
                                        <p:tgtEl>
                                          <p:spTgt spid="45"/>
                                        </p:tgtEl>
                                        <p:attrNameLst>
                                          <p:attrName>style.visibility</p:attrName>
                                        </p:attrNameLst>
                                      </p:cBhvr>
                                      <p:to>
                                        <p:strVal val="visible"/>
                                      </p:to>
                                    </p:set>
                                    <p:animEffect transition="in" filter="fade">
                                      <p:cBhvr>
                                        <p:cTn id="103" dur="1000"/>
                                        <p:tgtEl>
                                          <p:spTgt spid="45"/>
                                        </p:tgtEl>
                                      </p:cBhvr>
                                    </p:animEffect>
                                    <p:anim calcmode="lin" valueType="num">
                                      <p:cBhvr>
                                        <p:cTn id="104" dur="1000" fill="hold"/>
                                        <p:tgtEl>
                                          <p:spTgt spid="45"/>
                                        </p:tgtEl>
                                        <p:attrNameLst>
                                          <p:attrName>ppt_x</p:attrName>
                                        </p:attrNameLst>
                                      </p:cBhvr>
                                      <p:tavLst>
                                        <p:tav tm="0">
                                          <p:val>
                                            <p:strVal val="#ppt_x"/>
                                          </p:val>
                                        </p:tav>
                                        <p:tav tm="100000">
                                          <p:val>
                                            <p:strVal val="#ppt_x"/>
                                          </p:val>
                                        </p:tav>
                                      </p:tavLst>
                                    </p:anim>
                                    <p:anim calcmode="lin" valueType="num">
                                      <p:cBhvr>
                                        <p:cTn id="105" dur="1000" fill="hold"/>
                                        <p:tgtEl>
                                          <p:spTgt spid="45"/>
                                        </p:tgtEl>
                                        <p:attrNameLst>
                                          <p:attrName>ppt_y</p:attrName>
                                        </p:attrNameLst>
                                      </p:cBhvr>
                                      <p:tavLst>
                                        <p:tav tm="0">
                                          <p:val>
                                            <p:strVal val="#ppt_y+.1"/>
                                          </p:val>
                                        </p:tav>
                                        <p:tav tm="100000">
                                          <p:val>
                                            <p:strVal val="#ppt_y"/>
                                          </p:val>
                                        </p:tav>
                                      </p:tavLst>
                                    </p:anim>
                                  </p:childTnLst>
                                </p:cTn>
                              </p:par>
                              <p:par>
                                <p:cTn id="106" presetID="42" presetClass="entr" presetSubtype="0" fill="hold" grpId="0" nodeType="withEffect">
                                  <p:stCondLst>
                                    <p:cond delay="0"/>
                                  </p:stCondLst>
                                  <p:childTnLst>
                                    <p:set>
                                      <p:cBhvr>
                                        <p:cTn id="107" dur="1" fill="hold">
                                          <p:stCondLst>
                                            <p:cond delay="0"/>
                                          </p:stCondLst>
                                        </p:cTn>
                                        <p:tgtEl>
                                          <p:spTgt spid="46"/>
                                        </p:tgtEl>
                                        <p:attrNameLst>
                                          <p:attrName>style.visibility</p:attrName>
                                        </p:attrNameLst>
                                      </p:cBhvr>
                                      <p:to>
                                        <p:strVal val="visible"/>
                                      </p:to>
                                    </p:set>
                                    <p:animEffect transition="in" filter="fade">
                                      <p:cBhvr>
                                        <p:cTn id="108" dur="1000"/>
                                        <p:tgtEl>
                                          <p:spTgt spid="46"/>
                                        </p:tgtEl>
                                      </p:cBhvr>
                                    </p:animEffect>
                                    <p:anim calcmode="lin" valueType="num">
                                      <p:cBhvr>
                                        <p:cTn id="109" dur="1000" fill="hold"/>
                                        <p:tgtEl>
                                          <p:spTgt spid="46"/>
                                        </p:tgtEl>
                                        <p:attrNameLst>
                                          <p:attrName>ppt_x</p:attrName>
                                        </p:attrNameLst>
                                      </p:cBhvr>
                                      <p:tavLst>
                                        <p:tav tm="0">
                                          <p:val>
                                            <p:strVal val="#ppt_x"/>
                                          </p:val>
                                        </p:tav>
                                        <p:tav tm="100000">
                                          <p:val>
                                            <p:strVal val="#ppt_x"/>
                                          </p:val>
                                        </p:tav>
                                      </p:tavLst>
                                    </p:anim>
                                    <p:anim calcmode="lin" valueType="num">
                                      <p:cBhvr>
                                        <p:cTn id="110" dur="1000" fill="hold"/>
                                        <p:tgtEl>
                                          <p:spTgt spid="46"/>
                                        </p:tgtEl>
                                        <p:attrNameLst>
                                          <p:attrName>ppt_y</p:attrName>
                                        </p:attrNameLst>
                                      </p:cBhvr>
                                      <p:tavLst>
                                        <p:tav tm="0">
                                          <p:val>
                                            <p:strVal val="#ppt_y+.1"/>
                                          </p:val>
                                        </p:tav>
                                        <p:tav tm="100000">
                                          <p:val>
                                            <p:strVal val="#ppt_y"/>
                                          </p:val>
                                        </p:tav>
                                      </p:tavLst>
                                    </p:anim>
                                  </p:childTnLst>
                                </p:cTn>
                              </p:par>
                              <p:par>
                                <p:cTn id="111" presetID="42" presetClass="entr" presetSubtype="0" fill="hold" grpId="0" nodeType="withEffect">
                                  <p:stCondLst>
                                    <p:cond delay="0"/>
                                  </p:stCondLst>
                                  <p:childTnLst>
                                    <p:set>
                                      <p:cBhvr>
                                        <p:cTn id="112" dur="1" fill="hold">
                                          <p:stCondLst>
                                            <p:cond delay="0"/>
                                          </p:stCondLst>
                                        </p:cTn>
                                        <p:tgtEl>
                                          <p:spTgt spid="47"/>
                                        </p:tgtEl>
                                        <p:attrNameLst>
                                          <p:attrName>style.visibility</p:attrName>
                                        </p:attrNameLst>
                                      </p:cBhvr>
                                      <p:to>
                                        <p:strVal val="visible"/>
                                      </p:to>
                                    </p:set>
                                    <p:animEffect transition="in" filter="fade">
                                      <p:cBhvr>
                                        <p:cTn id="113" dur="1000"/>
                                        <p:tgtEl>
                                          <p:spTgt spid="47"/>
                                        </p:tgtEl>
                                      </p:cBhvr>
                                    </p:animEffect>
                                    <p:anim calcmode="lin" valueType="num">
                                      <p:cBhvr>
                                        <p:cTn id="114" dur="1000" fill="hold"/>
                                        <p:tgtEl>
                                          <p:spTgt spid="47"/>
                                        </p:tgtEl>
                                        <p:attrNameLst>
                                          <p:attrName>ppt_x</p:attrName>
                                        </p:attrNameLst>
                                      </p:cBhvr>
                                      <p:tavLst>
                                        <p:tav tm="0">
                                          <p:val>
                                            <p:strVal val="#ppt_x"/>
                                          </p:val>
                                        </p:tav>
                                        <p:tav tm="100000">
                                          <p:val>
                                            <p:strVal val="#ppt_x"/>
                                          </p:val>
                                        </p:tav>
                                      </p:tavLst>
                                    </p:anim>
                                    <p:anim calcmode="lin" valueType="num">
                                      <p:cBhvr>
                                        <p:cTn id="115" dur="1000" fill="hold"/>
                                        <p:tgtEl>
                                          <p:spTgt spid="4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4" grpId="0" animBg="1"/>
      <p:bldP spid="35" grpId="0" animBg="1"/>
      <p:bldP spid="36" grpId="0" animBg="1"/>
      <p:bldP spid="37" grpId="0" animBg="1"/>
      <p:bldP spid="38" grpId="0" animBg="1"/>
      <p:bldP spid="39" grpId="0" animBg="1"/>
      <p:bldP spid="40" grpId="0" animBg="1"/>
      <p:bldP spid="41" grpId="0" animBg="1"/>
      <p:bldP spid="42" grpId="0" animBg="1"/>
      <p:bldP spid="43" grpId="0" animBg="1"/>
      <p:bldP spid="44" grpId="0" animBg="1"/>
      <p:bldP spid="45" grpId="0"/>
      <p:bldP spid="46" grpId="0"/>
      <p:bldP spid="47"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Etat des lieux</a:t>
            </a:r>
            <a:endParaRPr lang="fr-FR" dirty="0"/>
          </a:p>
        </p:txBody>
      </p:sp>
      <p:pic>
        <p:nvPicPr>
          <p:cNvPr id="1026" name="Picture 2" descr="http://www.ub.edu/web/ub/galeries/imatges/noticies/2010/09/Mapa-Internet-Nature-Boguxa.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19672" y="1196752"/>
            <a:ext cx="5832648" cy="50667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881834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152400"/>
            <a:ext cx="8411294" cy="990600"/>
          </a:xfrm>
        </p:spPr>
        <p:txBody>
          <a:bodyPr>
            <a:normAutofit/>
          </a:bodyPr>
          <a:lstStyle/>
          <a:p>
            <a:pPr algn="ctr"/>
            <a:r>
              <a:rPr lang="fr-FR" dirty="0" smtClean="0"/>
              <a:t>BGP ++</a:t>
            </a:r>
            <a:endParaRPr lang="fr-FR" dirty="0"/>
          </a:p>
        </p:txBody>
      </p:sp>
      <p:sp>
        <p:nvSpPr>
          <p:cNvPr id="24" name="Ellipse 23"/>
          <p:cNvSpPr/>
          <p:nvPr/>
        </p:nvSpPr>
        <p:spPr>
          <a:xfrm>
            <a:off x="2768554" y="2429215"/>
            <a:ext cx="720080" cy="39185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4" name="Ellipse 53"/>
          <p:cNvSpPr/>
          <p:nvPr/>
        </p:nvSpPr>
        <p:spPr>
          <a:xfrm>
            <a:off x="4080587" y="4147268"/>
            <a:ext cx="720080" cy="39185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6" name="Ellipse 55"/>
          <p:cNvSpPr/>
          <p:nvPr/>
        </p:nvSpPr>
        <p:spPr>
          <a:xfrm>
            <a:off x="2511196" y="4929180"/>
            <a:ext cx="720080" cy="39185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7" name="Ellipse 56"/>
          <p:cNvSpPr/>
          <p:nvPr/>
        </p:nvSpPr>
        <p:spPr>
          <a:xfrm>
            <a:off x="5652121" y="3159772"/>
            <a:ext cx="720080" cy="39185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8" name="Ellipse 57"/>
          <p:cNvSpPr/>
          <p:nvPr/>
        </p:nvSpPr>
        <p:spPr>
          <a:xfrm>
            <a:off x="5876529" y="5050769"/>
            <a:ext cx="720080" cy="391858"/>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3" name="Ellipse 32"/>
          <p:cNvSpPr/>
          <p:nvPr/>
        </p:nvSpPr>
        <p:spPr>
          <a:xfrm>
            <a:off x="1331640" y="3682752"/>
            <a:ext cx="720080" cy="39185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 name="ZoneTexte 2"/>
          <p:cNvSpPr txBox="1"/>
          <p:nvPr/>
        </p:nvSpPr>
        <p:spPr>
          <a:xfrm>
            <a:off x="5911806" y="4698385"/>
            <a:ext cx="684803" cy="369332"/>
          </a:xfrm>
          <a:prstGeom prst="rect">
            <a:avLst/>
          </a:prstGeom>
          <a:noFill/>
        </p:spPr>
        <p:txBody>
          <a:bodyPr wrap="none" rtlCol="0">
            <a:spAutoFit/>
          </a:bodyPr>
          <a:lstStyle/>
          <a:p>
            <a:r>
              <a:rPr lang="fr-FR" dirty="0" smtClean="0"/>
              <a:t>AS 1</a:t>
            </a:r>
            <a:endParaRPr lang="fr-FR" dirty="0"/>
          </a:p>
        </p:txBody>
      </p:sp>
      <p:sp>
        <p:nvSpPr>
          <p:cNvPr id="35" name="ZoneTexte 34"/>
          <p:cNvSpPr txBox="1"/>
          <p:nvPr/>
        </p:nvSpPr>
        <p:spPr>
          <a:xfrm>
            <a:off x="5652121" y="2708920"/>
            <a:ext cx="684803" cy="369332"/>
          </a:xfrm>
          <a:prstGeom prst="rect">
            <a:avLst/>
          </a:prstGeom>
          <a:noFill/>
        </p:spPr>
        <p:txBody>
          <a:bodyPr wrap="none" rtlCol="0">
            <a:spAutoFit/>
          </a:bodyPr>
          <a:lstStyle/>
          <a:p>
            <a:r>
              <a:rPr lang="fr-FR" dirty="0" smtClean="0"/>
              <a:t>AS 2</a:t>
            </a:r>
            <a:endParaRPr lang="fr-FR" dirty="0"/>
          </a:p>
        </p:txBody>
      </p:sp>
      <p:sp>
        <p:nvSpPr>
          <p:cNvPr id="36" name="ZoneTexte 35"/>
          <p:cNvSpPr txBox="1"/>
          <p:nvPr/>
        </p:nvSpPr>
        <p:spPr>
          <a:xfrm>
            <a:off x="4115864" y="3682752"/>
            <a:ext cx="684803" cy="369332"/>
          </a:xfrm>
          <a:prstGeom prst="rect">
            <a:avLst/>
          </a:prstGeom>
          <a:noFill/>
        </p:spPr>
        <p:txBody>
          <a:bodyPr wrap="none" rtlCol="0">
            <a:spAutoFit/>
          </a:bodyPr>
          <a:lstStyle/>
          <a:p>
            <a:r>
              <a:rPr lang="fr-FR" dirty="0" smtClean="0"/>
              <a:t>AS 3</a:t>
            </a:r>
            <a:endParaRPr lang="fr-FR" dirty="0"/>
          </a:p>
        </p:txBody>
      </p:sp>
      <p:sp>
        <p:nvSpPr>
          <p:cNvPr id="37" name="ZoneTexte 36"/>
          <p:cNvSpPr txBox="1"/>
          <p:nvPr/>
        </p:nvSpPr>
        <p:spPr>
          <a:xfrm>
            <a:off x="2786192" y="1988840"/>
            <a:ext cx="684803" cy="369332"/>
          </a:xfrm>
          <a:prstGeom prst="rect">
            <a:avLst/>
          </a:prstGeom>
          <a:noFill/>
        </p:spPr>
        <p:txBody>
          <a:bodyPr wrap="none" rtlCol="0">
            <a:spAutoFit/>
          </a:bodyPr>
          <a:lstStyle/>
          <a:p>
            <a:r>
              <a:rPr lang="fr-FR" dirty="0" smtClean="0"/>
              <a:t>AS 4</a:t>
            </a:r>
            <a:endParaRPr lang="fr-FR" dirty="0"/>
          </a:p>
        </p:txBody>
      </p:sp>
      <p:sp>
        <p:nvSpPr>
          <p:cNvPr id="38" name="ZoneTexte 37"/>
          <p:cNvSpPr txBox="1"/>
          <p:nvPr/>
        </p:nvSpPr>
        <p:spPr>
          <a:xfrm>
            <a:off x="2528834" y="4489158"/>
            <a:ext cx="684803" cy="369332"/>
          </a:xfrm>
          <a:prstGeom prst="rect">
            <a:avLst/>
          </a:prstGeom>
          <a:noFill/>
        </p:spPr>
        <p:txBody>
          <a:bodyPr wrap="none" rtlCol="0">
            <a:spAutoFit/>
          </a:bodyPr>
          <a:lstStyle/>
          <a:p>
            <a:r>
              <a:rPr lang="fr-FR" dirty="0" smtClean="0"/>
              <a:t>AS 5</a:t>
            </a:r>
            <a:endParaRPr lang="fr-FR" dirty="0"/>
          </a:p>
        </p:txBody>
      </p:sp>
      <p:sp>
        <p:nvSpPr>
          <p:cNvPr id="40" name="ZoneTexte 39"/>
          <p:cNvSpPr txBox="1"/>
          <p:nvPr/>
        </p:nvSpPr>
        <p:spPr>
          <a:xfrm>
            <a:off x="1349278" y="3197427"/>
            <a:ext cx="684803" cy="369332"/>
          </a:xfrm>
          <a:prstGeom prst="rect">
            <a:avLst/>
          </a:prstGeom>
          <a:noFill/>
        </p:spPr>
        <p:txBody>
          <a:bodyPr wrap="none" rtlCol="0">
            <a:spAutoFit/>
          </a:bodyPr>
          <a:lstStyle/>
          <a:p>
            <a:r>
              <a:rPr lang="fr-FR" dirty="0" smtClean="0"/>
              <a:t>AS 6</a:t>
            </a:r>
            <a:endParaRPr lang="fr-FR" dirty="0"/>
          </a:p>
        </p:txBody>
      </p:sp>
      <p:sp>
        <p:nvSpPr>
          <p:cNvPr id="4" name="Rectangle à coins arrondis 3"/>
          <p:cNvSpPr/>
          <p:nvPr/>
        </p:nvSpPr>
        <p:spPr>
          <a:xfrm>
            <a:off x="5619328" y="5517232"/>
            <a:ext cx="1256928" cy="792088"/>
          </a:xfrm>
          <a:prstGeom prst="roundRect">
            <a:avLst/>
          </a:prstGeom>
          <a:solidFill>
            <a:srgbClr val="92D050"/>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IP : AS1</a:t>
            </a:r>
          </a:p>
          <a:p>
            <a:pPr algn="ctr"/>
            <a:r>
              <a:rPr lang="fr-FR" dirty="0" smtClean="0"/>
              <a:t>ICI</a:t>
            </a:r>
            <a:endParaRPr lang="fr-FR" dirty="0"/>
          </a:p>
        </p:txBody>
      </p:sp>
      <p:sp>
        <p:nvSpPr>
          <p:cNvPr id="42" name="Rectangle à coins arrondis 41"/>
          <p:cNvSpPr/>
          <p:nvPr/>
        </p:nvSpPr>
        <p:spPr>
          <a:xfrm>
            <a:off x="3812163" y="4665271"/>
            <a:ext cx="1256928" cy="792088"/>
          </a:xfrm>
          <a:prstGeom prst="roundRect">
            <a:avLst/>
          </a:prstGeom>
          <a:solidFill>
            <a:srgbClr val="92D050"/>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IP : AS1</a:t>
            </a:r>
          </a:p>
          <a:p>
            <a:pPr algn="ctr"/>
            <a:r>
              <a:rPr lang="fr-FR" dirty="0" smtClean="0"/>
              <a:t> Par AS3</a:t>
            </a:r>
            <a:endParaRPr lang="fr-FR" dirty="0"/>
          </a:p>
        </p:txBody>
      </p:sp>
      <p:sp>
        <p:nvSpPr>
          <p:cNvPr id="44" name="Rectangle à coins arrondis 43"/>
          <p:cNvSpPr/>
          <p:nvPr/>
        </p:nvSpPr>
        <p:spPr>
          <a:xfrm>
            <a:off x="3920582" y="4785690"/>
            <a:ext cx="1256928" cy="792088"/>
          </a:xfrm>
          <a:prstGeom prst="roundRect">
            <a:avLst/>
          </a:prstGeom>
          <a:solidFill>
            <a:srgbClr val="92D050"/>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IP : AS1</a:t>
            </a:r>
          </a:p>
          <a:p>
            <a:pPr algn="ctr"/>
            <a:r>
              <a:rPr lang="fr-FR" dirty="0" smtClean="0"/>
              <a:t> Par AS3</a:t>
            </a:r>
            <a:endParaRPr lang="fr-FR" dirty="0"/>
          </a:p>
        </p:txBody>
      </p:sp>
      <p:sp>
        <p:nvSpPr>
          <p:cNvPr id="5" name="Flèche droite 4"/>
          <p:cNvSpPr/>
          <p:nvPr/>
        </p:nvSpPr>
        <p:spPr>
          <a:xfrm rot="1676431">
            <a:off x="4991759" y="4699703"/>
            <a:ext cx="720081" cy="209227"/>
          </a:xfrm>
          <a:prstGeom prst="righ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5" name="Flèche droite 44"/>
          <p:cNvSpPr/>
          <p:nvPr/>
        </p:nvSpPr>
        <p:spPr>
          <a:xfrm rot="8772462">
            <a:off x="5028141" y="3774728"/>
            <a:ext cx="720081" cy="209227"/>
          </a:xfrm>
          <a:prstGeom prst="righ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7" name="Flèche droite 46"/>
          <p:cNvSpPr/>
          <p:nvPr/>
        </p:nvSpPr>
        <p:spPr>
          <a:xfrm rot="19853395">
            <a:off x="3370175" y="4790727"/>
            <a:ext cx="720081" cy="209227"/>
          </a:xfrm>
          <a:prstGeom prst="righ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9" name="Rectangle à coins arrondis 48"/>
          <p:cNvSpPr/>
          <p:nvPr/>
        </p:nvSpPr>
        <p:spPr>
          <a:xfrm>
            <a:off x="4045543" y="4887053"/>
            <a:ext cx="1256928" cy="792088"/>
          </a:xfrm>
          <a:prstGeom prst="roundRect">
            <a:avLst/>
          </a:prstGeom>
          <a:solidFill>
            <a:srgbClr val="92D050"/>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IP : AS1</a:t>
            </a:r>
          </a:p>
          <a:p>
            <a:pPr algn="ctr"/>
            <a:r>
              <a:rPr lang="fr-FR" dirty="0" smtClean="0"/>
              <a:t> Par AS3</a:t>
            </a:r>
            <a:endParaRPr lang="fr-FR" dirty="0"/>
          </a:p>
        </p:txBody>
      </p:sp>
      <p:sp>
        <p:nvSpPr>
          <p:cNvPr id="51" name="Flèche droite 50"/>
          <p:cNvSpPr/>
          <p:nvPr/>
        </p:nvSpPr>
        <p:spPr>
          <a:xfrm rot="3312097">
            <a:off x="3560542" y="3257063"/>
            <a:ext cx="720081" cy="209227"/>
          </a:xfrm>
          <a:prstGeom prst="righ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1" name="Rectangle à coins arrondis 30"/>
          <p:cNvSpPr/>
          <p:nvPr/>
        </p:nvSpPr>
        <p:spPr>
          <a:xfrm>
            <a:off x="5211261" y="1869536"/>
            <a:ext cx="1758308" cy="792088"/>
          </a:xfrm>
          <a:prstGeom prst="roundRect">
            <a:avLst/>
          </a:prstGeom>
          <a:solidFill>
            <a:srgbClr val="92D050"/>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IP : AS1</a:t>
            </a:r>
          </a:p>
          <a:p>
            <a:pPr algn="ctr"/>
            <a:r>
              <a:rPr lang="fr-FR" dirty="0" smtClean="0"/>
              <a:t> Par AS2-AS3</a:t>
            </a:r>
            <a:endParaRPr lang="fr-FR" dirty="0"/>
          </a:p>
        </p:txBody>
      </p:sp>
      <p:sp>
        <p:nvSpPr>
          <p:cNvPr id="32" name="Rectangle à coins arrondis 31"/>
          <p:cNvSpPr/>
          <p:nvPr/>
        </p:nvSpPr>
        <p:spPr>
          <a:xfrm>
            <a:off x="2200287" y="1229848"/>
            <a:ext cx="1758308" cy="792088"/>
          </a:xfrm>
          <a:prstGeom prst="roundRect">
            <a:avLst/>
          </a:prstGeom>
          <a:solidFill>
            <a:srgbClr val="92D050"/>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IP : AS1</a:t>
            </a:r>
          </a:p>
          <a:p>
            <a:pPr algn="ctr"/>
            <a:r>
              <a:rPr lang="fr-FR" dirty="0" smtClean="0"/>
              <a:t> Par AS4-AS3</a:t>
            </a:r>
            <a:endParaRPr lang="fr-FR" dirty="0"/>
          </a:p>
        </p:txBody>
      </p:sp>
      <p:sp>
        <p:nvSpPr>
          <p:cNvPr id="34" name="Rectangle à coins arrondis 33"/>
          <p:cNvSpPr/>
          <p:nvPr/>
        </p:nvSpPr>
        <p:spPr>
          <a:xfrm>
            <a:off x="2034081" y="5418049"/>
            <a:ext cx="1758308" cy="792088"/>
          </a:xfrm>
          <a:prstGeom prst="roundRect">
            <a:avLst/>
          </a:prstGeom>
          <a:solidFill>
            <a:srgbClr val="92D050"/>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IP : AS1</a:t>
            </a:r>
          </a:p>
          <a:p>
            <a:pPr algn="ctr"/>
            <a:r>
              <a:rPr lang="fr-FR" dirty="0" smtClean="0"/>
              <a:t> Par AS5-AS3</a:t>
            </a:r>
            <a:endParaRPr lang="fr-FR" dirty="0"/>
          </a:p>
        </p:txBody>
      </p:sp>
      <p:sp>
        <p:nvSpPr>
          <p:cNvPr id="41" name="Flèche droite 40"/>
          <p:cNvSpPr/>
          <p:nvPr/>
        </p:nvSpPr>
        <p:spPr>
          <a:xfrm rot="18648145">
            <a:off x="2035391" y="3129871"/>
            <a:ext cx="720081" cy="209227"/>
          </a:xfrm>
          <a:prstGeom prst="righ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46" name="Connecteur droit avec flèche 45"/>
          <p:cNvCxnSpPr/>
          <p:nvPr/>
        </p:nvCxnSpPr>
        <p:spPr>
          <a:xfrm flipH="1" flipV="1">
            <a:off x="4800667" y="4543198"/>
            <a:ext cx="962024" cy="664752"/>
          </a:xfrm>
          <a:prstGeom prst="straightConnector1">
            <a:avLst/>
          </a:prstGeom>
          <a:ln w="381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48" name="Connecteur droit avec flèche 47"/>
          <p:cNvCxnSpPr/>
          <p:nvPr/>
        </p:nvCxnSpPr>
        <p:spPr>
          <a:xfrm flipV="1">
            <a:off x="4984710" y="3675247"/>
            <a:ext cx="972529" cy="647984"/>
          </a:xfrm>
          <a:prstGeom prst="straightConnector1">
            <a:avLst/>
          </a:prstGeom>
          <a:ln w="381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50" name="Connecteur droit avec flèche 49"/>
          <p:cNvCxnSpPr/>
          <p:nvPr/>
        </p:nvCxnSpPr>
        <p:spPr>
          <a:xfrm flipH="1" flipV="1">
            <a:off x="3364759" y="3006321"/>
            <a:ext cx="684932" cy="1068289"/>
          </a:xfrm>
          <a:prstGeom prst="straightConnector1">
            <a:avLst/>
          </a:prstGeom>
          <a:ln w="381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52" name="Connecteur droit avec flèche 51"/>
          <p:cNvCxnSpPr/>
          <p:nvPr/>
        </p:nvCxnSpPr>
        <p:spPr>
          <a:xfrm flipV="1">
            <a:off x="2278590" y="2893586"/>
            <a:ext cx="592645" cy="698567"/>
          </a:xfrm>
          <a:prstGeom prst="straightConnector1">
            <a:avLst/>
          </a:prstGeom>
          <a:ln w="381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53" name="Connecteur droit avec flèche 52"/>
          <p:cNvCxnSpPr/>
          <p:nvPr/>
        </p:nvCxnSpPr>
        <p:spPr>
          <a:xfrm flipV="1">
            <a:off x="3264349" y="4489158"/>
            <a:ext cx="729711" cy="468797"/>
          </a:xfrm>
          <a:prstGeom prst="straightConnector1">
            <a:avLst/>
          </a:prstGeom>
          <a:ln w="381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55" name="Connecteur droit avec flèche 54"/>
          <p:cNvCxnSpPr/>
          <p:nvPr/>
        </p:nvCxnSpPr>
        <p:spPr>
          <a:xfrm flipH="1" flipV="1">
            <a:off x="1907704" y="4166531"/>
            <a:ext cx="565542" cy="691960"/>
          </a:xfrm>
          <a:prstGeom prst="straightConnector1">
            <a:avLst/>
          </a:prstGeom>
          <a:ln w="381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59" name="Connecteur droit avec flèche 58"/>
          <p:cNvCxnSpPr/>
          <p:nvPr/>
        </p:nvCxnSpPr>
        <p:spPr>
          <a:xfrm flipH="1" flipV="1">
            <a:off x="3629206" y="2661624"/>
            <a:ext cx="1841768" cy="581245"/>
          </a:xfrm>
          <a:prstGeom prst="straightConnector1">
            <a:avLst/>
          </a:prstGeom>
          <a:ln w="38100" cmpd="sng">
            <a:solidFill>
              <a:srgbClr val="00B050"/>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6" name="Croix 15"/>
          <p:cNvSpPr/>
          <p:nvPr/>
        </p:nvSpPr>
        <p:spPr>
          <a:xfrm rot="2540837">
            <a:off x="2474289" y="5412744"/>
            <a:ext cx="864096" cy="780796"/>
          </a:xfrm>
          <a:prstGeom prst="plus">
            <a:avLst>
              <a:gd name="adj" fmla="val 37548"/>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9" name="Rectangle 38"/>
          <p:cNvSpPr/>
          <p:nvPr/>
        </p:nvSpPr>
        <p:spPr>
          <a:xfrm>
            <a:off x="6289096" y="3794880"/>
            <a:ext cx="2595138" cy="928676"/>
          </a:xfrm>
          <a:prstGeom prst="rect">
            <a:avLst/>
          </a:prstGeom>
          <a:noFill/>
        </p:spPr>
        <p:txBody>
          <a:bodyPr wrap="none" lIns="91440" tIns="45720" rIns="91440" bIns="45720">
            <a:prstTxWarp prst="textWave4">
              <a:avLst/>
            </a:prstTxWarp>
            <a:spAutoFit/>
          </a:bodyPr>
          <a:lstStyle/>
          <a:p>
            <a:pPr algn="ctr"/>
            <a:r>
              <a:rPr lang="fr-FR" sz="5400" b="1" cap="none" spc="0" dirty="0" err="1" smtClean="0">
                <a:ln w="10541" cmpd="sng">
                  <a:solidFill>
                    <a:schemeClr val="accent1">
                      <a:shade val="88000"/>
                      <a:satMod val="110000"/>
                    </a:schemeClr>
                  </a:solidFill>
                  <a:prstDash val="solid"/>
                </a:ln>
                <a:solidFill>
                  <a:srgbClr val="00B050"/>
                </a:solidFill>
                <a:effectLst/>
                <a:latin typeface="Brush Script MT" pitchFamily="66" charset="0"/>
              </a:rPr>
              <a:t>Valley</a:t>
            </a:r>
            <a:r>
              <a:rPr lang="fr-FR" sz="5400" b="1" cap="none" spc="0" dirty="0" smtClean="0">
                <a:ln w="10541" cmpd="sng">
                  <a:solidFill>
                    <a:schemeClr val="accent1">
                      <a:shade val="88000"/>
                      <a:satMod val="110000"/>
                    </a:schemeClr>
                  </a:solidFill>
                  <a:prstDash val="solid"/>
                </a:ln>
                <a:solidFill>
                  <a:srgbClr val="00B050"/>
                </a:solidFill>
                <a:effectLst/>
              </a:rPr>
              <a:t> </a:t>
            </a:r>
            <a:r>
              <a:rPr lang="fr-FR" sz="5400" b="1" cap="none" spc="0" dirty="0" smtClean="0">
                <a:ln w="10541" cmpd="sng">
                  <a:solidFill>
                    <a:schemeClr val="accent1">
                      <a:shade val="88000"/>
                      <a:satMod val="110000"/>
                    </a:schemeClr>
                  </a:solidFill>
                  <a:prstDash val="solid"/>
                </a:ln>
                <a:solidFill>
                  <a:srgbClr val="00B050"/>
                </a:solidFill>
                <a:effectLst/>
                <a:latin typeface="Brush Script MT" pitchFamily="66" charset="0"/>
              </a:rPr>
              <a:t>Free</a:t>
            </a:r>
            <a:endParaRPr lang="fr-FR" sz="5400" b="1" cap="none" spc="0" dirty="0">
              <a:ln w="10541" cmpd="sng">
                <a:solidFill>
                  <a:schemeClr val="accent1">
                    <a:shade val="88000"/>
                    <a:satMod val="110000"/>
                  </a:schemeClr>
                </a:solidFill>
                <a:prstDash val="solid"/>
              </a:ln>
              <a:solidFill>
                <a:srgbClr val="00B050"/>
              </a:solidFill>
              <a:effectLst/>
              <a:latin typeface="Brush Script MT" pitchFamily="66" charset="0"/>
            </a:endParaRPr>
          </a:p>
        </p:txBody>
      </p:sp>
    </p:spTree>
    <p:extLst>
      <p:ext uri="{BB962C8B-B14F-4D97-AF65-F5344CB8AC3E}">
        <p14:creationId xmlns:p14="http://schemas.microsoft.com/office/powerpoint/2010/main" val="25040776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6"/>
                                        </p:tgtEl>
                                        <p:attrNameLst>
                                          <p:attrName>style.visibility</p:attrName>
                                        </p:attrNameLst>
                                      </p:cBhvr>
                                      <p:to>
                                        <p:strVal val="visible"/>
                                      </p:to>
                                    </p:set>
                                    <p:anim calcmode="lin" valueType="num">
                                      <p:cBhvr additive="base">
                                        <p:cTn id="7" dur="500" fill="hold"/>
                                        <p:tgtEl>
                                          <p:spTgt spid="46"/>
                                        </p:tgtEl>
                                        <p:attrNameLst>
                                          <p:attrName>ppt_x</p:attrName>
                                        </p:attrNameLst>
                                      </p:cBhvr>
                                      <p:tavLst>
                                        <p:tav tm="0">
                                          <p:val>
                                            <p:strVal val="#ppt_x"/>
                                          </p:val>
                                        </p:tav>
                                        <p:tav tm="100000">
                                          <p:val>
                                            <p:strVal val="#ppt_x"/>
                                          </p:val>
                                        </p:tav>
                                      </p:tavLst>
                                    </p:anim>
                                    <p:anim calcmode="lin" valueType="num">
                                      <p:cBhvr additive="base">
                                        <p:cTn id="8" dur="500" fill="hold"/>
                                        <p:tgtEl>
                                          <p:spTgt spid="46"/>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8"/>
                                        </p:tgtEl>
                                        <p:attrNameLst>
                                          <p:attrName>style.visibility</p:attrName>
                                        </p:attrNameLst>
                                      </p:cBhvr>
                                      <p:to>
                                        <p:strVal val="visible"/>
                                      </p:to>
                                    </p:set>
                                    <p:anim calcmode="lin" valueType="num">
                                      <p:cBhvr additive="base">
                                        <p:cTn id="11" dur="500" fill="hold"/>
                                        <p:tgtEl>
                                          <p:spTgt spid="48"/>
                                        </p:tgtEl>
                                        <p:attrNameLst>
                                          <p:attrName>ppt_x</p:attrName>
                                        </p:attrNameLst>
                                      </p:cBhvr>
                                      <p:tavLst>
                                        <p:tav tm="0">
                                          <p:val>
                                            <p:strVal val="#ppt_x"/>
                                          </p:val>
                                        </p:tav>
                                        <p:tav tm="100000">
                                          <p:val>
                                            <p:strVal val="#ppt_x"/>
                                          </p:val>
                                        </p:tav>
                                      </p:tavLst>
                                    </p:anim>
                                    <p:anim calcmode="lin" valueType="num">
                                      <p:cBhvr additive="base">
                                        <p:cTn id="12" dur="500" fill="hold"/>
                                        <p:tgtEl>
                                          <p:spTgt spid="48"/>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50"/>
                                        </p:tgtEl>
                                        <p:attrNameLst>
                                          <p:attrName>style.visibility</p:attrName>
                                        </p:attrNameLst>
                                      </p:cBhvr>
                                      <p:to>
                                        <p:strVal val="visible"/>
                                      </p:to>
                                    </p:set>
                                    <p:anim calcmode="lin" valueType="num">
                                      <p:cBhvr additive="base">
                                        <p:cTn id="15" dur="500" fill="hold"/>
                                        <p:tgtEl>
                                          <p:spTgt spid="50"/>
                                        </p:tgtEl>
                                        <p:attrNameLst>
                                          <p:attrName>ppt_x</p:attrName>
                                        </p:attrNameLst>
                                      </p:cBhvr>
                                      <p:tavLst>
                                        <p:tav tm="0">
                                          <p:val>
                                            <p:strVal val="#ppt_x"/>
                                          </p:val>
                                        </p:tav>
                                        <p:tav tm="100000">
                                          <p:val>
                                            <p:strVal val="#ppt_x"/>
                                          </p:val>
                                        </p:tav>
                                      </p:tavLst>
                                    </p:anim>
                                    <p:anim calcmode="lin" valueType="num">
                                      <p:cBhvr additive="base">
                                        <p:cTn id="16" dur="500" fill="hold"/>
                                        <p:tgtEl>
                                          <p:spTgt spid="50"/>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52"/>
                                        </p:tgtEl>
                                        <p:attrNameLst>
                                          <p:attrName>style.visibility</p:attrName>
                                        </p:attrNameLst>
                                      </p:cBhvr>
                                      <p:to>
                                        <p:strVal val="visible"/>
                                      </p:to>
                                    </p:set>
                                    <p:anim calcmode="lin" valueType="num">
                                      <p:cBhvr additive="base">
                                        <p:cTn id="19" dur="500" fill="hold"/>
                                        <p:tgtEl>
                                          <p:spTgt spid="52"/>
                                        </p:tgtEl>
                                        <p:attrNameLst>
                                          <p:attrName>ppt_x</p:attrName>
                                        </p:attrNameLst>
                                      </p:cBhvr>
                                      <p:tavLst>
                                        <p:tav tm="0">
                                          <p:val>
                                            <p:strVal val="#ppt_x"/>
                                          </p:val>
                                        </p:tav>
                                        <p:tav tm="100000">
                                          <p:val>
                                            <p:strVal val="#ppt_x"/>
                                          </p:val>
                                        </p:tav>
                                      </p:tavLst>
                                    </p:anim>
                                    <p:anim calcmode="lin" valueType="num">
                                      <p:cBhvr additive="base">
                                        <p:cTn id="20" dur="500" fill="hold"/>
                                        <p:tgtEl>
                                          <p:spTgt spid="52"/>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53"/>
                                        </p:tgtEl>
                                        <p:attrNameLst>
                                          <p:attrName>style.visibility</p:attrName>
                                        </p:attrNameLst>
                                      </p:cBhvr>
                                      <p:to>
                                        <p:strVal val="visible"/>
                                      </p:to>
                                    </p:set>
                                    <p:anim calcmode="lin" valueType="num">
                                      <p:cBhvr additive="base">
                                        <p:cTn id="23" dur="500" fill="hold"/>
                                        <p:tgtEl>
                                          <p:spTgt spid="53"/>
                                        </p:tgtEl>
                                        <p:attrNameLst>
                                          <p:attrName>ppt_x</p:attrName>
                                        </p:attrNameLst>
                                      </p:cBhvr>
                                      <p:tavLst>
                                        <p:tav tm="0">
                                          <p:val>
                                            <p:strVal val="#ppt_x"/>
                                          </p:val>
                                        </p:tav>
                                        <p:tav tm="100000">
                                          <p:val>
                                            <p:strVal val="#ppt_x"/>
                                          </p:val>
                                        </p:tav>
                                      </p:tavLst>
                                    </p:anim>
                                    <p:anim calcmode="lin" valueType="num">
                                      <p:cBhvr additive="base">
                                        <p:cTn id="24" dur="500" fill="hold"/>
                                        <p:tgtEl>
                                          <p:spTgt spid="53"/>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55"/>
                                        </p:tgtEl>
                                        <p:attrNameLst>
                                          <p:attrName>style.visibility</p:attrName>
                                        </p:attrNameLst>
                                      </p:cBhvr>
                                      <p:to>
                                        <p:strVal val="visible"/>
                                      </p:to>
                                    </p:set>
                                    <p:anim calcmode="lin" valueType="num">
                                      <p:cBhvr additive="base">
                                        <p:cTn id="27" dur="500" fill="hold"/>
                                        <p:tgtEl>
                                          <p:spTgt spid="55"/>
                                        </p:tgtEl>
                                        <p:attrNameLst>
                                          <p:attrName>ppt_x</p:attrName>
                                        </p:attrNameLst>
                                      </p:cBhvr>
                                      <p:tavLst>
                                        <p:tav tm="0">
                                          <p:val>
                                            <p:strVal val="#ppt_x"/>
                                          </p:val>
                                        </p:tav>
                                        <p:tav tm="100000">
                                          <p:val>
                                            <p:strVal val="#ppt_x"/>
                                          </p:val>
                                        </p:tav>
                                      </p:tavLst>
                                    </p:anim>
                                    <p:anim calcmode="lin" valueType="num">
                                      <p:cBhvr additive="base">
                                        <p:cTn id="28" dur="500" fill="hold"/>
                                        <p:tgtEl>
                                          <p:spTgt spid="55"/>
                                        </p:tgtEl>
                                        <p:attrNameLst>
                                          <p:attrName>ppt_y</p:attrName>
                                        </p:attrNameLst>
                                      </p:cBhvr>
                                      <p:tavLst>
                                        <p:tav tm="0">
                                          <p:val>
                                            <p:strVal val="1+#ppt_h/2"/>
                                          </p:val>
                                        </p:tav>
                                        <p:tav tm="100000">
                                          <p:val>
                                            <p:strVal val="#ppt_y"/>
                                          </p:val>
                                        </p:tav>
                                      </p:tavLst>
                                    </p:anim>
                                  </p:childTnLst>
                                </p:cTn>
                              </p:par>
                              <p:par>
                                <p:cTn id="29" presetID="3" presetClass="entr" presetSubtype="10" fill="hold" nodeType="withEffect">
                                  <p:stCondLst>
                                    <p:cond delay="0"/>
                                  </p:stCondLst>
                                  <p:childTnLst>
                                    <p:set>
                                      <p:cBhvr>
                                        <p:cTn id="30" dur="1" fill="hold">
                                          <p:stCondLst>
                                            <p:cond delay="0"/>
                                          </p:stCondLst>
                                        </p:cTn>
                                        <p:tgtEl>
                                          <p:spTgt spid="59"/>
                                        </p:tgtEl>
                                        <p:attrNameLst>
                                          <p:attrName>style.visibility</p:attrName>
                                        </p:attrNameLst>
                                      </p:cBhvr>
                                      <p:to>
                                        <p:strVal val="visible"/>
                                      </p:to>
                                    </p:set>
                                    <p:animEffect transition="in" filter="blinds(horizontal)">
                                      <p:cBhvr>
                                        <p:cTn id="31" dur="500"/>
                                        <p:tgtEl>
                                          <p:spTgt spid="59"/>
                                        </p:tgtEl>
                                      </p:cBhvr>
                                    </p:animEffect>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grpId="1" nodeType="clickEffect">
                                  <p:stCondLst>
                                    <p:cond delay="0"/>
                                  </p:stCondLst>
                                  <p:childTnLst>
                                    <p:set>
                                      <p:cBhvr>
                                        <p:cTn id="35" dur="1" fill="hold">
                                          <p:stCondLst>
                                            <p:cond delay="0"/>
                                          </p:stCondLst>
                                        </p:cTn>
                                        <p:tgtEl>
                                          <p:spTgt spid="4"/>
                                        </p:tgtEl>
                                        <p:attrNameLst>
                                          <p:attrName>style.visibility</p:attrName>
                                        </p:attrNameLst>
                                      </p:cBhvr>
                                      <p:to>
                                        <p:strVal val="visible"/>
                                      </p:to>
                                    </p:set>
                                    <p:anim calcmode="lin" valueType="num">
                                      <p:cBhvr additive="base">
                                        <p:cTn id="36" dur="500" fill="hold"/>
                                        <p:tgtEl>
                                          <p:spTgt spid="4"/>
                                        </p:tgtEl>
                                        <p:attrNameLst>
                                          <p:attrName>ppt_x</p:attrName>
                                        </p:attrNameLst>
                                      </p:cBhvr>
                                      <p:tavLst>
                                        <p:tav tm="0">
                                          <p:val>
                                            <p:strVal val="#ppt_x"/>
                                          </p:val>
                                        </p:tav>
                                        <p:tav tm="100000">
                                          <p:val>
                                            <p:strVal val="#ppt_x"/>
                                          </p:val>
                                        </p:tav>
                                      </p:tavLst>
                                    </p:anim>
                                    <p:anim calcmode="lin" valueType="num">
                                      <p:cBhvr additive="base">
                                        <p:cTn id="37"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path" presetSubtype="0" accel="50000" decel="50000" fill="hold" grpId="0" nodeType="clickEffect">
                                  <p:stCondLst>
                                    <p:cond delay="0"/>
                                  </p:stCondLst>
                                  <p:childTnLst>
                                    <p:animMotion origin="layout" path="M 2.77778E-7 2.96296E-6 L -0.18316 -0.13102 " pathEditMode="relative" rAng="0" ptsTypes="AA">
                                      <p:cBhvr>
                                        <p:cTn id="41" dur="2000" fill="hold"/>
                                        <p:tgtEl>
                                          <p:spTgt spid="4"/>
                                        </p:tgtEl>
                                        <p:attrNameLst>
                                          <p:attrName>ppt_x</p:attrName>
                                          <p:attrName>ppt_y</p:attrName>
                                        </p:attrNameLst>
                                      </p:cBhvr>
                                      <p:rCtr x="-9167" y="-6551"/>
                                    </p:animMotion>
                                  </p:childTnLst>
                                </p:cTn>
                              </p:par>
                            </p:childTnLst>
                          </p:cTn>
                        </p:par>
                      </p:childTnLst>
                    </p:cTn>
                  </p:par>
                  <p:par>
                    <p:cTn id="42" fill="hold">
                      <p:stCondLst>
                        <p:cond delay="indefinite"/>
                      </p:stCondLst>
                      <p:childTnLst>
                        <p:par>
                          <p:cTn id="43" fill="hold">
                            <p:stCondLst>
                              <p:cond delay="0"/>
                            </p:stCondLst>
                            <p:childTnLst>
                              <p:par>
                                <p:cTn id="44" presetID="42" presetClass="exit" presetSubtype="0" fill="hold" grpId="2" nodeType="clickEffect">
                                  <p:stCondLst>
                                    <p:cond delay="0"/>
                                  </p:stCondLst>
                                  <p:childTnLst>
                                    <p:animEffect transition="out" filter="fade">
                                      <p:cBhvr>
                                        <p:cTn id="45" dur="1000"/>
                                        <p:tgtEl>
                                          <p:spTgt spid="4"/>
                                        </p:tgtEl>
                                      </p:cBhvr>
                                    </p:animEffect>
                                    <p:anim calcmode="lin" valueType="num">
                                      <p:cBhvr>
                                        <p:cTn id="46" dur="1000"/>
                                        <p:tgtEl>
                                          <p:spTgt spid="4"/>
                                        </p:tgtEl>
                                        <p:attrNameLst>
                                          <p:attrName>ppt_x</p:attrName>
                                        </p:attrNameLst>
                                      </p:cBhvr>
                                      <p:tavLst>
                                        <p:tav tm="0">
                                          <p:val>
                                            <p:strVal val="ppt_x"/>
                                          </p:val>
                                        </p:tav>
                                        <p:tav tm="100000">
                                          <p:val>
                                            <p:strVal val="ppt_x"/>
                                          </p:val>
                                        </p:tav>
                                      </p:tavLst>
                                    </p:anim>
                                    <p:anim calcmode="lin" valueType="num">
                                      <p:cBhvr>
                                        <p:cTn id="47" dur="1000"/>
                                        <p:tgtEl>
                                          <p:spTgt spid="4"/>
                                        </p:tgtEl>
                                        <p:attrNameLst>
                                          <p:attrName>ppt_y</p:attrName>
                                        </p:attrNameLst>
                                      </p:cBhvr>
                                      <p:tavLst>
                                        <p:tav tm="0">
                                          <p:val>
                                            <p:strVal val="ppt_y"/>
                                          </p:val>
                                        </p:tav>
                                        <p:tav tm="100000">
                                          <p:val>
                                            <p:strVal val="ppt_y+.1"/>
                                          </p:val>
                                        </p:tav>
                                      </p:tavLst>
                                    </p:anim>
                                    <p:set>
                                      <p:cBhvr>
                                        <p:cTn id="48" dur="1" fill="hold">
                                          <p:stCondLst>
                                            <p:cond delay="999"/>
                                          </p:stCondLst>
                                        </p:cTn>
                                        <p:tgtEl>
                                          <p:spTgt spid="4"/>
                                        </p:tgtEl>
                                        <p:attrNameLst>
                                          <p:attrName>style.visibility</p:attrName>
                                        </p:attrNameLst>
                                      </p:cBhvr>
                                      <p:to>
                                        <p:strVal val="hidden"/>
                                      </p:to>
                                    </p:set>
                                  </p:childTnLst>
                                </p:cTn>
                              </p:par>
                            </p:childTnLst>
                          </p:cTn>
                        </p:par>
                        <p:par>
                          <p:cTn id="49" fill="hold">
                            <p:stCondLst>
                              <p:cond delay="1000"/>
                            </p:stCondLst>
                            <p:childTnLst>
                              <p:par>
                                <p:cTn id="50" presetID="42" presetClass="entr" presetSubtype="0" fill="hold" grpId="0" nodeType="afterEffect">
                                  <p:stCondLst>
                                    <p:cond delay="0"/>
                                  </p:stCondLst>
                                  <p:childTnLst>
                                    <p:set>
                                      <p:cBhvr>
                                        <p:cTn id="51" dur="1" fill="hold">
                                          <p:stCondLst>
                                            <p:cond delay="0"/>
                                          </p:stCondLst>
                                        </p:cTn>
                                        <p:tgtEl>
                                          <p:spTgt spid="5"/>
                                        </p:tgtEl>
                                        <p:attrNameLst>
                                          <p:attrName>style.visibility</p:attrName>
                                        </p:attrNameLst>
                                      </p:cBhvr>
                                      <p:to>
                                        <p:strVal val="visible"/>
                                      </p:to>
                                    </p:set>
                                    <p:animEffect transition="in" filter="fade">
                                      <p:cBhvr>
                                        <p:cTn id="52" dur="1000"/>
                                        <p:tgtEl>
                                          <p:spTgt spid="5"/>
                                        </p:tgtEl>
                                      </p:cBhvr>
                                    </p:animEffect>
                                    <p:anim calcmode="lin" valueType="num">
                                      <p:cBhvr>
                                        <p:cTn id="53" dur="1000" fill="hold"/>
                                        <p:tgtEl>
                                          <p:spTgt spid="5"/>
                                        </p:tgtEl>
                                        <p:attrNameLst>
                                          <p:attrName>ppt_x</p:attrName>
                                        </p:attrNameLst>
                                      </p:cBhvr>
                                      <p:tavLst>
                                        <p:tav tm="0">
                                          <p:val>
                                            <p:strVal val="#ppt_x"/>
                                          </p:val>
                                        </p:tav>
                                        <p:tav tm="100000">
                                          <p:val>
                                            <p:strVal val="#ppt_x"/>
                                          </p:val>
                                        </p:tav>
                                      </p:tavLst>
                                    </p:anim>
                                    <p:anim calcmode="lin" valueType="num">
                                      <p:cBhvr>
                                        <p:cTn id="54" dur="1000" fill="hold"/>
                                        <p:tgtEl>
                                          <p:spTgt spid="5"/>
                                        </p:tgtEl>
                                        <p:attrNameLst>
                                          <p:attrName>ppt_y</p:attrName>
                                        </p:attrNameLst>
                                      </p:cBhvr>
                                      <p:tavLst>
                                        <p:tav tm="0">
                                          <p:val>
                                            <p:strVal val="#ppt_y+.1"/>
                                          </p:val>
                                        </p:tav>
                                        <p:tav tm="100000">
                                          <p:val>
                                            <p:strVal val="#ppt_y"/>
                                          </p:val>
                                        </p:tav>
                                      </p:tavLst>
                                    </p:anim>
                                  </p:childTnLst>
                                </p:cTn>
                              </p:par>
                            </p:childTnLst>
                          </p:cTn>
                        </p:par>
                        <p:par>
                          <p:cTn id="55" fill="hold">
                            <p:stCondLst>
                              <p:cond delay="2000"/>
                            </p:stCondLst>
                            <p:childTnLst>
                              <p:par>
                                <p:cTn id="56" presetID="2" presetClass="entr" presetSubtype="4" fill="hold" grpId="1" nodeType="afterEffect">
                                  <p:stCondLst>
                                    <p:cond delay="0"/>
                                  </p:stCondLst>
                                  <p:childTnLst>
                                    <p:set>
                                      <p:cBhvr>
                                        <p:cTn id="57" dur="1" fill="hold">
                                          <p:stCondLst>
                                            <p:cond delay="0"/>
                                          </p:stCondLst>
                                        </p:cTn>
                                        <p:tgtEl>
                                          <p:spTgt spid="42"/>
                                        </p:tgtEl>
                                        <p:attrNameLst>
                                          <p:attrName>style.visibility</p:attrName>
                                        </p:attrNameLst>
                                      </p:cBhvr>
                                      <p:to>
                                        <p:strVal val="visible"/>
                                      </p:to>
                                    </p:set>
                                    <p:anim calcmode="lin" valueType="num">
                                      <p:cBhvr additive="base">
                                        <p:cTn id="58" dur="500" fill="hold"/>
                                        <p:tgtEl>
                                          <p:spTgt spid="42"/>
                                        </p:tgtEl>
                                        <p:attrNameLst>
                                          <p:attrName>ppt_x</p:attrName>
                                        </p:attrNameLst>
                                      </p:cBhvr>
                                      <p:tavLst>
                                        <p:tav tm="0">
                                          <p:val>
                                            <p:strVal val="#ppt_x"/>
                                          </p:val>
                                        </p:tav>
                                        <p:tav tm="100000">
                                          <p:val>
                                            <p:strVal val="#ppt_x"/>
                                          </p:val>
                                        </p:tav>
                                      </p:tavLst>
                                    </p:anim>
                                    <p:anim calcmode="lin" valueType="num">
                                      <p:cBhvr additive="base">
                                        <p:cTn id="59" dur="500" fill="hold"/>
                                        <p:tgtEl>
                                          <p:spTgt spid="42"/>
                                        </p:tgtEl>
                                        <p:attrNameLst>
                                          <p:attrName>ppt_y</p:attrName>
                                        </p:attrNameLst>
                                      </p:cBhvr>
                                      <p:tavLst>
                                        <p:tav tm="0">
                                          <p:val>
                                            <p:strVal val="1+#ppt_h/2"/>
                                          </p:val>
                                        </p:tav>
                                        <p:tav tm="100000">
                                          <p:val>
                                            <p:strVal val="#ppt_y"/>
                                          </p:val>
                                        </p:tav>
                                      </p:tavLst>
                                    </p:anim>
                                  </p:childTnLst>
                                </p:cTn>
                              </p:par>
                            </p:childTnLst>
                          </p:cTn>
                        </p:par>
                        <p:par>
                          <p:cTn id="60" fill="hold">
                            <p:stCondLst>
                              <p:cond delay="2500"/>
                            </p:stCondLst>
                            <p:childTnLst>
                              <p:par>
                                <p:cTn id="61" presetID="2" presetClass="entr" presetSubtype="4" fill="hold" grpId="1" nodeType="afterEffect">
                                  <p:stCondLst>
                                    <p:cond delay="0"/>
                                  </p:stCondLst>
                                  <p:childTnLst>
                                    <p:set>
                                      <p:cBhvr>
                                        <p:cTn id="62" dur="1" fill="hold">
                                          <p:stCondLst>
                                            <p:cond delay="0"/>
                                          </p:stCondLst>
                                        </p:cTn>
                                        <p:tgtEl>
                                          <p:spTgt spid="44"/>
                                        </p:tgtEl>
                                        <p:attrNameLst>
                                          <p:attrName>style.visibility</p:attrName>
                                        </p:attrNameLst>
                                      </p:cBhvr>
                                      <p:to>
                                        <p:strVal val="visible"/>
                                      </p:to>
                                    </p:set>
                                    <p:anim calcmode="lin" valueType="num">
                                      <p:cBhvr additive="base">
                                        <p:cTn id="63" dur="500" fill="hold"/>
                                        <p:tgtEl>
                                          <p:spTgt spid="44"/>
                                        </p:tgtEl>
                                        <p:attrNameLst>
                                          <p:attrName>ppt_x</p:attrName>
                                        </p:attrNameLst>
                                      </p:cBhvr>
                                      <p:tavLst>
                                        <p:tav tm="0">
                                          <p:val>
                                            <p:strVal val="#ppt_x"/>
                                          </p:val>
                                        </p:tav>
                                        <p:tav tm="100000">
                                          <p:val>
                                            <p:strVal val="#ppt_x"/>
                                          </p:val>
                                        </p:tav>
                                      </p:tavLst>
                                    </p:anim>
                                    <p:anim calcmode="lin" valueType="num">
                                      <p:cBhvr additive="base">
                                        <p:cTn id="64" dur="500" fill="hold"/>
                                        <p:tgtEl>
                                          <p:spTgt spid="44"/>
                                        </p:tgtEl>
                                        <p:attrNameLst>
                                          <p:attrName>ppt_y</p:attrName>
                                        </p:attrNameLst>
                                      </p:cBhvr>
                                      <p:tavLst>
                                        <p:tav tm="0">
                                          <p:val>
                                            <p:strVal val="1+#ppt_h/2"/>
                                          </p:val>
                                        </p:tav>
                                        <p:tav tm="100000">
                                          <p:val>
                                            <p:strVal val="#ppt_y"/>
                                          </p:val>
                                        </p:tav>
                                      </p:tavLst>
                                    </p:anim>
                                  </p:childTnLst>
                                </p:cTn>
                              </p:par>
                            </p:childTnLst>
                          </p:cTn>
                        </p:par>
                        <p:par>
                          <p:cTn id="65" fill="hold">
                            <p:stCondLst>
                              <p:cond delay="3000"/>
                            </p:stCondLst>
                            <p:childTnLst>
                              <p:par>
                                <p:cTn id="66" presetID="2" presetClass="entr" presetSubtype="4" fill="hold" grpId="1" nodeType="afterEffect">
                                  <p:stCondLst>
                                    <p:cond delay="0"/>
                                  </p:stCondLst>
                                  <p:childTnLst>
                                    <p:set>
                                      <p:cBhvr>
                                        <p:cTn id="67" dur="1" fill="hold">
                                          <p:stCondLst>
                                            <p:cond delay="0"/>
                                          </p:stCondLst>
                                        </p:cTn>
                                        <p:tgtEl>
                                          <p:spTgt spid="49"/>
                                        </p:tgtEl>
                                        <p:attrNameLst>
                                          <p:attrName>style.visibility</p:attrName>
                                        </p:attrNameLst>
                                      </p:cBhvr>
                                      <p:to>
                                        <p:strVal val="visible"/>
                                      </p:to>
                                    </p:set>
                                    <p:anim calcmode="lin" valueType="num">
                                      <p:cBhvr additive="base">
                                        <p:cTn id="68" dur="500" fill="hold"/>
                                        <p:tgtEl>
                                          <p:spTgt spid="49"/>
                                        </p:tgtEl>
                                        <p:attrNameLst>
                                          <p:attrName>ppt_x</p:attrName>
                                        </p:attrNameLst>
                                      </p:cBhvr>
                                      <p:tavLst>
                                        <p:tav tm="0">
                                          <p:val>
                                            <p:strVal val="#ppt_x"/>
                                          </p:val>
                                        </p:tav>
                                        <p:tav tm="100000">
                                          <p:val>
                                            <p:strVal val="#ppt_x"/>
                                          </p:val>
                                        </p:tav>
                                      </p:tavLst>
                                    </p:anim>
                                    <p:anim calcmode="lin" valueType="num">
                                      <p:cBhvr additive="base">
                                        <p:cTn id="69" dur="500" fill="hold"/>
                                        <p:tgtEl>
                                          <p:spTgt spid="49"/>
                                        </p:tgtEl>
                                        <p:attrNameLst>
                                          <p:attrName>ppt_y</p:attrName>
                                        </p:attrNameLst>
                                      </p:cBhvr>
                                      <p:tavLst>
                                        <p:tav tm="0">
                                          <p:val>
                                            <p:strVal val="1+#ppt_h/2"/>
                                          </p:val>
                                        </p:tav>
                                        <p:tav tm="100000">
                                          <p:val>
                                            <p:strVal val="#ppt_y"/>
                                          </p:val>
                                        </p:tav>
                                      </p:tavLst>
                                    </p:anim>
                                  </p:childTnLst>
                                </p:cTn>
                              </p:par>
                            </p:childTnLst>
                          </p:cTn>
                        </p:par>
                      </p:childTnLst>
                    </p:cTn>
                  </p:par>
                  <p:par>
                    <p:cTn id="70" fill="hold">
                      <p:stCondLst>
                        <p:cond delay="indefinite"/>
                      </p:stCondLst>
                      <p:childTnLst>
                        <p:par>
                          <p:cTn id="71" fill="hold">
                            <p:stCondLst>
                              <p:cond delay="0"/>
                            </p:stCondLst>
                            <p:childTnLst>
                              <p:par>
                                <p:cTn id="72" presetID="42" presetClass="path" presetSubtype="0" accel="50000" decel="50000" fill="hold" grpId="0" nodeType="clickEffect">
                                  <p:stCondLst>
                                    <p:cond delay="0"/>
                                  </p:stCondLst>
                                  <p:childTnLst>
                                    <p:animMotion origin="layout" path="M 0 1.48148E-6 L 0.15747 -0.14699 " pathEditMode="relative" rAng="0" ptsTypes="AA">
                                      <p:cBhvr>
                                        <p:cTn id="73" dur="2000" fill="hold"/>
                                        <p:tgtEl>
                                          <p:spTgt spid="44"/>
                                        </p:tgtEl>
                                        <p:attrNameLst>
                                          <p:attrName>ppt_x</p:attrName>
                                          <p:attrName>ppt_y</p:attrName>
                                        </p:attrNameLst>
                                      </p:cBhvr>
                                      <p:rCtr x="7865" y="-7361"/>
                                    </p:animMotion>
                                  </p:childTnLst>
                                </p:cTn>
                              </p:par>
                              <p:par>
                                <p:cTn id="74" presetID="42" presetClass="path" presetSubtype="0" accel="50000" decel="50000" fill="hold" grpId="0" nodeType="withEffect">
                                  <p:stCondLst>
                                    <p:cond delay="0"/>
                                  </p:stCondLst>
                                  <p:childTnLst>
                                    <p:animMotion origin="layout" path="M 0.01441 -0.00695 L -0.15226 0.11203 " pathEditMode="relative" rAng="0" ptsTypes="AA">
                                      <p:cBhvr>
                                        <p:cTn id="75" dur="2000" fill="hold"/>
                                        <p:tgtEl>
                                          <p:spTgt spid="42"/>
                                        </p:tgtEl>
                                        <p:attrNameLst>
                                          <p:attrName>ppt_x</p:attrName>
                                          <p:attrName>ppt_y</p:attrName>
                                        </p:attrNameLst>
                                      </p:cBhvr>
                                      <p:rCtr x="-8333" y="5949"/>
                                    </p:animMotion>
                                  </p:childTnLst>
                                </p:cTn>
                              </p:par>
                              <p:par>
                                <p:cTn id="76" presetID="42" presetClass="path" presetSubtype="0" accel="50000" decel="50000" fill="hold" grpId="0" nodeType="withEffect">
                                  <p:stCondLst>
                                    <p:cond delay="0"/>
                                  </p:stCondLst>
                                  <p:childTnLst>
                                    <p:animMotion origin="layout" path="M 0 1.48148E-6 L -0.14965 -0.25208 " pathEditMode="relative" rAng="0" ptsTypes="AA">
                                      <p:cBhvr>
                                        <p:cTn id="77" dur="2000" fill="hold"/>
                                        <p:tgtEl>
                                          <p:spTgt spid="49"/>
                                        </p:tgtEl>
                                        <p:attrNameLst>
                                          <p:attrName>ppt_x</p:attrName>
                                          <p:attrName>ppt_y</p:attrName>
                                        </p:attrNameLst>
                                      </p:cBhvr>
                                      <p:rCtr x="-7483" y="-12616"/>
                                    </p:animMotion>
                                  </p:childTnLst>
                                </p:cTn>
                              </p:par>
                            </p:childTnLst>
                          </p:cTn>
                        </p:par>
                      </p:childTnLst>
                    </p:cTn>
                  </p:par>
                  <p:par>
                    <p:cTn id="78" fill="hold">
                      <p:stCondLst>
                        <p:cond delay="indefinite"/>
                      </p:stCondLst>
                      <p:childTnLst>
                        <p:par>
                          <p:cTn id="79" fill="hold">
                            <p:stCondLst>
                              <p:cond delay="0"/>
                            </p:stCondLst>
                            <p:childTnLst>
                              <p:par>
                                <p:cTn id="80" presetID="42" presetClass="entr" presetSubtype="0" fill="hold" grpId="0" nodeType="clickEffect">
                                  <p:stCondLst>
                                    <p:cond delay="0"/>
                                  </p:stCondLst>
                                  <p:childTnLst>
                                    <p:set>
                                      <p:cBhvr>
                                        <p:cTn id="81" dur="1" fill="hold">
                                          <p:stCondLst>
                                            <p:cond delay="0"/>
                                          </p:stCondLst>
                                        </p:cTn>
                                        <p:tgtEl>
                                          <p:spTgt spid="45"/>
                                        </p:tgtEl>
                                        <p:attrNameLst>
                                          <p:attrName>style.visibility</p:attrName>
                                        </p:attrNameLst>
                                      </p:cBhvr>
                                      <p:to>
                                        <p:strVal val="visible"/>
                                      </p:to>
                                    </p:set>
                                    <p:animEffect transition="in" filter="fade">
                                      <p:cBhvr>
                                        <p:cTn id="82" dur="1000"/>
                                        <p:tgtEl>
                                          <p:spTgt spid="45"/>
                                        </p:tgtEl>
                                      </p:cBhvr>
                                    </p:animEffect>
                                    <p:anim calcmode="lin" valueType="num">
                                      <p:cBhvr>
                                        <p:cTn id="83" dur="1000" fill="hold"/>
                                        <p:tgtEl>
                                          <p:spTgt spid="45"/>
                                        </p:tgtEl>
                                        <p:attrNameLst>
                                          <p:attrName>ppt_x</p:attrName>
                                        </p:attrNameLst>
                                      </p:cBhvr>
                                      <p:tavLst>
                                        <p:tav tm="0">
                                          <p:val>
                                            <p:strVal val="#ppt_x"/>
                                          </p:val>
                                        </p:tav>
                                        <p:tav tm="100000">
                                          <p:val>
                                            <p:strVal val="#ppt_x"/>
                                          </p:val>
                                        </p:tav>
                                      </p:tavLst>
                                    </p:anim>
                                    <p:anim calcmode="lin" valueType="num">
                                      <p:cBhvr>
                                        <p:cTn id="84" dur="1000" fill="hold"/>
                                        <p:tgtEl>
                                          <p:spTgt spid="45"/>
                                        </p:tgtEl>
                                        <p:attrNameLst>
                                          <p:attrName>ppt_y</p:attrName>
                                        </p:attrNameLst>
                                      </p:cBhvr>
                                      <p:tavLst>
                                        <p:tav tm="0">
                                          <p:val>
                                            <p:strVal val="#ppt_y+.1"/>
                                          </p:val>
                                        </p:tav>
                                        <p:tav tm="100000">
                                          <p:val>
                                            <p:strVal val="#ppt_y"/>
                                          </p:val>
                                        </p:tav>
                                      </p:tavLst>
                                    </p:anim>
                                  </p:childTnLst>
                                </p:cTn>
                              </p:par>
                              <p:par>
                                <p:cTn id="85" presetID="42" presetClass="entr" presetSubtype="0" fill="hold" grpId="0" nodeType="withEffect">
                                  <p:stCondLst>
                                    <p:cond delay="0"/>
                                  </p:stCondLst>
                                  <p:childTnLst>
                                    <p:set>
                                      <p:cBhvr>
                                        <p:cTn id="86" dur="1" fill="hold">
                                          <p:stCondLst>
                                            <p:cond delay="0"/>
                                          </p:stCondLst>
                                        </p:cTn>
                                        <p:tgtEl>
                                          <p:spTgt spid="47"/>
                                        </p:tgtEl>
                                        <p:attrNameLst>
                                          <p:attrName>style.visibility</p:attrName>
                                        </p:attrNameLst>
                                      </p:cBhvr>
                                      <p:to>
                                        <p:strVal val="visible"/>
                                      </p:to>
                                    </p:set>
                                    <p:animEffect transition="in" filter="fade">
                                      <p:cBhvr>
                                        <p:cTn id="87" dur="1000"/>
                                        <p:tgtEl>
                                          <p:spTgt spid="47"/>
                                        </p:tgtEl>
                                      </p:cBhvr>
                                    </p:animEffect>
                                    <p:anim calcmode="lin" valueType="num">
                                      <p:cBhvr>
                                        <p:cTn id="88" dur="1000" fill="hold"/>
                                        <p:tgtEl>
                                          <p:spTgt spid="47"/>
                                        </p:tgtEl>
                                        <p:attrNameLst>
                                          <p:attrName>ppt_x</p:attrName>
                                        </p:attrNameLst>
                                      </p:cBhvr>
                                      <p:tavLst>
                                        <p:tav tm="0">
                                          <p:val>
                                            <p:strVal val="#ppt_x"/>
                                          </p:val>
                                        </p:tav>
                                        <p:tav tm="100000">
                                          <p:val>
                                            <p:strVal val="#ppt_x"/>
                                          </p:val>
                                        </p:tav>
                                      </p:tavLst>
                                    </p:anim>
                                    <p:anim calcmode="lin" valueType="num">
                                      <p:cBhvr>
                                        <p:cTn id="89" dur="1000" fill="hold"/>
                                        <p:tgtEl>
                                          <p:spTgt spid="47"/>
                                        </p:tgtEl>
                                        <p:attrNameLst>
                                          <p:attrName>ppt_y</p:attrName>
                                        </p:attrNameLst>
                                      </p:cBhvr>
                                      <p:tavLst>
                                        <p:tav tm="0">
                                          <p:val>
                                            <p:strVal val="#ppt_y+.1"/>
                                          </p:val>
                                        </p:tav>
                                        <p:tav tm="100000">
                                          <p:val>
                                            <p:strVal val="#ppt_y"/>
                                          </p:val>
                                        </p:tav>
                                      </p:tavLst>
                                    </p:anim>
                                  </p:childTnLst>
                                </p:cTn>
                              </p:par>
                              <p:par>
                                <p:cTn id="90" presetID="42" presetClass="entr" presetSubtype="0" fill="hold" grpId="0" nodeType="withEffect">
                                  <p:stCondLst>
                                    <p:cond delay="0"/>
                                  </p:stCondLst>
                                  <p:childTnLst>
                                    <p:set>
                                      <p:cBhvr>
                                        <p:cTn id="91" dur="1" fill="hold">
                                          <p:stCondLst>
                                            <p:cond delay="0"/>
                                          </p:stCondLst>
                                        </p:cTn>
                                        <p:tgtEl>
                                          <p:spTgt spid="51"/>
                                        </p:tgtEl>
                                        <p:attrNameLst>
                                          <p:attrName>style.visibility</p:attrName>
                                        </p:attrNameLst>
                                      </p:cBhvr>
                                      <p:to>
                                        <p:strVal val="visible"/>
                                      </p:to>
                                    </p:set>
                                    <p:animEffect transition="in" filter="fade">
                                      <p:cBhvr>
                                        <p:cTn id="92" dur="1000"/>
                                        <p:tgtEl>
                                          <p:spTgt spid="51"/>
                                        </p:tgtEl>
                                      </p:cBhvr>
                                    </p:animEffect>
                                    <p:anim calcmode="lin" valueType="num">
                                      <p:cBhvr>
                                        <p:cTn id="93" dur="1000" fill="hold"/>
                                        <p:tgtEl>
                                          <p:spTgt spid="51"/>
                                        </p:tgtEl>
                                        <p:attrNameLst>
                                          <p:attrName>ppt_x</p:attrName>
                                        </p:attrNameLst>
                                      </p:cBhvr>
                                      <p:tavLst>
                                        <p:tav tm="0">
                                          <p:val>
                                            <p:strVal val="#ppt_x"/>
                                          </p:val>
                                        </p:tav>
                                        <p:tav tm="100000">
                                          <p:val>
                                            <p:strVal val="#ppt_x"/>
                                          </p:val>
                                        </p:tav>
                                      </p:tavLst>
                                    </p:anim>
                                    <p:anim calcmode="lin" valueType="num">
                                      <p:cBhvr>
                                        <p:cTn id="94" dur="1000" fill="hold"/>
                                        <p:tgtEl>
                                          <p:spTgt spid="51"/>
                                        </p:tgtEl>
                                        <p:attrNameLst>
                                          <p:attrName>ppt_y</p:attrName>
                                        </p:attrNameLst>
                                      </p:cBhvr>
                                      <p:tavLst>
                                        <p:tav tm="0">
                                          <p:val>
                                            <p:strVal val="#ppt_y+.1"/>
                                          </p:val>
                                        </p:tav>
                                        <p:tav tm="100000">
                                          <p:val>
                                            <p:strVal val="#ppt_y"/>
                                          </p:val>
                                        </p:tav>
                                      </p:tavLst>
                                    </p:anim>
                                  </p:childTnLst>
                                </p:cTn>
                              </p:par>
                            </p:childTnLst>
                          </p:cTn>
                        </p:par>
                        <p:par>
                          <p:cTn id="95" fill="hold">
                            <p:stCondLst>
                              <p:cond delay="1000"/>
                            </p:stCondLst>
                            <p:childTnLst>
                              <p:par>
                                <p:cTn id="96" presetID="42" presetClass="exit" presetSubtype="0" fill="hold" grpId="2" nodeType="afterEffect">
                                  <p:stCondLst>
                                    <p:cond delay="0"/>
                                  </p:stCondLst>
                                  <p:childTnLst>
                                    <p:animEffect transition="out" filter="fade">
                                      <p:cBhvr>
                                        <p:cTn id="97" dur="1000"/>
                                        <p:tgtEl>
                                          <p:spTgt spid="44"/>
                                        </p:tgtEl>
                                      </p:cBhvr>
                                    </p:animEffect>
                                    <p:anim calcmode="lin" valueType="num">
                                      <p:cBhvr>
                                        <p:cTn id="98" dur="1000"/>
                                        <p:tgtEl>
                                          <p:spTgt spid="44"/>
                                        </p:tgtEl>
                                        <p:attrNameLst>
                                          <p:attrName>ppt_x</p:attrName>
                                        </p:attrNameLst>
                                      </p:cBhvr>
                                      <p:tavLst>
                                        <p:tav tm="0">
                                          <p:val>
                                            <p:strVal val="ppt_x"/>
                                          </p:val>
                                        </p:tav>
                                        <p:tav tm="100000">
                                          <p:val>
                                            <p:strVal val="ppt_x"/>
                                          </p:val>
                                        </p:tav>
                                      </p:tavLst>
                                    </p:anim>
                                    <p:anim calcmode="lin" valueType="num">
                                      <p:cBhvr>
                                        <p:cTn id="99" dur="1000"/>
                                        <p:tgtEl>
                                          <p:spTgt spid="44"/>
                                        </p:tgtEl>
                                        <p:attrNameLst>
                                          <p:attrName>ppt_y</p:attrName>
                                        </p:attrNameLst>
                                      </p:cBhvr>
                                      <p:tavLst>
                                        <p:tav tm="0">
                                          <p:val>
                                            <p:strVal val="ppt_y"/>
                                          </p:val>
                                        </p:tav>
                                        <p:tav tm="100000">
                                          <p:val>
                                            <p:strVal val="ppt_y+.1"/>
                                          </p:val>
                                        </p:tav>
                                      </p:tavLst>
                                    </p:anim>
                                    <p:set>
                                      <p:cBhvr>
                                        <p:cTn id="100" dur="1" fill="hold">
                                          <p:stCondLst>
                                            <p:cond delay="999"/>
                                          </p:stCondLst>
                                        </p:cTn>
                                        <p:tgtEl>
                                          <p:spTgt spid="44"/>
                                        </p:tgtEl>
                                        <p:attrNameLst>
                                          <p:attrName>style.visibility</p:attrName>
                                        </p:attrNameLst>
                                      </p:cBhvr>
                                      <p:to>
                                        <p:strVal val="hidden"/>
                                      </p:to>
                                    </p:set>
                                  </p:childTnLst>
                                </p:cTn>
                              </p:par>
                              <p:par>
                                <p:cTn id="101" presetID="42" presetClass="exit" presetSubtype="0" fill="hold" grpId="2" nodeType="withEffect">
                                  <p:stCondLst>
                                    <p:cond delay="0"/>
                                  </p:stCondLst>
                                  <p:childTnLst>
                                    <p:animEffect transition="out" filter="fade">
                                      <p:cBhvr>
                                        <p:cTn id="102" dur="1000"/>
                                        <p:tgtEl>
                                          <p:spTgt spid="42"/>
                                        </p:tgtEl>
                                      </p:cBhvr>
                                    </p:animEffect>
                                    <p:anim calcmode="lin" valueType="num">
                                      <p:cBhvr>
                                        <p:cTn id="103" dur="1000"/>
                                        <p:tgtEl>
                                          <p:spTgt spid="42"/>
                                        </p:tgtEl>
                                        <p:attrNameLst>
                                          <p:attrName>ppt_x</p:attrName>
                                        </p:attrNameLst>
                                      </p:cBhvr>
                                      <p:tavLst>
                                        <p:tav tm="0">
                                          <p:val>
                                            <p:strVal val="ppt_x"/>
                                          </p:val>
                                        </p:tav>
                                        <p:tav tm="100000">
                                          <p:val>
                                            <p:strVal val="ppt_x"/>
                                          </p:val>
                                        </p:tav>
                                      </p:tavLst>
                                    </p:anim>
                                    <p:anim calcmode="lin" valueType="num">
                                      <p:cBhvr>
                                        <p:cTn id="104" dur="1000"/>
                                        <p:tgtEl>
                                          <p:spTgt spid="42"/>
                                        </p:tgtEl>
                                        <p:attrNameLst>
                                          <p:attrName>ppt_y</p:attrName>
                                        </p:attrNameLst>
                                      </p:cBhvr>
                                      <p:tavLst>
                                        <p:tav tm="0">
                                          <p:val>
                                            <p:strVal val="ppt_y"/>
                                          </p:val>
                                        </p:tav>
                                        <p:tav tm="100000">
                                          <p:val>
                                            <p:strVal val="ppt_y+.1"/>
                                          </p:val>
                                        </p:tav>
                                      </p:tavLst>
                                    </p:anim>
                                    <p:set>
                                      <p:cBhvr>
                                        <p:cTn id="105" dur="1" fill="hold">
                                          <p:stCondLst>
                                            <p:cond delay="999"/>
                                          </p:stCondLst>
                                        </p:cTn>
                                        <p:tgtEl>
                                          <p:spTgt spid="42"/>
                                        </p:tgtEl>
                                        <p:attrNameLst>
                                          <p:attrName>style.visibility</p:attrName>
                                        </p:attrNameLst>
                                      </p:cBhvr>
                                      <p:to>
                                        <p:strVal val="hidden"/>
                                      </p:to>
                                    </p:set>
                                  </p:childTnLst>
                                </p:cTn>
                              </p:par>
                              <p:par>
                                <p:cTn id="106" presetID="42" presetClass="exit" presetSubtype="0" fill="hold" grpId="2" nodeType="withEffect">
                                  <p:stCondLst>
                                    <p:cond delay="0"/>
                                  </p:stCondLst>
                                  <p:childTnLst>
                                    <p:animEffect transition="out" filter="fade">
                                      <p:cBhvr>
                                        <p:cTn id="107" dur="1000"/>
                                        <p:tgtEl>
                                          <p:spTgt spid="49"/>
                                        </p:tgtEl>
                                      </p:cBhvr>
                                    </p:animEffect>
                                    <p:anim calcmode="lin" valueType="num">
                                      <p:cBhvr>
                                        <p:cTn id="108" dur="1000"/>
                                        <p:tgtEl>
                                          <p:spTgt spid="49"/>
                                        </p:tgtEl>
                                        <p:attrNameLst>
                                          <p:attrName>ppt_x</p:attrName>
                                        </p:attrNameLst>
                                      </p:cBhvr>
                                      <p:tavLst>
                                        <p:tav tm="0">
                                          <p:val>
                                            <p:strVal val="ppt_x"/>
                                          </p:val>
                                        </p:tav>
                                        <p:tav tm="100000">
                                          <p:val>
                                            <p:strVal val="ppt_x"/>
                                          </p:val>
                                        </p:tav>
                                      </p:tavLst>
                                    </p:anim>
                                    <p:anim calcmode="lin" valueType="num">
                                      <p:cBhvr>
                                        <p:cTn id="109" dur="1000"/>
                                        <p:tgtEl>
                                          <p:spTgt spid="49"/>
                                        </p:tgtEl>
                                        <p:attrNameLst>
                                          <p:attrName>ppt_y</p:attrName>
                                        </p:attrNameLst>
                                      </p:cBhvr>
                                      <p:tavLst>
                                        <p:tav tm="0">
                                          <p:val>
                                            <p:strVal val="ppt_y"/>
                                          </p:val>
                                        </p:tav>
                                        <p:tav tm="100000">
                                          <p:val>
                                            <p:strVal val="ppt_y+.1"/>
                                          </p:val>
                                        </p:tav>
                                      </p:tavLst>
                                    </p:anim>
                                    <p:set>
                                      <p:cBhvr>
                                        <p:cTn id="110" dur="1" fill="hold">
                                          <p:stCondLst>
                                            <p:cond delay="999"/>
                                          </p:stCondLst>
                                        </p:cTn>
                                        <p:tgtEl>
                                          <p:spTgt spid="49"/>
                                        </p:tgtEl>
                                        <p:attrNameLst>
                                          <p:attrName>style.visibility</p:attrName>
                                        </p:attrNameLst>
                                      </p:cBhvr>
                                      <p:to>
                                        <p:strVal val="hidden"/>
                                      </p:to>
                                    </p:set>
                                  </p:childTnLst>
                                </p:cTn>
                              </p:par>
                            </p:childTnLst>
                          </p:cTn>
                        </p:par>
                      </p:childTnLst>
                    </p:cTn>
                  </p:par>
                  <p:par>
                    <p:cTn id="111" fill="hold">
                      <p:stCondLst>
                        <p:cond delay="indefinite"/>
                      </p:stCondLst>
                      <p:childTnLst>
                        <p:par>
                          <p:cTn id="112" fill="hold">
                            <p:stCondLst>
                              <p:cond delay="0"/>
                            </p:stCondLst>
                            <p:childTnLst>
                              <p:par>
                                <p:cTn id="113" presetID="2" presetClass="entr" presetSubtype="4" fill="hold" grpId="1" nodeType="clickEffect">
                                  <p:stCondLst>
                                    <p:cond delay="0"/>
                                  </p:stCondLst>
                                  <p:childTnLst>
                                    <p:set>
                                      <p:cBhvr>
                                        <p:cTn id="114" dur="1" fill="hold">
                                          <p:stCondLst>
                                            <p:cond delay="0"/>
                                          </p:stCondLst>
                                        </p:cTn>
                                        <p:tgtEl>
                                          <p:spTgt spid="31"/>
                                        </p:tgtEl>
                                        <p:attrNameLst>
                                          <p:attrName>style.visibility</p:attrName>
                                        </p:attrNameLst>
                                      </p:cBhvr>
                                      <p:to>
                                        <p:strVal val="visible"/>
                                      </p:to>
                                    </p:set>
                                    <p:anim calcmode="lin" valueType="num">
                                      <p:cBhvr additive="base">
                                        <p:cTn id="115" dur="500" fill="hold"/>
                                        <p:tgtEl>
                                          <p:spTgt spid="31"/>
                                        </p:tgtEl>
                                        <p:attrNameLst>
                                          <p:attrName>ppt_x</p:attrName>
                                        </p:attrNameLst>
                                      </p:cBhvr>
                                      <p:tavLst>
                                        <p:tav tm="0">
                                          <p:val>
                                            <p:strVal val="#ppt_x"/>
                                          </p:val>
                                        </p:tav>
                                        <p:tav tm="100000">
                                          <p:val>
                                            <p:strVal val="#ppt_x"/>
                                          </p:val>
                                        </p:tav>
                                      </p:tavLst>
                                    </p:anim>
                                    <p:anim calcmode="lin" valueType="num">
                                      <p:cBhvr additive="base">
                                        <p:cTn id="116"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par>
                    <p:cTn id="117" fill="hold">
                      <p:stCondLst>
                        <p:cond delay="indefinite"/>
                      </p:stCondLst>
                      <p:childTnLst>
                        <p:par>
                          <p:cTn id="118" fill="hold">
                            <p:stCondLst>
                              <p:cond delay="0"/>
                            </p:stCondLst>
                            <p:childTnLst>
                              <p:par>
                                <p:cTn id="119" presetID="42" presetClass="path" presetSubtype="0" accel="50000" decel="50000" fill="hold" grpId="0" nodeType="clickEffect">
                                  <p:stCondLst>
                                    <p:cond delay="0"/>
                                  </p:stCondLst>
                                  <p:childTnLst>
                                    <p:animMotion origin="layout" path="M 4.16667E-6 1.11111E-6 L -0.30955 -0.12037 " pathEditMode="relative" rAng="0" ptsTypes="AA">
                                      <p:cBhvr>
                                        <p:cTn id="120" dur="2000" fill="hold"/>
                                        <p:tgtEl>
                                          <p:spTgt spid="31"/>
                                        </p:tgtEl>
                                        <p:attrNameLst>
                                          <p:attrName>ppt_x</p:attrName>
                                          <p:attrName>ppt_y</p:attrName>
                                        </p:attrNameLst>
                                      </p:cBhvr>
                                      <p:rCtr x="-15486" y="-6019"/>
                                    </p:animMotion>
                                  </p:childTnLst>
                                </p:cTn>
                              </p:par>
                            </p:childTnLst>
                          </p:cTn>
                        </p:par>
                      </p:childTnLst>
                    </p:cTn>
                  </p:par>
                  <p:par>
                    <p:cTn id="121" fill="hold">
                      <p:stCondLst>
                        <p:cond delay="indefinite"/>
                      </p:stCondLst>
                      <p:childTnLst>
                        <p:par>
                          <p:cTn id="122" fill="hold">
                            <p:stCondLst>
                              <p:cond delay="0"/>
                            </p:stCondLst>
                            <p:childTnLst>
                              <p:par>
                                <p:cTn id="123" presetID="42" presetClass="exit" presetSubtype="0" fill="hold" grpId="2" nodeType="clickEffect">
                                  <p:stCondLst>
                                    <p:cond delay="0"/>
                                  </p:stCondLst>
                                  <p:childTnLst>
                                    <p:animEffect transition="out" filter="fade">
                                      <p:cBhvr>
                                        <p:cTn id="124" dur="1000"/>
                                        <p:tgtEl>
                                          <p:spTgt spid="31"/>
                                        </p:tgtEl>
                                      </p:cBhvr>
                                    </p:animEffect>
                                    <p:anim calcmode="lin" valueType="num">
                                      <p:cBhvr>
                                        <p:cTn id="125" dur="1000"/>
                                        <p:tgtEl>
                                          <p:spTgt spid="31"/>
                                        </p:tgtEl>
                                        <p:attrNameLst>
                                          <p:attrName>ppt_x</p:attrName>
                                        </p:attrNameLst>
                                      </p:cBhvr>
                                      <p:tavLst>
                                        <p:tav tm="0">
                                          <p:val>
                                            <p:strVal val="ppt_x"/>
                                          </p:val>
                                        </p:tav>
                                        <p:tav tm="100000">
                                          <p:val>
                                            <p:strVal val="ppt_x"/>
                                          </p:val>
                                        </p:tav>
                                      </p:tavLst>
                                    </p:anim>
                                    <p:anim calcmode="lin" valueType="num">
                                      <p:cBhvr>
                                        <p:cTn id="126" dur="1000"/>
                                        <p:tgtEl>
                                          <p:spTgt spid="31"/>
                                        </p:tgtEl>
                                        <p:attrNameLst>
                                          <p:attrName>ppt_y</p:attrName>
                                        </p:attrNameLst>
                                      </p:cBhvr>
                                      <p:tavLst>
                                        <p:tav tm="0">
                                          <p:val>
                                            <p:strVal val="ppt_y"/>
                                          </p:val>
                                        </p:tav>
                                        <p:tav tm="100000">
                                          <p:val>
                                            <p:strVal val="ppt_y+.1"/>
                                          </p:val>
                                        </p:tav>
                                      </p:tavLst>
                                    </p:anim>
                                    <p:set>
                                      <p:cBhvr>
                                        <p:cTn id="127" dur="1" fill="hold">
                                          <p:stCondLst>
                                            <p:cond delay="999"/>
                                          </p:stCondLst>
                                        </p:cTn>
                                        <p:tgtEl>
                                          <p:spTgt spid="31"/>
                                        </p:tgtEl>
                                        <p:attrNameLst>
                                          <p:attrName>style.visibility</p:attrName>
                                        </p:attrNameLst>
                                      </p:cBhvr>
                                      <p:to>
                                        <p:strVal val="hidden"/>
                                      </p:to>
                                    </p:set>
                                  </p:childTnLst>
                                </p:cTn>
                              </p:par>
                            </p:childTnLst>
                          </p:cTn>
                        </p:par>
                      </p:childTnLst>
                    </p:cTn>
                  </p:par>
                  <p:par>
                    <p:cTn id="128" fill="hold">
                      <p:stCondLst>
                        <p:cond delay="indefinite"/>
                      </p:stCondLst>
                      <p:childTnLst>
                        <p:par>
                          <p:cTn id="129" fill="hold">
                            <p:stCondLst>
                              <p:cond delay="0"/>
                            </p:stCondLst>
                            <p:childTnLst>
                              <p:par>
                                <p:cTn id="130" presetID="2" presetClass="entr" presetSubtype="4" fill="hold" grpId="1" nodeType="clickEffect">
                                  <p:stCondLst>
                                    <p:cond delay="0"/>
                                  </p:stCondLst>
                                  <p:childTnLst>
                                    <p:set>
                                      <p:cBhvr>
                                        <p:cTn id="131" dur="1" fill="hold">
                                          <p:stCondLst>
                                            <p:cond delay="0"/>
                                          </p:stCondLst>
                                        </p:cTn>
                                        <p:tgtEl>
                                          <p:spTgt spid="32"/>
                                        </p:tgtEl>
                                        <p:attrNameLst>
                                          <p:attrName>style.visibility</p:attrName>
                                        </p:attrNameLst>
                                      </p:cBhvr>
                                      <p:to>
                                        <p:strVal val="visible"/>
                                      </p:to>
                                    </p:set>
                                    <p:anim calcmode="lin" valueType="num">
                                      <p:cBhvr additive="base">
                                        <p:cTn id="132" dur="500" fill="hold"/>
                                        <p:tgtEl>
                                          <p:spTgt spid="32"/>
                                        </p:tgtEl>
                                        <p:attrNameLst>
                                          <p:attrName>ppt_x</p:attrName>
                                        </p:attrNameLst>
                                      </p:cBhvr>
                                      <p:tavLst>
                                        <p:tav tm="0">
                                          <p:val>
                                            <p:strVal val="#ppt_x"/>
                                          </p:val>
                                        </p:tav>
                                        <p:tav tm="100000">
                                          <p:val>
                                            <p:strVal val="#ppt_x"/>
                                          </p:val>
                                        </p:tav>
                                      </p:tavLst>
                                    </p:anim>
                                    <p:anim calcmode="lin" valueType="num">
                                      <p:cBhvr additive="base">
                                        <p:cTn id="133" dur="500" fill="hold"/>
                                        <p:tgtEl>
                                          <p:spTgt spid="32"/>
                                        </p:tgtEl>
                                        <p:attrNameLst>
                                          <p:attrName>ppt_y</p:attrName>
                                        </p:attrNameLst>
                                      </p:cBhvr>
                                      <p:tavLst>
                                        <p:tav tm="0">
                                          <p:val>
                                            <p:strVal val="1+#ppt_h/2"/>
                                          </p:val>
                                        </p:tav>
                                        <p:tav tm="100000">
                                          <p:val>
                                            <p:strVal val="#ppt_y"/>
                                          </p:val>
                                        </p:tav>
                                      </p:tavLst>
                                    </p:anim>
                                  </p:childTnLst>
                                </p:cTn>
                              </p:par>
                              <p:par>
                                <p:cTn id="134" presetID="2" presetClass="entr" presetSubtype="4" fill="hold" grpId="1" nodeType="withEffect">
                                  <p:stCondLst>
                                    <p:cond delay="0"/>
                                  </p:stCondLst>
                                  <p:childTnLst>
                                    <p:set>
                                      <p:cBhvr>
                                        <p:cTn id="135" dur="1" fill="hold">
                                          <p:stCondLst>
                                            <p:cond delay="0"/>
                                          </p:stCondLst>
                                        </p:cTn>
                                        <p:tgtEl>
                                          <p:spTgt spid="34"/>
                                        </p:tgtEl>
                                        <p:attrNameLst>
                                          <p:attrName>style.visibility</p:attrName>
                                        </p:attrNameLst>
                                      </p:cBhvr>
                                      <p:to>
                                        <p:strVal val="visible"/>
                                      </p:to>
                                    </p:set>
                                    <p:anim calcmode="lin" valueType="num">
                                      <p:cBhvr additive="base">
                                        <p:cTn id="136" dur="500" fill="hold"/>
                                        <p:tgtEl>
                                          <p:spTgt spid="34"/>
                                        </p:tgtEl>
                                        <p:attrNameLst>
                                          <p:attrName>ppt_x</p:attrName>
                                        </p:attrNameLst>
                                      </p:cBhvr>
                                      <p:tavLst>
                                        <p:tav tm="0">
                                          <p:val>
                                            <p:strVal val="#ppt_x"/>
                                          </p:val>
                                        </p:tav>
                                        <p:tav tm="100000">
                                          <p:val>
                                            <p:strVal val="#ppt_x"/>
                                          </p:val>
                                        </p:tav>
                                      </p:tavLst>
                                    </p:anim>
                                    <p:anim calcmode="lin" valueType="num">
                                      <p:cBhvr additive="base">
                                        <p:cTn id="137"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par>
                    <p:cTn id="138" fill="hold">
                      <p:stCondLst>
                        <p:cond delay="indefinite"/>
                      </p:stCondLst>
                      <p:childTnLst>
                        <p:par>
                          <p:cTn id="139" fill="hold">
                            <p:stCondLst>
                              <p:cond delay="0"/>
                            </p:stCondLst>
                            <p:childTnLst>
                              <p:par>
                                <p:cTn id="140" presetID="2" presetClass="entr" presetSubtype="4" fill="hold" grpId="0" nodeType="clickEffect">
                                  <p:stCondLst>
                                    <p:cond delay="0"/>
                                  </p:stCondLst>
                                  <p:childTnLst>
                                    <p:set>
                                      <p:cBhvr>
                                        <p:cTn id="141" dur="1" fill="hold">
                                          <p:stCondLst>
                                            <p:cond delay="0"/>
                                          </p:stCondLst>
                                        </p:cTn>
                                        <p:tgtEl>
                                          <p:spTgt spid="16"/>
                                        </p:tgtEl>
                                        <p:attrNameLst>
                                          <p:attrName>style.visibility</p:attrName>
                                        </p:attrNameLst>
                                      </p:cBhvr>
                                      <p:to>
                                        <p:strVal val="visible"/>
                                      </p:to>
                                    </p:set>
                                    <p:anim calcmode="lin" valueType="num">
                                      <p:cBhvr additive="base">
                                        <p:cTn id="142" dur="500" fill="hold"/>
                                        <p:tgtEl>
                                          <p:spTgt spid="16"/>
                                        </p:tgtEl>
                                        <p:attrNameLst>
                                          <p:attrName>ppt_x</p:attrName>
                                        </p:attrNameLst>
                                      </p:cBhvr>
                                      <p:tavLst>
                                        <p:tav tm="0">
                                          <p:val>
                                            <p:strVal val="#ppt_x"/>
                                          </p:val>
                                        </p:tav>
                                        <p:tav tm="100000">
                                          <p:val>
                                            <p:strVal val="#ppt_x"/>
                                          </p:val>
                                        </p:tav>
                                      </p:tavLst>
                                    </p:anim>
                                    <p:anim calcmode="lin" valueType="num">
                                      <p:cBhvr additive="base">
                                        <p:cTn id="143"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144" fill="hold">
                      <p:stCondLst>
                        <p:cond delay="indefinite"/>
                      </p:stCondLst>
                      <p:childTnLst>
                        <p:par>
                          <p:cTn id="145" fill="hold">
                            <p:stCondLst>
                              <p:cond delay="0"/>
                            </p:stCondLst>
                            <p:childTnLst>
                              <p:par>
                                <p:cTn id="146" presetID="42" presetClass="path" presetSubtype="0" accel="50000" decel="50000" fill="hold" grpId="0" nodeType="clickEffect">
                                  <p:stCondLst>
                                    <p:cond delay="0"/>
                                  </p:stCondLst>
                                  <p:childTnLst>
                                    <p:animMotion origin="layout" path="M 0.01962 -0.02708 L -0.14011 0.13079 " pathEditMode="relative" rAng="0" ptsTypes="AA">
                                      <p:cBhvr>
                                        <p:cTn id="147" dur="2000" fill="hold"/>
                                        <p:tgtEl>
                                          <p:spTgt spid="32"/>
                                        </p:tgtEl>
                                        <p:attrNameLst>
                                          <p:attrName>ppt_x</p:attrName>
                                          <p:attrName>ppt_y</p:attrName>
                                        </p:attrNameLst>
                                      </p:cBhvr>
                                      <p:rCtr x="-7986" y="7894"/>
                                    </p:animMotion>
                                  </p:childTnLst>
                                </p:cTn>
                              </p:par>
                            </p:childTnLst>
                          </p:cTn>
                        </p:par>
                      </p:childTnLst>
                    </p:cTn>
                  </p:par>
                  <p:par>
                    <p:cTn id="148" fill="hold">
                      <p:stCondLst>
                        <p:cond delay="indefinite"/>
                      </p:stCondLst>
                      <p:childTnLst>
                        <p:par>
                          <p:cTn id="149" fill="hold">
                            <p:stCondLst>
                              <p:cond delay="0"/>
                            </p:stCondLst>
                            <p:childTnLst>
                              <p:par>
                                <p:cTn id="150" presetID="42" presetClass="exit" presetSubtype="0" fill="hold" grpId="2" nodeType="clickEffect">
                                  <p:stCondLst>
                                    <p:cond delay="0"/>
                                  </p:stCondLst>
                                  <p:childTnLst>
                                    <p:animEffect transition="out" filter="fade">
                                      <p:cBhvr>
                                        <p:cTn id="151" dur="1000"/>
                                        <p:tgtEl>
                                          <p:spTgt spid="32"/>
                                        </p:tgtEl>
                                      </p:cBhvr>
                                    </p:animEffect>
                                    <p:anim calcmode="lin" valueType="num">
                                      <p:cBhvr>
                                        <p:cTn id="152" dur="1000"/>
                                        <p:tgtEl>
                                          <p:spTgt spid="32"/>
                                        </p:tgtEl>
                                        <p:attrNameLst>
                                          <p:attrName>ppt_x</p:attrName>
                                        </p:attrNameLst>
                                      </p:cBhvr>
                                      <p:tavLst>
                                        <p:tav tm="0">
                                          <p:val>
                                            <p:strVal val="ppt_x"/>
                                          </p:val>
                                        </p:tav>
                                        <p:tav tm="100000">
                                          <p:val>
                                            <p:strVal val="ppt_x"/>
                                          </p:val>
                                        </p:tav>
                                      </p:tavLst>
                                    </p:anim>
                                    <p:anim calcmode="lin" valueType="num">
                                      <p:cBhvr>
                                        <p:cTn id="153" dur="1000"/>
                                        <p:tgtEl>
                                          <p:spTgt spid="32"/>
                                        </p:tgtEl>
                                        <p:attrNameLst>
                                          <p:attrName>ppt_y</p:attrName>
                                        </p:attrNameLst>
                                      </p:cBhvr>
                                      <p:tavLst>
                                        <p:tav tm="0">
                                          <p:val>
                                            <p:strVal val="ppt_y"/>
                                          </p:val>
                                        </p:tav>
                                        <p:tav tm="100000">
                                          <p:val>
                                            <p:strVal val="ppt_y+.1"/>
                                          </p:val>
                                        </p:tav>
                                      </p:tavLst>
                                    </p:anim>
                                    <p:set>
                                      <p:cBhvr>
                                        <p:cTn id="154" dur="1" fill="hold">
                                          <p:stCondLst>
                                            <p:cond delay="999"/>
                                          </p:stCondLst>
                                        </p:cTn>
                                        <p:tgtEl>
                                          <p:spTgt spid="32"/>
                                        </p:tgtEl>
                                        <p:attrNameLst>
                                          <p:attrName>style.visibility</p:attrName>
                                        </p:attrNameLst>
                                      </p:cBhvr>
                                      <p:to>
                                        <p:strVal val="hidden"/>
                                      </p:to>
                                    </p:set>
                                  </p:childTnLst>
                                </p:cTn>
                              </p:par>
                              <p:par>
                                <p:cTn id="155" presetID="42" presetClass="exit" presetSubtype="0" fill="hold" grpId="2" nodeType="withEffect">
                                  <p:stCondLst>
                                    <p:cond delay="0"/>
                                  </p:stCondLst>
                                  <p:childTnLst>
                                    <p:animEffect transition="out" filter="fade">
                                      <p:cBhvr>
                                        <p:cTn id="156" dur="1000"/>
                                        <p:tgtEl>
                                          <p:spTgt spid="34"/>
                                        </p:tgtEl>
                                      </p:cBhvr>
                                    </p:animEffect>
                                    <p:anim calcmode="lin" valueType="num">
                                      <p:cBhvr>
                                        <p:cTn id="157" dur="1000"/>
                                        <p:tgtEl>
                                          <p:spTgt spid="34"/>
                                        </p:tgtEl>
                                        <p:attrNameLst>
                                          <p:attrName>ppt_x</p:attrName>
                                        </p:attrNameLst>
                                      </p:cBhvr>
                                      <p:tavLst>
                                        <p:tav tm="0">
                                          <p:val>
                                            <p:strVal val="ppt_x"/>
                                          </p:val>
                                        </p:tav>
                                        <p:tav tm="100000">
                                          <p:val>
                                            <p:strVal val="ppt_x"/>
                                          </p:val>
                                        </p:tav>
                                      </p:tavLst>
                                    </p:anim>
                                    <p:anim calcmode="lin" valueType="num">
                                      <p:cBhvr>
                                        <p:cTn id="158" dur="1000"/>
                                        <p:tgtEl>
                                          <p:spTgt spid="34"/>
                                        </p:tgtEl>
                                        <p:attrNameLst>
                                          <p:attrName>ppt_y</p:attrName>
                                        </p:attrNameLst>
                                      </p:cBhvr>
                                      <p:tavLst>
                                        <p:tav tm="0">
                                          <p:val>
                                            <p:strVal val="ppt_y"/>
                                          </p:val>
                                        </p:tav>
                                        <p:tav tm="100000">
                                          <p:val>
                                            <p:strVal val="ppt_y+.1"/>
                                          </p:val>
                                        </p:tav>
                                      </p:tavLst>
                                    </p:anim>
                                    <p:set>
                                      <p:cBhvr>
                                        <p:cTn id="159" dur="1" fill="hold">
                                          <p:stCondLst>
                                            <p:cond delay="999"/>
                                          </p:stCondLst>
                                        </p:cTn>
                                        <p:tgtEl>
                                          <p:spTgt spid="34"/>
                                        </p:tgtEl>
                                        <p:attrNameLst>
                                          <p:attrName>style.visibility</p:attrName>
                                        </p:attrNameLst>
                                      </p:cBhvr>
                                      <p:to>
                                        <p:strVal val="hidden"/>
                                      </p:to>
                                    </p:set>
                                  </p:childTnLst>
                                </p:cTn>
                              </p:par>
                              <p:par>
                                <p:cTn id="160" presetID="26" presetClass="exit" presetSubtype="0" fill="hold" grpId="1" nodeType="withEffect">
                                  <p:stCondLst>
                                    <p:cond delay="0"/>
                                  </p:stCondLst>
                                  <p:childTnLst>
                                    <p:animEffect transition="out" filter="wipe(down)">
                                      <p:cBhvr>
                                        <p:cTn id="161" dur="180" accel="50000">
                                          <p:stCondLst>
                                            <p:cond delay="1820"/>
                                          </p:stCondLst>
                                        </p:cTn>
                                        <p:tgtEl>
                                          <p:spTgt spid="16"/>
                                        </p:tgtEl>
                                      </p:cBhvr>
                                    </p:animEffect>
                                    <p:anim calcmode="lin" valueType="num">
                                      <p:cBhvr>
                                        <p:cTn id="162" dur="1822" tmFilter="0,0; 0.14,0.31; 0.43,0.73; 0.71,0.91; 1.0,1.0">
                                          <p:stCondLst>
                                            <p:cond delay="0"/>
                                          </p:stCondLst>
                                        </p:cTn>
                                        <p:tgtEl>
                                          <p:spTgt spid="16"/>
                                        </p:tgtEl>
                                        <p:attrNameLst>
                                          <p:attrName>ppt_x</p:attrName>
                                        </p:attrNameLst>
                                      </p:cBhvr>
                                      <p:tavLst>
                                        <p:tav tm="0">
                                          <p:val>
                                            <p:strVal val="ppt_x"/>
                                          </p:val>
                                        </p:tav>
                                        <p:tav tm="100000">
                                          <p:val>
                                            <p:strVal val="#ppt_x+0.25"/>
                                          </p:val>
                                        </p:tav>
                                      </p:tavLst>
                                    </p:anim>
                                    <p:anim calcmode="lin" valueType="num">
                                      <p:cBhvr>
                                        <p:cTn id="163" dur="178">
                                          <p:stCondLst>
                                            <p:cond delay="1822"/>
                                          </p:stCondLst>
                                        </p:cTn>
                                        <p:tgtEl>
                                          <p:spTgt spid="16"/>
                                        </p:tgtEl>
                                        <p:attrNameLst>
                                          <p:attrName>ppt_x</p:attrName>
                                        </p:attrNameLst>
                                      </p:cBhvr>
                                      <p:tavLst>
                                        <p:tav tm="0">
                                          <p:val>
                                            <p:strVal val="ppt_x"/>
                                          </p:val>
                                        </p:tav>
                                        <p:tav tm="100000">
                                          <p:val>
                                            <p:strVal val="ppt_x"/>
                                          </p:val>
                                        </p:tav>
                                      </p:tavLst>
                                    </p:anim>
                                    <p:anim calcmode="lin" valueType="num">
                                      <p:cBhvr>
                                        <p:cTn id="164" dur="664" tmFilter="0.0,0.0;0.25,0.07;0.50,0.2;0.75,0.467;1.0,1.0">
                                          <p:stCondLst>
                                            <p:cond delay="0"/>
                                          </p:stCondLst>
                                        </p:cTn>
                                        <p:tgtEl>
                                          <p:spTgt spid="16"/>
                                        </p:tgtEl>
                                        <p:attrNameLst>
                                          <p:attrName>ppt_y</p:attrName>
                                        </p:attrNameLst>
                                      </p:cBhvr>
                                      <p:tavLst>
                                        <p:tav tm="0">
                                          <p:val>
                                            <p:strVal val="ppt_y"/>
                                          </p:val>
                                        </p:tav>
                                        <p:tav tm="5000">
                                          <p:val>
                                            <p:strVal val="ppt_y+0.026"/>
                                          </p:val>
                                        </p:tav>
                                        <p:tav tm="10000">
                                          <p:val>
                                            <p:strVal val="ppt_y+0.052"/>
                                          </p:val>
                                        </p:tav>
                                        <p:tav tm="15000">
                                          <p:val>
                                            <p:strVal val="ppt_y+0.078"/>
                                          </p:val>
                                        </p:tav>
                                        <p:tav tm="20000">
                                          <p:val>
                                            <p:strVal val="ppt_y+0.103"/>
                                          </p:val>
                                        </p:tav>
                                        <p:tav tm="30000">
                                          <p:val>
                                            <p:strVal val="ppt_y+0.151"/>
                                          </p:val>
                                        </p:tav>
                                        <p:tav tm="40000">
                                          <p:val>
                                            <p:strVal val="ppt_y+0.196"/>
                                          </p:val>
                                        </p:tav>
                                        <p:tav tm="50000">
                                          <p:val>
                                            <p:strVal val="ppt_y+0.236"/>
                                          </p:val>
                                        </p:tav>
                                        <p:tav tm="60000">
                                          <p:val>
                                            <p:strVal val="ppt_y+0.270"/>
                                          </p:val>
                                        </p:tav>
                                        <p:tav tm="70000">
                                          <p:val>
                                            <p:strVal val="ppt_y+0.297"/>
                                          </p:val>
                                        </p:tav>
                                        <p:tav tm="80000">
                                          <p:val>
                                            <p:strVal val="ppt_y+0.317"/>
                                          </p:val>
                                        </p:tav>
                                        <p:tav tm="90000">
                                          <p:val>
                                            <p:strVal val="ppt_y+0.329"/>
                                          </p:val>
                                        </p:tav>
                                        <p:tav tm="100000">
                                          <p:val>
                                            <p:strVal val="ppt_y+0.333"/>
                                          </p:val>
                                        </p:tav>
                                      </p:tavLst>
                                    </p:anim>
                                    <p:anim calcmode="lin" valueType="num">
                                      <p:cBhvr>
                                        <p:cTn id="165" dur="664" tmFilter="0, 0; 0.125,0.2665; 0.25,0.4; 0.375,0.465; 0.5,0.5;  0.625,0.535; 0.75,0.6; 0.875,0.7335; 1,1">
                                          <p:stCondLst>
                                            <p:cond delay="664"/>
                                          </p:stCondLst>
                                        </p:cTn>
                                        <p:tgtEl>
                                          <p:spTgt spid="16"/>
                                        </p:tgtEl>
                                        <p:attrNameLst>
                                          <p:attrName>ppt_y</p:attrName>
                                        </p:attrNameLst>
                                      </p:cBhvr>
                                      <p:tavLst>
                                        <p:tav tm="0">
                                          <p:val>
                                            <p:strVal val="ppt_y"/>
                                          </p:val>
                                        </p:tav>
                                        <p:tav tm="10000">
                                          <p:val>
                                            <p:strVal val="ppt_y-0.034"/>
                                          </p:val>
                                        </p:tav>
                                        <p:tav tm="20000">
                                          <p:val>
                                            <p:strVal val="ppt_y-0.065"/>
                                          </p:val>
                                        </p:tav>
                                        <p:tav tm="30000">
                                          <p:val>
                                            <p:strVal val="ppt_y-0.090"/>
                                          </p:val>
                                        </p:tav>
                                        <p:tav tm="40000">
                                          <p:val>
                                            <p:strVal val="ppt_y-0.106"/>
                                          </p:val>
                                        </p:tav>
                                        <p:tav tm="50000">
                                          <p:val>
                                            <p:strVal val="ppt_y-0.111"/>
                                          </p:val>
                                        </p:tav>
                                        <p:tav tm="60000">
                                          <p:val>
                                            <p:strVal val="ppt_y-0.106"/>
                                          </p:val>
                                        </p:tav>
                                        <p:tav tm="70000">
                                          <p:val>
                                            <p:strVal val="ppt_y-0.090"/>
                                          </p:val>
                                        </p:tav>
                                        <p:tav tm="80000">
                                          <p:val>
                                            <p:strVal val="ppt_y-0.065"/>
                                          </p:val>
                                        </p:tav>
                                        <p:tav tm="90000">
                                          <p:val>
                                            <p:strVal val="ppt_y-0.034"/>
                                          </p:val>
                                        </p:tav>
                                        <p:tav tm="100000">
                                          <p:val>
                                            <p:strVal val="ppt_y"/>
                                          </p:val>
                                        </p:tav>
                                      </p:tavLst>
                                    </p:anim>
                                    <p:anim calcmode="lin" valueType="num">
                                      <p:cBhvr>
                                        <p:cTn id="166" dur="332" tmFilter="0, 0; 0.125,0.2665; 0.25,0.4; 0.375,0.465; 0.5,0.5;  0.625,0.535; 0.75,0.6; 0.875,0.7335; 1,1">
                                          <p:stCondLst>
                                            <p:cond delay="1324"/>
                                          </p:stCondLst>
                                        </p:cTn>
                                        <p:tgtEl>
                                          <p:spTgt spid="16"/>
                                        </p:tgtEl>
                                        <p:attrNameLst>
                                          <p:attrName>ppt_y</p:attrName>
                                        </p:attrNameLst>
                                      </p:cBhvr>
                                      <p:tavLst>
                                        <p:tav tm="0">
                                          <p:val>
                                            <p:strVal val="ppt_y"/>
                                          </p:val>
                                        </p:tav>
                                        <p:tav tm="10000">
                                          <p:val>
                                            <p:strVal val="ppt_y-0.011"/>
                                          </p:val>
                                        </p:tav>
                                        <p:tav tm="20000">
                                          <p:val>
                                            <p:strVal val="ppt_y-0.022"/>
                                          </p:val>
                                        </p:tav>
                                        <p:tav tm="30000">
                                          <p:val>
                                            <p:strVal val="ppt_y-0.030"/>
                                          </p:val>
                                        </p:tav>
                                        <p:tav tm="40000">
                                          <p:val>
                                            <p:strVal val="ppt_y-0.035"/>
                                          </p:val>
                                        </p:tav>
                                        <p:tav tm="50000">
                                          <p:val>
                                            <p:strVal val="ppt_y-0.037"/>
                                          </p:val>
                                        </p:tav>
                                        <p:tav tm="60000">
                                          <p:val>
                                            <p:strVal val="ppt_y-0.035"/>
                                          </p:val>
                                        </p:tav>
                                        <p:tav tm="70000">
                                          <p:val>
                                            <p:strVal val="ppt_y-0.030"/>
                                          </p:val>
                                        </p:tav>
                                        <p:tav tm="80000">
                                          <p:val>
                                            <p:strVal val="ppt_y-0.022"/>
                                          </p:val>
                                        </p:tav>
                                        <p:tav tm="90000">
                                          <p:val>
                                            <p:strVal val="ppt_y-0.011"/>
                                          </p:val>
                                        </p:tav>
                                        <p:tav tm="100000">
                                          <p:val>
                                            <p:strVal val="ppt_y"/>
                                          </p:val>
                                        </p:tav>
                                      </p:tavLst>
                                    </p:anim>
                                    <p:anim calcmode="lin" valueType="num">
                                      <p:cBhvr>
                                        <p:cTn id="167" dur="164" tmFilter="0, 0; 0.125,0.2665; 0.25,0.4; 0.375,0.465; 0.5,0.5;  0.625,0.535; 0.75,0.6; 0.875,0.7335; 1,1">
                                          <p:stCondLst>
                                            <p:cond delay="1656"/>
                                          </p:stCondLst>
                                        </p:cTn>
                                        <p:tgtEl>
                                          <p:spTgt spid="16"/>
                                        </p:tgtEl>
                                        <p:attrNameLst>
                                          <p:attrName>ppt_y</p:attrName>
                                        </p:attrNameLst>
                                      </p:cBhvr>
                                      <p:tavLst>
                                        <p:tav tm="0">
                                          <p:val>
                                            <p:strVal val="ppt_y"/>
                                          </p:val>
                                        </p:tav>
                                        <p:tav tm="10000">
                                          <p:val>
                                            <p:strVal val="ppt_y-0.004"/>
                                          </p:val>
                                        </p:tav>
                                        <p:tav tm="20000">
                                          <p:val>
                                            <p:strVal val="ppt_y-0.007"/>
                                          </p:val>
                                        </p:tav>
                                        <p:tav tm="30000">
                                          <p:val>
                                            <p:strVal val="ppt_y-0.010"/>
                                          </p:val>
                                        </p:tav>
                                        <p:tav tm="40000">
                                          <p:val>
                                            <p:strVal val="ppt_y-0.012"/>
                                          </p:val>
                                        </p:tav>
                                        <p:tav tm="50000">
                                          <p:val>
                                            <p:strVal val="ppt_y-0.0123"/>
                                          </p:val>
                                        </p:tav>
                                        <p:tav tm="60000">
                                          <p:val>
                                            <p:strVal val="ppt_y-0.012"/>
                                          </p:val>
                                        </p:tav>
                                        <p:tav tm="70000">
                                          <p:val>
                                            <p:strVal val="ppt_y-0.010"/>
                                          </p:val>
                                        </p:tav>
                                        <p:tav tm="80000">
                                          <p:val>
                                            <p:strVal val="ppt_y-0.007"/>
                                          </p:val>
                                        </p:tav>
                                        <p:tav tm="90000">
                                          <p:val>
                                            <p:strVal val="ppt_y-0.004"/>
                                          </p:val>
                                        </p:tav>
                                        <p:tav tm="100000">
                                          <p:val>
                                            <p:strVal val="ppt_y"/>
                                          </p:val>
                                        </p:tav>
                                      </p:tavLst>
                                    </p:anim>
                                    <p:anim calcmode="lin" valueType="num">
                                      <p:cBhvr>
                                        <p:cTn id="168" dur="180" accel="50000">
                                          <p:stCondLst>
                                            <p:cond delay="1820"/>
                                          </p:stCondLst>
                                        </p:cTn>
                                        <p:tgtEl>
                                          <p:spTgt spid="16"/>
                                        </p:tgtEl>
                                        <p:attrNameLst>
                                          <p:attrName>ppt_y</p:attrName>
                                        </p:attrNameLst>
                                      </p:cBhvr>
                                      <p:tavLst>
                                        <p:tav tm="0">
                                          <p:val>
                                            <p:strVal val="ppt_y"/>
                                          </p:val>
                                        </p:tav>
                                        <p:tav tm="100000">
                                          <p:val>
                                            <p:strVal val="ppt_y+ppt_h"/>
                                          </p:val>
                                        </p:tav>
                                      </p:tavLst>
                                    </p:anim>
                                    <p:animScale>
                                      <p:cBhvr>
                                        <p:cTn id="169" dur="26">
                                          <p:stCondLst>
                                            <p:cond delay="620"/>
                                          </p:stCondLst>
                                        </p:cTn>
                                        <p:tgtEl>
                                          <p:spTgt spid="16"/>
                                        </p:tgtEl>
                                      </p:cBhvr>
                                      <p:to x="100000" y="60000"/>
                                    </p:animScale>
                                    <p:animScale>
                                      <p:cBhvr>
                                        <p:cTn id="170" dur="166" decel="50000">
                                          <p:stCondLst>
                                            <p:cond delay="646"/>
                                          </p:stCondLst>
                                        </p:cTn>
                                        <p:tgtEl>
                                          <p:spTgt spid="16"/>
                                        </p:tgtEl>
                                      </p:cBhvr>
                                      <p:to x="100000" y="100000"/>
                                    </p:animScale>
                                    <p:animScale>
                                      <p:cBhvr>
                                        <p:cTn id="171" dur="26">
                                          <p:stCondLst>
                                            <p:cond delay="1312"/>
                                          </p:stCondLst>
                                        </p:cTn>
                                        <p:tgtEl>
                                          <p:spTgt spid="16"/>
                                        </p:tgtEl>
                                      </p:cBhvr>
                                      <p:to x="100000" y="80000"/>
                                    </p:animScale>
                                    <p:animScale>
                                      <p:cBhvr>
                                        <p:cTn id="172" dur="166" decel="50000">
                                          <p:stCondLst>
                                            <p:cond delay="1338"/>
                                          </p:stCondLst>
                                        </p:cTn>
                                        <p:tgtEl>
                                          <p:spTgt spid="16"/>
                                        </p:tgtEl>
                                      </p:cBhvr>
                                      <p:to x="100000" y="100000"/>
                                    </p:animScale>
                                    <p:animScale>
                                      <p:cBhvr>
                                        <p:cTn id="173" dur="26">
                                          <p:stCondLst>
                                            <p:cond delay="1642"/>
                                          </p:stCondLst>
                                        </p:cTn>
                                        <p:tgtEl>
                                          <p:spTgt spid="16"/>
                                        </p:tgtEl>
                                      </p:cBhvr>
                                      <p:to x="100000" y="90000"/>
                                    </p:animScale>
                                    <p:animScale>
                                      <p:cBhvr>
                                        <p:cTn id="174" dur="166" decel="50000">
                                          <p:stCondLst>
                                            <p:cond delay="1668"/>
                                          </p:stCondLst>
                                        </p:cTn>
                                        <p:tgtEl>
                                          <p:spTgt spid="16"/>
                                        </p:tgtEl>
                                      </p:cBhvr>
                                      <p:to x="100000" y="100000"/>
                                    </p:animScale>
                                    <p:animScale>
                                      <p:cBhvr>
                                        <p:cTn id="175" dur="26">
                                          <p:stCondLst>
                                            <p:cond delay="1808"/>
                                          </p:stCondLst>
                                        </p:cTn>
                                        <p:tgtEl>
                                          <p:spTgt spid="16"/>
                                        </p:tgtEl>
                                      </p:cBhvr>
                                      <p:to x="100000" y="95000"/>
                                    </p:animScale>
                                    <p:animScale>
                                      <p:cBhvr>
                                        <p:cTn id="176" dur="166" decel="50000">
                                          <p:stCondLst>
                                            <p:cond delay="1834"/>
                                          </p:stCondLst>
                                        </p:cTn>
                                        <p:tgtEl>
                                          <p:spTgt spid="16"/>
                                        </p:tgtEl>
                                      </p:cBhvr>
                                      <p:to x="100000" y="100000"/>
                                    </p:animScale>
                                    <p:set>
                                      <p:cBhvr>
                                        <p:cTn id="177" dur="1" fill="hold">
                                          <p:stCondLst>
                                            <p:cond delay="1999"/>
                                          </p:stCondLst>
                                        </p:cTn>
                                        <p:tgtEl>
                                          <p:spTgt spid="16"/>
                                        </p:tgtEl>
                                        <p:attrNameLst>
                                          <p:attrName>style.visibility</p:attrName>
                                        </p:attrNameLst>
                                      </p:cBhvr>
                                      <p:to>
                                        <p:strVal val="hidden"/>
                                      </p:to>
                                    </p:set>
                                  </p:childTnLst>
                                </p:cTn>
                              </p:par>
                            </p:childTnLst>
                          </p:cTn>
                        </p:par>
                        <p:par>
                          <p:cTn id="178" fill="hold">
                            <p:stCondLst>
                              <p:cond delay="2000"/>
                            </p:stCondLst>
                            <p:childTnLst>
                              <p:par>
                                <p:cTn id="179" presetID="42" presetClass="entr" presetSubtype="0" fill="hold" grpId="0" nodeType="afterEffect">
                                  <p:stCondLst>
                                    <p:cond delay="0"/>
                                  </p:stCondLst>
                                  <p:childTnLst>
                                    <p:set>
                                      <p:cBhvr>
                                        <p:cTn id="180" dur="1" fill="hold">
                                          <p:stCondLst>
                                            <p:cond delay="0"/>
                                          </p:stCondLst>
                                        </p:cTn>
                                        <p:tgtEl>
                                          <p:spTgt spid="41"/>
                                        </p:tgtEl>
                                        <p:attrNameLst>
                                          <p:attrName>style.visibility</p:attrName>
                                        </p:attrNameLst>
                                      </p:cBhvr>
                                      <p:to>
                                        <p:strVal val="visible"/>
                                      </p:to>
                                    </p:set>
                                    <p:animEffect transition="in" filter="fade">
                                      <p:cBhvr>
                                        <p:cTn id="181" dur="1000"/>
                                        <p:tgtEl>
                                          <p:spTgt spid="41"/>
                                        </p:tgtEl>
                                      </p:cBhvr>
                                    </p:animEffect>
                                    <p:anim calcmode="lin" valueType="num">
                                      <p:cBhvr>
                                        <p:cTn id="182" dur="1000" fill="hold"/>
                                        <p:tgtEl>
                                          <p:spTgt spid="41"/>
                                        </p:tgtEl>
                                        <p:attrNameLst>
                                          <p:attrName>ppt_x</p:attrName>
                                        </p:attrNameLst>
                                      </p:cBhvr>
                                      <p:tavLst>
                                        <p:tav tm="0">
                                          <p:val>
                                            <p:strVal val="#ppt_x"/>
                                          </p:val>
                                        </p:tav>
                                        <p:tav tm="100000">
                                          <p:val>
                                            <p:strVal val="#ppt_x"/>
                                          </p:val>
                                        </p:tav>
                                      </p:tavLst>
                                    </p:anim>
                                    <p:anim calcmode="lin" valueType="num">
                                      <p:cBhvr>
                                        <p:cTn id="183" dur="1000" fill="hold"/>
                                        <p:tgtEl>
                                          <p:spTgt spid="41"/>
                                        </p:tgtEl>
                                        <p:attrNameLst>
                                          <p:attrName>ppt_y</p:attrName>
                                        </p:attrNameLst>
                                      </p:cBhvr>
                                      <p:tavLst>
                                        <p:tav tm="0">
                                          <p:val>
                                            <p:strVal val="#ppt_y+.1"/>
                                          </p:val>
                                        </p:tav>
                                        <p:tav tm="100000">
                                          <p:val>
                                            <p:strVal val="#ppt_y"/>
                                          </p:val>
                                        </p:tav>
                                      </p:tavLst>
                                    </p:anim>
                                  </p:childTnLst>
                                </p:cTn>
                              </p:par>
                            </p:childTnLst>
                          </p:cTn>
                        </p:par>
                        <p:par>
                          <p:cTn id="184" fill="hold">
                            <p:stCondLst>
                              <p:cond delay="3000"/>
                            </p:stCondLst>
                            <p:childTnLst>
                              <p:par>
                                <p:cTn id="185" presetID="42" presetClass="entr" presetSubtype="0" fill="hold" grpId="0" nodeType="afterEffect">
                                  <p:stCondLst>
                                    <p:cond delay="0"/>
                                  </p:stCondLst>
                                  <p:childTnLst>
                                    <p:set>
                                      <p:cBhvr>
                                        <p:cTn id="186" dur="1" fill="hold">
                                          <p:stCondLst>
                                            <p:cond delay="0"/>
                                          </p:stCondLst>
                                        </p:cTn>
                                        <p:tgtEl>
                                          <p:spTgt spid="39"/>
                                        </p:tgtEl>
                                        <p:attrNameLst>
                                          <p:attrName>style.visibility</p:attrName>
                                        </p:attrNameLst>
                                      </p:cBhvr>
                                      <p:to>
                                        <p:strVal val="visible"/>
                                      </p:to>
                                    </p:set>
                                    <p:animEffect transition="in" filter="fade">
                                      <p:cBhvr>
                                        <p:cTn id="187" dur="1000"/>
                                        <p:tgtEl>
                                          <p:spTgt spid="39"/>
                                        </p:tgtEl>
                                      </p:cBhvr>
                                    </p:animEffect>
                                    <p:anim calcmode="lin" valueType="num">
                                      <p:cBhvr>
                                        <p:cTn id="188" dur="1000" fill="hold"/>
                                        <p:tgtEl>
                                          <p:spTgt spid="39"/>
                                        </p:tgtEl>
                                        <p:attrNameLst>
                                          <p:attrName>ppt_x</p:attrName>
                                        </p:attrNameLst>
                                      </p:cBhvr>
                                      <p:tavLst>
                                        <p:tav tm="0">
                                          <p:val>
                                            <p:strVal val="#ppt_x"/>
                                          </p:val>
                                        </p:tav>
                                        <p:tav tm="100000">
                                          <p:val>
                                            <p:strVal val="#ppt_x"/>
                                          </p:val>
                                        </p:tav>
                                      </p:tavLst>
                                    </p:anim>
                                    <p:anim calcmode="lin" valueType="num">
                                      <p:cBhvr>
                                        <p:cTn id="189" dur="1000" fill="hold"/>
                                        <p:tgtEl>
                                          <p:spTgt spid="3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4" grpId="2" animBg="1"/>
      <p:bldP spid="42" grpId="0" animBg="1"/>
      <p:bldP spid="42" grpId="1" animBg="1"/>
      <p:bldP spid="42" grpId="2" animBg="1"/>
      <p:bldP spid="44" grpId="0" animBg="1"/>
      <p:bldP spid="44" grpId="1" animBg="1"/>
      <p:bldP spid="44" grpId="2" animBg="1"/>
      <p:bldP spid="5" grpId="0" animBg="1"/>
      <p:bldP spid="45" grpId="0" animBg="1"/>
      <p:bldP spid="47" grpId="0" animBg="1"/>
      <p:bldP spid="49" grpId="0" animBg="1"/>
      <p:bldP spid="49" grpId="1" animBg="1"/>
      <p:bldP spid="49" grpId="2" animBg="1"/>
      <p:bldP spid="51" grpId="0" animBg="1"/>
      <p:bldP spid="31" grpId="0" animBg="1"/>
      <p:bldP spid="31" grpId="1" animBg="1"/>
      <p:bldP spid="31" grpId="2" animBg="1"/>
      <p:bldP spid="32" grpId="0" animBg="1"/>
      <p:bldP spid="32" grpId="1" animBg="1"/>
      <p:bldP spid="32" grpId="2" animBg="1"/>
      <p:bldP spid="34" grpId="1" animBg="1"/>
      <p:bldP spid="34" grpId="2" animBg="1"/>
      <p:bldP spid="41" grpId="0" animBg="1"/>
      <p:bldP spid="16" grpId="0" animBg="1"/>
      <p:bldP spid="16" grpId="1" animBg="1"/>
      <p:bldP spid="39"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smtClean="0"/>
              <a:t>Ce modèle économique permet-il la neutralité d’Internet ?</a:t>
            </a:r>
            <a:endParaRPr lang="fr-FR" dirty="0"/>
          </a:p>
        </p:txBody>
      </p:sp>
      <p:sp>
        <p:nvSpPr>
          <p:cNvPr id="5" name="Espace réservé du contenu 2"/>
          <p:cNvSpPr>
            <a:spLocks noGrp="1"/>
          </p:cNvSpPr>
          <p:nvPr>
            <p:ph sz="quarter" idx="1"/>
          </p:nvPr>
        </p:nvSpPr>
        <p:spPr>
          <a:xfrm>
            <a:off x="457200" y="1556792"/>
            <a:ext cx="8229600" cy="4600168"/>
          </a:xfrm>
        </p:spPr>
        <p:txBody>
          <a:bodyPr/>
          <a:lstStyle/>
          <a:p>
            <a:r>
              <a:rPr lang="fr-FR" dirty="0" smtClean="0"/>
              <a:t>La neutralité d’Internet</a:t>
            </a:r>
          </a:p>
          <a:p>
            <a:pPr lvl="1"/>
            <a:r>
              <a:rPr lang="fr-FR" dirty="0" smtClean="0"/>
              <a:t>Absence de toute discrimination du routage que ce soit :</a:t>
            </a:r>
          </a:p>
          <a:p>
            <a:pPr lvl="2"/>
            <a:r>
              <a:rPr lang="fr-FR" dirty="0" smtClean="0"/>
              <a:t>A cause de la provenance</a:t>
            </a:r>
          </a:p>
          <a:p>
            <a:pPr lvl="2"/>
            <a:r>
              <a:rPr lang="fr-FR" dirty="0" smtClean="0"/>
              <a:t>A cause de la destination</a:t>
            </a:r>
          </a:p>
          <a:p>
            <a:pPr lvl="2"/>
            <a:r>
              <a:rPr lang="fr-FR" dirty="0" smtClean="0"/>
              <a:t>A cause du contenue</a:t>
            </a:r>
          </a:p>
          <a:p>
            <a:pPr lvl="2"/>
            <a:endParaRPr lang="fr-FR" dirty="0"/>
          </a:p>
          <a:p>
            <a:r>
              <a:rPr lang="fr-FR" dirty="0" smtClean="0"/>
              <a:t>Cas d’école : </a:t>
            </a:r>
          </a:p>
          <a:p>
            <a:pPr lvl="1"/>
            <a:r>
              <a:rPr lang="fr-FR" dirty="0" err="1" smtClean="0"/>
              <a:t>Dailymotion</a:t>
            </a:r>
            <a:r>
              <a:rPr lang="fr-FR" dirty="0" smtClean="0"/>
              <a:t> bloqué par Free (2006)</a:t>
            </a:r>
          </a:p>
          <a:p>
            <a:pPr lvl="1"/>
            <a:r>
              <a:rPr lang="fr-FR" dirty="0" smtClean="0"/>
              <a:t>Annonce de T-Mobile (</a:t>
            </a:r>
            <a:r>
              <a:rPr lang="fr-FR" dirty="0" err="1" smtClean="0"/>
              <a:t>Ger</a:t>
            </a:r>
            <a:r>
              <a:rPr lang="fr-FR" dirty="0" smtClean="0"/>
              <a:t>) de bloquer Skype (2009)</a:t>
            </a:r>
          </a:p>
          <a:p>
            <a:pPr lvl="1"/>
            <a:r>
              <a:rPr lang="fr-FR" dirty="0" smtClean="0"/>
              <a:t>Forfait Orange spécial favorise </a:t>
            </a:r>
            <a:r>
              <a:rPr lang="fr-FR" dirty="0" err="1" smtClean="0"/>
              <a:t>Deezer</a:t>
            </a:r>
            <a:r>
              <a:rPr lang="fr-FR" dirty="0" smtClean="0"/>
              <a:t> (2010)</a:t>
            </a:r>
          </a:p>
          <a:p>
            <a:pPr lvl="1"/>
            <a:endParaRPr lang="fr-FR" dirty="0" smtClean="0"/>
          </a:p>
          <a:p>
            <a:pPr lvl="1"/>
            <a:endParaRPr lang="fr-FR" dirty="0" smtClean="0"/>
          </a:p>
        </p:txBody>
      </p:sp>
    </p:spTree>
    <p:extLst>
      <p:ext uri="{BB962C8B-B14F-4D97-AF65-F5344CB8AC3E}">
        <p14:creationId xmlns:p14="http://schemas.microsoft.com/office/powerpoint/2010/main" val="40546913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anim calcmode="lin" valueType="num">
                                      <p:cBhvr additive="base">
                                        <p:cTn id="11"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5">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 calcmode="lin" valueType="num">
                                      <p:cBhvr additive="base">
                                        <p:cTn id="15"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5">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 calcmode="lin" valueType="num">
                                      <p:cBhvr additive="base">
                                        <p:cTn id="19"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anim calcmode="lin" valueType="num">
                                      <p:cBhvr additive="base">
                                        <p:cTn id="23"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5">
                                            <p:txEl>
                                              <p:pRg st="6" end="6"/>
                                            </p:txEl>
                                          </p:spTgt>
                                        </p:tgtEl>
                                        <p:attrNameLst>
                                          <p:attrName>style.visibility</p:attrName>
                                        </p:attrNameLst>
                                      </p:cBhvr>
                                      <p:to>
                                        <p:strVal val="visible"/>
                                      </p:to>
                                    </p:set>
                                    <p:anim calcmode="lin" valueType="num">
                                      <p:cBhvr additive="base">
                                        <p:cTn id="29"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5">
                                            <p:txEl>
                                              <p:pRg st="6" end="6"/>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5">
                                            <p:txEl>
                                              <p:pRg st="7" end="7"/>
                                            </p:txEl>
                                          </p:spTgt>
                                        </p:tgtEl>
                                        <p:attrNameLst>
                                          <p:attrName>style.visibility</p:attrName>
                                        </p:attrNameLst>
                                      </p:cBhvr>
                                      <p:to>
                                        <p:strVal val="visible"/>
                                      </p:to>
                                    </p:set>
                                    <p:anim calcmode="lin" valueType="num">
                                      <p:cBhvr additive="base">
                                        <p:cTn id="33"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5">
                                            <p:txEl>
                                              <p:pRg st="7" end="7"/>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5">
                                            <p:txEl>
                                              <p:pRg st="8" end="8"/>
                                            </p:txEl>
                                          </p:spTgt>
                                        </p:tgtEl>
                                        <p:attrNameLst>
                                          <p:attrName>style.visibility</p:attrName>
                                        </p:attrNameLst>
                                      </p:cBhvr>
                                      <p:to>
                                        <p:strVal val="visible"/>
                                      </p:to>
                                    </p:set>
                                    <p:anim calcmode="lin" valueType="num">
                                      <p:cBhvr additive="base">
                                        <p:cTn id="37" dur="500" fill="hold"/>
                                        <p:tgtEl>
                                          <p:spTgt spid="5">
                                            <p:txEl>
                                              <p:pRg st="8" end="8"/>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
                                            <p:txEl>
                                              <p:pRg st="8" end="8"/>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5">
                                            <p:txEl>
                                              <p:pRg st="9" end="9"/>
                                            </p:txEl>
                                          </p:spTgt>
                                        </p:tgtEl>
                                        <p:attrNameLst>
                                          <p:attrName>style.visibility</p:attrName>
                                        </p:attrNameLst>
                                      </p:cBhvr>
                                      <p:to>
                                        <p:strVal val="visible"/>
                                      </p:to>
                                    </p:set>
                                    <p:anim calcmode="lin" valueType="num">
                                      <p:cBhvr additive="base">
                                        <p:cTn id="41" dur="500" fill="hold"/>
                                        <p:tgtEl>
                                          <p:spTgt spid="5">
                                            <p:txEl>
                                              <p:pRg st="9" end="9"/>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5">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dirty="0"/>
              <a:t>BGP </a:t>
            </a:r>
            <a:r>
              <a:rPr lang="fr-FR" dirty="0" err="1" smtClean="0"/>
              <a:t>hijack</a:t>
            </a:r>
            <a:r>
              <a:rPr lang="fr-FR" dirty="0" smtClean="0"/>
              <a:t> d’état</a:t>
            </a:r>
            <a:endParaRPr lang="fr-FR" dirty="0"/>
          </a:p>
        </p:txBody>
      </p:sp>
      <p:sp>
        <p:nvSpPr>
          <p:cNvPr id="5" name="Espace réservé du contenu 2"/>
          <p:cNvSpPr>
            <a:spLocks noGrp="1"/>
          </p:cNvSpPr>
          <p:nvPr>
            <p:ph sz="quarter" idx="1"/>
          </p:nvPr>
        </p:nvSpPr>
        <p:spPr>
          <a:xfrm>
            <a:off x="467544" y="1268760"/>
            <a:ext cx="8229600" cy="4600168"/>
          </a:xfrm>
        </p:spPr>
        <p:txBody>
          <a:bodyPr/>
          <a:lstStyle/>
          <a:p>
            <a:pPr lvl="1"/>
            <a:endParaRPr lang="fr-FR" dirty="0" smtClean="0"/>
          </a:p>
          <a:p>
            <a:pPr lvl="1"/>
            <a:endParaRPr lang="fr-FR" dirty="0" smtClean="0"/>
          </a:p>
        </p:txBody>
      </p:sp>
      <p:sp>
        <p:nvSpPr>
          <p:cNvPr id="4" name="Espace réservé du contenu 2"/>
          <p:cNvSpPr txBox="1">
            <a:spLocks/>
          </p:cNvSpPr>
          <p:nvPr/>
        </p:nvSpPr>
        <p:spPr>
          <a:xfrm>
            <a:off x="576199" y="1412776"/>
            <a:ext cx="8229600" cy="1872208"/>
          </a:xfrm>
          <a:prstGeom prst="rect">
            <a:avLst/>
          </a:prstGeom>
        </p:spPr>
        <p:txBody>
          <a:bodyPr vert="horz">
            <a:normAutofit/>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r>
              <a:rPr lang="fr-FR" dirty="0" err="1" smtClean="0"/>
              <a:t>Hijack</a:t>
            </a:r>
            <a:r>
              <a:rPr lang="fr-FR" dirty="0" smtClean="0"/>
              <a:t> consiste à mentir sur l’annonce des routes BGP. </a:t>
            </a:r>
            <a:endParaRPr lang="fr-FR" dirty="0"/>
          </a:p>
          <a:p>
            <a:pPr lvl="1"/>
            <a:r>
              <a:rPr lang="fr-FR" dirty="0" smtClean="0"/>
              <a:t>Exemple Pakistan Telecom et You Tube, 24 Février 2008. (Cf. Syndrome de la </a:t>
            </a:r>
            <a:r>
              <a:rPr lang="fr-FR" dirty="0"/>
              <a:t>mobylette </a:t>
            </a:r>
            <a:r>
              <a:rPr lang="fr-FR" dirty="0" smtClean="0"/>
              <a:t>pakistanaise.)</a:t>
            </a:r>
          </a:p>
          <a:p>
            <a:pPr lvl="1"/>
            <a:endParaRPr lang="fr-FR" dirty="0" smtClean="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9752" y="3068959"/>
            <a:ext cx="4176464" cy="31301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7023193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dirty="0" smtClean="0"/>
              <a:t>L’évolution des routes du progrès</a:t>
            </a:r>
            <a:endParaRPr lang="fr-FR" dirty="0"/>
          </a:p>
        </p:txBody>
      </p:sp>
      <p:pic>
        <p:nvPicPr>
          <p:cNvPr id="3" name="Picture 2" descr="http://www.rome-roma.net/photos/rome-antique/Via-Appia-Antica_3576.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1844824"/>
            <a:ext cx="2520280" cy="378041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www.mi-aime-a-ou.com/histoire/flotte_compagnie_des_indes.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39952" y="1410282"/>
            <a:ext cx="3600400" cy="2002723"/>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www.theitcircle.net/wp-content/uploads/2011/04/cable-sous-marin-robot-295x180.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35214" y="3755316"/>
            <a:ext cx="2809875"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87956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028"/>
                                        </p:tgtEl>
                                        <p:attrNameLst>
                                          <p:attrName>style.visibility</p:attrName>
                                        </p:attrNameLst>
                                      </p:cBhvr>
                                      <p:to>
                                        <p:strVal val="visible"/>
                                      </p:to>
                                    </p:set>
                                    <p:animEffect transition="in" filter="fade">
                                      <p:cBhvr>
                                        <p:cTn id="14" dur="1000"/>
                                        <p:tgtEl>
                                          <p:spTgt spid="1028"/>
                                        </p:tgtEl>
                                      </p:cBhvr>
                                    </p:animEffect>
                                    <p:anim calcmode="lin" valueType="num">
                                      <p:cBhvr>
                                        <p:cTn id="15" dur="1000" fill="hold"/>
                                        <p:tgtEl>
                                          <p:spTgt spid="1028"/>
                                        </p:tgtEl>
                                        <p:attrNameLst>
                                          <p:attrName>ppt_x</p:attrName>
                                        </p:attrNameLst>
                                      </p:cBhvr>
                                      <p:tavLst>
                                        <p:tav tm="0">
                                          <p:val>
                                            <p:strVal val="#ppt_x"/>
                                          </p:val>
                                        </p:tav>
                                        <p:tav tm="100000">
                                          <p:val>
                                            <p:strVal val="#ppt_x"/>
                                          </p:val>
                                        </p:tav>
                                      </p:tavLst>
                                    </p:anim>
                                    <p:anim calcmode="lin" valueType="num">
                                      <p:cBhvr>
                                        <p:cTn id="16" dur="1000" fill="hold"/>
                                        <p:tgtEl>
                                          <p:spTgt spid="1028"/>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030"/>
                                        </p:tgtEl>
                                        <p:attrNameLst>
                                          <p:attrName>style.visibility</p:attrName>
                                        </p:attrNameLst>
                                      </p:cBhvr>
                                      <p:to>
                                        <p:strVal val="visible"/>
                                      </p:to>
                                    </p:set>
                                    <p:animEffect transition="in" filter="fade">
                                      <p:cBhvr>
                                        <p:cTn id="21" dur="1000"/>
                                        <p:tgtEl>
                                          <p:spTgt spid="1030"/>
                                        </p:tgtEl>
                                      </p:cBhvr>
                                    </p:animEffect>
                                    <p:anim calcmode="lin" valueType="num">
                                      <p:cBhvr>
                                        <p:cTn id="22" dur="1000" fill="hold"/>
                                        <p:tgtEl>
                                          <p:spTgt spid="1030"/>
                                        </p:tgtEl>
                                        <p:attrNameLst>
                                          <p:attrName>ppt_x</p:attrName>
                                        </p:attrNameLst>
                                      </p:cBhvr>
                                      <p:tavLst>
                                        <p:tav tm="0">
                                          <p:val>
                                            <p:strVal val="#ppt_x"/>
                                          </p:val>
                                        </p:tav>
                                        <p:tav tm="100000">
                                          <p:val>
                                            <p:strVal val="#ppt_x"/>
                                          </p:val>
                                        </p:tav>
                                      </p:tavLst>
                                    </p:anim>
                                    <p:anim calcmode="lin" valueType="num">
                                      <p:cBhvr>
                                        <p:cTn id="23" dur="1000" fill="hold"/>
                                        <p:tgtEl>
                                          <p:spTgt spid="103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smtClean="0"/>
              <a:t>Ce modèle économique aide-t-il a la croissance d’Internet ?</a:t>
            </a:r>
            <a:endParaRPr lang="fr-FR" dirty="0"/>
          </a:p>
        </p:txBody>
      </p:sp>
      <p:sp>
        <p:nvSpPr>
          <p:cNvPr id="7" name="ZoneTexte 6"/>
          <p:cNvSpPr txBox="1"/>
          <p:nvPr/>
        </p:nvSpPr>
        <p:spPr>
          <a:xfrm>
            <a:off x="2115238" y="6381328"/>
            <a:ext cx="4578946" cy="369332"/>
          </a:xfrm>
          <a:prstGeom prst="rect">
            <a:avLst/>
          </a:prstGeom>
          <a:noFill/>
        </p:spPr>
        <p:txBody>
          <a:bodyPr wrap="none" rtlCol="0">
            <a:spAutoFit/>
          </a:bodyPr>
          <a:lstStyle/>
          <a:p>
            <a:r>
              <a:rPr lang="fr-FR" b="1" i="1" dirty="0"/>
              <a:t>Source : http://www.telegeography.com/</a:t>
            </a:r>
          </a:p>
        </p:txBody>
      </p:sp>
      <p:pic>
        <p:nvPicPr>
          <p:cNvPr id="1026" name="Picture 2" descr="http://www.telegeography.com/assets/website/images/maps/submarine-cable-map-2013/submarine-cable-map-2013-l.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8" y="1196752"/>
            <a:ext cx="7056784" cy="50789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6503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Une autre solution économique ?</a:t>
            </a:r>
            <a:endParaRPr lang="fr-FR" dirty="0"/>
          </a:p>
        </p:txBody>
      </p:sp>
      <p:sp>
        <p:nvSpPr>
          <p:cNvPr id="3" name="Espace réservé du contenu 2"/>
          <p:cNvSpPr>
            <a:spLocks noGrp="1"/>
          </p:cNvSpPr>
          <p:nvPr>
            <p:ph sz="quarter" idx="1"/>
          </p:nvPr>
        </p:nvSpPr>
        <p:spPr/>
        <p:txBody>
          <a:bodyPr/>
          <a:lstStyle/>
          <a:p>
            <a:r>
              <a:rPr lang="fr-FR" dirty="0" smtClean="0"/>
              <a:t>Premières remarques :</a:t>
            </a:r>
          </a:p>
          <a:p>
            <a:pPr lvl="1"/>
            <a:r>
              <a:rPr lang="fr-FR" dirty="0" smtClean="0"/>
              <a:t>Si un AS paye un </a:t>
            </a:r>
            <a:r>
              <a:rPr lang="fr-FR" b="1" dirty="0" smtClean="0">
                <a:solidFill>
                  <a:srgbClr val="FF0000"/>
                </a:solidFill>
              </a:rPr>
              <a:t>SLA </a:t>
            </a:r>
            <a:r>
              <a:rPr lang="fr-FR" dirty="0" smtClean="0">
                <a:solidFill>
                  <a:schemeClr val="tx1"/>
                </a:solidFill>
              </a:rPr>
              <a:t>c’est qu’il en a besoin, étant incapable de s’interconnecter de lui-même à des réseaux trop distant.</a:t>
            </a:r>
          </a:p>
          <a:p>
            <a:pPr lvl="1"/>
            <a:r>
              <a:rPr lang="fr-FR" dirty="0" smtClean="0">
                <a:solidFill>
                  <a:schemeClr val="tx1"/>
                </a:solidFill>
              </a:rPr>
              <a:t>A lui seul, l’infrastructure nécessaire serait trop couteuse.</a:t>
            </a:r>
          </a:p>
          <a:p>
            <a:pPr lvl="1"/>
            <a:endParaRPr lang="fr-FR" dirty="0">
              <a:solidFill>
                <a:schemeClr val="tx1"/>
              </a:solidFill>
            </a:endParaRPr>
          </a:p>
          <a:p>
            <a:r>
              <a:rPr lang="fr-FR" dirty="0" smtClean="0"/>
              <a:t>Que se passe-t-il quand un groupe de personne, ont besoin de quelque chose qu’elle ne peuvent s’offrir individuellement ?</a:t>
            </a:r>
            <a:endParaRPr lang="fr-FR" dirty="0" smtClean="0">
              <a:solidFill>
                <a:srgbClr val="FF0000"/>
              </a:solidFill>
            </a:endParaRPr>
          </a:p>
          <a:p>
            <a:pPr lvl="1"/>
            <a:r>
              <a:rPr lang="fr-FR" dirty="0" smtClean="0">
                <a:solidFill>
                  <a:schemeClr val="tx1"/>
                </a:solidFill>
              </a:rPr>
              <a:t>Ils peuvent mutualiser ce matériel</a:t>
            </a:r>
          </a:p>
          <a:p>
            <a:pPr lvl="1"/>
            <a:r>
              <a:rPr lang="fr-FR" dirty="0" smtClean="0">
                <a:solidFill>
                  <a:schemeClr val="tx1"/>
                </a:solidFill>
              </a:rPr>
              <a:t>Exemple ?</a:t>
            </a:r>
          </a:p>
          <a:p>
            <a:pPr lvl="2"/>
            <a:r>
              <a:rPr lang="fr-FR" dirty="0" smtClean="0"/>
              <a:t>La coopérative agricole</a:t>
            </a:r>
            <a:endParaRPr lang="fr-FR" dirty="0" smtClean="0">
              <a:solidFill>
                <a:schemeClr val="tx1"/>
              </a:solidFill>
            </a:endParaRPr>
          </a:p>
        </p:txBody>
      </p:sp>
    </p:spTree>
    <p:extLst>
      <p:ext uri="{BB962C8B-B14F-4D97-AF65-F5344CB8AC3E}">
        <p14:creationId xmlns:p14="http://schemas.microsoft.com/office/powerpoint/2010/main" val="21908404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down)">
                                      <p:cBhvr>
                                        <p:cTn id="10" dur="500"/>
                                        <p:tgtEl>
                                          <p:spTgt spid="3">
                                            <p:txEl>
                                              <p:pRg st="1" end="1"/>
                                            </p:txEl>
                                          </p:spTgt>
                                        </p:tgtEl>
                                      </p:cBhvr>
                                    </p:animEffect>
                                  </p:childTnLst>
                                </p:cTn>
                              </p:par>
                              <p:par>
                                <p:cTn id="11" presetID="22" presetClass="entr" presetSubtype="4"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wipe(down)">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nodeType="click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wipe(down)">
                                      <p:cBhvr>
                                        <p:cTn id="18" dur="500"/>
                                        <p:tgtEl>
                                          <p:spTgt spid="3">
                                            <p:txEl>
                                              <p:pRg st="4" end="4"/>
                                            </p:txEl>
                                          </p:spTgt>
                                        </p:tgtEl>
                                      </p:cBhvr>
                                    </p:animEffect>
                                  </p:childTnLst>
                                </p:cTn>
                              </p:par>
                              <p:par>
                                <p:cTn id="19" presetID="22" presetClass="entr" presetSubtype="4"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wipe(down)">
                                      <p:cBhvr>
                                        <p:cTn id="21" dur="500"/>
                                        <p:tgtEl>
                                          <p:spTgt spid="3">
                                            <p:txEl>
                                              <p:pRg st="5" end="5"/>
                                            </p:txEl>
                                          </p:spTgt>
                                        </p:tgtEl>
                                      </p:cBhvr>
                                    </p:animEffect>
                                  </p:childTnLst>
                                </p:cTn>
                              </p:par>
                              <p:par>
                                <p:cTn id="22" presetID="22" presetClass="entr" presetSubtype="4" fill="hold" nodeType="with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wipe(down)">
                                      <p:cBhvr>
                                        <p:cTn id="24" dur="500"/>
                                        <p:tgtEl>
                                          <p:spTgt spid="3">
                                            <p:txEl>
                                              <p:pRg st="6" end="6"/>
                                            </p:txEl>
                                          </p:spTgt>
                                        </p:tgtEl>
                                      </p:cBhvr>
                                    </p:animEffect>
                                  </p:childTnLst>
                                </p:cTn>
                              </p:par>
                              <p:par>
                                <p:cTn id="25" presetID="22" presetClass="entr" presetSubtype="4"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wipe(down)">
                                      <p:cBhvr>
                                        <p:cTn id="2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Les coopératives de la bande passante</a:t>
            </a:r>
            <a:endParaRPr lang="fr-FR" dirty="0"/>
          </a:p>
        </p:txBody>
      </p:sp>
      <p:sp>
        <p:nvSpPr>
          <p:cNvPr id="3" name="Espace réservé du contenu 2"/>
          <p:cNvSpPr>
            <a:spLocks noGrp="1"/>
          </p:cNvSpPr>
          <p:nvPr>
            <p:ph sz="quarter" idx="1"/>
          </p:nvPr>
        </p:nvSpPr>
        <p:spPr>
          <a:xfrm>
            <a:off x="457200" y="1219200"/>
            <a:ext cx="8229600" cy="4874096"/>
          </a:xfrm>
        </p:spPr>
        <p:txBody>
          <a:bodyPr>
            <a:normAutofit/>
          </a:bodyPr>
          <a:lstStyle/>
          <a:p>
            <a:r>
              <a:rPr lang="fr-FR" dirty="0" smtClean="0">
                <a:solidFill>
                  <a:schemeClr val="tx1"/>
                </a:solidFill>
              </a:rPr>
              <a:t>GIX (Global Internet </a:t>
            </a:r>
            <a:r>
              <a:rPr lang="fr-FR" dirty="0" err="1" smtClean="0">
                <a:solidFill>
                  <a:schemeClr val="tx1"/>
                </a:solidFill>
              </a:rPr>
              <a:t>eXchange</a:t>
            </a:r>
            <a:r>
              <a:rPr lang="fr-FR" dirty="0" smtClean="0">
                <a:solidFill>
                  <a:schemeClr val="tx1"/>
                </a:solidFill>
              </a:rPr>
              <a:t>)</a:t>
            </a:r>
          </a:p>
          <a:p>
            <a:pPr lvl="1"/>
            <a:r>
              <a:rPr lang="fr-FR" dirty="0" smtClean="0">
                <a:solidFill>
                  <a:schemeClr val="tx1"/>
                </a:solidFill>
              </a:rPr>
              <a:t>Une infrastructure physique mise en commun par plusieurs AS de taille souvent modeste (FAI)</a:t>
            </a:r>
          </a:p>
          <a:p>
            <a:pPr lvl="1"/>
            <a:r>
              <a:rPr lang="fr-FR" dirty="0" smtClean="0">
                <a:solidFill>
                  <a:schemeClr val="tx1"/>
                </a:solidFill>
              </a:rPr>
              <a:t>Les connections sont en </a:t>
            </a:r>
            <a:r>
              <a:rPr lang="fr-FR" b="1" dirty="0" smtClean="0">
                <a:solidFill>
                  <a:srgbClr val="00B050"/>
                </a:solidFill>
              </a:rPr>
              <a:t>P2P</a:t>
            </a:r>
            <a:r>
              <a:rPr lang="fr-FR" dirty="0" smtClean="0">
                <a:solidFill>
                  <a:schemeClr val="tx1"/>
                </a:solidFill>
              </a:rPr>
              <a:t> et les coûts d’entretient partagés.</a:t>
            </a:r>
          </a:p>
          <a:p>
            <a:pPr lvl="1"/>
            <a:endParaRPr lang="fr-FR" dirty="0" smtClean="0">
              <a:solidFill>
                <a:schemeClr val="tx1"/>
              </a:solidFill>
            </a:endParaRPr>
          </a:p>
          <a:p>
            <a:pPr lvl="1"/>
            <a:endParaRPr lang="fr-FR" dirty="0">
              <a:solidFill>
                <a:schemeClr val="tx1"/>
              </a:solidFill>
            </a:endParaRPr>
          </a:p>
          <a:p>
            <a:r>
              <a:rPr lang="fr-FR" dirty="0" smtClean="0">
                <a:solidFill>
                  <a:schemeClr val="tx1"/>
                </a:solidFill>
              </a:rPr>
              <a:t>Où sont-ils ?</a:t>
            </a:r>
          </a:p>
          <a:p>
            <a:pPr lvl="1"/>
            <a:r>
              <a:rPr lang="fr-FR" b="1" dirty="0" smtClean="0"/>
              <a:t>Internet </a:t>
            </a:r>
            <a:r>
              <a:rPr lang="fr-FR" b="1" dirty="0"/>
              <a:t>Exchange </a:t>
            </a:r>
            <a:r>
              <a:rPr lang="fr-FR" b="1" dirty="0" err="1" smtClean="0"/>
              <a:t>Map</a:t>
            </a:r>
            <a:r>
              <a:rPr lang="fr-FR" b="1" dirty="0" smtClean="0"/>
              <a:t> : </a:t>
            </a:r>
            <a:r>
              <a:rPr lang="fr-FR" dirty="0" smtClean="0">
                <a:solidFill>
                  <a:schemeClr val="tx1"/>
                </a:solidFill>
                <a:hlinkClick r:id="rId2"/>
              </a:rPr>
              <a:t>http</a:t>
            </a:r>
            <a:r>
              <a:rPr lang="fr-FR" dirty="0">
                <a:solidFill>
                  <a:schemeClr val="tx1"/>
                </a:solidFill>
                <a:hlinkClick r:id="rId2"/>
              </a:rPr>
              <a:t>://internetexchangemap.com</a:t>
            </a:r>
            <a:r>
              <a:rPr lang="fr-FR" dirty="0" smtClean="0">
                <a:solidFill>
                  <a:schemeClr val="tx1"/>
                </a:solidFill>
                <a:hlinkClick r:id="rId2"/>
              </a:rPr>
              <a:t>/</a:t>
            </a:r>
            <a:endParaRPr lang="fr-FR" dirty="0" smtClean="0">
              <a:solidFill>
                <a:schemeClr val="tx1"/>
              </a:solidFill>
            </a:endParaRPr>
          </a:p>
          <a:p>
            <a:pPr lvl="1"/>
            <a:r>
              <a:rPr lang="fr-FR" dirty="0">
                <a:solidFill>
                  <a:schemeClr val="tx1"/>
                </a:solidFill>
              </a:rPr>
              <a:t>http://www.renater.fr/sfinx-ixp</a:t>
            </a:r>
            <a:endParaRPr lang="fr-FR" dirty="0" smtClean="0">
              <a:solidFill>
                <a:schemeClr val="tx1"/>
              </a:solidFill>
            </a:endParaRPr>
          </a:p>
          <a:p>
            <a:pPr lvl="1"/>
            <a:endParaRPr lang="fr-FR" dirty="0" smtClean="0">
              <a:solidFill>
                <a:schemeClr val="tx1"/>
              </a:solidFill>
            </a:endParaRPr>
          </a:p>
        </p:txBody>
      </p:sp>
    </p:spTree>
    <p:extLst>
      <p:ext uri="{BB962C8B-B14F-4D97-AF65-F5344CB8AC3E}">
        <p14:creationId xmlns:p14="http://schemas.microsoft.com/office/powerpoint/2010/main" val="30770198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down)">
                                      <p:cBhvr>
                                        <p:cTn id="10" dur="500"/>
                                        <p:tgtEl>
                                          <p:spTgt spid="3">
                                            <p:txEl>
                                              <p:pRg st="1" end="1"/>
                                            </p:txEl>
                                          </p:spTgt>
                                        </p:tgtEl>
                                      </p:cBhvr>
                                    </p:animEffect>
                                  </p:childTnLst>
                                </p:cTn>
                              </p:par>
                              <p:par>
                                <p:cTn id="11" presetID="22" presetClass="entr" presetSubtype="4"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wipe(down)">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nodeType="clickEffect">
                                  <p:stCondLst>
                                    <p:cond delay="0"/>
                                  </p:stCondLst>
                                  <p:childTnLst>
                                    <p:set>
                                      <p:cBhvr>
                                        <p:cTn id="17" dur="1" fill="hold">
                                          <p:stCondLst>
                                            <p:cond delay="0"/>
                                          </p:stCondLst>
                                        </p:cTn>
                                        <p:tgtEl>
                                          <p:spTgt spid="3">
                                            <p:txEl>
                                              <p:pRg st="5" end="5"/>
                                            </p:txEl>
                                          </p:spTgt>
                                        </p:tgtEl>
                                        <p:attrNameLst>
                                          <p:attrName>style.visibility</p:attrName>
                                        </p:attrNameLst>
                                      </p:cBhvr>
                                      <p:to>
                                        <p:strVal val="visible"/>
                                      </p:to>
                                    </p:set>
                                    <p:animEffect transition="in" filter="wipe(down)">
                                      <p:cBhvr>
                                        <p:cTn id="18" dur="500"/>
                                        <p:tgtEl>
                                          <p:spTgt spid="3">
                                            <p:txEl>
                                              <p:pRg st="5" end="5"/>
                                            </p:txEl>
                                          </p:spTgt>
                                        </p:tgtEl>
                                      </p:cBhvr>
                                    </p:animEffect>
                                  </p:childTnLst>
                                </p:cTn>
                              </p:par>
                              <p:par>
                                <p:cTn id="19" presetID="22" presetClass="entr" presetSubtype="4"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animEffect transition="in" filter="wipe(down)">
                                      <p:cBhvr>
                                        <p:cTn id="21" dur="500"/>
                                        <p:tgtEl>
                                          <p:spTgt spid="3">
                                            <p:txEl>
                                              <p:pRg st="6" end="6"/>
                                            </p:txEl>
                                          </p:spTgt>
                                        </p:tgtEl>
                                      </p:cBhvr>
                                    </p:animEffect>
                                  </p:childTnLst>
                                </p:cTn>
                              </p:par>
                              <p:par>
                                <p:cTn id="22" presetID="22" presetClass="entr" presetSubtype="4" fill="hold" nodeType="withEffect">
                                  <p:stCondLst>
                                    <p:cond delay="0"/>
                                  </p:stCondLst>
                                  <p:childTnLst>
                                    <p:set>
                                      <p:cBhvr>
                                        <p:cTn id="23" dur="1" fill="hold">
                                          <p:stCondLst>
                                            <p:cond delay="0"/>
                                          </p:stCondLst>
                                        </p:cTn>
                                        <p:tgtEl>
                                          <p:spTgt spid="3">
                                            <p:txEl>
                                              <p:pRg st="7" end="7"/>
                                            </p:txEl>
                                          </p:spTgt>
                                        </p:tgtEl>
                                        <p:attrNameLst>
                                          <p:attrName>style.visibility</p:attrName>
                                        </p:attrNameLst>
                                      </p:cBhvr>
                                      <p:to>
                                        <p:strVal val="visible"/>
                                      </p:to>
                                    </p:set>
                                    <p:animEffect transition="in" filter="wipe(down)">
                                      <p:cBhvr>
                                        <p:cTn id="24"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smtClean="0"/>
              <a:t>Une définition parmi d’autres</a:t>
            </a:r>
            <a:endParaRPr lang="fr-FR" dirty="0"/>
          </a:p>
        </p:txBody>
      </p:sp>
      <p:sp>
        <p:nvSpPr>
          <p:cNvPr id="3" name="Espace réservé du contenu 2"/>
          <p:cNvSpPr>
            <a:spLocks noGrp="1"/>
          </p:cNvSpPr>
          <p:nvPr>
            <p:ph sz="quarter" idx="1"/>
          </p:nvPr>
        </p:nvSpPr>
        <p:spPr>
          <a:xfrm>
            <a:off x="467544" y="1340768"/>
            <a:ext cx="8280920" cy="4824536"/>
          </a:xfrm>
        </p:spPr>
        <p:txBody>
          <a:bodyPr>
            <a:normAutofit fontScale="92500"/>
          </a:bodyPr>
          <a:lstStyle/>
          <a:p>
            <a:r>
              <a:rPr lang="fr-FR" dirty="0" smtClean="0"/>
              <a:t>Définitions :</a:t>
            </a:r>
          </a:p>
          <a:p>
            <a:pPr lvl="1"/>
            <a:r>
              <a:rPr lang="fr-FR" b="1" i="1" dirty="0"/>
              <a:t>Internet</a:t>
            </a:r>
            <a:r>
              <a:rPr lang="fr-FR" i="1" dirty="0"/>
              <a:t> est un système d'interconnexion de machines et constitue un réseau informatique mondial, utilisant un ensemble standardisé de protocoles de transfert de données. C'est donc un réseau de réseaux, sans centre névralgique, composé de millions de réseaux aussi bien publics que privés, universitaires, commerciaux et gouvernementaux. Internet transporte un large spectre d'information et permet l'élaboration d'applications et de services variés comme le courrier électronique, la messagerie instantanée et le World Wide Web</a:t>
            </a:r>
            <a:r>
              <a:rPr lang="fr-FR" i="1" dirty="0" smtClean="0"/>
              <a:t>. (Wikipédia)</a:t>
            </a:r>
          </a:p>
          <a:p>
            <a:pPr lvl="1"/>
            <a:endParaRPr lang="fr-FR" i="1" dirty="0"/>
          </a:p>
          <a:p>
            <a:pPr lvl="1"/>
            <a:r>
              <a:rPr lang="fr-FR" b="1" i="1" dirty="0"/>
              <a:t>Internet </a:t>
            </a:r>
            <a:r>
              <a:rPr lang="fr-FR" i="1" dirty="0"/>
              <a:t>est un réseau inter-domaines hiérarchique et égoïste à routage décentralisé par commutation de </a:t>
            </a:r>
            <a:r>
              <a:rPr lang="fr-FR" i="1" dirty="0" smtClean="0"/>
              <a:t>paquets. (Article de recherche)</a:t>
            </a:r>
            <a:endParaRPr lang="fr-FR" i="1" dirty="0"/>
          </a:p>
          <a:p>
            <a:pPr lvl="1"/>
            <a:endParaRPr lang="fr-FR" i="1" dirty="0" smtClean="0"/>
          </a:p>
        </p:txBody>
      </p:sp>
    </p:spTree>
    <p:extLst>
      <p:ext uri="{BB962C8B-B14F-4D97-AF65-F5344CB8AC3E}">
        <p14:creationId xmlns:p14="http://schemas.microsoft.com/office/powerpoint/2010/main" val="18201607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1000"/>
                                        <p:tgtEl>
                                          <p:spTgt spid="3">
                                            <p:txEl>
                                              <p:pRg st="3" end="3"/>
                                            </p:txEl>
                                          </p:spTgt>
                                        </p:tgtEl>
                                      </p:cBhvr>
                                    </p:animEffect>
                                    <p:anim calcmode="lin" valueType="num">
                                      <p:cBhvr>
                                        <p:cTn id="18"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smtClean="0"/>
              <a:t>Exemple de GIX</a:t>
            </a:r>
            <a:endParaRPr lang="fr-FR" dirty="0"/>
          </a:p>
        </p:txBody>
      </p:sp>
      <p:sp>
        <p:nvSpPr>
          <p:cNvPr id="4" name="Nuage 3"/>
          <p:cNvSpPr/>
          <p:nvPr/>
        </p:nvSpPr>
        <p:spPr>
          <a:xfrm>
            <a:off x="857224" y="1643050"/>
            <a:ext cx="7500990" cy="4643470"/>
          </a:xfrm>
          <a:prstGeom prst="cloud">
            <a:avLst/>
          </a:prstGeom>
          <a:solidFill>
            <a:schemeClr val="bg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800" b="1" dirty="0">
              <a:solidFill>
                <a:schemeClr val="bg2">
                  <a:lumMod val="60000"/>
                  <a:lumOff val="40000"/>
                </a:schemeClr>
              </a:solidFill>
            </a:endParaRPr>
          </a:p>
        </p:txBody>
      </p:sp>
      <p:cxnSp>
        <p:nvCxnSpPr>
          <p:cNvPr id="22" name="Connecteur droit avec flèche 21"/>
          <p:cNvCxnSpPr/>
          <p:nvPr/>
        </p:nvCxnSpPr>
        <p:spPr>
          <a:xfrm flipH="1" flipV="1">
            <a:off x="4266155" y="4349550"/>
            <a:ext cx="671880" cy="322744"/>
          </a:xfrm>
          <a:prstGeom prst="straightConnector1">
            <a:avLst/>
          </a:prstGeom>
          <a:ln w="381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25" name="Connecteur droit avec flèche 24"/>
          <p:cNvCxnSpPr/>
          <p:nvPr/>
        </p:nvCxnSpPr>
        <p:spPr>
          <a:xfrm rot="16200000" flipV="1">
            <a:off x="4047451" y="4533377"/>
            <a:ext cx="500066" cy="428628"/>
          </a:xfrm>
          <a:prstGeom prst="straightConnector1">
            <a:avLst/>
          </a:prstGeom>
          <a:ln w="381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26" name="Connecteur droit avec flèche 25"/>
          <p:cNvCxnSpPr/>
          <p:nvPr/>
        </p:nvCxnSpPr>
        <p:spPr>
          <a:xfrm flipV="1">
            <a:off x="3970393" y="3250404"/>
            <a:ext cx="295762" cy="680894"/>
          </a:xfrm>
          <a:prstGeom prst="straightConnector1">
            <a:avLst/>
          </a:prstGeom>
          <a:ln w="381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40" name="Ellipse 39"/>
          <p:cNvSpPr/>
          <p:nvPr/>
        </p:nvSpPr>
        <p:spPr>
          <a:xfrm>
            <a:off x="4083170" y="2844764"/>
            <a:ext cx="620470" cy="3112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1" name="Ellipse 40"/>
          <p:cNvSpPr/>
          <p:nvPr/>
        </p:nvSpPr>
        <p:spPr>
          <a:xfrm>
            <a:off x="5823865" y="2851563"/>
            <a:ext cx="620470" cy="3112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2" name="Ellipse 41"/>
          <p:cNvSpPr/>
          <p:nvPr/>
        </p:nvSpPr>
        <p:spPr>
          <a:xfrm>
            <a:off x="2699792" y="5194353"/>
            <a:ext cx="620470" cy="3112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8" name="Ellipse 47"/>
          <p:cNvSpPr/>
          <p:nvPr/>
        </p:nvSpPr>
        <p:spPr>
          <a:xfrm>
            <a:off x="3563888" y="5349959"/>
            <a:ext cx="620470" cy="3112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9" name="Ellipse 48"/>
          <p:cNvSpPr/>
          <p:nvPr/>
        </p:nvSpPr>
        <p:spPr>
          <a:xfrm>
            <a:off x="4297484" y="5134111"/>
            <a:ext cx="620470" cy="3112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0" name="Ellipse 49"/>
          <p:cNvSpPr/>
          <p:nvPr/>
        </p:nvSpPr>
        <p:spPr>
          <a:xfrm>
            <a:off x="4951662" y="4702153"/>
            <a:ext cx="620470" cy="3112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1" name="Ellipse 50"/>
          <p:cNvSpPr/>
          <p:nvPr/>
        </p:nvSpPr>
        <p:spPr>
          <a:xfrm>
            <a:off x="3563888" y="4113733"/>
            <a:ext cx="620470" cy="3112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52" name="Connecteur droit avec flèche 51"/>
          <p:cNvCxnSpPr/>
          <p:nvPr/>
        </p:nvCxnSpPr>
        <p:spPr>
          <a:xfrm flipV="1">
            <a:off x="3010027" y="4510922"/>
            <a:ext cx="553861" cy="500066"/>
          </a:xfrm>
          <a:prstGeom prst="straightConnector1">
            <a:avLst/>
          </a:prstGeom>
          <a:ln w="381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53" name="Connecteur droit avec flèche 52"/>
          <p:cNvCxnSpPr/>
          <p:nvPr/>
        </p:nvCxnSpPr>
        <p:spPr>
          <a:xfrm flipH="1" flipV="1">
            <a:off x="3874123" y="4607726"/>
            <a:ext cx="1" cy="586628"/>
          </a:xfrm>
          <a:prstGeom prst="straightConnector1">
            <a:avLst/>
          </a:prstGeom>
          <a:ln w="381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54" name="Connecteur droit avec flèche 53"/>
          <p:cNvCxnSpPr/>
          <p:nvPr/>
        </p:nvCxnSpPr>
        <p:spPr>
          <a:xfrm flipH="1">
            <a:off x="4801455" y="3000369"/>
            <a:ext cx="920884" cy="1"/>
          </a:xfrm>
          <a:prstGeom prst="straightConnector1">
            <a:avLst/>
          </a:prstGeom>
          <a:ln w="38100" cmpd="sng">
            <a:solidFill>
              <a:srgbClr val="00B050"/>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55" name="Ellipse 54"/>
          <p:cNvSpPr/>
          <p:nvPr/>
        </p:nvSpPr>
        <p:spPr>
          <a:xfrm>
            <a:off x="2389557" y="2843884"/>
            <a:ext cx="620470" cy="3112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56" name="Connecteur droit avec flèche 55"/>
          <p:cNvCxnSpPr/>
          <p:nvPr/>
        </p:nvCxnSpPr>
        <p:spPr>
          <a:xfrm flipH="1">
            <a:off x="3049509" y="3000369"/>
            <a:ext cx="920884" cy="1"/>
          </a:xfrm>
          <a:prstGeom prst="straightConnector1">
            <a:avLst/>
          </a:prstGeom>
          <a:ln w="38100" cmpd="sng">
            <a:solidFill>
              <a:srgbClr val="00B050"/>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57" name="Ellipse 56"/>
          <p:cNvSpPr/>
          <p:nvPr/>
        </p:nvSpPr>
        <p:spPr>
          <a:xfrm>
            <a:off x="5434723" y="3802520"/>
            <a:ext cx="620470" cy="311213"/>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ZoneTexte 9"/>
          <p:cNvSpPr txBox="1"/>
          <p:nvPr/>
        </p:nvSpPr>
        <p:spPr>
          <a:xfrm>
            <a:off x="6166110" y="3780119"/>
            <a:ext cx="582211" cy="369332"/>
          </a:xfrm>
          <a:prstGeom prst="rect">
            <a:avLst/>
          </a:prstGeom>
          <a:noFill/>
        </p:spPr>
        <p:txBody>
          <a:bodyPr wrap="none" rtlCol="0">
            <a:spAutoFit/>
          </a:bodyPr>
          <a:lstStyle/>
          <a:p>
            <a:r>
              <a:rPr lang="fr-FR" b="1" dirty="0" smtClean="0">
                <a:solidFill>
                  <a:srgbClr val="00B050"/>
                </a:solidFill>
              </a:rPr>
              <a:t>GIX</a:t>
            </a:r>
            <a:endParaRPr lang="fr-FR" b="1" dirty="0">
              <a:solidFill>
                <a:srgbClr val="00B050"/>
              </a:solidFill>
            </a:endParaRPr>
          </a:p>
        </p:txBody>
      </p:sp>
      <p:cxnSp>
        <p:nvCxnSpPr>
          <p:cNvPr id="58" name="Connecteur droit avec flèche 57"/>
          <p:cNvCxnSpPr/>
          <p:nvPr/>
        </p:nvCxnSpPr>
        <p:spPr>
          <a:xfrm flipH="1">
            <a:off x="3197390" y="4113733"/>
            <a:ext cx="2064507" cy="1020378"/>
          </a:xfrm>
          <a:prstGeom prst="straightConnector1">
            <a:avLst/>
          </a:prstGeom>
          <a:ln w="38100" cmpd="sng">
            <a:solidFill>
              <a:srgbClr val="00B05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59" name="Connecteur droit avec flèche 58"/>
          <p:cNvCxnSpPr/>
          <p:nvPr/>
        </p:nvCxnSpPr>
        <p:spPr>
          <a:xfrm flipH="1">
            <a:off x="3874124" y="4208183"/>
            <a:ext cx="1540174" cy="986171"/>
          </a:xfrm>
          <a:prstGeom prst="straightConnector1">
            <a:avLst/>
          </a:prstGeom>
          <a:ln w="38100" cmpd="sng">
            <a:solidFill>
              <a:srgbClr val="00B05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60" name="Connecteur droit avec flèche 59"/>
          <p:cNvCxnSpPr/>
          <p:nvPr/>
        </p:nvCxnSpPr>
        <p:spPr>
          <a:xfrm flipH="1">
            <a:off x="4572116" y="4149451"/>
            <a:ext cx="1058831" cy="880721"/>
          </a:xfrm>
          <a:prstGeom prst="straightConnector1">
            <a:avLst/>
          </a:prstGeom>
          <a:ln w="38100" cmpd="sng">
            <a:solidFill>
              <a:srgbClr val="00B05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61" name="Connecteur droit avec flèche 60"/>
          <p:cNvCxnSpPr/>
          <p:nvPr/>
        </p:nvCxnSpPr>
        <p:spPr>
          <a:xfrm flipH="1">
            <a:off x="5516936" y="4149451"/>
            <a:ext cx="228022" cy="498701"/>
          </a:xfrm>
          <a:prstGeom prst="straightConnector1">
            <a:avLst/>
          </a:prstGeom>
          <a:ln w="38100" cmpd="sng">
            <a:solidFill>
              <a:srgbClr val="00B05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62" name="Connecteur droit avec flèche 61"/>
          <p:cNvCxnSpPr/>
          <p:nvPr/>
        </p:nvCxnSpPr>
        <p:spPr>
          <a:xfrm flipH="1" flipV="1">
            <a:off x="4703640" y="3250404"/>
            <a:ext cx="813297" cy="492848"/>
          </a:xfrm>
          <a:prstGeom prst="straightConnector1">
            <a:avLst/>
          </a:prstGeom>
          <a:ln w="381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64" name="Connecteur droit avec flèche 63"/>
          <p:cNvCxnSpPr/>
          <p:nvPr/>
        </p:nvCxnSpPr>
        <p:spPr>
          <a:xfrm flipH="1">
            <a:off x="4266155" y="3964785"/>
            <a:ext cx="995742" cy="215863"/>
          </a:xfrm>
          <a:prstGeom prst="straightConnector1">
            <a:avLst/>
          </a:prstGeom>
          <a:ln w="38100" cmpd="sng">
            <a:solidFill>
              <a:srgbClr val="00B050"/>
            </a:solidFill>
            <a:headEnd type="arrow"/>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50023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fade">
                                      <p:cBhvr>
                                        <p:cTn id="7" dur="500"/>
                                        <p:tgtEl>
                                          <p:spTgt spid="4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1"/>
                                        </p:tgtEl>
                                        <p:attrNameLst>
                                          <p:attrName>style.visibility</p:attrName>
                                        </p:attrNameLst>
                                      </p:cBhvr>
                                      <p:to>
                                        <p:strVal val="visible"/>
                                      </p:to>
                                    </p:set>
                                    <p:animEffect transition="in" filter="fade">
                                      <p:cBhvr>
                                        <p:cTn id="10" dur="500"/>
                                        <p:tgtEl>
                                          <p:spTgt spid="4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2"/>
                                        </p:tgtEl>
                                        <p:attrNameLst>
                                          <p:attrName>style.visibility</p:attrName>
                                        </p:attrNameLst>
                                      </p:cBhvr>
                                      <p:to>
                                        <p:strVal val="visible"/>
                                      </p:to>
                                    </p:set>
                                    <p:animEffect transition="in" filter="fade">
                                      <p:cBhvr>
                                        <p:cTn id="13" dur="500"/>
                                        <p:tgtEl>
                                          <p:spTgt spid="42"/>
                                        </p:tgtEl>
                                      </p:cBhvr>
                                    </p:animEffect>
                                  </p:childTnLst>
                                </p:cTn>
                              </p:par>
                              <p:par>
                                <p:cTn id="14" presetID="2" presetClass="entr" presetSubtype="4" fill="hold" nodeType="withEffect">
                                  <p:stCondLst>
                                    <p:cond delay="0"/>
                                  </p:stCondLst>
                                  <p:childTnLst>
                                    <p:set>
                                      <p:cBhvr>
                                        <p:cTn id="15" dur="1" fill="hold">
                                          <p:stCondLst>
                                            <p:cond delay="0"/>
                                          </p:stCondLst>
                                        </p:cTn>
                                        <p:tgtEl>
                                          <p:spTgt spid="22"/>
                                        </p:tgtEl>
                                        <p:attrNameLst>
                                          <p:attrName>style.visibility</p:attrName>
                                        </p:attrNameLst>
                                      </p:cBhvr>
                                      <p:to>
                                        <p:strVal val="visible"/>
                                      </p:to>
                                    </p:set>
                                    <p:anim calcmode="lin" valueType="num">
                                      <p:cBhvr additive="base">
                                        <p:cTn id="16" dur="500" fill="hold"/>
                                        <p:tgtEl>
                                          <p:spTgt spid="22"/>
                                        </p:tgtEl>
                                        <p:attrNameLst>
                                          <p:attrName>ppt_x</p:attrName>
                                        </p:attrNameLst>
                                      </p:cBhvr>
                                      <p:tavLst>
                                        <p:tav tm="0">
                                          <p:val>
                                            <p:strVal val="#ppt_x"/>
                                          </p:val>
                                        </p:tav>
                                        <p:tav tm="100000">
                                          <p:val>
                                            <p:strVal val="#ppt_x"/>
                                          </p:val>
                                        </p:tav>
                                      </p:tavLst>
                                    </p:anim>
                                    <p:anim calcmode="lin" valueType="num">
                                      <p:cBhvr additive="base">
                                        <p:cTn id="17" dur="500" fill="hold"/>
                                        <p:tgtEl>
                                          <p:spTgt spid="22"/>
                                        </p:tgtEl>
                                        <p:attrNameLst>
                                          <p:attrName>ppt_y</p:attrName>
                                        </p:attrNameLst>
                                      </p:cBhvr>
                                      <p:tavLst>
                                        <p:tav tm="0">
                                          <p:val>
                                            <p:strVal val="1+#ppt_h/2"/>
                                          </p:val>
                                        </p:tav>
                                        <p:tav tm="100000">
                                          <p:val>
                                            <p:strVal val="#ppt_y"/>
                                          </p:val>
                                        </p:tav>
                                      </p:tavLst>
                                    </p:anim>
                                  </p:childTnLst>
                                </p:cTn>
                              </p:par>
                              <p:par>
                                <p:cTn id="18" presetID="2" presetClass="entr" presetSubtype="4" fill="hold" nodeType="withEffect">
                                  <p:stCondLst>
                                    <p:cond delay="0"/>
                                  </p:stCondLst>
                                  <p:childTnLst>
                                    <p:set>
                                      <p:cBhvr>
                                        <p:cTn id="19" dur="1" fill="hold">
                                          <p:stCondLst>
                                            <p:cond delay="0"/>
                                          </p:stCondLst>
                                        </p:cTn>
                                        <p:tgtEl>
                                          <p:spTgt spid="25"/>
                                        </p:tgtEl>
                                        <p:attrNameLst>
                                          <p:attrName>style.visibility</p:attrName>
                                        </p:attrNameLst>
                                      </p:cBhvr>
                                      <p:to>
                                        <p:strVal val="visible"/>
                                      </p:to>
                                    </p:set>
                                    <p:anim calcmode="lin" valueType="num">
                                      <p:cBhvr additive="base">
                                        <p:cTn id="20" dur="500" fill="hold"/>
                                        <p:tgtEl>
                                          <p:spTgt spid="25"/>
                                        </p:tgtEl>
                                        <p:attrNameLst>
                                          <p:attrName>ppt_x</p:attrName>
                                        </p:attrNameLst>
                                      </p:cBhvr>
                                      <p:tavLst>
                                        <p:tav tm="0">
                                          <p:val>
                                            <p:strVal val="#ppt_x"/>
                                          </p:val>
                                        </p:tav>
                                        <p:tav tm="100000">
                                          <p:val>
                                            <p:strVal val="#ppt_x"/>
                                          </p:val>
                                        </p:tav>
                                      </p:tavLst>
                                    </p:anim>
                                    <p:anim calcmode="lin" valueType="num">
                                      <p:cBhvr additive="base">
                                        <p:cTn id="21" dur="500" fill="hold"/>
                                        <p:tgtEl>
                                          <p:spTgt spid="25"/>
                                        </p:tgtEl>
                                        <p:attrNameLst>
                                          <p:attrName>ppt_y</p:attrName>
                                        </p:attrNameLst>
                                      </p:cBhvr>
                                      <p:tavLst>
                                        <p:tav tm="0">
                                          <p:val>
                                            <p:strVal val="1+#ppt_h/2"/>
                                          </p:val>
                                        </p:tav>
                                        <p:tav tm="100000">
                                          <p:val>
                                            <p:strVal val="#ppt_y"/>
                                          </p:val>
                                        </p:tav>
                                      </p:tavLst>
                                    </p:anim>
                                  </p:childTnLst>
                                </p:cTn>
                              </p:par>
                              <p:par>
                                <p:cTn id="22" presetID="2" presetClass="entr" presetSubtype="4" fill="hold" nodeType="withEffect">
                                  <p:stCondLst>
                                    <p:cond delay="0"/>
                                  </p:stCondLst>
                                  <p:childTnLst>
                                    <p:set>
                                      <p:cBhvr>
                                        <p:cTn id="23" dur="1" fill="hold">
                                          <p:stCondLst>
                                            <p:cond delay="0"/>
                                          </p:stCondLst>
                                        </p:cTn>
                                        <p:tgtEl>
                                          <p:spTgt spid="26"/>
                                        </p:tgtEl>
                                        <p:attrNameLst>
                                          <p:attrName>style.visibility</p:attrName>
                                        </p:attrNameLst>
                                      </p:cBhvr>
                                      <p:to>
                                        <p:strVal val="visible"/>
                                      </p:to>
                                    </p:set>
                                    <p:anim calcmode="lin" valueType="num">
                                      <p:cBhvr additive="base">
                                        <p:cTn id="24" dur="500" fill="hold"/>
                                        <p:tgtEl>
                                          <p:spTgt spid="26"/>
                                        </p:tgtEl>
                                        <p:attrNameLst>
                                          <p:attrName>ppt_x</p:attrName>
                                        </p:attrNameLst>
                                      </p:cBhvr>
                                      <p:tavLst>
                                        <p:tav tm="0">
                                          <p:val>
                                            <p:strVal val="#ppt_x"/>
                                          </p:val>
                                        </p:tav>
                                        <p:tav tm="100000">
                                          <p:val>
                                            <p:strVal val="#ppt_x"/>
                                          </p:val>
                                        </p:tav>
                                      </p:tavLst>
                                    </p:anim>
                                    <p:anim calcmode="lin" valueType="num">
                                      <p:cBhvr additive="base">
                                        <p:cTn id="25" dur="500" fill="hold"/>
                                        <p:tgtEl>
                                          <p:spTgt spid="26"/>
                                        </p:tgtEl>
                                        <p:attrNameLst>
                                          <p:attrName>ppt_y</p:attrName>
                                        </p:attrNameLst>
                                      </p:cBhvr>
                                      <p:tavLst>
                                        <p:tav tm="0">
                                          <p:val>
                                            <p:strVal val="1+#ppt_h/2"/>
                                          </p:val>
                                        </p:tav>
                                        <p:tav tm="100000">
                                          <p:val>
                                            <p:strVal val="#ppt_y"/>
                                          </p:val>
                                        </p:tav>
                                      </p:tavLst>
                                    </p:anim>
                                  </p:childTnLst>
                                </p:cTn>
                              </p:par>
                              <p:par>
                                <p:cTn id="26" presetID="10" presetClass="entr" presetSubtype="0" fill="hold" grpId="0" nodeType="withEffect">
                                  <p:stCondLst>
                                    <p:cond delay="0"/>
                                  </p:stCondLst>
                                  <p:childTnLst>
                                    <p:set>
                                      <p:cBhvr>
                                        <p:cTn id="27" dur="1" fill="hold">
                                          <p:stCondLst>
                                            <p:cond delay="0"/>
                                          </p:stCondLst>
                                        </p:cTn>
                                        <p:tgtEl>
                                          <p:spTgt spid="48"/>
                                        </p:tgtEl>
                                        <p:attrNameLst>
                                          <p:attrName>style.visibility</p:attrName>
                                        </p:attrNameLst>
                                      </p:cBhvr>
                                      <p:to>
                                        <p:strVal val="visible"/>
                                      </p:to>
                                    </p:set>
                                    <p:animEffect transition="in" filter="fade">
                                      <p:cBhvr>
                                        <p:cTn id="28" dur="500"/>
                                        <p:tgtEl>
                                          <p:spTgt spid="48"/>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49"/>
                                        </p:tgtEl>
                                        <p:attrNameLst>
                                          <p:attrName>style.visibility</p:attrName>
                                        </p:attrNameLst>
                                      </p:cBhvr>
                                      <p:to>
                                        <p:strVal val="visible"/>
                                      </p:to>
                                    </p:set>
                                    <p:animEffect transition="in" filter="fade">
                                      <p:cBhvr>
                                        <p:cTn id="31" dur="500"/>
                                        <p:tgtEl>
                                          <p:spTgt spid="49"/>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50"/>
                                        </p:tgtEl>
                                        <p:attrNameLst>
                                          <p:attrName>style.visibility</p:attrName>
                                        </p:attrNameLst>
                                      </p:cBhvr>
                                      <p:to>
                                        <p:strVal val="visible"/>
                                      </p:to>
                                    </p:set>
                                    <p:animEffect transition="in" filter="fade">
                                      <p:cBhvr>
                                        <p:cTn id="34" dur="500"/>
                                        <p:tgtEl>
                                          <p:spTgt spid="50"/>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51"/>
                                        </p:tgtEl>
                                        <p:attrNameLst>
                                          <p:attrName>style.visibility</p:attrName>
                                        </p:attrNameLst>
                                      </p:cBhvr>
                                      <p:to>
                                        <p:strVal val="visible"/>
                                      </p:to>
                                    </p:set>
                                    <p:animEffect transition="in" filter="fade">
                                      <p:cBhvr>
                                        <p:cTn id="37" dur="500"/>
                                        <p:tgtEl>
                                          <p:spTgt spid="51"/>
                                        </p:tgtEl>
                                      </p:cBhvr>
                                    </p:animEffect>
                                  </p:childTnLst>
                                </p:cTn>
                              </p:par>
                              <p:par>
                                <p:cTn id="38" presetID="2" presetClass="entr" presetSubtype="4" fill="hold" nodeType="withEffect">
                                  <p:stCondLst>
                                    <p:cond delay="0"/>
                                  </p:stCondLst>
                                  <p:childTnLst>
                                    <p:set>
                                      <p:cBhvr>
                                        <p:cTn id="39" dur="1" fill="hold">
                                          <p:stCondLst>
                                            <p:cond delay="0"/>
                                          </p:stCondLst>
                                        </p:cTn>
                                        <p:tgtEl>
                                          <p:spTgt spid="52"/>
                                        </p:tgtEl>
                                        <p:attrNameLst>
                                          <p:attrName>style.visibility</p:attrName>
                                        </p:attrNameLst>
                                      </p:cBhvr>
                                      <p:to>
                                        <p:strVal val="visible"/>
                                      </p:to>
                                    </p:set>
                                    <p:anim calcmode="lin" valueType="num">
                                      <p:cBhvr additive="base">
                                        <p:cTn id="40" dur="500" fill="hold"/>
                                        <p:tgtEl>
                                          <p:spTgt spid="52"/>
                                        </p:tgtEl>
                                        <p:attrNameLst>
                                          <p:attrName>ppt_x</p:attrName>
                                        </p:attrNameLst>
                                      </p:cBhvr>
                                      <p:tavLst>
                                        <p:tav tm="0">
                                          <p:val>
                                            <p:strVal val="#ppt_x"/>
                                          </p:val>
                                        </p:tav>
                                        <p:tav tm="100000">
                                          <p:val>
                                            <p:strVal val="#ppt_x"/>
                                          </p:val>
                                        </p:tav>
                                      </p:tavLst>
                                    </p:anim>
                                    <p:anim calcmode="lin" valueType="num">
                                      <p:cBhvr additive="base">
                                        <p:cTn id="41" dur="500" fill="hold"/>
                                        <p:tgtEl>
                                          <p:spTgt spid="52"/>
                                        </p:tgtEl>
                                        <p:attrNameLst>
                                          <p:attrName>ppt_y</p:attrName>
                                        </p:attrNameLst>
                                      </p:cBhvr>
                                      <p:tavLst>
                                        <p:tav tm="0">
                                          <p:val>
                                            <p:strVal val="1+#ppt_h/2"/>
                                          </p:val>
                                        </p:tav>
                                        <p:tav tm="100000">
                                          <p:val>
                                            <p:strVal val="#ppt_y"/>
                                          </p:val>
                                        </p:tav>
                                      </p:tavLst>
                                    </p:anim>
                                  </p:childTnLst>
                                </p:cTn>
                              </p:par>
                              <p:par>
                                <p:cTn id="42" presetID="2" presetClass="entr" presetSubtype="4" fill="hold" nodeType="withEffect">
                                  <p:stCondLst>
                                    <p:cond delay="0"/>
                                  </p:stCondLst>
                                  <p:childTnLst>
                                    <p:set>
                                      <p:cBhvr>
                                        <p:cTn id="43" dur="1" fill="hold">
                                          <p:stCondLst>
                                            <p:cond delay="0"/>
                                          </p:stCondLst>
                                        </p:cTn>
                                        <p:tgtEl>
                                          <p:spTgt spid="53"/>
                                        </p:tgtEl>
                                        <p:attrNameLst>
                                          <p:attrName>style.visibility</p:attrName>
                                        </p:attrNameLst>
                                      </p:cBhvr>
                                      <p:to>
                                        <p:strVal val="visible"/>
                                      </p:to>
                                    </p:set>
                                    <p:anim calcmode="lin" valueType="num">
                                      <p:cBhvr additive="base">
                                        <p:cTn id="44" dur="500" fill="hold"/>
                                        <p:tgtEl>
                                          <p:spTgt spid="53"/>
                                        </p:tgtEl>
                                        <p:attrNameLst>
                                          <p:attrName>ppt_x</p:attrName>
                                        </p:attrNameLst>
                                      </p:cBhvr>
                                      <p:tavLst>
                                        <p:tav tm="0">
                                          <p:val>
                                            <p:strVal val="#ppt_x"/>
                                          </p:val>
                                        </p:tav>
                                        <p:tav tm="100000">
                                          <p:val>
                                            <p:strVal val="#ppt_x"/>
                                          </p:val>
                                        </p:tav>
                                      </p:tavLst>
                                    </p:anim>
                                    <p:anim calcmode="lin" valueType="num">
                                      <p:cBhvr additive="base">
                                        <p:cTn id="45" dur="500" fill="hold"/>
                                        <p:tgtEl>
                                          <p:spTgt spid="53"/>
                                        </p:tgtEl>
                                        <p:attrNameLst>
                                          <p:attrName>ppt_y</p:attrName>
                                        </p:attrNameLst>
                                      </p:cBhvr>
                                      <p:tavLst>
                                        <p:tav tm="0">
                                          <p:val>
                                            <p:strVal val="1+#ppt_h/2"/>
                                          </p:val>
                                        </p:tav>
                                        <p:tav tm="100000">
                                          <p:val>
                                            <p:strVal val="#ppt_y"/>
                                          </p:val>
                                        </p:tav>
                                      </p:tavLst>
                                    </p:anim>
                                  </p:childTnLst>
                                </p:cTn>
                              </p:par>
                              <p:par>
                                <p:cTn id="46" presetID="3" presetClass="entr" presetSubtype="10" fill="hold" nodeType="withEffect">
                                  <p:stCondLst>
                                    <p:cond delay="0"/>
                                  </p:stCondLst>
                                  <p:childTnLst>
                                    <p:set>
                                      <p:cBhvr>
                                        <p:cTn id="47" dur="1" fill="hold">
                                          <p:stCondLst>
                                            <p:cond delay="0"/>
                                          </p:stCondLst>
                                        </p:cTn>
                                        <p:tgtEl>
                                          <p:spTgt spid="54"/>
                                        </p:tgtEl>
                                        <p:attrNameLst>
                                          <p:attrName>style.visibility</p:attrName>
                                        </p:attrNameLst>
                                      </p:cBhvr>
                                      <p:to>
                                        <p:strVal val="visible"/>
                                      </p:to>
                                    </p:set>
                                    <p:animEffect transition="in" filter="blinds(horizontal)">
                                      <p:cBhvr>
                                        <p:cTn id="48" dur="500"/>
                                        <p:tgtEl>
                                          <p:spTgt spid="54"/>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55"/>
                                        </p:tgtEl>
                                        <p:attrNameLst>
                                          <p:attrName>style.visibility</p:attrName>
                                        </p:attrNameLst>
                                      </p:cBhvr>
                                      <p:to>
                                        <p:strVal val="visible"/>
                                      </p:to>
                                    </p:set>
                                    <p:animEffect transition="in" filter="fade">
                                      <p:cBhvr>
                                        <p:cTn id="51" dur="500"/>
                                        <p:tgtEl>
                                          <p:spTgt spid="55"/>
                                        </p:tgtEl>
                                      </p:cBhvr>
                                    </p:animEffect>
                                  </p:childTnLst>
                                </p:cTn>
                              </p:par>
                              <p:par>
                                <p:cTn id="52" presetID="3" presetClass="entr" presetSubtype="10" fill="hold" nodeType="withEffect">
                                  <p:stCondLst>
                                    <p:cond delay="0"/>
                                  </p:stCondLst>
                                  <p:childTnLst>
                                    <p:set>
                                      <p:cBhvr>
                                        <p:cTn id="53" dur="1" fill="hold">
                                          <p:stCondLst>
                                            <p:cond delay="0"/>
                                          </p:stCondLst>
                                        </p:cTn>
                                        <p:tgtEl>
                                          <p:spTgt spid="56"/>
                                        </p:tgtEl>
                                        <p:attrNameLst>
                                          <p:attrName>style.visibility</p:attrName>
                                        </p:attrNameLst>
                                      </p:cBhvr>
                                      <p:to>
                                        <p:strVal val="visible"/>
                                      </p:to>
                                    </p:set>
                                    <p:animEffect transition="in" filter="blinds(horizontal)">
                                      <p:cBhvr>
                                        <p:cTn id="54" dur="500"/>
                                        <p:tgtEl>
                                          <p:spTgt spid="56"/>
                                        </p:tgtEl>
                                      </p:cBhvr>
                                    </p:animEffect>
                                  </p:childTnLst>
                                </p:cTn>
                              </p:par>
                            </p:childTnLst>
                          </p:cTn>
                        </p:par>
                      </p:childTnLst>
                    </p:cTn>
                  </p:par>
                  <p:par>
                    <p:cTn id="55" fill="hold">
                      <p:stCondLst>
                        <p:cond delay="indefinite"/>
                      </p:stCondLst>
                      <p:childTnLst>
                        <p:par>
                          <p:cTn id="56" fill="hold">
                            <p:stCondLst>
                              <p:cond delay="0"/>
                            </p:stCondLst>
                            <p:childTnLst>
                              <p:par>
                                <p:cTn id="57" presetID="6" presetClass="entr" presetSubtype="16" fill="hold" grpId="0" nodeType="clickEffect">
                                  <p:stCondLst>
                                    <p:cond delay="0"/>
                                  </p:stCondLst>
                                  <p:childTnLst>
                                    <p:set>
                                      <p:cBhvr>
                                        <p:cTn id="58" dur="1" fill="hold">
                                          <p:stCondLst>
                                            <p:cond delay="0"/>
                                          </p:stCondLst>
                                        </p:cTn>
                                        <p:tgtEl>
                                          <p:spTgt spid="57"/>
                                        </p:tgtEl>
                                        <p:attrNameLst>
                                          <p:attrName>style.visibility</p:attrName>
                                        </p:attrNameLst>
                                      </p:cBhvr>
                                      <p:to>
                                        <p:strVal val="visible"/>
                                      </p:to>
                                    </p:set>
                                    <p:animEffect transition="in" filter="circle(in)">
                                      <p:cBhvr>
                                        <p:cTn id="59" dur="2000"/>
                                        <p:tgtEl>
                                          <p:spTgt spid="57"/>
                                        </p:tgtEl>
                                      </p:cBhvr>
                                    </p:animEffect>
                                  </p:childTnLst>
                                </p:cTn>
                              </p:par>
                              <p:par>
                                <p:cTn id="60" presetID="42" presetClass="entr" presetSubtype="0" fill="hold" grpId="0" nodeType="withEffect">
                                  <p:stCondLst>
                                    <p:cond delay="0"/>
                                  </p:stCondLst>
                                  <p:childTnLst>
                                    <p:set>
                                      <p:cBhvr>
                                        <p:cTn id="61" dur="1" fill="hold">
                                          <p:stCondLst>
                                            <p:cond delay="0"/>
                                          </p:stCondLst>
                                        </p:cTn>
                                        <p:tgtEl>
                                          <p:spTgt spid="10"/>
                                        </p:tgtEl>
                                        <p:attrNameLst>
                                          <p:attrName>style.visibility</p:attrName>
                                        </p:attrNameLst>
                                      </p:cBhvr>
                                      <p:to>
                                        <p:strVal val="visible"/>
                                      </p:to>
                                    </p:set>
                                    <p:animEffect transition="in" filter="fade">
                                      <p:cBhvr>
                                        <p:cTn id="62" dur="1000"/>
                                        <p:tgtEl>
                                          <p:spTgt spid="10"/>
                                        </p:tgtEl>
                                      </p:cBhvr>
                                    </p:animEffect>
                                    <p:anim calcmode="lin" valueType="num">
                                      <p:cBhvr>
                                        <p:cTn id="63" dur="1000" fill="hold"/>
                                        <p:tgtEl>
                                          <p:spTgt spid="10"/>
                                        </p:tgtEl>
                                        <p:attrNameLst>
                                          <p:attrName>ppt_x</p:attrName>
                                        </p:attrNameLst>
                                      </p:cBhvr>
                                      <p:tavLst>
                                        <p:tav tm="0">
                                          <p:val>
                                            <p:strVal val="#ppt_x"/>
                                          </p:val>
                                        </p:tav>
                                        <p:tav tm="100000">
                                          <p:val>
                                            <p:strVal val="#ppt_x"/>
                                          </p:val>
                                        </p:tav>
                                      </p:tavLst>
                                    </p:anim>
                                    <p:anim calcmode="lin" valueType="num">
                                      <p:cBhvr>
                                        <p:cTn id="64"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10" presetClass="exit" presetSubtype="0" fill="hold" nodeType="clickEffect">
                                  <p:stCondLst>
                                    <p:cond delay="0"/>
                                  </p:stCondLst>
                                  <p:childTnLst>
                                    <p:animEffect transition="out" filter="fade">
                                      <p:cBhvr>
                                        <p:cTn id="68" dur="500"/>
                                        <p:tgtEl>
                                          <p:spTgt spid="22"/>
                                        </p:tgtEl>
                                      </p:cBhvr>
                                    </p:animEffect>
                                    <p:set>
                                      <p:cBhvr>
                                        <p:cTn id="69" dur="1" fill="hold">
                                          <p:stCondLst>
                                            <p:cond delay="499"/>
                                          </p:stCondLst>
                                        </p:cTn>
                                        <p:tgtEl>
                                          <p:spTgt spid="22"/>
                                        </p:tgtEl>
                                        <p:attrNameLst>
                                          <p:attrName>style.visibility</p:attrName>
                                        </p:attrNameLst>
                                      </p:cBhvr>
                                      <p:to>
                                        <p:strVal val="hidden"/>
                                      </p:to>
                                    </p:set>
                                  </p:childTnLst>
                                </p:cTn>
                              </p:par>
                              <p:par>
                                <p:cTn id="70" presetID="10" presetClass="exit" presetSubtype="0" fill="hold" nodeType="withEffect">
                                  <p:stCondLst>
                                    <p:cond delay="0"/>
                                  </p:stCondLst>
                                  <p:childTnLst>
                                    <p:animEffect transition="out" filter="fade">
                                      <p:cBhvr>
                                        <p:cTn id="71" dur="500"/>
                                        <p:tgtEl>
                                          <p:spTgt spid="25"/>
                                        </p:tgtEl>
                                      </p:cBhvr>
                                    </p:animEffect>
                                    <p:set>
                                      <p:cBhvr>
                                        <p:cTn id="72" dur="1" fill="hold">
                                          <p:stCondLst>
                                            <p:cond delay="499"/>
                                          </p:stCondLst>
                                        </p:cTn>
                                        <p:tgtEl>
                                          <p:spTgt spid="25"/>
                                        </p:tgtEl>
                                        <p:attrNameLst>
                                          <p:attrName>style.visibility</p:attrName>
                                        </p:attrNameLst>
                                      </p:cBhvr>
                                      <p:to>
                                        <p:strVal val="hidden"/>
                                      </p:to>
                                    </p:set>
                                  </p:childTnLst>
                                </p:cTn>
                              </p:par>
                              <p:par>
                                <p:cTn id="73" presetID="10" presetClass="exit" presetSubtype="0" fill="hold" nodeType="withEffect">
                                  <p:stCondLst>
                                    <p:cond delay="0"/>
                                  </p:stCondLst>
                                  <p:childTnLst>
                                    <p:animEffect transition="out" filter="fade">
                                      <p:cBhvr>
                                        <p:cTn id="74" dur="500"/>
                                        <p:tgtEl>
                                          <p:spTgt spid="52"/>
                                        </p:tgtEl>
                                      </p:cBhvr>
                                    </p:animEffect>
                                    <p:set>
                                      <p:cBhvr>
                                        <p:cTn id="75" dur="1" fill="hold">
                                          <p:stCondLst>
                                            <p:cond delay="499"/>
                                          </p:stCondLst>
                                        </p:cTn>
                                        <p:tgtEl>
                                          <p:spTgt spid="52"/>
                                        </p:tgtEl>
                                        <p:attrNameLst>
                                          <p:attrName>style.visibility</p:attrName>
                                        </p:attrNameLst>
                                      </p:cBhvr>
                                      <p:to>
                                        <p:strVal val="hidden"/>
                                      </p:to>
                                    </p:set>
                                  </p:childTnLst>
                                </p:cTn>
                              </p:par>
                              <p:par>
                                <p:cTn id="76" presetID="10" presetClass="exit" presetSubtype="0" fill="hold" nodeType="withEffect">
                                  <p:stCondLst>
                                    <p:cond delay="0"/>
                                  </p:stCondLst>
                                  <p:childTnLst>
                                    <p:animEffect transition="out" filter="fade">
                                      <p:cBhvr>
                                        <p:cTn id="77" dur="500"/>
                                        <p:tgtEl>
                                          <p:spTgt spid="53"/>
                                        </p:tgtEl>
                                      </p:cBhvr>
                                    </p:animEffect>
                                    <p:set>
                                      <p:cBhvr>
                                        <p:cTn id="78" dur="1" fill="hold">
                                          <p:stCondLst>
                                            <p:cond delay="499"/>
                                          </p:stCondLst>
                                        </p:cTn>
                                        <p:tgtEl>
                                          <p:spTgt spid="53"/>
                                        </p:tgtEl>
                                        <p:attrNameLst>
                                          <p:attrName>style.visibility</p:attrName>
                                        </p:attrNameLst>
                                      </p:cBhvr>
                                      <p:to>
                                        <p:strVal val="hidden"/>
                                      </p:to>
                                    </p:set>
                                  </p:childTnLst>
                                </p:cTn>
                              </p:par>
                              <p:par>
                                <p:cTn id="79" presetID="3" presetClass="entr" presetSubtype="10" fill="hold" nodeType="withEffect">
                                  <p:stCondLst>
                                    <p:cond delay="0"/>
                                  </p:stCondLst>
                                  <p:childTnLst>
                                    <p:set>
                                      <p:cBhvr>
                                        <p:cTn id="80" dur="1" fill="hold">
                                          <p:stCondLst>
                                            <p:cond delay="0"/>
                                          </p:stCondLst>
                                        </p:cTn>
                                        <p:tgtEl>
                                          <p:spTgt spid="58"/>
                                        </p:tgtEl>
                                        <p:attrNameLst>
                                          <p:attrName>style.visibility</p:attrName>
                                        </p:attrNameLst>
                                      </p:cBhvr>
                                      <p:to>
                                        <p:strVal val="visible"/>
                                      </p:to>
                                    </p:set>
                                    <p:animEffect transition="in" filter="blinds(horizontal)">
                                      <p:cBhvr>
                                        <p:cTn id="81" dur="500"/>
                                        <p:tgtEl>
                                          <p:spTgt spid="58"/>
                                        </p:tgtEl>
                                      </p:cBhvr>
                                    </p:animEffect>
                                  </p:childTnLst>
                                </p:cTn>
                              </p:par>
                              <p:par>
                                <p:cTn id="82" presetID="3" presetClass="entr" presetSubtype="10" fill="hold" nodeType="withEffect">
                                  <p:stCondLst>
                                    <p:cond delay="0"/>
                                  </p:stCondLst>
                                  <p:childTnLst>
                                    <p:set>
                                      <p:cBhvr>
                                        <p:cTn id="83" dur="1" fill="hold">
                                          <p:stCondLst>
                                            <p:cond delay="0"/>
                                          </p:stCondLst>
                                        </p:cTn>
                                        <p:tgtEl>
                                          <p:spTgt spid="59"/>
                                        </p:tgtEl>
                                        <p:attrNameLst>
                                          <p:attrName>style.visibility</p:attrName>
                                        </p:attrNameLst>
                                      </p:cBhvr>
                                      <p:to>
                                        <p:strVal val="visible"/>
                                      </p:to>
                                    </p:set>
                                    <p:animEffect transition="in" filter="blinds(horizontal)">
                                      <p:cBhvr>
                                        <p:cTn id="84" dur="500"/>
                                        <p:tgtEl>
                                          <p:spTgt spid="59"/>
                                        </p:tgtEl>
                                      </p:cBhvr>
                                    </p:animEffect>
                                  </p:childTnLst>
                                </p:cTn>
                              </p:par>
                              <p:par>
                                <p:cTn id="85" presetID="3" presetClass="entr" presetSubtype="10" fill="hold" nodeType="withEffect">
                                  <p:stCondLst>
                                    <p:cond delay="0"/>
                                  </p:stCondLst>
                                  <p:childTnLst>
                                    <p:set>
                                      <p:cBhvr>
                                        <p:cTn id="86" dur="1" fill="hold">
                                          <p:stCondLst>
                                            <p:cond delay="0"/>
                                          </p:stCondLst>
                                        </p:cTn>
                                        <p:tgtEl>
                                          <p:spTgt spid="60"/>
                                        </p:tgtEl>
                                        <p:attrNameLst>
                                          <p:attrName>style.visibility</p:attrName>
                                        </p:attrNameLst>
                                      </p:cBhvr>
                                      <p:to>
                                        <p:strVal val="visible"/>
                                      </p:to>
                                    </p:set>
                                    <p:animEffect transition="in" filter="blinds(horizontal)">
                                      <p:cBhvr>
                                        <p:cTn id="87" dur="500"/>
                                        <p:tgtEl>
                                          <p:spTgt spid="60"/>
                                        </p:tgtEl>
                                      </p:cBhvr>
                                    </p:animEffect>
                                  </p:childTnLst>
                                </p:cTn>
                              </p:par>
                              <p:par>
                                <p:cTn id="88" presetID="3" presetClass="entr" presetSubtype="10" fill="hold" nodeType="withEffect">
                                  <p:stCondLst>
                                    <p:cond delay="0"/>
                                  </p:stCondLst>
                                  <p:childTnLst>
                                    <p:set>
                                      <p:cBhvr>
                                        <p:cTn id="89" dur="1" fill="hold">
                                          <p:stCondLst>
                                            <p:cond delay="0"/>
                                          </p:stCondLst>
                                        </p:cTn>
                                        <p:tgtEl>
                                          <p:spTgt spid="61"/>
                                        </p:tgtEl>
                                        <p:attrNameLst>
                                          <p:attrName>style.visibility</p:attrName>
                                        </p:attrNameLst>
                                      </p:cBhvr>
                                      <p:to>
                                        <p:strVal val="visible"/>
                                      </p:to>
                                    </p:set>
                                    <p:animEffect transition="in" filter="blinds(horizontal)">
                                      <p:cBhvr>
                                        <p:cTn id="90" dur="500"/>
                                        <p:tgtEl>
                                          <p:spTgt spid="61"/>
                                        </p:tgtEl>
                                      </p:cBhvr>
                                    </p:animEffect>
                                  </p:childTnLst>
                                </p:cTn>
                              </p:par>
                            </p:childTnLst>
                          </p:cTn>
                        </p:par>
                        <p:par>
                          <p:cTn id="91" fill="hold">
                            <p:stCondLst>
                              <p:cond delay="500"/>
                            </p:stCondLst>
                            <p:childTnLst>
                              <p:par>
                                <p:cTn id="92" presetID="2" presetClass="entr" presetSubtype="4" fill="hold" nodeType="afterEffect">
                                  <p:stCondLst>
                                    <p:cond delay="0"/>
                                  </p:stCondLst>
                                  <p:childTnLst>
                                    <p:set>
                                      <p:cBhvr>
                                        <p:cTn id="93" dur="1" fill="hold">
                                          <p:stCondLst>
                                            <p:cond delay="0"/>
                                          </p:stCondLst>
                                        </p:cTn>
                                        <p:tgtEl>
                                          <p:spTgt spid="62"/>
                                        </p:tgtEl>
                                        <p:attrNameLst>
                                          <p:attrName>style.visibility</p:attrName>
                                        </p:attrNameLst>
                                      </p:cBhvr>
                                      <p:to>
                                        <p:strVal val="visible"/>
                                      </p:to>
                                    </p:set>
                                    <p:anim calcmode="lin" valueType="num">
                                      <p:cBhvr additive="base">
                                        <p:cTn id="94" dur="500" fill="hold"/>
                                        <p:tgtEl>
                                          <p:spTgt spid="62"/>
                                        </p:tgtEl>
                                        <p:attrNameLst>
                                          <p:attrName>ppt_x</p:attrName>
                                        </p:attrNameLst>
                                      </p:cBhvr>
                                      <p:tavLst>
                                        <p:tav tm="0">
                                          <p:val>
                                            <p:strVal val="#ppt_x"/>
                                          </p:val>
                                        </p:tav>
                                        <p:tav tm="100000">
                                          <p:val>
                                            <p:strVal val="#ppt_x"/>
                                          </p:val>
                                        </p:tav>
                                      </p:tavLst>
                                    </p:anim>
                                    <p:anim calcmode="lin" valueType="num">
                                      <p:cBhvr additive="base">
                                        <p:cTn id="95" dur="500" fill="hold"/>
                                        <p:tgtEl>
                                          <p:spTgt spid="62"/>
                                        </p:tgtEl>
                                        <p:attrNameLst>
                                          <p:attrName>ppt_y</p:attrName>
                                        </p:attrNameLst>
                                      </p:cBhvr>
                                      <p:tavLst>
                                        <p:tav tm="0">
                                          <p:val>
                                            <p:strVal val="1+#ppt_h/2"/>
                                          </p:val>
                                        </p:tav>
                                        <p:tav tm="100000">
                                          <p:val>
                                            <p:strVal val="#ppt_y"/>
                                          </p:val>
                                        </p:tav>
                                      </p:tavLst>
                                    </p:anim>
                                  </p:childTnLst>
                                </p:cTn>
                              </p:par>
                            </p:childTnLst>
                          </p:cTn>
                        </p:par>
                      </p:childTnLst>
                    </p:cTn>
                  </p:par>
                  <p:par>
                    <p:cTn id="96" fill="hold">
                      <p:stCondLst>
                        <p:cond delay="indefinite"/>
                      </p:stCondLst>
                      <p:childTnLst>
                        <p:par>
                          <p:cTn id="97" fill="hold">
                            <p:stCondLst>
                              <p:cond delay="0"/>
                            </p:stCondLst>
                            <p:childTnLst>
                              <p:par>
                                <p:cTn id="98" presetID="3" presetClass="entr" presetSubtype="10" fill="hold" nodeType="clickEffect">
                                  <p:stCondLst>
                                    <p:cond delay="0"/>
                                  </p:stCondLst>
                                  <p:childTnLst>
                                    <p:set>
                                      <p:cBhvr>
                                        <p:cTn id="99" dur="1" fill="hold">
                                          <p:stCondLst>
                                            <p:cond delay="0"/>
                                          </p:stCondLst>
                                        </p:cTn>
                                        <p:tgtEl>
                                          <p:spTgt spid="64"/>
                                        </p:tgtEl>
                                        <p:attrNameLst>
                                          <p:attrName>style.visibility</p:attrName>
                                        </p:attrNameLst>
                                      </p:cBhvr>
                                      <p:to>
                                        <p:strVal val="visible"/>
                                      </p:to>
                                    </p:set>
                                    <p:animEffect transition="in" filter="blinds(horizontal)">
                                      <p:cBhvr>
                                        <p:cTn id="100" dur="500"/>
                                        <p:tgtEl>
                                          <p:spTgt spid="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41" grpId="0" animBg="1"/>
      <p:bldP spid="42" grpId="0" animBg="1"/>
      <p:bldP spid="48" grpId="0" animBg="1"/>
      <p:bldP spid="49" grpId="0" animBg="1"/>
      <p:bldP spid="50" grpId="0" animBg="1"/>
      <p:bldP spid="51" grpId="0" animBg="1"/>
      <p:bldP spid="55" grpId="0" animBg="1"/>
      <p:bldP spid="57" grpId="0" animBg="1"/>
      <p:bldP spid="10"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Nuage 10"/>
          <p:cNvSpPr/>
          <p:nvPr/>
        </p:nvSpPr>
        <p:spPr>
          <a:xfrm>
            <a:off x="2603798" y="2715157"/>
            <a:ext cx="3873612" cy="2628292"/>
          </a:xfrm>
          <a:prstGeom prst="cloud">
            <a:avLst/>
          </a:prstGeom>
          <a:solidFill>
            <a:schemeClr val="bg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800" b="1" dirty="0">
              <a:solidFill>
                <a:schemeClr val="bg2">
                  <a:lumMod val="60000"/>
                  <a:lumOff val="40000"/>
                </a:schemeClr>
              </a:solidFill>
            </a:endParaRPr>
          </a:p>
        </p:txBody>
      </p:sp>
      <p:sp>
        <p:nvSpPr>
          <p:cNvPr id="2" name="Titre 1"/>
          <p:cNvSpPr>
            <a:spLocks noGrp="1"/>
          </p:cNvSpPr>
          <p:nvPr>
            <p:ph type="title"/>
          </p:nvPr>
        </p:nvSpPr>
        <p:spPr/>
        <p:txBody>
          <a:bodyPr>
            <a:normAutofit fontScale="90000"/>
          </a:bodyPr>
          <a:lstStyle/>
          <a:p>
            <a:r>
              <a:rPr lang="fr-FR" dirty="0" smtClean="0"/>
              <a:t>Enfin un peu de technique : Un grand principe</a:t>
            </a:r>
            <a:endParaRPr lang="fr-FR" dirty="0"/>
          </a:p>
        </p:txBody>
      </p:sp>
      <p:sp>
        <p:nvSpPr>
          <p:cNvPr id="5" name="Espace réservé du contenu 2"/>
          <p:cNvSpPr>
            <a:spLocks noGrp="1"/>
          </p:cNvSpPr>
          <p:nvPr>
            <p:ph sz="quarter" idx="1"/>
          </p:nvPr>
        </p:nvSpPr>
        <p:spPr>
          <a:xfrm>
            <a:off x="457200" y="1556792"/>
            <a:ext cx="8229600" cy="1080120"/>
          </a:xfrm>
        </p:spPr>
        <p:txBody>
          <a:bodyPr/>
          <a:lstStyle/>
          <a:p>
            <a:r>
              <a:rPr lang="fr-FR" dirty="0" smtClean="0"/>
              <a:t>Internet est une nouvelle manière de penser l’équilibre entre client-serveur. Exemple : </a:t>
            </a:r>
            <a:r>
              <a:rPr lang="fr-FR" b="1" dirty="0" smtClean="0">
                <a:solidFill>
                  <a:srgbClr val="FF0000"/>
                </a:solidFill>
              </a:rPr>
              <a:t>Unicast</a:t>
            </a:r>
          </a:p>
          <a:p>
            <a:pPr lvl="1"/>
            <a:endParaRPr lang="fr-FR" dirty="0" smtClean="0"/>
          </a:p>
        </p:txBody>
      </p:sp>
      <p:pic>
        <p:nvPicPr>
          <p:cNvPr id="4" name="Picture 2"/>
          <p:cNvPicPr>
            <a:picLocks noChangeAspect="1" noChangeArrowheads="1"/>
          </p:cNvPicPr>
          <p:nvPr/>
        </p:nvPicPr>
        <p:blipFill>
          <a:blip r:embed="rId2"/>
          <a:srcRect/>
          <a:stretch>
            <a:fillRect/>
          </a:stretch>
        </p:blipFill>
        <p:spPr bwMode="auto">
          <a:xfrm>
            <a:off x="6732240" y="3645024"/>
            <a:ext cx="1200150" cy="1009650"/>
          </a:xfrm>
          <a:prstGeom prst="rect">
            <a:avLst/>
          </a:prstGeom>
          <a:noFill/>
          <a:ln w="9525">
            <a:noFill/>
            <a:miter lim="800000"/>
            <a:headEnd/>
            <a:tailEnd/>
          </a:ln>
          <a:effectLst/>
        </p:spPr>
      </p:pic>
      <p:pic>
        <p:nvPicPr>
          <p:cNvPr id="6" name="Picture 2"/>
          <p:cNvPicPr>
            <a:picLocks noChangeAspect="1" noChangeArrowheads="1"/>
          </p:cNvPicPr>
          <p:nvPr/>
        </p:nvPicPr>
        <p:blipFill>
          <a:blip r:embed="rId2"/>
          <a:srcRect/>
          <a:stretch>
            <a:fillRect/>
          </a:stretch>
        </p:blipFill>
        <p:spPr bwMode="auto">
          <a:xfrm>
            <a:off x="1259632" y="3645024"/>
            <a:ext cx="1200150" cy="1009650"/>
          </a:xfrm>
          <a:prstGeom prst="rect">
            <a:avLst/>
          </a:prstGeom>
          <a:noFill/>
          <a:ln w="9525">
            <a:noFill/>
            <a:miter lim="800000"/>
            <a:headEnd/>
            <a:tailEnd/>
          </a:ln>
          <a:effectLst/>
        </p:spPr>
      </p:pic>
      <p:sp>
        <p:nvSpPr>
          <p:cNvPr id="3" name="ZoneTexte 2"/>
          <p:cNvSpPr txBox="1"/>
          <p:nvPr/>
        </p:nvSpPr>
        <p:spPr>
          <a:xfrm>
            <a:off x="6360207" y="4764255"/>
            <a:ext cx="1944216" cy="369332"/>
          </a:xfrm>
          <a:prstGeom prst="rect">
            <a:avLst/>
          </a:prstGeom>
          <a:noFill/>
        </p:spPr>
        <p:txBody>
          <a:bodyPr wrap="square" rtlCol="0">
            <a:spAutoFit/>
          </a:bodyPr>
          <a:lstStyle/>
          <a:p>
            <a:pPr algn="ctr"/>
            <a:r>
              <a:rPr lang="fr-FR" dirty="0" smtClean="0"/>
              <a:t>Client A</a:t>
            </a:r>
            <a:endParaRPr lang="fr-FR" dirty="0"/>
          </a:p>
        </p:txBody>
      </p:sp>
      <p:sp>
        <p:nvSpPr>
          <p:cNvPr id="7" name="ZoneTexte 6"/>
          <p:cNvSpPr txBox="1"/>
          <p:nvPr/>
        </p:nvSpPr>
        <p:spPr>
          <a:xfrm>
            <a:off x="887599" y="4771933"/>
            <a:ext cx="1944216" cy="369332"/>
          </a:xfrm>
          <a:prstGeom prst="rect">
            <a:avLst/>
          </a:prstGeom>
          <a:noFill/>
        </p:spPr>
        <p:txBody>
          <a:bodyPr wrap="square" rtlCol="0">
            <a:spAutoFit/>
          </a:bodyPr>
          <a:lstStyle/>
          <a:p>
            <a:pPr algn="ctr"/>
            <a:r>
              <a:rPr lang="fr-FR" dirty="0" smtClean="0"/>
              <a:t>Serveur B</a:t>
            </a:r>
            <a:endParaRPr lang="fr-FR" dirty="0"/>
          </a:p>
        </p:txBody>
      </p:sp>
      <p:sp>
        <p:nvSpPr>
          <p:cNvPr id="8" name="Rectangle à coins arrondis 7"/>
          <p:cNvSpPr/>
          <p:nvPr/>
        </p:nvSpPr>
        <p:spPr>
          <a:xfrm>
            <a:off x="4499992" y="3068960"/>
            <a:ext cx="1728192" cy="792088"/>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De A à B</a:t>
            </a:r>
          </a:p>
          <a:p>
            <a:pPr algn="ctr"/>
            <a:r>
              <a:rPr lang="fr-FR" dirty="0" smtClean="0"/>
              <a:t>Je veux ceci.</a:t>
            </a:r>
            <a:endParaRPr lang="fr-FR" dirty="0"/>
          </a:p>
        </p:txBody>
      </p:sp>
      <p:sp>
        <p:nvSpPr>
          <p:cNvPr id="10" name="Rectangle à coins arrondis 9"/>
          <p:cNvSpPr/>
          <p:nvPr/>
        </p:nvSpPr>
        <p:spPr>
          <a:xfrm>
            <a:off x="2771800" y="4375889"/>
            <a:ext cx="1728192" cy="792088"/>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De B à A</a:t>
            </a:r>
          </a:p>
          <a:p>
            <a:pPr algn="ctr"/>
            <a:r>
              <a:rPr lang="fr-FR" dirty="0" smtClean="0"/>
              <a:t>Voici ceci.</a:t>
            </a:r>
            <a:endParaRPr lang="fr-FR" dirty="0"/>
          </a:p>
        </p:txBody>
      </p:sp>
    </p:spTree>
    <p:extLst>
      <p:ext uri="{BB962C8B-B14F-4D97-AF65-F5344CB8AC3E}">
        <p14:creationId xmlns:p14="http://schemas.microsoft.com/office/powerpoint/2010/main" val="27731291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42" presetClass="entr" presetSubtype="0"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1000"/>
                                        <p:tgtEl>
                                          <p:spTgt spid="3"/>
                                        </p:tgtEl>
                                      </p:cBhvr>
                                    </p:animEffect>
                                    <p:anim calcmode="lin" valueType="num">
                                      <p:cBhvr>
                                        <p:cTn id="12" dur="1000" fill="hold"/>
                                        <p:tgtEl>
                                          <p:spTgt spid="3"/>
                                        </p:tgtEl>
                                        <p:attrNameLst>
                                          <p:attrName>ppt_x</p:attrName>
                                        </p:attrNameLst>
                                      </p:cBhvr>
                                      <p:tavLst>
                                        <p:tav tm="0">
                                          <p:val>
                                            <p:strVal val="#ppt_x"/>
                                          </p:val>
                                        </p:tav>
                                        <p:tav tm="100000">
                                          <p:val>
                                            <p:strVal val="#ppt_x"/>
                                          </p:val>
                                        </p:tav>
                                      </p:tavLst>
                                    </p:anim>
                                    <p:anim calcmode="lin" valueType="num">
                                      <p:cBhvr>
                                        <p:cTn id="13" dur="1000" fill="hold"/>
                                        <p:tgtEl>
                                          <p:spTgt spid="3"/>
                                        </p:tgtEl>
                                        <p:attrNameLst>
                                          <p:attrName>ppt_y</p:attrName>
                                        </p:attrNameLst>
                                      </p:cBhvr>
                                      <p:tavLst>
                                        <p:tav tm="0">
                                          <p:val>
                                            <p:strVal val="#ppt_y+.1"/>
                                          </p:val>
                                        </p:tav>
                                        <p:tav tm="100000">
                                          <p:val>
                                            <p:strVal val="#ppt_y"/>
                                          </p:val>
                                        </p:tav>
                                      </p:tavLst>
                                    </p:anim>
                                  </p:childTnLst>
                                </p:cTn>
                              </p:par>
                            </p:childTnLst>
                          </p:cTn>
                        </p:par>
                        <p:par>
                          <p:cTn id="14" fill="hold">
                            <p:stCondLst>
                              <p:cond delay="1000"/>
                            </p:stCondLst>
                            <p:childTnLst>
                              <p:par>
                                <p:cTn id="15" presetID="2" presetClass="entr" presetSubtype="4" fill="hold" nodeType="after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500" fill="hold"/>
                                        <p:tgtEl>
                                          <p:spTgt spid="6"/>
                                        </p:tgtEl>
                                        <p:attrNameLst>
                                          <p:attrName>ppt_x</p:attrName>
                                        </p:attrNameLst>
                                      </p:cBhvr>
                                      <p:tavLst>
                                        <p:tav tm="0">
                                          <p:val>
                                            <p:strVal val="#ppt_x"/>
                                          </p:val>
                                        </p:tav>
                                        <p:tav tm="100000">
                                          <p:val>
                                            <p:strVal val="#ppt_x"/>
                                          </p:val>
                                        </p:tav>
                                      </p:tavLst>
                                    </p:anim>
                                    <p:anim calcmode="lin" valueType="num">
                                      <p:cBhvr additive="base">
                                        <p:cTn id="18" dur="500" fill="hold"/>
                                        <p:tgtEl>
                                          <p:spTgt spid="6"/>
                                        </p:tgtEl>
                                        <p:attrNameLst>
                                          <p:attrName>ppt_y</p:attrName>
                                        </p:attrNameLst>
                                      </p:cBhvr>
                                      <p:tavLst>
                                        <p:tav tm="0">
                                          <p:val>
                                            <p:strVal val="1+#ppt_h/2"/>
                                          </p:val>
                                        </p:tav>
                                        <p:tav tm="100000">
                                          <p:val>
                                            <p:strVal val="#ppt_y"/>
                                          </p:val>
                                        </p:tav>
                                      </p:tavLst>
                                    </p:anim>
                                  </p:childTnLst>
                                </p:cTn>
                              </p:par>
                              <p:par>
                                <p:cTn id="19" presetID="42" presetClass="entr" presetSubtype="0"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1000"/>
                                        <p:tgtEl>
                                          <p:spTgt spid="7"/>
                                        </p:tgtEl>
                                      </p:cBhvr>
                                    </p:animEffect>
                                    <p:anim calcmode="lin" valueType="num">
                                      <p:cBhvr>
                                        <p:cTn id="22" dur="1000" fill="hold"/>
                                        <p:tgtEl>
                                          <p:spTgt spid="7"/>
                                        </p:tgtEl>
                                        <p:attrNameLst>
                                          <p:attrName>ppt_x</p:attrName>
                                        </p:attrNameLst>
                                      </p:cBhvr>
                                      <p:tavLst>
                                        <p:tav tm="0">
                                          <p:val>
                                            <p:strVal val="#ppt_x"/>
                                          </p:val>
                                        </p:tav>
                                        <p:tav tm="100000">
                                          <p:val>
                                            <p:strVal val="#ppt_x"/>
                                          </p:val>
                                        </p:tav>
                                      </p:tavLst>
                                    </p:anim>
                                    <p:anim calcmode="lin" valueType="num">
                                      <p:cBhvr>
                                        <p:cTn id="23"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500"/>
                                        <p:tgtEl>
                                          <p:spTgt spid="8"/>
                                        </p:tgtEl>
                                      </p:cBhvr>
                                    </p:animEffect>
                                  </p:childTnLst>
                                </p:cTn>
                              </p:par>
                            </p:childTnLst>
                          </p:cTn>
                        </p:par>
                      </p:childTnLst>
                    </p:cTn>
                  </p:par>
                  <p:par>
                    <p:cTn id="29" fill="hold">
                      <p:stCondLst>
                        <p:cond delay="indefinite"/>
                      </p:stCondLst>
                      <p:childTnLst>
                        <p:par>
                          <p:cTn id="30" fill="hold">
                            <p:stCondLst>
                              <p:cond delay="0"/>
                            </p:stCondLst>
                            <p:childTnLst>
                              <p:par>
                                <p:cTn id="31" presetID="42" presetClass="path" presetSubtype="0" accel="50000" decel="50000" fill="hold" grpId="1" nodeType="clickEffect">
                                  <p:stCondLst>
                                    <p:cond delay="0"/>
                                  </p:stCondLst>
                                  <p:childTnLst>
                                    <p:animMotion origin="layout" path="M -1.94444E-6 -2.59259E-6 L -0.25208 0.02639 " pathEditMode="relative" rAng="0" ptsTypes="AA">
                                      <p:cBhvr>
                                        <p:cTn id="32" dur="2000" fill="hold"/>
                                        <p:tgtEl>
                                          <p:spTgt spid="8"/>
                                        </p:tgtEl>
                                        <p:attrNameLst>
                                          <p:attrName>ppt_x</p:attrName>
                                          <p:attrName>ppt_y</p:attrName>
                                        </p:attrNameLst>
                                      </p:cBhvr>
                                      <p:rCtr x="-12604" y="1319"/>
                                    </p:animMotion>
                                  </p:childTnLst>
                                </p:cTn>
                              </p:par>
                            </p:childTnLst>
                          </p:cTn>
                        </p:par>
                      </p:childTnLst>
                    </p:cTn>
                  </p:par>
                  <p:par>
                    <p:cTn id="33" fill="hold">
                      <p:stCondLst>
                        <p:cond delay="indefinite"/>
                      </p:stCondLst>
                      <p:childTnLst>
                        <p:par>
                          <p:cTn id="34" fill="hold">
                            <p:stCondLst>
                              <p:cond delay="0"/>
                            </p:stCondLst>
                            <p:childTnLst>
                              <p:par>
                                <p:cTn id="35" presetID="2" presetClass="exit" presetSubtype="4" fill="hold" grpId="2" nodeType="clickEffect">
                                  <p:stCondLst>
                                    <p:cond delay="0"/>
                                  </p:stCondLst>
                                  <p:childTnLst>
                                    <p:anim calcmode="lin" valueType="num">
                                      <p:cBhvr additive="base">
                                        <p:cTn id="36" dur="500"/>
                                        <p:tgtEl>
                                          <p:spTgt spid="8"/>
                                        </p:tgtEl>
                                        <p:attrNameLst>
                                          <p:attrName>ppt_x</p:attrName>
                                        </p:attrNameLst>
                                      </p:cBhvr>
                                      <p:tavLst>
                                        <p:tav tm="0">
                                          <p:val>
                                            <p:strVal val="ppt_x"/>
                                          </p:val>
                                        </p:tav>
                                        <p:tav tm="100000">
                                          <p:val>
                                            <p:strVal val="ppt_x"/>
                                          </p:val>
                                        </p:tav>
                                      </p:tavLst>
                                    </p:anim>
                                    <p:anim calcmode="lin" valueType="num">
                                      <p:cBhvr additive="base">
                                        <p:cTn id="37" dur="500"/>
                                        <p:tgtEl>
                                          <p:spTgt spid="8"/>
                                        </p:tgtEl>
                                        <p:attrNameLst>
                                          <p:attrName>ppt_y</p:attrName>
                                        </p:attrNameLst>
                                      </p:cBhvr>
                                      <p:tavLst>
                                        <p:tav tm="0">
                                          <p:val>
                                            <p:strVal val="ppt_y"/>
                                          </p:val>
                                        </p:tav>
                                        <p:tav tm="100000">
                                          <p:val>
                                            <p:strVal val="1+ppt_h/2"/>
                                          </p:val>
                                        </p:tav>
                                      </p:tavLst>
                                    </p:anim>
                                    <p:set>
                                      <p:cBhvr>
                                        <p:cTn id="38" dur="1" fill="hold">
                                          <p:stCondLst>
                                            <p:cond delay="499"/>
                                          </p:stCondLst>
                                        </p:cTn>
                                        <p:tgtEl>
                                          <p:spTgt spid="8"/>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10"/>
                                        </p:tgtEl>
                                        <p:attrNameLst>
                                          <p:attrName>style.visibility</p:attrName>
                                        </p:attrNameLst>
                                      </p:cBhvr>
                                      <p:to>
                                        <p:strVal val="visible"/>
                                      </p:to>
                                    </p:set>
                                    <p:animEffect transition="in" filter="fade">
                                      <p:cBhvr>
                                        <p:cTn id="43" dur="500"/>
                                        <p:tgtEl>
                                          <p:spTgt spid="10"/>
                                        </p:tgtEl>
                                      </p:cBhvr>
                                    </p:animEffect>
                                  </p:childTnLst>
                                </p:cTn>
                              </p:par>
                            </p:childTnLst>
                          </p:cTn>
                        </p:par>
                      </p:childTnLst>
                    </p:cTn>
                  </p:par>
                  <p:par>
                    <p:cTn id="44" fill="hold">
                      <p:stCondLst>
                        <p:cond delay="indefinite"/>
                      </p:stCondLst>
                      <p:childTnLst>
                        <p:par>
                          <p:cTn id="45" fill="hold">
                            <p:stCondLst>
                              <p:cond delay="0"/>
                            </p:stCondLst>
                            <p:childTnLst>
                              <p:par>
                                <p:cTn id="46" presetID="42" presetClass="path" presetSubtype="0" accel="50000" decel="50000" fill="hold" grpId="1" nodeType="clickEffect">
                                  <p:stCondLst>
                                    <p:cond delay="0"/>
                                  </p:stCondLst>
                                  <p:childTnLst>
                                    <p:animMotion origin="layout" path="M 4.72222E-6 4.44444E-6 L 0.24548 0.01064 " pathEditMode="relative" rAng="0" ptsTypes="AA">
                                      <p:cBhvr>
                                        <p:cTn id="47" dur="2000" fill="hold"/>
                                        <p:tgtEl>
                                          <p:spTgt spid="10"/>
                                        </p:tgtEl>
                                        <p:attrNameLst>
                                          <p:attrName>ppt_x</p:attrName>
                                          <p:attrName>ppt_y</p:attrName>
                                        </p:attrNameLst>
                                      </p:cBhvr>
                                      <p:rCtr x="12274" y="532"/>
                                    </p:animMotion>
                                  </p:childTnLst>
                                </p:cTn>
                              </p:par>
                            </p:childTnLst>
                          </p:cTn>
                        </p:par>
                      </p:childTnLst>
                    </p:cTn>
                  </p:par>
                  <p:par>
                    <p:cTn id="48" fill="hold">
                      <p:stCondLst>
                        <p:cond delay="indefinite"/>
                      </p:stCondLst>
                      <p:childTnLst>
                        <p:par>
                          <p:cTn id="49" fill="hold">
                            <p:stCondLst>
                              <p:cond delay="0"/>
                            </p:stCondLst>
                            <p:childTnLst>
                              <p:par>
                                <p:cTn id="50" presetID="2" presetClass="exit" presetSubtype="4" fill="hold" grpId="2" nodeType="clickEffect">
                                  <p:stCondLst>
                                    <p:cond delay="0"/>
                                  </p:stCondLst>
                                  <p:childTnLst>
                                    <p:anim calcmode="lin" valueType="num">
                                      <p:cBhvr additive="base">
                                        <p:cTn id="51" dur="500"/>
                                        <p:tgtEl>
                                          <p:spTgt spid="10"/>
                                        </p:tgtEl>
                                        <p:attrNameLst>
                                          <p:attrName>ppt_x</p:attrName>
                                        </p:attrNameLst>
                                      </p:cBhvr>
                                      <p:tavLst>
                                        <p:tav tm="0">
                                          <p:val>
                                            <p:strVal val="ppt_x"/>
                                          </p:val>
                                        </p:tav>
                                        <p:tav tm="100000">
                                          <p:val>
                                            <p:strVal val="ppt_x"/>
                                          </p:val>
                                        </p:tav>
                                      </p:tavLst>
                                    </p:anim>
                                    <p:anim calcmode="lin" valueType="num">
                                      <p:cBhvr additive="base">
                                        <p:cTn id="52" dur="500"/>
                                        <p:tgtEl>
                                          <p:spTgt spid="10"/>
                                        </p:tgtEl>
                                        <p:attrNameLst>
                                          <p:attrName>ppt_y</p:attrName>
                                        </p:attrNameLst>
                                      </p:cBhvr>
                                      <p:tavLst>
                                        <p:tav tm="0">
                                          <p:val>
                                            <p:strVal val="ppt_y"/>
                                          </p:val>
                                        </p:tav>
                                        <p:tav tm="100000">
                                          <p:val>
                                            <p:strVal val="1+ppt_h/2"/>
                                          </p:val>
                                        </p:tav>
                                      </p:tavLst>
                                    </p:anim>
                                    <p:set>
                                      <p:cBhvr>
                                        <p:cTn id="53" dur="1" fill="hold">
                                          <p:stCondLst>
                                            <p:cond delay="499"/>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p:bldP spid="8" grpId="0" animBg="1"/>
      <p:bldP spid="8" grpId="1" animBg="1"/>
      <p:bldP spid="8" grpId="2" animBg="1"/>
      <p:bldP spid="10" grpId="0" animBg="1"/>
      <p:bldP spid="10" grpId="1" animBg="1"/>
      <p:bldP spid="10" grpId="2"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2"/>
          <p:cNvPicPr>
            <a:picLocks noChangeAspect="1" noChangeArrowheads="1"/>
          </p:cNvPicPr>
          <p:nvPr/>
        </p:nvPicPr>
        <p:blipFill>
          <a:blip r:embed="rId2"/>
          <a:srcRect/>
          <a:stretch>
            <a:fillRect/>
          </a:stretch>
        </p:blipFill>
        <p:spPr bwMode="auto">
          <a:xfrm>
            <a:off x="2110534" y="5002090"/>
            <a:ext cx="1200150" cy="1009650"/>
          </a:xfrm>
          <a:prstGeom prst="rect">
            <a:avLst/>
          </a:prstGeom>
          <a:noFill/>
          <a:ln w="9525">
            <a:noFill/>
            <a:miter lim="800000"/>
            <a:headEnd/>
            <a:tailEnd/>
          </a:ln>
          <a:effectLst/>
        </p:spPr>
      </p:pic>
      <p:sp>
        <p:nvSpPr>
          <p:cNvPr id="11" name="Nuage 10"/>
          <p:cNvSpPr/>
          <p:nvPr/>
        </p:nvSpPr>
        <p:spPr>
          <a:xfrm>
            <a:off x="2603798" y="2715157"/>
            <a:ext cx="3873612" cy="2628292"/>
          </a:xfrm>
          <a:prstGeom prst="cloud">
            <a:avLst/>
          </a:prstGeom>
          <a:solidFill>
            <a:schemeClr val="bg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800" b="1" dirty="0">
              <a:solidFill>
                <a:schemeClr val="bg2">
                  <a:lumMod val="60000"/>
                  <a:lumOff val="40000"/>
                </a:schemeClr>
              </a:solidFill>
            </a:endParaRPr>
          </a:p>
        </p:txBody>
      </p:sp>
      <p:sp>
        <p:nvSpPr>
          <p:cNvPr id="2" name="Titre 1"/>
          <p:cNvSpPr>
            <a:spLocks noGrp="1"/>
          </p:cNvSpPr>
          <p:nvPr>
            <p:ph type="title"/>
          </p:nvPr>
        </p:nvSpPr>
        <p:spPr/>
        <p:txBody>
          <a:bodyPr>
            <a:normAutofit fontScale="90000"/>
          </a:bodyPr>
          <a:lstStyle/>
          <a:p>
            <a:r>
              <a:rPr lang="fr-FR" dirty="0" smtClean="0"/>
              <a:t>Enfin un peu de technique : Un grand principe</a:t>
            </a:r>
            <a:endParaRPr lang="fr-FR" dirty="0"/>
          </a:p>
        </p:txBody>
      </p:sp>
      <p:sp>
        <p:nvSpPr>
          <p:cNvPr id="5" name="Espace réservé du contenu 2"/>
          <p:cNvSpPr>
            <a:spLocks noGrp="1"/>
          </p:cNvSpPr>
          <p:nvPr>
            <p:ph sz="quarter" idx="1"/>
          </p:nvPr>
        </p:nvSpPr>
        <p:spPr>
          <a:xfrm>
            <a:off x="467544" y="1340768"/>
            <a:ext cx="8363272" cy="1080120"/>
          </a:xfrm>
        </p:spPr>
        <p:txBody>
          <a:bodyPr>
            <a:normAutofit/>
          </a:bodyPr>
          <a:lstStyle/>
          <a:p>
            <a:r>
              <a:rPr lang="fr-FR" dirty="0" smtClean="0"/>
              <a:t>Il existe d’autres manières de faire. </a:t>
            </a:r>
          </a:p>
          <a:p>
            <a:pPr lvl="1"/>
            <a:r>
              <a:rPr lang="fr-FR" b="1" dirty="0" err="1" smtClean="0">
                <a:solidFill>
                  <a:srgbClr val="FF0000"/>
                </a:solidFill>
              </a:rPr>
              <a:t>Anycast</a:t>
            </a:r>
            <a:r>
              <a:rPr lang="fr-FR" dirty="0" smtClean="0"/>
              <a:t> : Une source, plusieurs destinations possibles.</a:t>
            </a:r>
          </a:p>
          <a:p>
            <a:pPr lvl="1"/>
            <a:endParaRPr lang="fr-FR" dirty="0" smtClean="0"/>
          </a:p>
        </p:txBody>
      </p:sp>
      <p:pic>
        <p:nvPicPr>
          <p:cNvPr id="4" name="Picture 2"/>
          <p:cNvPicPr>
            <a:picLocks noChangeAspect="1" noChangeArrowheads="1"/>
          </p:cNvPicPr>
          <p:nvPr/>
        </p:nvPicPr>
        <p:blipFill>
          <a:blip r:embed="rId2"/>
          <a:srcRect/>
          <a:stretch>
            <a:fillRect/>
          </a:stretch>
        </p:blipFill>
        <p:spPr bwMode="auto">
          <a:xfrm>
            <a:off x="6732240" y="3645024"/>
            <a:ext cx="1200150" cy="1009650"/>
          </a:xfrm>
          <a:prstGeom prst="rect">
            <a:avLst/>
          </a:prstGeom>
          <a:noFill/>
          <a:ln w="9525">
            <a:noFill/>
            <a:miter lim="800000"/>
            <a:headEnd/>
            <a:tailEnd/>
          </a:ln>
          <a:effectLst/>
        </p:spPr>
      </p:pic>
      <p:pic>
        <p:nvPicPr>
          <p:cNvPr id="6" name="Picture 2"/>
          <p:cNvPicPr>
            <a:picLocks noChangeAspect="1" noChangeArrowheads="1"/>
          </p:cNvPicPr>
          <p:nvPr/>
        </p:nvPicPr>
        <p:blipFill>
          <a:blip r:embed="rId2"/>
          <a:srcRect/>
          <a:stretch>
            <a:fillRect/>
          </a:stretch>
        </p:blipFill>
        <p:spPr bwMode="auto">
          <a:xfrm>
            <a:off x="659557" y="4029303"/>
            <a:ext cx="1200150" cy="1009650"/>
          </a:xfrm>
          <a:prstGeom prst="rect">
            <a:avLst/>
          </a:prstGeom>
          <a:noFill/>
          <a:ln w="9525">
            <a:noFill/>
            <a:miter lim="800000"/>
            <a:headEnd/>
            <a:tailEnd/>
          </a:ln>
          <a:effectLst/>
        </p:spPr>
      </p:pic>
      <p:sp>
        <p:nvSpPr>
          <p:cNvPr id="3" name="ZoneTexte 2"/>
          <p:cNvSpPr txBox="1"/>
          <p:nvPr/>
        </p:nvSpPr>
        <p:spPr>
          <a:xfrm>
            <a:off x="6360207" y="4764255"/>
            <a:ext cx="1944216" cy="369332"/>
          </a:xfrm>
          <a:prstGeom prst="rect">
            <a:avLst/>
          </a:prstGeom>
          <a:noFill/>
        </p:spPr>
        <p:txBody>
          <a:bodyPr wrap="square" rtlCol="0">
            <a:spAutoFit/>
          </a:bodyPr>
          <a:lstStyle/>
          <a:p>
            <a:pPr algn="ctr"/>
            <a:r>
              <a:rPr lang="fr-FR" dirty="0" smtClean="0"/>
              <a:t>Client A</a:t>
            </a:r>
            <a:endParaRPr lang="fr-FR" dirty="0"/>
          </a:p>
        </p:txBody>
      </p:sp>
      <p:sp>
        <p:nvSpPr>
          <p:cNvPr id="7" name="ZoneTexte 6"/>
          <p:cNvSpPr txBox="1"/>
          <p:nvPr/>
        </p:nvSpPr>
        <p:spPr>
          <a:xfrm>
            <a:off x="287524" y="5104920"/>
            <a:ext cx="1944216" cy="369332"/>
          </a:xfrm>
          <a:prstGeom prst="rect">
            <a:avLst/>
          </a:prstGeom>
          <a:noFill/>
        </p:spPr>
        <p:txBody>
          <a:bodyPr wrap="square" rtlCol="0">
            <a:spAutoFit/>
          </a:bodyPr>
          <a:lstStyle/>
          <a:p>
            <a:pPr algn="ctr"/>
            <a:r>
              <a:rPr lang="fr-FR" dirty="0"/>
              <a:t>Serveur Horloge</a:t>
            </a:r>
          </a:p>
        </p:txBody>
      </p:sp>
      <p:sp>
        <p:nvSpPr>
          <p:cNvPr id="8" name="Rectangle à coins arrondis 7"/>
          <p:cNvSpPr/>
          <p:nvPr/>
        </p:nvSpPr>
        <p:spPr>
          <a:xfrm>
            <a:off x="4499992" y="3068960"/>
            <a:ext cx="1977418" cy="792088"/>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De A à Horloge</a:t>
            </a:r>
          </a:p>
          <a:p>
            <a:pPr algn="ctr"/>
            <a:r>
              <a:rPr lang="fr-FR" dirty="0" smtClean="0"/>
              <a:t>Je veux ceci.</a:t>
            </a:r>
            <a:endParaRPr lang="fr-FR" dirty="0"/>
          </a:p>
        </p:txBody>
      </p:sp>
      <p:sp>
        <p:nvSpPr>
          <p:cNvPr id="10" name="Rectangle à coins arrondis 9"/>
          <p:cNvSpPr/>
          <p:nvPr/>
        </p:nvSpPr>
        <p:spPr>
          <a:xfrm>
            <a:off x="923603" y="4095252"/>
            <a:ext cx="1872208" cy="792088"/>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De Horloge à A</a:t>
            </a:r>
          </a:p>
          <a:p>
            <a:pPr algn="ctr"/>
            <a:r>
              <a:rPr lang="fr-FR" dirty="0" smtClean="0"/>
              <a:t>Voici ceci.</a:t>
            </a:r>
            <a:endParaRPr lang="fr-FR" dirty="0"/>
          </a:p>
        </p:txBody>
      </p:sp>
      <p:pic>
        <p:nvPicPr>
          <p:cNvPr id="12" name="Picture 2"/>
          <p:cNvPicPr>
            <a:picLocks noChangeAspect="1" noChangeArrowheads="1"/>
          </p:cNvPicPr>
          <p:nvPr/>
        </p:nvPicPr>
        <p:blipFill>
          <a:blip r:embed="rId2"/>
          <a:srcRect/>
          <a:stretch>
            <a:fillRect/>
          </a:stretch>
        </p:blipFill>
        <p:spPr bwMode="auto">
          <a:xfrm>
            <a:off x="659557" y="2564135"/>
            <a:ext cx="1200150" cy="1009650"/>
          </a:xfrm>
          <a:prstGeom prst="rect">
            <a:avLst/>
          </a:prstGeom>
          <a:noFill/>
          <a:ln w="9525">
            <a:noFill/>
            <a:miter lim="800000"/>
            <a:headEnd/>
            <a:tailEnd/>
          </a:ln>
          <a:effectLst/>
        </p:spPr>
      </p:pic>
      <p:sp>
        <p:nvSpPr>
          <p:cNvPr id="13" name="ZoneTexte 12"/>
          <p:cNvSpPr txBox="1"/>
          <p:nvPr/>
        </p:nvSpPr>
        <p:spPr>
          <a:xfrm>
            <a:off x="287524" y="3629748"/>
            <a:ext cx="1944216" cy="369332"/>
          </a:xfrm>
          <a:prstGeom prst="rect">
            <a:avLst/>
          </a:prstGeom>
          <a:noFill/>
        </p:spPr>
        <p:txBody>
          <a:bodyPr wrap="square" rtlCol="0">
            <a:spAutoFit/>
          </a:bodyPr>
          <a:lstStyle/>
          <a:p>
            <a:pPr algn="ctr"/>
            <a:r>
              <a:rPr lang="fr-FR" dirty="0" smtClean="0"/>
              <a:t>Serveur Horloge</a:t>
            </a:r>
            <a:endParaRPr lang="fr-FR" dirty="0"/>
          </a:p>
        </p:txBody>
      </p:sp>
      <p:sp>
        <p:nvSpPr>
          <p:cNvPr id="15" name="ZoneTexte 14"/>
          <p:cNvSpPr txBox="1"/>
          <p:nvPr/>
        </p:nvSpPr>
        <p:spPr>
          <a:xfrm>
            <a:off x="1738501" y="6024230"/>
            <a:ext cx="1944216" cy="369332"/>
          </a:xfrm>
          <a:prstGeom prst="rect">
            <a:avLst/>
          </a:prstGeom>
          <a:noFill/>
        </p:spPr>
        <p:txBody>
          <a:bodyPr wrap="square" rtlCol="0">
            <a:spAutoFit/>
          </a:bodyPr>
          <a:lstStyle/>
          <a:p>
            <a:pPr algn="ctr"/>
            <a:r>
              <a:rPr lang="fr-FR" dirty="0"/>
              <a:t>Serveur Horloge</a:t>
            </a:r>
          </a:p>
        </p:txBody>
      </p:sp>
    </p:spTree>
    <p:extLst>
      <p:ext uri="{BB962C8B-B14F-4D97-AF65-F5344CB8AC3E}">
        <p14:creationId xmlns:p14="http://schemas.microsoft.com/office/powerpoint/2010/main" val="7414230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42" presetClass="entr" presetSubtype="0"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1000"/>
                                        <p:tgtEl>
                                          <p:spTgt spid="3"/>
                                        </p:tgtEl>
                                      </p:cBhvr>
                                    </p:animEffect>
                                    <p:anim calcmode="lin" valueType="num">
                                      <p:cBhvr>
                                        <p:cTn id="12" dur="1000" fill="hold"/>
                                        <p:tgtEl>
                                          <p:spTgt spid="3"/>
                                        </p:tgtEl>
                                        <p:attrNameLst>
                                          <p:attrName>ppt_x</p:attrName>
                                        </p:attrNameLst>
                                      </p:cBhvr>
                                      <p:tavLst>
                                        <p:tav tm="0">
                                          <p:val>
                                            <p:strVal val="#ppt_x"/>
                                          </p:val>
                                        </p:tav>
                                        <p:tav tm="100000">
                                          <p:val>
                                            <p:strVal val="#ppt_x"/>
                                          </p:val>
                                        </p:tav>
                                      </p:tavLst>
                                    </p:anim>
                                    <p:anim calcmode="lin" valueType="num">
                                      <p:cBhvr>
                                        <p:cTn id="13" dur="1000" fill="hold"/>
                                        <p:tgtEl>
                                          <p:spTgt spid="3"/>
                                        </p:tgtEl>
                                        <p:attrNameLst>
                                          <p:attrName>ppt_y</p:attrName>
                                        </p:attrNameLst>
                                      </p:cBhvr>
                                      <p:tavLst>
                                        <p:tav tm="0">
                                          <p:val>
                                            <p:strVal val="#ppt_y+.1"/>
                                          </p:val>
                                        </p:tav>
                                        <p:tav tm="100000">
                                          <p:val>
                                            <p:strVal val="#ppt_y"/>
                                          </p:val>
                                        </p:tav>
                                      </p:tavLst>
                                    </p:anim>
                                  </p:childTnLst>
                                </p:cTn>
                              </p:par>
                            </p:childTnLst>
                          </p:cTn>
                        </p:par>
                        <p:par>
                          <p:cTn id="14" fill="hold">
                            <p:stCondLst>
                              <p:cond delay="1000"/>
                            </p:stCondLst>
                            <p:childTnLst>
                              <p:par>
                                <p:cTn id="15" presetID="2" presetClass="entr" presetSubtype="4" fill="hold" nodeType="after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500" fill="hold"/>
                                        <p:tgtEl>
                                          <p:spTgt spid="6"/>
                                        </p:tgtEl>
                                        <p:attrNameLst>
                                          <p:attrName>ppt_x</p:attrName>
                                        </p:attrNameLst>
                                      </p:cBhvr>
                                      <p:tavLst>
                                        <p:tav tm="0">
                                          <p:val>
                                            <p:strVal val="#ppt_x"/>
                                          </p:val>
                                        </p:tav>
                                        <p:tav tm="100000">
                                          <p:val>
                                            <p:strVal val="#ppt_x"/>
                                          </p:val>
                                        </p:tav>
                                      </p:tavLst>
                                    </p:anim>
                                    <p:anim calcmode="lin" valueType="num">
                                      <p:cBhvr additive="base">
                                        <p:cTn id="18" dur="500" fill="hold"/>
                                        <p:tgtEl>
                                          <p:spTgt spid="6"/>
                                        </p:tgtEl>
                                        <p:attrNameLst>
                                          <p:attrName>ppt_y</p:attrName>
                                        </p:attrNameLst>
                                      </p:cBhvr>
                                      <p:tavLst>
                                        <p:tav tm="0">
                                          <p:val>
                                            <p:strVal val="1+#ppt_h/2"/>
                                          </p:val>
                                        </p:tav>
                                        <p:tav tm="100000">
                                          <p:val>
                                            <p:strVal val="#ppt_y"/>
                                          </p:val>
                                        </p:tav>
                                      </p:tavLst>
                                    </p:anim>
                                  </p:childTnLst>
                                </p:cTn>
                              </p:par>
                              <p:par>
                                <p:cTn id="19" presetID="42" presetClass="entr" presetSubtype="0"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1000"/>
                                        <p:tgtEl>
                                          <p:spTgt spid="7"/>
                                        </p:tgtEl>
                                      </p:cBhvr>
                                    </p:animEffect>
                                    <p:anim calcmode="lin" valueType="num">
                                      <p:cBhvr>
                                        <p:cTn id="22" dur="1000" fill="hold"/>
                                        <p:tgtEl>
                                          <p:spTgt spid="7"/>
                                        </p:tgtEl>
                                        <p:attrNameLst>
                                          <p:attrName>ppt_x</p:attrName>
                                        </p:attrNameLst>
                                      </p:cBhvr>
                                      <p:tavLst>
                                        <p:tav tm="0">
                                          <p:val>
                                            <p:strVal val="#ppt_x"/>
                                          </p:val>
                                        </p:tav>
                                        <p:tav tm="100000">
                                          <p:val>
                                            <p:strVal val="#ppt_x"/>
                                          </p:val>
                                        </p:tav>
                                      </p:tavLst>
                                    </p:anim>
                                    <p:anim calcmode="lin" valueType="num">
                                      <p:cBhvr>
                                        <p:cTn id="23" dur="1000" fill="hold"/>
                                        <p:tgtEl>
                                          <p:spTgt spid="7"/>
                                        </p:tgtEl>
                                        <p:attrNameLst>
                                          <p:attrName>ppt_y</p:attrName>
                                        </p:attrNameLst>
                                      </p:cBhvr>
                                      <p:tavLst>
                                        <p:tav tm="0">
                                          <p:val>
                                            <p:strVal val="#ppt_y+.1"/>
                                          </p:val>
                                        </p:tav>
                                        <p:tav tm="100000">
                                          <p:val>
                                            <p:strVal val="#ppt_y"/>
                                          </p:val>
                                        </p:tav>
                                      </p:tavLst>
                                    </p:anim>
                                  </p:childTnLst>
                                </p:cTn>
                              </p:par>
                            </p:childTnLst>
                          </p:cTn>
                        </p:par>
                        <p:par>
                          <p:cTn id="24" fill="hold">
                            <p:stCondLst>
                              <p:cond delay="2000"/>
                            </p:stCondLst>
                            <p:childTnLst>
                              <p:par>
                                <p:cTn id="25" presetID="2" presetClass="entr" presetSubtype="4" fill="hold" nodeType="afterEffect">
                                  <p:stCondLst>
                                    <p:cond delay="0"/>
                                  </p:stCondLst>
                                  <p:childTnLst>
                                    <p:set>
                                      <p:cBhvr>
                                        <p:cTn id="26" dur="1" fill="hold">
                                          <p:stCondLst>
                                            <p:cond delay="0"/>
                                          </p:stCondLst>
                                        </p:cTn>
                                        <p:tgtEl>
                                          <p:spTgt spid="12"/>
                                        </p:tgtEl>
                                        <p:attrNameLst>
                                          <p:attrName>style.visibility</p:attrName>
                                        </p:attrNameLst>
                                      </p:cBhvr>
                                      <p:to>
                                        <p:strVal val="visible"/>
                                      </p:to>
                                    </p:set>
                                    <p:anim calcmode="lin" valueType="num">
                                      <p:cBhvr additive="base">
                                        <p:cTn id="27" dur="500" fill="hold"/>
                                        <p:tgtEl>
                                          <p:spTgt spid="12"/>
                                        </p:tgtEl>
                                        <p:attrNameLst>
                                          <p:attrName>ppt_x</p:attrName>
                                        </p:attrNameLst>
                                      </p:cBhvr>
                                      <p:tavLst>
                                        <p:tav tm="0">
                                          <p:val>
                                            <p:strVal val="#ppt_x"/>
                                          </p:val>
                                        </p:tav>
                                        <p:tav tm="100000">
                                          <p:val>
                                            <p:strVal val="#ppt_x"/>
                                          </p:val>
                                        </p:tav>
                                      </p:tavLst>
                                    </p:anim>
                                    <p:anim calcmode="lin" valueType="num">
                                      <p:cBhvr additive="base">
                                        <p:cTn id="28" dur="500" fill="hold"/>
                                        <p:tgtEl>
                                          <p:spTgt spid="12"/>
                                        </p:tgtEl>
                                        <p:attrNameLst>
                                          <p:attrName>ppt_y</p:attrName>
                                        </p:attrNameLst>
                                      </p:cBhvr>
                                      <p:tavLst>
                                        <p:tav tm="0">
                                          <p:val>
                                            <p:strVal val="1+#ppt_h/2"/>
                                          </p:val>
                                        </p:tav>
                                        <p:tav tm="100000">
                                          <p:val>
                                            <p:strVal val="#ppt_y"/>
                                          </p:val>
                                        </p:tav>
                                      </p:tavLst>
                                    </p:anim>
                                  </p:childTnLst>
                                </p:cTn>
                              </p:par>
                              <p:par>
                                <p:cTn id="29" presetID="42" presetClass="entr" presetSubtype="0" fill="hold" grpId="0" nodeType="with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fade">
                                      <p:cBhvr>
                                        <p:cTn id="31" dur="1000"/>
                                        <p:tgtEl>
                                          <p:spTgt spid="13"/>
                                        </p:tgtEl>
                                      </p:cBhvr>
                                    </p:animEffect>
                                    <p:anim calcmode="lin" valueType="num">
                                      <p:cBhvr>
                                        <p:cTn id="32" dur="1000" fill="hold"/>
                                        <p:tgtEl>
                                          <p:spTgt spid="13"/>
                                        </p:tgtEl>
                                        <p:attrNameLst>
                                          <p:attrName>ppt_x</p:attrName>
                                        </p:attrNameLst>
                                      </p:cBhvr>
                                      <p:tavLst>
                                        <p:tav tm="0">
                                          <p:val>
                                            <p:strVal val="#ppt_x"/>
                                          </p:val>
                                        </p:tav>
                                        <p:tav tm="100000">
                                          <p:val>
                                            <p:strVal val="#ppt_x"/>
                                          </p:val>
                                        </p:tav>
                                      </p:tavLst>
                                    </p:anim>
                                    <p:anim calcmode="lin" valueType="num">
                                      <p:cBhvr>
                                        <p:cTn id="33" dur="1000" fill="hold"/>
                                        <p:tgtEl>
                                          <p:spTgt spid="13"/>
                                        </p:tgtEl>
                                        <p:attrNameLst>
                                          <p:attrName>ppt_y</p:attrName>
                                        </p:attrNameLst>
                                      </p:cBhvr>
                                      <p:tavLst>
                                        <p:tav tm="0">
                                          <p:val>
                                            <p:strVal val="#ppt_y+.1"/>
                                          </p:val>
                                        </p:tav>
                                        <p:tav tm="100000">
                                          <p:val>
                                            <p:strVal val="#ppt_y"/>
                                          </p:val>
                                        </p:tav>
                                      </p:tavLst>
                                    </p:anim>
                                  </p:childTnLst>
                                </p:cTn>
                              </p:par>
                            </p:childTnLst>
                          </p:cTn>
                        </p:par>
                        <p:par>
                          <p:cTn id="34" fill="hold">
                            <p:stCondLst>
                              <p:cond delay="3000"/>
                            </p:stCondLst>
                            <p:childTnLst>
                              <p:par>
                                <p:cTn id="35" presetID="2" presetClass="entr" presetSubtype="4" fill="hold" nodeType="afterEffect">
                                  <p:stCondLst>
                                    <p:cond delay="0"/>
                                  </p:stCondLst>
                                  <p:childTnLst>
                                    <p:set>
                                      <p:cBhvr>
                                        <p:cTn id="36" dur="1" fill="hold">
                                          <p:stCondLst>
                                            <p:cond delay="0"/>
                                          </p:stCondLst>
                                        </p:cTn>
                                        <p:tgtEl>
                                          <p:spTgt spid="14"/>
                                        </p:tgtEl>
                                        <p:attrNameLst>
                                          <p:attrName>style.visibility</p:attrName>
                                        </p:attrNameLst>
                                      </p:cBhvr>
                                      <p:to>
                                        <p:strVal val="visible"/>
                                      </p:to>
                                    </p:set>
                                    <p:anim calcmode="lin" valueType="num">
                                      <p:cBhvr additive="base">
                                        <p:cTn id="37" dur="500" fill="hold"/>
                                        <p:tgtEl>
                                          <p:spTgt spid="14"/>
                                        </p:tgtEl>
                                        <p:attrNameLst>
                                          <p:attrName>ppt_x</p:attrName>
                                        </p:attrNameLst>
                                      </p:cBhvr>
                                      <p:tavLst>
                                        <p:tav tm="0">
                                          <p:val>
                                            <p:strVal val="#ppt_x"/>
                                          </p:val>
                                        </p:tav>
                                        <p:tav tm="100000">
                                          <p:val>
                                            <p:strVal val="#ppt_x"/>
                                          </p:val>
                                        </p:tav>
                                      </p:tavLst>
                                    </p:anim>
                                    <p:anim calcmode="lin" valueType="num">
                                      <p:cBhvr additive="base">
                                        <p:cTn id="38" dur="500" fill="hold"/>
                                        <p:tgtEl>
                                          <p:spTgt spid="14"/>
                                        </p:tgtEl>
                                        <p:attrNameLst>
                                          <p:attrName>ppt_y</p:attrName>
                                        </p:attrNameLst>
                                      </p:cBhvr>
                                      <p:tavLst>
                                        <p:tav tm="0">
                                          <p:val>
                                            <p:strVal val="1+#ppt_h/2"/>
                                          </p:val>
                                        </p:tav>
                                        <p:tav tm="100000">
                                          <p:val>
                                            <p:strVal val="#ppt_y"/>
                                          </p:val>
                                        </p:tav>
                                      </p:tavLst>
                                    </p:anim>
                                  </p:childTnLst>
                                </p:cTn>
                              </p:par>
                              <p:par>
                                <p:cTn id="39" presetID="42" presetClass="entr" presetSubtype="0" fill="hold" grpId="0" nodeType="withEffect">
                                  <p:stCondLst>
                                    <p:cond delay="0"/>
                                  </p:stCondLst>
                                  <p:childTnLst>
                                    <p:set>
                                      <p:cBhvr>
                                        <p:cTn id="40" dur="1" fill="hold">
                                          <p:stCondLst>
                                            <p:cond delay="0"/>
                                          </p:stCondLst>
                                        </p:cTn>
                                        <p:tgtEl>
                                          <p:spTgt spid="15"/>
                                        </p:tgtEl>
                                        <p:attrNameLst>
                                          <p:attrName>style.visibility</p:attrName>
                                        </p:attrNameLst>
                                      </p:cBhvr>
                                      <p:to>
                                        <p:strVal val="visible"/>
                                      </p:to>
                                    </p:set>
                                    <p:animEffect transition="in" filter="fade">
                                      <p:cBhvr>
                                        <p:cTn id="41" dur="1000"/>
                                        <p:tgtEl>
                                          <p:spTgt spid="15"/>
                                        </p:tgtEl>
                                      </p:cBhvr>
                                    </p:animEffect>
                                    <p:anim calcmode="lin" valueType="num">
                                      <p:cBhvr>
                                        <p:cTn id="42" dur="1000" fill="hold"/>
                                        <p:tgtEl>
                                          <p:spTgt spid="15"/>
                                        </p:tgtEl>
                                        <p:attrNameLst>
                                          <p:attrName>ppt_x</p:attrName>
                                        </p:attrNameLst>
                                      </p:cBhvr>
                                      <p:tavLst>
                                        <p:tav tm="0">
                                          <p:val>
                                            <p:strVal val="#ppt_x"/>
                                          </p:val>
                                        </p:tav>
                                        <p:tav tm="100000">
                                          <p:val>
                                            <p:strVal val="#ppt_x"/>
                                          </p:val>
                                        </p:tav>
                                      </p:tavLst>
                                    </p:anim>
                                    <p:anim calcmode="lin" valueType="num">
                                      <p:cBhvr>
                                        <p:cTn id="43"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8"/>
                                        </p:tgtEl>
                                        <p:attrNameLst>
                                          <p:attrName>style.visibility</p:attrName>
                                        </p:attrNameLst>
                                      </p:cBhvr>
                                      <p:to>
                                        <p:strVal val="visible"/>
                                      </p:to>
                                    </p:set>
                                    <p:animEffect transition="in" filter="fade">
                                      <p:cBhvr>
                                        <p:cTn id="48" dur="500"/>
                                        <p:tgtEl>
                                          <p:spTgt spid="8"/>
                                        </p:tgtEl>
                                      </p:cBhvr>
                                    </p:animEffect>
                                  </p:childTnLst>
                                </p:cTn>
                              </p:par>
                            </p:childTnLst>
                          </p:cTn>
                        </p:par>
                      </p:childTnLst>
                    </p:cTn>
                  </p:par>
                  <p:par>
                    <p:cTn id="49" fill="hold">
                      <p:stCondLst>
                        <p:cond delay="indefinite"/>
                      </p:stCondLst>
                      <p:childTnLst>
                        <p:par>
                          <p:cTn id="50" fill="hold">
                            <p:stCondLst>
                              <p:cond delay="0"/>
                            </p:stCondLst>
                            <p:childTnLst>
                              <p:par>
                                <p:cTn id="51" presetID="42" presetClass="path" presetSubtype="0" accel="50000" decel="50000" fill="hold" grpId="1" nodeType="clickEffect">
                                  <p:stCondLst>
                                    <p:cond delay="0"/>
                                  </p:stCondLst>
                                  <p:childTnLst>
                                    <p:animMotion origin="layout" path="M -3.61111E-6 -2.59259E-6 L -0.39149 0.13148 " pathEditMode="relative" rAng="0" ptsTypes="AA">
                                      <p:cBhvr>
                                        <p:cTn id="52" dur="2000" fill="hold"/>
                                        <p:tgtEl>
                                          <p:spTgt spid="8"/>
                                        </p:tgtEl>
                                        <p:attrNameLst>
                                          <p:attrName>ppt_x</p:attrName>
                                          <p:attrName>ppt_y</p:attrName>
                                        </p:attrNameLst>
                                      </p:cBhvr>
                                      <p:rCtr x="-19583" y="6574"/>
                                    </p:animMotion>
                                  </p:childTnLst>
                                </p:cTn>
                              </p:par>
                            </p:childTnLst>
                          </p:cTn>
                        </p:par>
                      </p:childTnLst>
                    </p:cTn>
                  </p:par>
                  <p:par>
                    <p:cTn id="53" fill="hold">
                      <p:stCondLst>
                        <p:cond delay="indefinite"/>
                      </p:stCondLst>
                      <p:childTnLst>
                        <p:par>
                          <p:cTn id="54" fill="hold">
                            <p:stCondLst>
                              <p:cond delay="0"/>
                            </p:stCondLst>
                            <p:childTnLst>
                              <p:par>
                                <p:cTn id="55" presetID="2" presetClass="exit" presetSubtype="4" fill="hold" grpId="2" nodeType="clickEffect">
                                  <p:stCondLst>
                                    <p:cond delay="0"/>
                                  </p:stCondLst>
                                  <p:childTnLst>
                                    <p:anim calcmode="lin" valueType="num">
                                      <p:cBhvr additive="base">
                                        <p:cTn id="56" dur="500"/>
                                        <p:tgtEl>
                                          <p:spTgt spid="8"/>
                                        </p:tgtEl>
                                        <p:attrNameLst>
                                          <p:attrName>ppt_x</p:attrName>
                                        </p:attrNameLst>
                                      </p:cBhvr>
                                      <p:tavLst>
                                        <p:tav tm="0">
                                          <p:val>
                                            <p:strVal val="ppt_x"/>
                                          </p:val>
                                        </p:tav>
                                        <p:tav tm="100000">
                                          <p:val>
                                            <p:strVal val="ppt_x"/>
                                          </p:val>
                                        </p:tav>
                                      </p:tavLst>
                                    </p:anim>
                                    <p:anim calcmode="lin" valueType="num">
                                      <p:cBhvr additive="base">
                                        <p:cTn id="57" dur="500"/>
                                        <p:tgtEl>
                                          <p:spTgt spid="8"/>
                                        </p:tgtEl>
                                        <p:attrNameLst>
                                          <p:attrName>ppt_y</p:attrName>
                                        </p:attrNameLst>
                                      </p:cBhvr>
                                      <p:tavLst>
                                        <p:tav tm="0">
                                          <p:val>
                                            <p:strVal val="ppt_y"/>
                                          </p:val>
                                        </p:tav>
                                        <p:tav tm="100000">
                                          <p:val>
                                            <p:strVal val="1+ppt_h/2"/>
                                          </p:val>
                                        </p:tav>
                                      </p:tavLst>
                                    </p:anim>
                                    <p:set>
                                      <p:cBhvr>
                                        <p:cTn id="58" dur="1" fill="hold">
                                          <p:stCondLst>
                                            <p:cond delay="499"/>
                                          </p:stCondLst>
                                        </p:cTn>
                                        <p:tgtEl>
                                          <p:spTgt spid="8"/>
                                        </p:tgtEl>
                                        <p:attrNameLst>
                                          <p:attrName>style.visibility</p:attrName>
                                        </p:attrNameLst>
                                      </p:cBhvr>
                                      <p:to>
                                        <p:strVal val="hidden"/>
                                      </p:to>
                                    </p:se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grpId="0" nodeType="clickEffect">
                                  <p:stCondLst>
                                    <p:cond delay="0"/>
                                  </p:stCondLst>
                                  <p:childTnLst>
                                    <p:set>
                                      <p:cBhvr>
                                        <p:cTn id="62" dur="1" fill="hold">
                                          <p:stCondLst>
                                            <p:cond delay="0"/>
                                          </p:stCondLst>
                                        </p:cTn>
                                        <p:tgtEl>
                                          <p:spTgt spid="10"/>
                                        </p:tgtEl>
                                        <p:attrNameLst>
                                          <p:attrName>style.visibility</p:attrName>
                                        </p:attrNameLst>
                                      </p:cBhvr>
                                      <p:to>
                                        <p:strVal val="visible"/>
                                      </p:to>
                                    </p:set>
                                    <p:animEffect transition="in" filter="fade">
                                      <p:cBhvr>
                                        <p:cTn id="63" dur="500"/>
                                        <p:tgtEl>
                                          <p:spTgt spid="10"/>
                                        </p:tgtEl>
                                      </p:cBhvr>
                                    </p:animEffect>
                                  </p:childTnLst>
                                </p:cTn>
                              </p:par>
                            </p:childTnLst>
                          </p:cTn>
                        </p:par>
                      </p:childTnLst>
                    </p:cTn>
                  </p:par>
                  <p:par>
                    <p:cTn id="64" fill="hold">
                      <p:stCondLst>
                        <p:cond delay="indefinite"/>
                      </p:stCondLst>
                      <p:childTnLst>
                        <p:par>
                          <p:cTn id="65" fill="hold">
                            <p:stCondLst>
                              <p:cond delay="0"/>
                            </p:stCondLst>
                            <p:childTnLst>
                              <p:par>
                                <p:cTn id="66" presetID="42" presetClass="path" presetSubtype="0" accel="50000" decel="50000" fill="hold" grpId="1" nodeType="clickEffect">
                                  <p:stCondLst>
                                    <p:cond delay="0"/>
                                  </p:stCondLst>
                                  <p:childTnLst>
                                    <p:animMotion origin="layout" path="M 0.00538 -0.01829 L 0.48316 -0.02616 " pathEditMode="relative" rAng="0" ptsTypes="AA">
                                      <p:cBhvr>
                                        <p:cTn id="67" dur="2000" fill="hold"/>
                                        <p:tgtEl>
                                          <p:spTgt spid="10"/>
                                        </p:tgtEl>
                                        <p:attrNameLst>
                                          <p:attrName>ppt_x</p:attrName>
                                          <p:attrName>ppt_y</p:attrName>
                                        </p:attrNameLst>
                                      </p:cBhvr>
                                      <p:rCtr x="23889" y="-394"/>
                                    </p:animMotion>
                                  </p:childTnLst>
                                </p:cTn>
                              </p:par>
                            </p:childTnLst>
                          </p:cTn>
                        </p:par>
                      </p:childTnLst>
                    </p:cTn>
                  </p:par>
                  <p:par>
                    <p:cTn id="68" fill="hold">
                      <p:stCondLst>
                        <p:cond delay="indefinite"/>
                      </p:stCondLst>
                      <p:childTnLst>
                        <p:par>
                          <p:cTn id="69" fill="hold">
                            <p:stCondLst>
                              <p:cond delay="0"/>
                            </p:stCondLst>
                            <p:childTnLst>
                              <p:par>
                                <p:cTn id="70" presetID="2" presetClass="exit" presetSubtype="4" fill="hold" grpId="2" nodeType="clickEffect">
                                  <p:stCondLst>
                                    <p:cond delay="0"/>
                                  </p:stCondLst>
                                  <p:childTnLst>
                                    <p:anim calcmode="lin" valueType="num">
                                      <p:cBhvr additive="base">
                                        <p:cTn id="71" dur="500"/>
                                        <p:tgtEl>
                                          <p:spTgt spid="10"/>
                                        </p:tgtEl>
                                        <p:attrNameLst>
                                          <p:attrName>ppt_x</p:attrName>
                                        </p:attrNameLst>
                                      </p:cBhvr>
                                      <p:tavLst>
                                        <p:tav tm="0">
                                          <p:val>
                                            <p:strVal val="ppt_x"/>
                                          </p:val>
                                        </p:tav>
                                        <p:tav tm="100000">
                                          <p:val>
                                            <p:strVal val="ppt_x"/>
                                          </p:val>
                                        </p:tav>
                                      </p:tavLst>
                                    </p:anim>
                                    <p:anim calcmode="lin" valueType="num">
                                      <p:cBhvr additive="base">
                                        <p:cTn id="72" dur="500"/>
                                        <p:tgtEl>
                                          <p:spTgt spid="10"/>
                                        </p:tgtEl>
                                        <p:attrNameLst>
                                          <p:attrName>ppt_y</p:attrName>
                                        </p:attrNameLst>
                                      </p:cBhvr>
                                      <p:tavLst>
                                        <p:tav tm="0">
                                          <p:val>
                                            <p:strVal val="ppt_y"/>
                                          </p:val>
                                        </p:tav>
                                        <p:tav tm="100000">
                                          <p:val>
                                            <p:strVal val="1+ppt_h/2"/>
                                          </p:val>
                                        </p:tav>
                                      </p:tavLst>
                                    </p:anim>
                                    <p:set>
                                      <p:cBhvr>
                                        <p:cTn id="73" dur="1" fill="hold">
                                          <p:stCondLst>
                                            <p:cond delay="499"/>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p:bldP spid="8" grpId="0" animBg="1"/>
      <p:bldP spid="8" grpId="1" animBg="1"/>
      <p:bldP spid="8" grpId="2" animBg="1"/>
      <p:bldP spid="10" grpId="0" animBg="1"/>
      <p:bldP spid="10" grpId="1" animBg="1"/>
      <p:bldP spid="10" grpId="2" animBg="1"/>
      <p:bldP spid="13" grpId="0"/>
      <p:bldP spid="15"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2"/>
          <p:cNvPicPr>
            <a:picLocks noChangeAspect="1" noChangeArrowheads="1"/>
          </p:cNvPicPr>
          <p:nvPr/>
        </p:nvPicPr>
        <p:blipFill>
          <a:blip r:embed="rId2"/>
          <a:srcRect/>
          <a:stretch>
            <a:fillRect/>
          </a:stretch>
        </p:blipFill>
        <p:spPr bwMode="auto">
          <a:xfrm>
            <a:off x="2110534" y="5002090"/>
            <a:ext cx="1200150" cy="1009650"/>
          </a:xfrm>
          <a:prstGeom prst="rect">
            <a:avLst/>
          </a:prstGeom>
          <a:noFill/>
          <a:ln w="9525">
            <a:noFill/>
            <a:miter lim="800000"/>
            <a:headEnd/>
            <a:tailEnd/>
          </a:ln>
          <a:effectLst/>
        </p:spPr>
      </p:pic>
      <p:sp>
        <p:nvSpPr>
          <p:cNvPr id="11" name="Nuage 10"/>
          <p:cNvSpPr/>
          <p:nvPr/>
        </p:nvSpPr>
        <p:spPr>
          <a:xfrm>
            <a:off x="2603798" y="2715157"/>
            <a:ext cx="3873612" cy="2628292"/>
          </a:xfrm>
          <a:prstGeom prst="cloud">
            <a:avLst/>
          </a:prstGeom>
          <a:solidFill>
            <a:schemeClr val="bg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800" b="1" dirty="0">
              <a:solidFill>
                <a:schemeClr val="bg2">
                  <a:lumMod val="60000"/>
                  <a:lumOff val="40000"/>
                </a:schemeClr>
              </a:solidFill>
            </a:endParaRPr>
          </a:p>
        </p:txBody>
      </p:sp>
      <p:sp>
        <p:nvSpPr>
          <p:cNvPr id="2" name="Titre 1"/>
          <p:cNvSpPr>
            <a:spLocks noGrp="1"/>
          </p:cNvSpPr>
          <p:nvPr>
            <p:ph type="title"/>
          </p:nvPr>
        </p:nvSpPr>
        <p:spPr/>
        <p:txBody>
          <a:bodyPr>
            <a:normAutofit fontScale="90000"/>
          </a:bodyPr>
          <a:lstStyle/>
          <a:p>
            <a:r>
              <a:rPr lang="fr-FR" dirty="0" smtClean="0"/>
              <a:t>Enfin un peu de technique : Un grand principe</a:t>
            </a:r>
            <a:endParaRPr lang="fr-FR" dirty="0"/>
          </a:p>
        </p:txBody>
      </p:sp>
      <p:sp>
        <p:nvSpPr>
          <p:cNvPr id="5" name="Espace réservé du contenu 2"/>
          <p:cNvSpPr>
            <a:spLocks noGrp="1"/>
          </p:cNvSpPr>
          <p:nvPr>
            <p:ph sz="quarter" idx="1"/>
          </p:nvPr>
        </p:nvSpPr>
        <p:spPr>
          <a:xfrm>
            <a:off x="467544" y="1340768"/>
            <a:ext cx="8363272" cy="1080120"/>
          </a:xfrm>
        </p:spPr>
        <p:txBody>
          <a:bodyPr>
            <a:normAutofit fontScale="92500" lnSpcReduction="10000"/>
          </a:bodyPr>
          <a:lstStyle/>
          <a:p>
            <a:r>
              <a:rPr lang="fr-FR" dirty="0" smtClean="0"/>
              <a:t>Il existe d’autres manières de faire. </a:t>
            </a:r>
          </a:p>
          <a:p>
            <a:pPr lvl="1"/>
            <a:r>
              <a:rPr lang="fr-FR" b="1" dirty="0" smtClean="0">
                <a:solidFill>
                  <a:srgbClr val="FF0000"/>
                </a:solidFill>
              </a:rPr>
              <a:t>Multicast &amp; </a:t>
            </a:r>
            <a:r>
              <a:rPr lang="fr-FR" b="1" dirty="0" err="1" smtClean="0">
                <a:solidFill>
                  <a:srgbClr val="FF0000"/>
                </a:solidFill>
              </a:rPr>
              <a:t>Geocast</a:t>
            </a:r>
            <a:r>
              <a:rPr lang="fr-FR" dirty="0" smtClean="0"/>
              <a:t> : Une source, plusieurs destinations simultanées.</a:t>
            </a:r>
          </a:p>
          <a:p>
            <a:pPr lvl="1"/>
            <a:endParaRPr lang="fr-FR" dirty="0" smtClean="0"/>
          </a:p>
        </p:txBody>
      </p:sp>
      <p:pic>
        <p:nvPicPr>
          <p:cNvPr id="4" name="Picture 2"/>
          <p:cNvPicPr>
            <a:picLocks noChangeAspect="1" noChangeArrowheads="1"/>
          </p:cNvPicPr>
          <p:nvPr/>
        </p:nvPicPr>
        <p:blipFill>
          <a:blip r:embed="rId2"/>
          <a:srcRect/>
          <a:stretch>
            <a:fillRect/>
          </a:stretch>
        </p:blipFill>
        <p:spPr bwMode="auto">
          <a:xfrm>
            <a:off x="6732240" y="3645024"/>
            <a:ext cx="1200150" cy="1009650"/>
          </a:xfrm>
          <a:prstGeom prst="rect">
            <a:avLst/>
          </a:prstGeom>
          <a:noFill/>
          <a:ln w="9525">
            <a:noFill/>
            <a:miter lim="800000"/>
            <a:headEnd/>
            <a:tailEnd/>
          </a:ln>
          <a:effectLst/>
        </p:spPr>
      </p:pic>
      <p:pic>
        <p:nvPicPr>
          <p:cNvPr id="6" name="Picture 2"/>
          <p:cNvPicPr>
            <a:picLocks noChangeAspect="1" noChangeArrowheads="1"/>
          </p:cNvPicPr>
          <p:nvPr/>
        </p:nvPicPr>
        <p:blipFill>
          <a:blip r:embed="rId2"/>
          <a:srcRect/>
          <a:stretch>
            <a:fillRect/>
          </a:stretch>
        </p:blipFill>
        <p:spPr bwMode="auto">
          <a:xfrm>
            <a:off x="659557" y="4029303"/>
            <a:ext cx="1200150" cy="1009650"/>
          </a:xfrm>
          <a:prstGeom prst="rect">
            <a:avLst/>
          </a:prstGeom>
          <a:noFill/>
          <a:ln w="9525">
            <a:noFill/>
            <a:miter lim="800000"/>
            <a:headEnd/>
            <a:tailEnd/>
          </a:ln>
          <a:effectLst/>
        </p:spPr>
      </p:pic>
      <p:sp>
        <p:nvSpPr>
          <p:cNvPr id="3" name="ZoneTexte 2"/>
          <p:cNvSpPr txBox="1"/>
          <p:nvPr/>
        </p:nvSpPr>
        <p:spPr>
          <a:xfrm>
            <a:off x="6360207" y="4764255"/>
            <a:ext cx="1944216" cy="369332"/>
          </a:xfrm>
          <a:prstGeom prst="rect">
            <a:avLst/>
          </a:prstGeom>
          <a:noFill/>
        </p:spPr>
        <p:txBody>
          <a:bodyPr wrap="square" rtlCol="0">
            <a:spAutoFit/>
          </a:bodyPr>
          <a:lstStyle/>
          <a:p>
            <a:pPr algn="ctr"/>
            <a:r>
              <a:rPr lang="fr-FR" dirty="0" smtClean="0"/>
              <a:t>Client A</a:t>
            </a:r>
            <a:endParaRPr lang="fr-FR" dirty="0"/>
          </a:p>
        </p:txBody>
      </p:sp>
      <p:sp>
        <p:nvSpPr>
          <p:cNvPr id="7" name="ZoneTexte 6"/>
          <p:cNvSpPr txBox="1"/>
          <p:nvPr/>
        </p:nvSpPr>
        <p:spPr>
          <a:xfrm>
            <a:off x="287524" y="5104920"/>
            <a:ext cx="1944216" cy="369332"/>
          </a:xfrm>
          <a:prstGeom prst="rect">
            <a:avLst/>
          </a:prstGeom>
          <a:noFill/>
        </p:spPr>
        <p:txBody>
          <a:bodyPr wrap="square" rtlCol="0">
            <a:spAutoFit/>
          </a:bodyPr>
          <a:lstStyle/>
          <a:p>
            <a:pPr algn="ctr"/>
            <a:r>
              <a:rPr lang="fr-FR" dirty="0"/>
              <a:t>Machine Groupe</a:t>
            </a:r>
          </a:p>
        </p:txBody>
      </p:sp>
      <p:sp>
        <p:nvSpPr>
          <p:cNvPr id="8" name="Rectangle à coins arrondis 7"/>
          <p:cNvSpPr/>
          <p:nvPr/>
        </p:nvSpPr>
        <p:spPr>
          <a:xfrm>
            <a:off x="4499992" y="3068960"/>
            <a:ext cx="1977418" cy="792088"/>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De A à Groupe</a:t>
            </a:r>
          </a:p>
          <a:p>
            <a:pPr algn="ctr"/>
            <a:r>
              <a:rPr lang="fr-FR" dirty="0" smtClean="0"/>
              <a:t>Je donne ceci.</a:t>
            </a:r>
            <a:endParaRPr lang="fr-FR" dirty="0"/>
          </a:p>
        </p:txBody>
      </p:sp>
      <p:pic>
        <p:nvPicPr>
          <p:cNvPr id="12" name="Picture 2"/>
          <p:cNvPicPr>
            <a:picLocks noChangeAspect="1" noChangeArrowheads="1"/>
          </p:cNvPicPr>
          <p:nvPr/>
        </p:nvPicPr>
        <p:blipFill>
          <a:blip r:embed="rId2"/>
          <a:srcRect/>
          <a:stretch>
            <a:fillRect/>
          </a:stretch>
        </p:blipFill>
        <p:spPr bwMode="auto">
          <a:xfrm>
            <a:off x="659557" y="2564135"/>
            <a:ext cx="1200150" cy="1009650"/>
          </a:xfrm>
          <a:prstGeom prst="rect">
            <a:avLst/>
          </a:prstGeom>
          <a:noFill/>
          <a:ln w="9525">
            <a:noFill/>
            <a:miter lim="800000"/>
            <a:headEnd/>
            <a:tailEnd/>
          </a:ln>
          <a:effectLst/>
        </p:spPr>
      </p:pic>
      <p:sp>
        <p:nvSpPr>
          <p:cNvPr id="13" name="ZoneTexte 12"/>
          <p:cNvSpPr txBox="1"/>
          <p:nvPr/>
        </p:nvSpPr>
        <p:spPr>
          <a:xfrm>
            <a:off x="287524" y="3629748"/>
            <a:ext cx="1944216" cy="369332"/>
          </a:xfrm>
          <a:prstGeom prst="rect">
            <a:avLst/>
          </a:prstGeom>
          <a:noFill/>
        </p:spPr>
        <p:txBody>
          <a:bodyPr wrap="square" rtlCol="0">
            <a:spAutoFit/>
          </a:bodyPr>
          <a:lstStyle/>
          <a:p>
            <a:pPr algn="ctr"/>
            <a:r>
              <a:rPr lang="fr-FR" dirty="0" smtClean="0"/>
              <a:t>Machine Groupe</a:t>
            </a:r>
            <a:endParaRPr lang="fr-FR" dirty="0"/>
          </a:p>
        </p:txBody>
      </p:sp>
      <p:sp>
        <p:nvSpPr>
          <p:cNvPr id="15" name="ZoneTexte 14"/>
          <p:cNvSpPr txBox="1"/>
          <p:nvPr/>
        </p:nvSpPr>
        <p:spPr>
          <a:xfrm>
            <a:off x="1738501" y="6024230"/>
            <a:ext cx="1944216" cy="369332"/>
          </a:xfrm>
          <a:prstGeom prst="rect">
            <a:avLst/>
          </a:prstGeom>
          <a:noFill/>
        </p:spPr>
        <p:txBody>
          <a:bodyPr wrap="square" rtlCol="0">
            <a:spAutoFit/>
          </a:bodyPr>
          <a:lstStyle/>
          <a:p>
            <a:pPr algn="ctr"/>
            <a:r>
              <a:rPr lang="fr-FR" dirty="0"/>
              <a:t>Machine Groupe</a:t>
            </a:r>
          </a:p>
        </p:txBody>
      </p:sp>
      <p:sp>
        <p:nvSpPr>
          <p:cNvPr id="16" name="Rectangle à coins arrondis 15"/>
          <p:cNvSpPr/>
          <p:nvPr/>
        </p:nvSpPr>
        <p:spPr>
          <a:xfrm>
            <a:off x="3203848" y="3645024"/>
            <a:ext cx="1977418" cy="792088"/>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De A à Groupe</a:t>
            </a:r>
          </a:p>
          <a:p>
            <a:pPr algn="ctr"/>
            <a:r>
              <a:rPr lang="fr-FR" dirty="0" smtClean="0"/>
              <a:t>Je donne ceci.</a:t>
            </a:r>
            <a:endParaRPr lang="fr-FR" dirty="0"/>
          </a:p>
        </p:txBody>
      </p:sp>
      <p:sp>
        <p:nvSpPr>
          <p:cNvPr id="17" name="Rectangle à coins arrondis 16"/>
          <p:cNvSpPr/>
          <p:nvPr/>
        </p:nvSpPr>
        <p:spPr>
          <a:xfrm>
            <a:off x="3310684" y="3814414"/>
            <a:ext cx="1977418" cy="792088"/>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De A à Groupe</a:t>
            </a:r>
          </a:p>
          <a:p>
            <a:pPr algn="ctr"/>
            <a:r>
              <a:rPr lang="fr-FR" dirty="0" smtClean="0"/>
              <a:t>Je donne ceci.</a:t>
            </a:r>
            <a:endParaRPr lang="fr-FR" dirty="0"/>
          </a:p>
        </p:txBody>
      </p:sp>
      <p:sp>
        <p:nvSpPr>
          <p:cNvPr id="18" name="Rectangle à coins arrondis 17"/>
          <p:cNvSpPr/>
          <p:nvPr/>
        </p:nvSpPr>
        <p:spPr>
          <a:xfrm>
            <a:off x="3470690" y="3972167"/>
            <a:ext cx="1977418" cy="792088"/>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De A à Groupe</a:t>
            </a:r>
          </a:p>
          <a:p>
            <a:pPr algn="ctr"/>
            <a:r>
              <a:rPr lang="fr-FR" dirty="0" smtClean="0"/>
              <a:t>Je donne ceci.</a:t>
            </a:r>
            <a:endParaRPr lang="fr-FR" dirty="0"/>
          </a:p>
        </p:txBody>
      </p:sp>
    </p:spTree>
    <p:extLst>
      <p:ext uri="{BB962C8B-B14F-4D97-AF65-F5344CB8AC3E}">
        <p14:creationId xmlns:p14="http://schemas.microsoft.com/office/powerpoint/2010/main" val="22090057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42" presetClass="entr" presetSubtype="0"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1000"/>
                                        <p:tgtEl>
                                          <p:spTgt spid="3"/>
                                        </p:tgtEl>
                                      </p:cBhvr>
                                    </p:animEffect>
                                    <p:anim calcmode="lin" valueType="num">
                                      <p:cBhvr>
                                        <p:cTn id="12" dur="1000" fill="hold"/>
                                        <p:tgtEl>
                                          <p:spTgt spid="3"/>
                                        </p:tgtEl>
                                        <p:attrNameLst>
                                          <p:attrName>ppt_x</p:attrName>
                                        </p:attrNameLst>
                                      </p:cBhvr>
                                      <p:tavLst>
                                        <p:tav tm="0">
                                          <p:val>
                                            <p:strVal val="#ppt_x"/>
                                          </p:val>
                                        </p:tav>
                                        <p:tav tm="100000">
                                          <p:val>
                                            <p:strVal val="#ppt_x"/>
                                          </p:val>
                                        </p:tav>
                                      </p:tavLst>
                                    </p:anim>
                                    <p:anim calcmode="lin" valueType="num">
                                      <p:cBhvr>
                                        <p:cTn id="13" dur="1000" fill="hold"/>
                                        <p:tgtEl>
                                          <p:spTgt spid="3"/>
                                        </p:tgtEl>
                                        <p:attrNameLst>
                                          <p:attrName>ppt_y</p:attrName>
                                        </p:attrNameLst>
                                      </p:cBhvr>
                                      <p:tavLst>
                                        <p:tav tm="0">
                                          <p:val>
                                            <p:strVal val="#ppt_y+.1"/>
                                          </p:val>
                                        </p:tav>
                                        <p:tav tm="100000">
                                          <p:val>
                                            <p:strVal val="#ppt_y"/>
                                          </p:val>
                                        </p:tav>
                                      </p:tavLst>
                                    </p:anim>
                                  </p:childTnLst>
                                </p:cTn>
                              </p:par>
                            </p:childTnLst>
                          </p:cTn>
                        </p:par>
                        <p:par>
                          <p:cTn id="14" fill="hold">
                            <p:stCondLst>
                              <p:cond delay="1000"/>
                            </p:stCondLst>
                            <p:childTnLst>
                              <p:par>
                                <p:cTn id="15" presetID="2" presetClass="entr" presetSubtype="4" fill="hold" nodeType="after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500" fill="hold"/>
                                        <p:tgtEl>
                                          <p:spTgt spid="6"/>
                                        </p:tgtEl>
                                        <p:attrNameLst>
                                          <p:attrName>ppt_x</p:attrName>
                                        </p:attrNameLst>
                                      </p:cBhvr>
                                      <p:tavLst>
                                        <p:tav tm="0">
                                          <p:val>
                                            <p:strVal val="#ppt_x"/>
                                          </p:val>
                                        </p:tav>
                                        <p:tav tm="100000">
                                          <p:val>
                                            <p:strVal val="#ppt_x"/>
                                          </p:val>
                                        </p:tav>
                                      </p:tavLst>
                                    </p:anim>
                                    <p:anim calcmode="lin" valueType="num">
                                      <p:cBhvr additive="base">
                                        <p:cTn id="18" dur="500" fill="hold"/>
                                        <p:tgtEl>
                                          <p:spTgt spid="6"/>
                                        </p:tgtEl>
                                        <p:attrNameLst>
                                          <p:attrName>ppt_y</p:attrName>
                                        </p:attrNameLst>
                                      </p:cBhvr>
                                      <p:tavLst>
                                        <p:tav tm="0">
                                          <p:val>
                                            <p:strVal val="1+#ppt_h/2"/>
                                          </p:val>
                                        </p:tav>
                                        <p:tav tm="100000">
                                          <p:val>
                                            <p:strVal val="#ppt_y"/>
                                          </p:val>
                                        </p:tav>
                                      </p:tavLst>
                                    </p:anim>
                                  </p:childTnLst>
                                </p:cTn>
                              </p:par>
                              <p:par>
                                <p:cTn id="19" presetID="42" presetClass="entr" presetSubtype="0"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1000"/>
                                        <p:tgtEl>
                                          <p:spTgt spid="7"/>
                                        </p:tgtEl>
                                      </p:cBhvr>
                                    </p:animEffect>
                                    <p:anim calcmode="lin" valueType="num">
                                      <p:cBhvr>
                                        <p:cTn id="22" dur="1000" fill="hold"/>
                                        <p:tgtEl>
                                          <p:spTgt spid="7"/>
                                        </p:tgtEl>
                                        <p:attrNameLst>
                                          <p:attrName>ppt_x</p:attrName>
                                        </p:attrNameLst>
                                      </p:cBhvr>
                                      <p:tavLst>
                                        <p:tav tm="0">
                                          <p:val>
                                            <p:strVal val="#ppt_x"/>
                                          </p:val>
                                        </p:tav>
                                        <p:tav tm="100000">
                                          <p:val>
                                            <p:strVal val="#ppt_x"/>
                                          </p:val>
                                        </p:tav>
                                      </p:tavLst>
                                    </p:anim>
                                    <p:anim calcmode="lin" valueType="num">
                                      <p:cBhvr>
                                        <p:cTn id="23" dur="1000" fill="hold"/>
                                        <p:tgtEl>
                                          <p:spTgt spid="7"/>
                                        </p:tgtEl>
                                        <p:attrNameLst>
                                          <p:attrName>ppt_y</p:attrName>
                                        </p:attrNameLst>
                                      </p:cBhvr>
                                      <p:tavLst>
                                        <p:tav tm="0">
                                          <p:val>
                                            <p:strVal val="#ppt_y+.1"/>
                                          </p:val>
                                        </p:tav>
                                        <p:tav tm="100000">
                                          <p:val>
                                            <p:strVal val="#ppt_y"/>
                                          </p:val>
                                        </p:tav>
                                      </p:tavLst>
                                    </p:anim>
                                  </p:childTnLst>
                                </p:cTn>
                              </p:par>
                            </p:childTnLst>
                          </p:cTn>
                        </p:par>
                        <p:par>
                          <p:cTn id="24" fill="hold">
                            <p:stCondLst>
                              <p:cond delay="2000"/>
                            </p:stCondLst>
                            <p:childTnLst>
                              <p:par>
                                <p:cTn id="25" presetID="2" presetClass="entr" presetSubtype="4" fill="hold" nodeType="afterEffect">
                                  <p:stCondLst>
                                    <p:cond delay="0"/>
                                  </p:stCondLst>
                                  <p:childTnLst>
                                    <p:set>
                                      <p:cBhvr>
                                        <p:cTn id="26" dur="1" fill="hold">
                                          <p:stCondLst>
                                            <p:cond delay="0"/>
                                          </p:stCondLst>
                                        </p:cTn>
                                        <p:tgtEl>
                                          <p:spTgt spid="12"/>
                                        </p:tgtEl>
                                        <p:attrNameLst>
                                          <p:attrName>style.visibility</p:attrName>
                                        </p:attrNameLst>
                                      </p:cBhvr>
                                      <p:to>
                                        <p:strVal val="visible"/>
                                      </p:to>
                                    </p:set>
                                    <p:anim calcmode="lin" valueType="num">
                                      <p:cBhvr additive="base">
                                        <p:cTn id="27" dur="500" fill="hold"/>
                                        <p:tgtEl>
                                          <p:spTgt spid="12"/>
                                        </p:tgtEl>
                                        <p:attrNameLst>
                                          <p:attrName>ppt_x</p:attrName>
                                        </p:attrNameLst>
                                      </p:cBhvr>
                                      <p:tavLst>
                                        <p:tav tm="0">
                                          <p:val>
                                            <p:strVal val="#ppt_x"/>
                                          </p:val>
                                        </p:tav>
                                        <p:tav tm="100000">
                                          <p:val>
                                            <p:strVal val="#ppt_x"/>
                                          </p:val>
                                        </p:tav>
                                      </p:tavLst>
                                    </p:anim>
                                    <p:anim calcmode="lin" valueType="num">
                                      <p:cBhvr additive="base">
                                        <p:cTn id="28" dur="500" fill="hold"/>
                                        <p:tgtEl>
                                          <p:spTgt spid="12"/>
                                        </p:tgtEl>
                                        <p:attrNameLst>
                                          <p:attrName>ppt_y</p:attrName>
                                        </p:attrNameLst>
                                      </p:cBhvr>
                                      <p:tavLst>
                                        <p:tav tm="0">
                                          <p:val>
                                            <p:strVal val="1+#ppt_h/2"/>
                                          </p:val>
                                        </p:tav>
                                        <p:tav tm="100000">
                                          <p:val>
                                            <p:strVal val="#ppt_y"/>
                                          </p:val>
                                        </p:tav>
                                      </p:tavLst>
                                    </p:anim>
                                  </p:childTnLst>
                                </p:cTn>
                              </p:par>
                              <p:par>
                                <p:cTn id="29" presetID="42" presetClass="entr" presetSubtype="0" fill="hold" grpId="0" nodeType="with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fade">
                                      <p:cBhvr>
                                        <p:cTn id="31" dur="1000"/>
                                        <p:tgtEl>
                                          <p:spTgt spid="13"/>
                                        </p:tgtEl>
                                      </p:cBhvr>
                                    </p:animEffect>
                                    <p:anim calcmode="lin" valueType="num">
                                      <p:cBhvr>
                                        <p:cTn id="32" dur="1000" fill="hold"/>
                                        <p:tgtEl>
                                          <p:spTgt spid="13"/>
                                        </p:tgtEl>
                                        <p:attrNameLst>
                                          <p:attrName>ppt_x</p:attrName>
                                        </p:attrNameLst>
                                      </p:cBhvr>
                                      <p:tavLst>
                                        <p:tav tm="0">
                                          <p:val>
                                            <p:strVal val="#ppt_x"/>
                                          </p:val>
                                        </p:tav>
                                        <p:tav tm="100000">
                                          <p:val>
                                            <p:strVal val="#ppt_x"/>
                                          </p:val>
                                        </p:tav>
                                      </p:tavLst>
                                    </p:anim>
                                    <p:anim calcmode="lin" valueType="num">
                                      <p:cBhvr>
                                        <p:cTn id="33" dur="1000" fill="hold"/>
                                        <p:tgtEl>
                                          <p:spTgt spid="13"/>
                                        </p:tgtEl>
                                        <p:attrNameLst>
                                          <p:attrName>ppt_y</p:attrName>
                                        </p:attrNameLst>
                                      </p:cBhvr>
                                      <p:tavLst>
                                        <p:tav tm="0">
                                          <p:val>
                                            <p:strVal val="#ppt_y+.1"/>
                                          </p:val>
                                        </p:tav>
                                        <p:tav tm="100000">
                                          <p:val>
                                            <p:strVal val="#ppt_y"/>
                                          </p:val>
                                        </p:tav>
                                      </p:tavLst>
                                    </p:anim>
                                  </p:childTnLst>
                                </p:cTn>
                              </p:par>
                            </p:childTnLst>
                          </p:cTn>
                        </p:par>
                        <p:par>
                          <p:cTn id="34" fill="hold">
                            <p:stCondLst>
                              <p:cond delay="3000"/>
                            </p:stCondLst>
                            <p:childTnLst>
                              <p:par>
                                <p:cTn id="35" presetID="2" presetClass="entr" presetSubtype="4" fill="hold" nodeType="afterEffect">
                                  <p:stCondLst>
                                    <p:cond delay="0"/>
                                  </p:stCondLst>
                                  <p:childTnLst>
                                    <p:set>
                                      <p:cBhvr>
                                        <p:cTn id="36" dur="1" fill="hold">
                                          <p:stCondLst>
                                            <p:cond delay="0"/>
                                          </p:stCondLst>
                                        </p:cTn>
                                        <p:tgtEl>
                                          <p:spTgt spid="14"/>
                                        </p:tgtEl>
                                        <p:attrNameLst>
                                          <p:attrName>style.visibility</p:attrName>
                                        </p:attrNameLst>
                                      </p:cBhvr>
                                      <p:to>
                                        <p:strVal val="visible"/>
                                      </p:to>
                                    </p:set>
                                    <p:anim calcmode="lin" valueType="num">
                                      <p:cBhvr additive="base">
                                        <p:cTn id="37" dur="500" fill="hold"/>
                                        <p:tgtEl>
                                          <p:spTgt spid="14"/>
                                        </p:tgtEl>
                                        <p:attrNameLst>
                                          <p:attrName>ppt_x</p:attrName>
                                        </p:attrNameLst>
                                      </p:cBhvr>
                                      <p:tavLst>
                                        <p:tav tm="0">
                                          <p:val>
                                            <p:strVal val="#ppt_x"/>
                                          </p:val>
                                        </p:tav>
                                        <p:tav tm="100000">
                                          <p:val>
                                            <p:strVal val="#ppt_x"/>
                                          </p:val>
                                        </p:tav>
                                      </p:tavLst>
                                    </p:anim>
                                    <p:anim calcmode="lin" valueType="num">
                                      <p:cBhvr additive="base">
                                        <p:cTn id="38" dur="500" fill="hold"/>
                                        <p:tgtEl>
                                          <p:spTgt spid="14"/>
                                        </p:tgtEl>
                                        <p:attrNameLst>
                                          <p:attrName>ppt_y</p:attrName>
                                        </p:attrNameLst>
                                      </p:cBhvr>
                                      <p:tavLst>
                                        <p:tav tm="0">
                                          <p:val>
                                            <p:strVal val="1+#ppt_h/2"/>
                                          </p:val>
                                        </p:tav>
                                        <p:tav tm="100000">
                                          <p:val>
                                            <p:strVal val="#ppt_y"/>
                                          </p:val>
                                        </p:tav>
                                      </p:tavLst>
                                    </p:anim>
                                  </p:childTnLst>
                                </p:cTn>
                              </p:par>
                              <p:par>
                                <p:cTn id="39" presetID="42" presetClass="entr" presetSubtype="0" fill="hold" grpId="0" nodeType="withEffect">
                                  <p:stCondLst>
                                    <p:cond delay="0"/>
                                  </p:stCondLst>
                                  <p:childTnLst>
                                    <p:set>
                                      <p:cBhvr>
                                        <p:cTn id="40" dur="1" fill="hold">
                                          <p:stCondLst>
                                            <p:cond delay="0"/>
                                          </p:stCondLst>
                                        </p:cTn>
                                        <p:tgtEl>
                                          <p:spTgt spid="15"/>
                                        </p:tgtEl>
                                        <p:attrNameLst>
                                          <p:attrName>style.visibility</p:attrName>
                                        </p:attrNameLst>
                                      </p:cBhvr>
                                      <p:to>
                                        <p:strVal val="visible"/>
                                      </p:to>
                                    </p:set>
                                    <p:animEffect transition="in" filter="fade">
                                      <p:cBhvr>
                                        <p:cTn id="41" dur="1000"/>
                                        <p:tgtEl>
                                          <p:spTgt spid="15"/>
                                        </p:tgtEl>
                                      </p:cBhvr>
                                    </p:animEffect>
                                    <p:anim calcmode="lin" valueType="num">
                                      <p:cBhvr>
                                        <p:cTn id="42" dur="1000" fill="hold"/>
                                        <p:tgtEl>
                                          <p:spTgt spid="15"/>
                                        </p:tgtEl>
                                        <p:attrNameLst>
                                          <p:attrName>ppt_x</p:attrName>
                                        </p:attrNameLst>
                                      </p:cBhvr>
                                      <p:tavLst>
                                        <p:tav tm="0">
                                          <p:val>
                                            <p:strVal val="#ppt_x"/>
                                          </p:val>
                                        </p:tav>
                                        <p:tav tm="100000">
                                          <p:val>
                                            <p:strVal val="#ppt_x"/>
                                          </p:val>
                                        </p:tav>
                                      </p:tavLst>
                                    </p:anim>
                                    <p:anim calcmode="lin" valueType="num">
                                      <p:cBhvr>
                                        <p:cTn id="43"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8"/>
                                        </p:tgtEl>
                                        <p:attrNameLst>
                                          <p:attrName>style.visibility</p:attrName>
                                        </p:attrNameLst>
                                      </p:cBhvr>
                                      <p:to>
                                        <p:strVal val="visible"/>
                                      </p:to>
                                    </p:set>
                                    <p:animEffect transition="in" filter="fade">
                                      <p:cBhvr>
                                        <p:cTn id="48" dur="500"/>
                                        <p:tgtEl>
                                          <p:spTgt spid="8"/>
                                        </p:tgtEl>
                                      </p:cBhvr>
                                    </p:animEffect>
                                  </p:childTnLst>
                                </p:cTn>
                              </p:par>
                            </p:childTnLst>
                          </p:cTn>
                        </p:par>
                      </p:childTnLst>
                    </p:cTn>
                  </p:par>
                  <p:par>
                    <p:cTn id="49" fill="hold">
                      <p:stCondLst>
                        <p:cond delay="indefinite"/>
                      </p:stCondLst>
                      <p:childTnLst>
                        <p:par>
                          <p:cTn id="50" fill="hold">
                            <p:stCondLst>
                              <p:cond delay="0"/>
                            </p:stCondLst>
                            <p:childTnLst>
                              <p:par>
                                <p:cTn id="51" presetID="42" presetClass="path" presetSubtype="0" accel="50000" decel="50000" fill="hold" grpId="1" nodeType="clickEffect">
                                  <p:stCondLst>
                                    <p:cond delay="0"/>
                                  </p:stCondLst>
                                  <p:childTnLst>
                                    <p:animMotion origin="layout" path="M -3.61111E-6 -2.59259E-6 L -0.171 0.07894 " pathEditMode="relative" rAng="0" ptsTypes="AA">
                                      <p:cBhvr>
                                        <p:cTn id="52" dur="2000" fill="hold"/>
                                        <p:tgtEl>
                                          <p:spTgt spid="8"/>
                                        </p:tgtEl>
                                        <p:attrNameLst>
                                          <p:attrName>ppt_x</p:attrName>
                                          <p:attrName>ppt_y</p:attrName>
                                        </p:attrNameLst>
                                      </p:cBhvr>
                                      <p:rCtr x="-8559" y="3935"/>
                                    </p:animMotion>
                                  </p:childTnLst>
                                </p:cTn>
                              </p:par>
                            </p:childTnLst>
                          </p:cTn>
                        </p:par>
                      </p:childTnLst>
                    </p:cTn>
                  </p:par>
                  <p:par>
                    <p:cTn id="53" fill="hold">
                      <p:stCondLst>
                        <p:cond delay="indefinite"/>
                      </p:stCondLst>
                      <p:childTnLst>
                        <p:par>
                          <p:cTn id="54" fill="hold">
                            <p:stCondLst>
                              <p:cond delay="0"/>
                            </p:stCondLst>
                            <p:childTnLst>
                              <p:par>
                                <p:cTn id="55" presetID="2" presetClass="exit" presetSubtype="4" fill="hold" grpId="2" nodeType="clickEffect">
                                  <p:stCondLst>
                                    <p:cond delay="0"/>
                                  </p:stCondLst>
                                  <p:childTnLst>
                                    <p:anim calcmode="lin" valueType="num">
                                      <p:cBhvr additive="base">
                                        <p:cTn id="56" dur="500"/>
                                        <p:tgtEl>
                                          <p:spTgt spid="8"/>
                                        </p:tgtEl>
                                        <p:attrNameLst>
                                          <p:attrName>ppt_x</p:attrName>
                                        </p:attrNameLst>
                                      </p:cBhvr>
                                      <p:tavLst>
                                        <p:tav tm="0">
                                          <p:val>
                                            <p:strVal val="ppt_x"/>
                                          </p:val>
                                        </p:tav>
                                        <p:tav tm="100000">
                                          <p:val>
                                            <p:strVal val="ppt_x"/>
                                          </p:val>
                                        </p:tav>
                                      </p:tavLst>
                                    </p:anim>
                                    <p:anim calcmode="lin" valueType="num">
                                      <p:cBhvr additive="base">
                                        <p:cTn id="57" dur="500"/>
                                        <p:tgtEl>
                                          <p:spTgt spid="8"/>
                                        </p:tgtEl>
                                        <p:attrNameLst>
                                          <p:attrName>ppt_y</p:attrName>
                                        </p:attrNameLst>
                                      </p:cBhvr>
                                      <p:tavLst>
                                        <p:tav tm="0">
                                          <p:val>
                                            <p:strVal val="ppt_y"/>
                                          </p:val>
                                        </p:tav>
                                        <p:tav tm="100000">
                                          <p:val>
                                            <p:strVal val="1+ppt_h/2"/>
                                          </p:val>
                                        </p:tav>
                                      </p:tavLst>
                                    </p:anim>
                                    <p:set>
                                      <p:cBhvr>
                                        <p:cTn id="58" dur="1" fill="hold">
                                          <p:stCondLst>
                                            <p:cond delay="499"/>
                                          </p:stCondLst>
                                        </p:cTn>
                                        <p:tgtEl>
                                          <p:spTgt spid="8"/>
                                        </p:tgtEl>
                                        <p:attrNameLst>
                                          <p:attrName>style.visibility</p:attrName>
                                        </p:attrNameLst>
                                      </p:cBhvr>
                                      <p:to>
                                        <p:strVal val="hidden"/>
                                      </p:to>
                                    </p:set>
                                  </p:childTnLst>
                                </p:cTn>
                              </p:par>
                            </p:childTnLst>
                          </p:cTn>
                        </p:par>
                        <p:par>
                          <p:cTn id="59" fill="hold">
                            <p:stCondLst>
                              <p:cond delay="500"/>
                            </p:stCondLst>
                            <p:childTnLst>
                              <p:par>
                                <p:cTn id="60" presetID="10" presetClass="entr" presetSubtype="0" fill="hold" grpId="0" nodeType="afterEffect">
                                  <p:stCondLst>
                                    <p:cond delay="0"/>
                                  </p:stCondLst>
                                  <p:childTnLst>
                                    <p:set>
                                      <p:cBhvr>
                                        <p:cTn id="61" dur="1" fill="hold">
                                          <p:stCondLst>
                                            <p:cond delay="0"/>
                                          </p:stCondLst>
                                        </p:cTn>
                                        <p:tgtEl>
                                          <p:spTgt spid="16"/>
                                        </p:tgtEl>
                                        <p:attrNameLst>
                                          <p:attrName>style.visibility</p:attrName>
                                        </p:attrNameLst>
                                      </p:cBhvr>
                                      <p:to>
                                        <p:strVal val="visible"/>
                                      </p:to>
                                    </p:set>
                                    <p:animEffect transition="in" filter="fade">
                                      <p:cBhvr>
                                        <p:cTn id="62" dur="500"/>
                                        <p:tgtEl>
                                          <p:spTgt spid="16"/>
                                        </p:tgtEl>
                                      </p:cBhvr>
                                    </p:animEffect>
                                  </p:childTnLst>
                                </p:cTn>
                              </p:par>
                            </p:childTnLst>
                          </p:cTn>
                        </p:par>
                        <p:par>
                          <p:cTn id="63" fill="hold">
                            <p:stCondLst>
                              <p:cond delay="1000"/>
                            </p:stCondLst>
                            <p:childTnLst>
                              <p:par>
                                <p:cTn id="64" presetID="10" presetClass="entr" presetSubtype="0" fill="hold" grpId="0" nodeType="afterEffect">
                                  <p:stCondLst>
                                    <p:cond delay="0"/>
                                  </p:stCondLst>
                                  <p:childTnLst>
                                    <p:set>
                                      <p:cBhvr>
                                        <p:cTn id="65" dur="1" fill="hold">
                                          <p:stCondLst>
                                            <p:cond delay="0"/>
                                          </p:stCondLst>
                                        </p:cTn>
                                        <p:tgtEl>
                                          <p:spTgt spid="17"/>
                                        </p:tgtEl>
                                        <p:attrNameLst>
                                          <p:attrName>style.visibility</p:attrName>
                                        </p:attrNameLst>
                                      </p:cBhvr>
                                      <p:to>
                                        <p:strVal val="visible"/>
                                      </p:to>
                                    </p:set>
                                    <p:animEffect transition="in" filter="fade">
                                      <p:cBhvr>
                                        <p:cTn id="66" dur="500"/>
                                        <p:tgtEl>
                                          <p:spTgt spid="17"/>
                                        </p:tgtEl>
                                      </p:cBhvr>
                                    </p:animEffect>
                                  </p:childTnLst>
                                </p:cTn>
                              </p:par>
                            </p:childTnLst>
                          </p:cTn>
                        </p:par>
                        <p:par>
                          <p:cTn id="67" fill="hold">
                            <p:stCondLst>
                              <p:cond delay="1500"/>
                            </p:stCondLst>
                            <p:childTnLst>
                              <p:par>
                                <p:cTn id="68" presetID="10" presetClass="entr" presetSubtype="0" fill="hold" grpId="0" nodeType="afterEffect">
                                  <p:stCondLst>
                                    <p:cond delay="0"/>
                                  </p:stCondLst>
                                  <p:childTnLst>
                                    <p:set>
                                      <p:cBhvr>
                                        <p:cTn id="69" dur="1" fill="hold">
                                          <p:stCondLst>
                                            <p:cond delay="0"/>
                                          </p:stCondLst>
                                        </p:cTn>
                                        <p:tgtEl>
                                          <p:spTgt spid="18"/>
                                        </p:tgtEl>
                                        <p:attrNameLst>
                                          <p:attrName>style.visibility</p:attrName>
                                        </p:attrNameLst>
                                      </p:cBhvr>
                                      <p:to>
                                        <p:strVal val="visible"/>
                                      </p:to>
                                    </p:set>
                                    <p:animEffect transition="in" filter="fade">
                                      <p:cBhvr>
                                        <p:cTn id="70" dur="500"/>
                                        <p:tgtEl>
                                          <p:spTgt spid="18"/>
                                        </p:tgtEl>
                                      </p:cBhvr>
                                    </p:animEffect>
                                  </p:childTnLst>
                                </p:cTn>
                              </p:par>
                            </p:childTnLst>
                          </p:cTn>
                        </p:par>
                        <p:par>
                          <p:cTn id="71" fill="hold">
                            <p:stCondLst>
                              <p:cond delay="2000"/>
                            </p:stCondLst>
                            <p:childTnLst>
                              <p:par>
                                <p:cTn id="72" presetID="42" presetClass="path" presetSubtype="0" accel="50000" decel="50000" fill="hold" grpId="1" nodeType="afterEffect">
                                  <p:stCondLst>
                                    <p:cond delay="0"/>
                                  </p:stCondLst>
                                  <p:childTnLst>
                                    <p:animMotion origin="layout" path="M -0.02934 -0.00509 L -0.27917 -0.12569 " pathEditMode="relative" rAng="0" ptsTypes="AA">
                                      <p:cBhvr>
                                        <p:cTn id="73" dur="2000" fill="hold"/>
                                        <p:tgtEl>
                                          <p:spTgt spid="16"/>
                                        </p:tgtEl>
                                        <p:attrNameLst>
                                          <p:attrName>ppt_x</p:attrName>
                                          <p:attrName>ppt_y</p:attrName>
                                        </p:attrNameLst>
                                      </p:cBhvr>
                                      <p:rCtr x="-12500" y="-6042"/>
                                    </p:animMotion>
                                  </p:childTnLst>
                                </p:cTn>
                              </p:par>
                              <p:par>
                                <p:cTn id="74" presetID="42" presetClass="path" presetSubtype="0" accel="50000" decel="50000" fill="hold" grpId="1" nodeType="withEffect">
                                  <p:stCondLst>
                                    <p:cond delay="0"/>
                                  </p:stCondLst>
                                  <p:childTnLst>
                                    <p:animMotion origin="layout" path="M -3.61111E-6 4.44444E-6 L -0.18454 0.13611 " pathEditMode="relative" rAng="0" ptsTypes="AA">
                                      <p:cBhvr>
                                        <p:cTn id="75" dur="2000" fill="hold"/>
                                        <p:tgtEl>
                                          <p:spTgt spid="18"/>
                                        </p:tgtEl>
                                        <p:attrNameLst>
                                          <p:attrName>ppt_x</p:attrName>
                                          <p:attrName>ppt_y</p:attrName>
                                        </p:attrNameLst>
                                      </p:cBhvr>
                                      <p:rCtr x="-9236" y="6806"/>
                                    </p:animMotion>
                                  </p:childTnLst>
                                </p:cTn>
                              </p:par>
                              <p:par>
                                <p:cTn id="76" presetID="42" presetClass="path" presetSubtype="0" accel="50000" decel="50000" fill="hold" grpId="1" nodeType="withEffect">
                                  <p:stCondLst>
                                    <p:cond delay="0"/>
                                  </p:stCondLst>
                                  <p:childTnLst>
                                    <p:animMotion origin="layout" path="M 1.11111E-6 1.11111E-6 L -0.27726 0.04352 " pathEditMode="relative" rAng="0" ptsTypes="AA">
                                      <p:cBhvr>
                                        <p:cTn id="77" dur="2000" fill="hold"/>
                                        <p:tgtEl>
                                          <p:spTgt spid="17"/>
                                        </p:tgtEl>
                                        <p:attrNameLst>
                                          <p:attrName>ppt_x</p:attrName>
                                          <p:attrName>ppt_y</p:attrName>
                                        </p:attrNameLst>
                                      </p:cBhvr>
                                      <p:rCtr x="-13872" y="2176"/>
                                    </p:animMotion>
                                  </p:childTnLst>
                                </p:cTn>
                              </p:par>
                            </p:childTnLst>
                          </p:cTn>
                        </p:par>
                      </p:childTnLst>
                    </p:cTn>
                  </p:par>
                  <p:par>
                    <p:cTn id="78" fill="hold">
                      <p:stCondLst>
                        <p:cond delay="indefinite"/>
                      </p:stCondLst>
                      <p:childTnLst>
                        <p:par>
                          <p:cTn id="79" fill="hold">
                            <p:stCondLst>
                              <p:cond delay="0"/>
                            </p:stCondLst>
                            <p:childTnLst>
                              <p:par>
                                <p:cTn id="80" presetID="2" presetClass="exit" presetSubtype="4" fill="hold" grpId="2" nodeType="clickEffect">
                                  <p:stCondLst>
                                    <p:cond delay="0"/>
                                  </p:stCondLst>
                                  <p:childTnLst>
                                    <p:anim calcmode="lin" valueType="num">
                                      <p:cBhvr additive="base">
                                        <p:cTn id="81" dur="500"/>
                                        <p:tgtEl>
                                          <p:spTgt spid="16"/>
                                        </p:tgtEl>
                                        <p:attrNameLst>
                                          <p:attrName>ppt_x</p:attrName>
                                        </p:attrNameLst>
                                      </p:cBhvr>
                                      <p:tavLst>
                                        <p:tav tm="0">
                                          <p:val>
                                            <p:strVal val="ppt_x"/>
                                          </p:val>
                                        </p:tav>
                                        <p:tav tm="100000">
                                          <p:val>
                                            <p:strVal val="ppt_x"/>
                                          </p:val>
                                        </p:tav>
                                      </p:tavLst>
                                    </p:anim>
                                    <p:anim calcmode="lin" valueType="num">
                                      <p:cBhvr additive="base">
                                        <p:cTn id="82" dur="500"/>
                                        <p:tgtEl>
                                          <p:spTgt spid="16"/>
                                        </p:tgtEl>
                                        <p:attrNameLst>
                                          <p:attrName>ppt_y</p:attrName>
                                        </p:attrNameLst>
                                      </p:cBhvr>
                                      <p:tavLst>
                                        <p:tav tm="0">
                                          <p:val>
                                            <p:strVal val="ppt_y"/>
                                          </p:val>
                                        </p:tav>
                                        <p:tav tm="100000">
                                          <p:val>
                                            <p:strVal val="1+ppt_h/2"/>
                                          </p:val>
                                        </p:tav>
                                      </p:tavLst>
                                    </p:anim>
                                    <p:set>
                                      <p:cBhvr>
                                        <p:cTn id="83" dur="1" fill="hold">
                                          <p:stCondLst>
                                            <p:cond delay="499"/>
                                          </p:stCondLst>
                                        </p:cTn>
                                        <p:tgtEl>
                                          <p:spTgt spid="16"/>
                                        </p:tgtEl>
                                        <p:attrNameLst>
                                          <p:attrName>style.visibility</p:attrName>
                                        </p:attrNameLst>
                                      </p:cBhvr>
                                      <p:to>
                                        <p:strVal val="hidden"/>
                                      </p:to>
                                    </p:set>
                                  </p:childTnLst>
                                </p:cTn>
                              </p:par>
                              <p:par>
                                <p:cTn id="84" presetID="2" presetClass="exit" presetSubtype="4" fill="hold" grpId="2" nodeType="withEffect">
                                  <p:stCondLst>
                                    <p:cond delay="0"/>
                                  </p:stCondLst>
                                  <p:childTnLst>
                                    <p:anim calcmode="lin" valueType="num">
                                      <p:cBhvr additive="base">
                                        <p:cTn id="85" dur="500"/>
                                        <p:tgtEl>
                                          <p:spTgt spid="17"/>
                                        </p:tgtEl>
                                        <p:attrNameLst>
                                          <p:attrName>ppt_x</p:attrName>
                                        </p:attrNameLst>
                                      </p:cBhvr>
                                      <p:tavLst>
                                        <p:tav tm="0">
                                          <p:val>
                                            <p:strVal val="ppt_x"/>
                                          </p:val>
                                        </p:tav>
                                        <p:tav tm="100000">
                                          <p:val>
                                            <p:strVal val="ppt_x"/>
                                          </p:val>
                                        </p:tav>
                                      </p:tavLst>
                                    </p:anim>
                                    <p:anim calcmode="lin" valueType="num">
                                      <p:cBhvr additive="base">
                                        <p:cTn id="86" dur="500"/>
                                        <p:tgtEl>
                                          <p:spTgt spid="17"/>
                                        </p:tgtEl>
                                        <p:attrNameLst>
                                          <p:attrName>ppt_y</p:attrName>
                                        </p:attrNameLst>
                                      </p:cBhvr>
                                      <p:tavLst>
                                        <p:tav tm="0">
                                          <p:val>
                                            <p:strVal val="ppt_y"/>
                                          </p:val>
                                        </p:tav>
                                        <p:tav tm="100000">
                                          <p:val>
                                            <p:strVal val="1+ppt_h/2"/>
                                          </p:val>
                                        </p:tav>
                                      </p:tavLst>
                                    </p:anim>
                                    <p:set>
                                      <p:cBhvr>
                                        <p:cTn id="87" dur="1" fill="hold">
                                          <p:stCondLst>
                                            <p:cond delay="499"/>
                                          </p:stCondLst>
                                        </p:cTn>
                                        <p:tgtEl>
                                          <p:spTgt spid="17"/>
                                        </p:tgtEl>
                                        <p:attrNameLst>
                                          <p:attrName>style.visibility</p:attrName>
                                        </p:attrNameLst>
                                      </p:cBhvr>
                                      <p:to>
                                        <p:strVal val="hidden"/>
                                      </p:to>
                                    </p:set>
                                  </p:childTnLst>
                                </p:cTn>
                              </p:par>
                              <p:par>
                                <p:cTn id="88" presetID="2" presetClass="exit" presetSubtype="4" fill="hold" grpId="2" nodeType="withEffect">
                                  <p:stCondLst>
                                    <p:cond delay="0"/>
                                  </p:stCondLst>
                                  <p:childTnLst>
                                    <p:anim calcmode="lin" valueType="num">
                                      <p:cBhvr additive="base">
                                        <p:cTn id="89" dur="500"/>
                                        <p:tgtEl>
                                          <p:spTgt spid="18"/>
                                        </p:tgtEl>
                                        <p:attrNameLst>
                                          <p:attrName>ppt_x</p:attrName>
                                        </p:attrNameLst>
                                      </p:cBhvr>
                                      <p:tavLst>
                                        <p:tav tm="0">
                                          <p:val>
                                            <p:strVal val="ppt_x"/>
                                          </p:val>
                                        </p:tav>
                                        <p:tav tm="100000">
                                          <p:val>
                                            <p:strVal val="ppt_x"/>
                                          </p:val>
                                        </p:tav>
                                      </p:tavLst>
                                    </p:anim>
                                    <p:anim calcmode="lin" valueType="num">
                                      <p:cBhvr additive="base">
                                        <p:cTn id="90" dur="500"/>
                                        <p:tgtEl>
                                          <p:spTgt spid="18"/>
                                        </p:tgtEl>
                                        <p:attrNameLst>
                                          <p:attrName>ppt_y</p:attrName>
                                        </p:attrNameLst>
                                      </p:cBhvr>
                                      <p:tavLst>
                                        <p:tav tm="0">
                                          <p:val>
                                            <p:strVal val="ppt_y"/>
                                          </p:val>
                                        </p:tav>
                                        <p:tav tm="100000">
                                          <p:val>
                                            <p:strVal val="1+ppt_h/2"/>
                                          </p:val>
                                        </p:tav>
                                      </p:tavLst>
                                    </p:anim>
                                    <p:set>
                                      <p:cBhvr>
                                        <p:cTn id="91" dur="1" fill="hold">
                                          <p:stCondLst>
                                            <p:cond delay="499"/>
                                          </p:stCondLst>
                                        </p:cTn>
                                        <p:tgtEl>
                                          <p:spTgt spid="1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p:bldP spid="8" grpId="0" animBg="1"/>
      <p:bldP spid="8" grpId="1" animBg="1"/>
      <p:bldP spid="8" grpId="2" animBg="1"/>
      <p:bldP spid="13" grpId="0"/>
      <p:bldP spid="15" grpId="0"/>
      <p:bldP spid="16" grpId="0" animBg="1"/>
      <p:bldP spid="16" grpId="1" animBg="1"/>
      <p:bldP spid="16" grpId="2" animBg="1"/>
      <p:bldP spid="17" grpId="0" animBg="1"/>
      <p:bldP spid="17" grpId="1" animBg="1"/>
      <p:bldP spid="17" grpId="2" animBg="1"/>
      <p:bldP spid="18" grpId="0" animBg="1"/>
      <p:bldP spid="18" grpId="1" animBg="1"/>
      <p:bldP spid="18" grpId="2"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Nuage 10"/>
          <p:cNvSpPr/>
          <p:nvPr/>
        </p:nvSpPr>
        <p:spPr>
          <a:xfrm>
            <a:off x="2610424" y="3457787"/>
            <a:ext cx="3873612" cy="2628292"/>
          </a:xfrm>
          <a:prstGeom prst="cloud">
            <a:avLst/>
          </a:prstGeom>
          <a:solidFill>
            <a:schemeClr val="bg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800" b="1" dirty="0">
              <a:solidFill>
                <a:schemeClr val="bg2">
                  <a:lumMod val="60000"/>
                  <a:lumOff val="40000"/>
                </a:schemeClr>
              </a:solidFill>
            </a:endParaRPr>
          </a:p>
        </p:txBody>
      </p:sp>
      <p:sp>
        <p:nvSpPr>
          <p:cNvPr id="2" name="Titre 1"/>
          <p:cNvSpPr>
            <a:spLocks noGrp="1"/>
          </p:cNvSpPr>
          <p:nvPr>
            <p:ph type="title"/>
          </p:nvPr>
        </p:nvSpPr>
        <p:spPr/>
        <p:txBody>
          <a:bodyPr>
            <a:normAutofit fontScale="90000"/>
          </a:bodyPr>
          <a:lstStyle/>
          <a:p>
            <a:r>
              <a:rPr lang="fr-FR" dirty="0" smtClean="0"/>
              <a:t>On part du principe que le réseau est bête à manger du foin.</a:t>
            </a:r>
            <a:endParaRPr lang="fr-FR" dirty="0"/>
          </a:p>
        </p:txBody>
      </p:sp>
      <p:sp>
        <p:nvSpPr>
          <p:cNvPr id="5" name="Espace réservé du contenu 2"/>
          <p:cNvSpPr>
            <a:spLocks noGrp="1"/>
          </p:cNvSpPr>
          <p:nvPr>
            <p:ph sz="quarter" idx="1"/>
          </p:nvPr>
        </p:nvSpPr>
        <p:spPr>
          <a:xfrm>
            <a:off x="457200" y="1556792"/>
            <a:ext cx="8229600" cy="1656184"/>
          </a:xfrm>
        </p:spPr>
        <p:txBody>
          <a:bodyPr>
            <a:normAutofit lnSpcReduction="10000"/>
          </a:bodyPr>
          <a:lstStyle/>
          <a:p>
            <a:r>
              <a:rPr lang="fr-FR" dirty="0" smtClean="0"/>
              <a:t>L’intelligence et/ou le contenu se trouve exclusivement aux extrémités du réseau </a:t>
            </a:r>
          </a:p>
          <a:p>
            <a:pPr lvl="1"/>
            <a:r>
              <a:rPr lang="fr-FR" dirty="0" smtClean="0"/>
              <a:t>Grand principe du End-to-End</a:t>
            </a:r>
          </a:p>
          <a:p>
            <a:pPr lvl="1"/>
            <a:r>
              <a:rPr lang="fr-FR" dirty="0" smtClean="0"/>
              <a:t>Toute la question consiste à établir cette répartition.</a:t>
            </a:r>
          </a:p>
          <a:p>
            <a:pPr lvl="1"/>
            <a:endParaRPr lang="fr-FR" dirty="0" smtClean="0"/>
          </a:p>
        </p:txBody>
      </p:sp>
      <p:pic>
        <p:nvPicPr>
          <p:cNvPr id="4" name="Picture 2"/>
          <p:cNvPicPr>
            <a:picLocks noChangeAspect="1" noChangeArrowheads="1"/>
          </p:cNvPicPr>
          <p:nvPr/>
        </p:nvPicPr>
        <p:blipFill>
          <a:blip r:embed="rId2"/>
          <a:srcRect/>
          <a:stretch>
            <a:fillRect/>
          </a:stretch>
        </p:blipFill>
        <p:spPr bwMode="auto">
          <a:xfrm>
            <a:off x="6738866" y="4387654"/>
            <a:ext cx="1200150" cy="1009650"/>
          </a:xfrm>
          <a:prstGeom prst="rect">
            <a:avLst/>
          </a:prstGeom>
          <a:noFill/>
          <a:ln w="9525">
            <a:noFill/>
            <a:miter lim="800000"/>
            <a:headEnd/>
            <a:tailEnd/>
          </a:ln>
          <a:effectLst/>
        </p:spPr>
      </p:pic>
      <p:pic>
        <p:nvPicPr>
          <p:cNvPr id="6" name="Picture 2"/>
          <p:cNvPicPr>
            <a:picLocks noChangeAspect="1" noChangeArrowheads="1"/>
          </p:cNvPicPr>
          <p:nvPr/>
        </p:nvPicPr>
        <p:blipFill>
          <a:blip r:embed="rId2"/>
          <a:srcRect/>
          <a:stretch>
            <a:fillRect/>
          </a:stretch>
        </p:blipFill>
        <p:spPr bwMode="auto">
          <a:xfrm>
            <a:off x="1266258" y="4387654"/>
            <a:ext cx="1200150" cy="1009650"/>
          </a:xfrm>
          <a:prstGeom prst="rect">
            <a:avLst/>
          </a:prstGeom>
          <a:noFill/>
          <a:ln w="9525">
            <a:noFill/>
            <a:miter lim="800000"/>
            <a:headEnd/>
            <a:tailEnd/>
          </a:ln>
          <a:effectLst/>
        </p:spPr>
      </p:pic>
      <p:sp>
        <p:nvSpPr>
          <p:cNvPr id="3" name="ZoneTexte 2"/>
          <p:cNvSpPr txBox="1"/>
          <p:nvPr/>
        </p:nvSpPr>
        <p:spPr>
          <a:xfrm>
            <a:off x="6366833" y="5506885"/>
            <a:ext cx="1944216" cy="369332"/>
          </a:xfrm>
          <a:prstGeom prst="rect">
            <a:avLst/>
          </a:prstGeom>
          <a:noFill/>
        </p:spPr>
        <p:txBody>
          <a:bodyPr wrap="square" rtlCol="0">
            <a:spAutoFit/>
          </a:bodyPr>
          <a:lstStyle/>
          <a:p>
            <a:pPr algn="ctr"/>
            <a:r>
              <a:rPr lang="fr-FR" dirty="0" smtClean="0"/>
              <a:t>Client A</a:t>
            </a:r>
            <a:endParaRPr lang="fr-FR" dirty="0"/>
          </a:p>
        </p:txBody>
      </p:sp>
      <p:sp>
        <p:nvSpPr>
          <p:cNvPr id="7" name="ZoneTexte 6"/>
          <p:cNvSpPr txBox="1"/>
          <p:nvPr/>
        </p:nvSpPr>
        <p:spPr>
          <a:xfrm>
            <a:off x="894225" y="5514563"/>
            <a:ext cx="1944216" cy="369332"/>
          </a:xfrm>
          <a:prstGeom prst="rect">
            <a:avLst/>
          </a:prstGeom>
          <a:noFill/>
        </p:spPr>
        <p:txBody>
          <a:bodyPr wrap="square" rtlCol="0">
            <a:spAutoFit/>
          </a:bodyPr>
          <a:lstStyle/>
          <a:p>
            <a:pPr algn="ctr"/>
            <a:r>
              <a:rPr lang="fr-FR" dirty="0" smtClean="0"/>
              <a:t>Serveur B</a:t>
            </a:r>
            <a:endParaRPr lang="fr-FR" dirty="0"/>
          </a:p>
        </p:txBody>
      </p:sp>
    </p:spTree>
    <p:extLst>
      <p:ext uri="{BB962C8B-B14F-4D97-AF65-F5344CB8AC3E}">
        <p14:creationId xmlns:p14="http://schemas.microsoft.com/office/powerpoint/2010/main" val="32071309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1000"/>
                                        <p:tgtEl>
                                          <p:spTgt spid="5">
                                            <p:txEl>
                                              <p:pRg st="1" end="1"/>
                                            </p:txEl>
                                          </p:spTgt>
                                        </p:tgtEl>
                                      </p:cBhvr>
                                    </p:animEffect>
                                    <p:anim calcmode="lin" valueType="num">
                                      <p:cBhvr>
                                        <p:cTn id="13"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5">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1000"/>
                                        <p:tgtEl>
                                          <p:spTgt spid="5">
                                            <p:txEl>
                                              <p:pRg st="2" end="2"/>
                                            </p:txEl>
                                          </p:spTgt>
                                        </p:tgtEl>
                                      </p:cBhvr>
                                    </p:animEffect>
                                    <p:anim calcmode="lin" valueType="num">
                                      <p:cBhvr>
                                        <p:cTn id="18"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dirty="0" smtClean="0"/>
              <a:t>Quelques exemples….</a:t>
            </a:r>
            <a:endParaRPr lang="fr-FR" dirty="0"/>
          </a:p>
        </p:txBody>
      </p:sp>
      <p:graphicFrame>
        <p:nvGraphicFramePr>
          <p:cNvPr id="8" name="Tableau 7"/>
          <p:cNvGraphicFramePr>
            <a:graphicFrameLocks noGrp="1"/>
          </p:cNvGraphicFramePr>
          <p:nvPr>
            <p:extLst>
              <p:ext uri="{D42A27DB-BD31-4B8C-83A1-F6EECF244321}">
                <p14:modId xmlns:p14="http://schemas.microsoft.com/office/powerpoint/2010/main" val="2466154428"/>
              </p:ext>
            </p:extLst>
          </p:nvPr>
        </p:nvGraphicFramePr>
        <p:xfrm>
          <a:off x="1187624" y="1916832"/>
          <a:ext cx="6768753" cy="3960439"/>
        </p:xfrm>
        <a:graphic>
          <a:graphicData uri="http://schemas.openxmlformats.org/drawingml/2006/table">
            <a:tbl>
              <a:tblPr firstRow="1" bandRow="1">
                <a:tableStyleId>{5C22544A-7EE6-4342-B048-85BDC9FD1C3A}</a:tableStyleId>
              </a:tblPr>
              <a:tblGrid>
                <a:gridCol w="2592288"/>
                <a:gridCol w="2232248"/>
                <a:gridCol w="1944217"/>
              </a:tblGrid>
              <a:tr h="565777">
                <a:tc>
                  <a:txBody>
                    <a:bodyPr/>
                    <a:lstStyle/>
                    <a:p>
                      <a:pPr algn="ctr"/>
                      <a:r>
                        <a:rPr lang="fr-FR" dirty="0" smtClean="0"/>
                        <a:t>Service</a:t>
                      </a:r>
                      <a:endParaRPr lang="fr-FR" dirty="0"/>
                    </a:p>
                  </a:txBody>
                  <a:tcPr/>
                </a:tc>
                <a:tc>
                  <a:txBody>
                    <a:bodyPr/>
                    <a:lstStyle/>
                    <a:p>
                      <a:pPr algn="ctr"/>
                      <a:r>
                        <a:rPr lang="fr-FR" dirty="0" smtClean="0"/>
                        <a:t>Part Serveur</a:t>
                      </a:r>
                      <a:endParaRPr lang="fr-FR" dirty="0"/>
                    </a:p>
                  </a:txBody>
                  <a:tcPr/>
                </a:tc>
                <a:tc>
                  <a:txBody>
                    <a:bodyPr/>
                    <a:lstStyle/>
                    <a:p>
                      <a:pPr algn="ctr"/>
                      <a:r>
                        <a:rPr lang="fr-FR" dirty="0" smtClean="0"/>
                        <a:t>Part Client</a:t>
                      </a:r>
                      <a:endParaRPr lang="fr-FR" dirty="0"/>
                    </a:p>
                  </a:txBody>
                  <a:tcPr/>
                </a:tc>
              </a:tr>
              <a:tr h="565777">
                <a:tc>
                  <a:txBody>
                    <a:bodyPr/>
                    <a:lstStyle/>
                    <a:p>
                      <a:r>
                        <a:rPr lang="fr-FR" dirty="0" smtClean="0"/>
                        <a:t>FPS</a:t>
                      </a:r>
                      <a:r>
                        <a:rPr lang="fr-FR" baseline="0" dirty="0" smtClean="0"/>
                        <a:t> moderne multi</a:t>
                      </a:r>
                      <a:endParaRPr lang="fr-FR" dirty="0"/>
                    </a:p>
                  </a:txBody>
                  <a:tcPr/>
                </a:tc>
                <a:tc>
                  <a:txBody>
                    <a:bodyPr/>
                    <a:lstStyle/>
                    <a:p>
                      <a:r>
                        <a:rPr lang="fr-FR" dirty="0" smtClean="0"/>
                        <a:t>Modeste</a:t>
                      </a:r>
                      <a:endParaRPr lang="fr-FR" dirty="0"/>
                    </a:p>
                  </a:txBody>
                  <a:tcPr/>
                </a:tc>
                <a:tc>
                  <a:txBody>
                    <a:bodyPr/>
                    <a:lstStyle/>
                    <a:p>
                      <a:r>
                        <a:rPr lang="fr-FR" dirty="0" smtClean="0"/>
                        <a:t>Très forte</a:t>
                      </a:r>
                      <a:endParaRPr lang="fr-FR" dirty="0"/>
                    </a:p>
                  </a:txBody>
                  <a:tcPr/>
                </a:tc>
              </a:tr>
              <a:tr h="565777">
                <a:tc>
                  <a:txBody>
                    <a:bodyPr/>
                    <a:lstStyle/>
                    <a:p>
                      <a:r>
                        <a:rPr lang="fr-FR" dirty="0" smtClean="0"/>
                        <a:t>Serveur</a:t>
                      </a:r>
                      <a:r>
                        <a:rPr lang="fr-FR" baseline="0" dirty="0" smtClean="0"/>
                        <a:t> IRC / MSN</a:t>
                      </a:r>
                      <a:endParaRPr lang="fr-FR" dirty="0"/>
                    </a:p>
                  </a:txBody>
                  <a:tcPr/>
                </a:tc>
                <a:tc>
                  <a:txBody>
                    <a:bodyPr/>
                    <a:lstStyle/>
                    <a:p>
                      <a:r>
                        <a:rPr lang="fr-FR" dirty="0" smtClean="0"/>
                        <a:t>Forte</a:t>
                      </a:r>
                      <a:endParaRPr lang="fr-FR" dirty="0"/>
                    </a:p>
                  </a:txBody>
                  <a:tcPr/>
                </a:tc>
                <a:tc>
                  <a:txBody>
                    <a:bodyPr/>
                    <a:lstStyle/>
                    <a:p>
                      <a:r>
                        <a:rPr lang="fr-FR" dirty="0" smtClean="0"/>
                        <a:t>Très réduite</a:t>
                      </a:r>
                      <a:endParaRPr lang="fr-FR" dirty="0"/>
                    </a:p>
                  </a:txBody>
                  <a:tcPr/>
                </a:tc>
              </a:tr>
              <a:tr h="565777">
                <a:tc>
                  <a:txBody>
                    <a:bodyPr/>
                    <a:lstStyle/>
                    <a:p>
                      <a:r>
                        <a:rPr lang="fr-FR" dirty="0" smtClean="0"/>
                        <a:t>HTML basique</a:t>
                      </a:r>
                      <a:endParaRPr lang="fr-FR" dirty="0"/>
                    </a:p>
                  </a:txBody>
                  <a:tcPr/>
                </a:tc>
                <a:tc>
                  <a:txBody>
                    <a:bodyPr/>
                    <a:lstStyle/>
                    <a:p>
                      <a:r>
                        <a:rPr lang="fr-FR" dirty="0" smtClean="0"/>
                        <a:t>Modeste</a:t>
                      </a:r>
                      <a:endParaRPr lang="fr-FR" dirty="0"/>
                    </a:p>
                  </a:txBody>
                  <a:tcPr/>
                </a:tc>
                <a:tc>
                  <a:txBody>
                    <a:bodyPr/>
                    <a:lstStyle/>
                    <a:p>
                      <a:r>
                        <a:rPr lang="fr-FR" dirty="0" smtClean="0"/>
                        <a:t>Faible</a:t>
                      </a:r>
                      <a:endParaRPr lang="fr-FR" dirty="0"/>
                    </a:p>
                  </a:txBody>
                  <a:tcPr/>
                </a:tc>
              </a:tr>
              <a:tr h="565777">
                <a:tc>
                  <a:txBody>
                    <a:bodyPr/>
                    <a:lstStyle/>
                    <a:p>
                      <a:r>
                        <a:rPr lang="fr-FR" dirty="0" smtClean="0"/>
                        <a:t>HTML</a:t>
                      </a:r>
                      <a:r>
                        <a:rPr lang="fr-FR" baseline="0" dirty="0" smtClean="0"/>
                        <a:t> sous PHP</a:t>
                      </a:r>
                      <a:endParaRPr lang="fr-FR" dirty="0"/>
                    </a:p>
                  </a:txBody>
                  <a:tcPr/>
                </a:tc>
                <a:tc>
                  <a:txBody>
                    <a:bodyPr/>
                    <a:lstStyle/>
                    <a:p>
                      <a:r>
                        <a:rPr lang="fr-FR" dirty="0" smtClean="0"/>
                        <a:t>Forte</a:t>
                      </a:r>
                      <a:endParaRPr lang="fr-FR" dirty="0"/>
                    </a:p>
                  </a:txBody>
                  <a:tcPr/>
                </a:tc>
                <a:tc>
                  <a:txBody>
                    <a:bodyPr/>
                    <a:lstStyle/>
                    <a:p>
                      <a:r>
                        <a:rPr lang="fr-FR" dirty="0" smtClean="0"/>
                        <a:t>Faible</a:t>
                      </a:r>
                      <a:endParaRPr lang="fr-FR" dirty="0"/>
                    </a:p>
                  </a:txBody>
                  <a:tcPr/>
                </a:tc>
              </a:tr>
              <a:tr h="565777">
                <a:tc>
                  <a:txBody>
                    <a:bodyPr/>
                    <a:lstStyle/>
                    <a:p>
                      <a:r>
                        <a:rPr lang="fr-FR" dirty="0" smtClean="0"/>
                        <a:t>HTML avec JS</a:t>
                      </a:r>
                      <a:endParaRPr lang="fr-FR" dirty="0"/>
                    </a:p>
                  </a:txBody>
                  <a:tcPr/>
                </a:tc>
                <a:tc>
                  <a:txBody>
                    <a:bodyPr/>
                    <a:lstStyle/>
                    <a:p>
                      <a:r>
                        <a:rPr lang="fr-FR" dirty="0" smtClean="0"/>
                        <a:t>Modeste</a:t>
                      </a:r>
                      <a:endParaRPr lang="fr-FR" dirty="0"/>
                    </a:p>
                  </a:txBody>
                  <a:tcPr/>
                </a:tc>
                <a:tc>
                  <a:txBody>
                    <a:bodyPr/>
                    <a:lstStyle/>
                    <a:p>
                      <a:r>
                        <a:rPr lang="fr-FR" dirty="0" smtClean="0"/>
                        <a:t>Forte</a:t>
                      </a:r>
                      <a:endParaRPr lang="fr-FR" dirty="0"/>
                    </a:p>
                  </a:txBody>
                  <a:tcPr/>
                </a:tc>
              </a:tr>
              <a:tr h="565777">
                <a:tc>
                  <a:txBody>
                    <a:bodyPr/>
                    <a:lstStyle/>
                    <a:p>
                      <a:r>
                        <a:rPr lang="fr-FR" dirty="0" smtClean="0"/>
                        <a:t>Cloud</a:t>
                      </a:r>
                      <a:r>
                        <a:rPr lang="fr-FR" baseline="0" dirty="0" smtClean="0"/>
                        <a:t> </a:t>
                      </a:r>
                      <a:r>
                        <a:rPr lang="fr-FR" baseline="0" dirty="0" err="1" smtClean="0"/>
                        <a:t>Computing</a:t>
                      </a:r>
                      <a:endParaRPr lang="fr-FR" dirty="0"/>
                    </a:p>
                  </a:txBody>
                  <a:tcPr/>
                </a:tc>
                <a:tc>
                  <a:txBody>
                    <a:bodyPr/>
                    <a:lstStyle/>
                    <a:p>
                      <a:r>
                        <a:rPr lang="fr-FR" dirty="0" smtClean="0"/>
                        <a:t>Très forte</a:t>
                      </a:r>
                      <a:endParaRPr lang="fr-FR" dirty="0"/>
                    </a:p>
                  </a:txBody>
                  <a:tcPr/>
                </a:tc>
                <a:tc>
                  <a:txBody>
                    <a:bodyPr/>
                    <a:lstStyle/>
                    <a:p>
                      <a:r>
                        <a:rPr lang="fr-FR" dirty="0" smtClean="0"/>
                        <a:t>Modeste</a:t>
                      </a:r>
                      <a:endParaRPr lang="fr-FR" dirty="0"/>
                    </a:p>
                  </a:txBody>
                  <a:tcPr/>
                </a:tc>
              </a:tr>
            </a:tbl>
          </a:graphicData>
        </a:graphic>
      </p:graphicFrame>
    </p:spTree>
    <p:extLst>
      <p:ext uri="{BB962C8B-B14F-4D97-AF65-F5344CB8AC3E}">
        <p14:creationId xmlns:p14="http://schemas.microsoft.com/office/powerpoint/2010/main" val="81028659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dirty="0" smtClean="0"/>
              <a:t>Evolution historique</a:t>
            </a:r>
            <a:endParaRPr lang="fr-FR" dirty="0"/>
          </a:p>
        </p:txBody>
      </p:sp>
      <p:graphicFrame>
        <p:nvGraphicFramePr>
          <p:cNvPr id="3" name="Graphique 2"/>
          <p:cNvGraphicFramePr/>
          <p:nvPr>
            <p:extLst>
              <p:ext uri="{D42A27DB-BD31-4B8C-83A1-F6EECF244321}">
                <p14:modId xmlns:p14="http://schemas.microsoft.com/office/powerpoint/2010/main" val="1749358096"/>
              </p:ext>
            </p:extLst>
          </p:nvPr>
        </p:nvGraphicFramePr>
        <p:xfrm>
          <a:off x="1524000" y="1397000"/>
          <a:ext cx="6096000" cy="40640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51288532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dirty="0" smtClean="0"/>
              <a:t>L’art de l’adressage</a:t>
            </a:r>
            <a:endParaRPr lang="fr-FR" dirty="0"/>
          </a:p>
        </p:txBody>
      </p:sp>
      <p:sp>
        <p:nvSpPr>
          <p:cNvPr id="5" name="Espace réservé du contenu 2"/>
          <p:cNvSpPr>
            <a:spLocks noGrp="1"/>
          </p:cNvSpPr>
          <p:nvPr>
            <p:ph sz="quarter" idx="1"/>
          </p:nvPr>
        </p:nvSpPr>
        <p:spPr>
          <a:xfrm>
            <a:off x="457200" y="1556792"/>
            <a:ext cx="8229600" cy="1872208"/>
          </a:xfrm>
        </p:spPr>
        <p:txBody>
          <a:bodyPr>
            <a:normAutofit/>
          </a:bodyPr>
          <a:lstStyle/>
          <a:p>
            <a:r>
              <a:rPr lang="fr-FR" dirty="0" smtClean="0"/>
              <a:t>L’adressage de machine dans Internet :</a:t>
            </a:r>
          </a:p>
          <a:p>
            <a:pPr lvl="1"/>
            <a:r>
              <a:rPr lang="fr-FR" dirty="0" smtClean="0"/>
              <a:t>L’adresse IP (v4 ou v6)</a:t>
            </a:r>
          </a:p>
          <a:p>
            <a:pPr lvl="1"/>
            <a:r>
              <a:rPr lang="fr-FR" dirty="0" smtClean="0"/>
              <a:t>Internet est l’ensemble des adresses PUBLIQUES (distribué par le IANA et le RIR)</a:t>
            </a:r>
          </a:p>
        </p:txBody>
      </p:sp>
      <p:pic>
        <p:nvPicPr>
          <p:cNvPr id="1026" name="Picture 2" descr="http://upload.wikimedia.org/wikipedia/commons/thumb/9/95/Regional_Internet_Registries_world_map.svg/440px-Regional_Internet_Registries_world_map.svg.png">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600" y="3429000"/>
            <a:ext cx="4191000" cy="184785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Logo de la NRO">
            <a:hlinkClick r:id="rId4" tooltip="Logo de la NRO"/>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79712" y="5310185"/>
            <a:ext cx="1714500" cy="81915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upload.wikimedia.org/wikipedia/fr/thumb/8/83/IANA.png/260px-IANA.png">
            <a:hlinkClick r:id="rId6"/>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261450" y="1484784"/>
            <a:ext cx="2476500" cy="942976"/>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http://upload.wikimedia.org/wikipedia/commons/thumb/1/1b/IPv4_blocs.svg/290px-IPv4_blocs.svg.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527171" y="3370476"/>
            <a:ext cx="3456384" cy="2800864"/>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331043" y="6038478"/>
            <a:ext cx="2880917" cy="307777"/>
          </a:xfrm>
          <a:prstGeom prst="rect">
            <a:avLst/>
          </a:prstGeom>
        </p:spPr>
        <p:txBody>
          <a:bodyPr wrap="none">
            <a:spAutoFit/>
          </a:bodyPr>
          <a:lstStyle/>
          <a:p>
            <a:r>
              <a:rPr lang="fr-FR" sz="1400" b="1" i="1" dirty="0" err="1"/>
              <a:t>Number</a:t>
            </a:r>
            <a:r>
              <a:rPr lang="fr-FR" sz="1400" b="1" i="1" dirty="0"/>
              <a:t> Resource </a:t>
            </a:r>
            <a:r>
              <a:rPr lang="fr-FR" sz="1400" b="1" i="1" dirty="0" smtClean="0"/>
              <a:t>Organisation</a:t>
            </a:r>
            <a:endParaRPr lang="fr-FR" sz="1400" b="1" i="1" dirty="0"/>
          </a:p>
        </p:txBody>
      </p:sp>
    </p:spTree>
    <p:extLst>
      <p:ext uri="{BB962C8B-B14F-4D97-AF65-F5344CB8AC3E}">
        <p14:creationId xmlns:p14="http://schemas.microsoft.com/office/powerpoint/2010/main" val="162801495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dirty="0" smtClean="0"/>
              <a:t>L’art de l’adressage</a:t>
            </a:r>
            <a:endParaRPr lang="fr-FR" dirty="0"/>
          </a:p>
        </p:txBody>
      </p:sp>
      <p:sp>
        <p:nvSpPr>
          <p:cNvPr id="5" name="Espace réservé du contenu 2"/>
          <p:cNvSpPr>
            <a:spLocks noGrp="1"/>
          </p:cNvSpPr>
          <p:nvPr>
            <p:ph sz="quarter" idx="1"/>
          </p:nvPr>
        </p:nvSpPr>
        <p:spPr>
          <a:xfrm>
            <a:off x="467544" y="2204864"/>
            <a:ext cx="8229600" cy="3384376"/>
          </a:xfrm>
        </p:spPr>
        <p:txBody>
          <a:bodyPr>
            <a:normAutofit/>
          </a:bodyPr>
          <a:lstStyle/>
          <a:p>
            <a:r>
              <a:rPr lang="fr-FR" dirty="0" smtClean="0"/>
              <a:t>Mais au final, une IP v4 c’est quoi ?	</a:t>
            </a:r>
          </a:p>
          <a:p>
            <a:pPr lvl="1"/>
            <a:r>
              <a:rPr lang="fr-FR" dirty="0" smtClean="0"/>
              <a:t>Numérotation d’une machine selon le protocole IP</a:t>
            </a:r>
          </a:p>
          <a:p>
            <a:pPr lvl="1"/>
            <a:r>
              <a:rPr lang="fr-FR" dirty="0" smtClean="0"/>
              <a:t>Cette numérotation définira aussi à quel sous-réseau elle peut appartenir</a:t>
            </a:r>
          </a:p>
          <a:p>
            <a:pPr lvl="1"/>
            <a:r>
              <a:rPr lang="fr-FR" dirty="0" smtClean="0"/>
              <a:t>Composée de 4 octets de données</a:t>
            </a:r>
          </a:p>
          <a:p>
            <a:pPr lvl="1"/>
            <a:r>
              <a:rPr lang="fr-FR" dirty="0" smtClean="0"/>
              <a:t>Exemple :</a:t>
            </a:r>
          </a:p>
          <a:p>
            <a:pPr lvl="2"/>
            <a:r>
              <a:rPr lang="fr-FR" dirty="0" smtClean="0"/>
              <a:t>212.27.48.10</a:t>
            </a:r>
          </a:p>
        </p:txBody>
      </p:sp>
    </p:spTree>
    <p:extLst>
      <p:ext uri="{BB962C8B-B14F-4D97-AF65-F5344CB8AC3E}">
        <p14:creationId xmlns:p14="http://schemas.microsoft.com/office/powerpoint/2010/main" val="20564040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Effect transition="in" filter="fade">
                                      <p:cBhvr>
                                        <p:cTn id="13" dur="1000"/>
                                        <p:tgtEl>
                                          <p:spTgt spid="5">
                                            <p:txEl>
                                              <p:pRg st="1" end="1"/>
                                            </p:txEl>
                                          </p:spTgt>
                                        </p:tgtEl>
                                      </p:cBhvr>
                                    </p:animEffect>
                                    <p:anim calcmode="lin" valueType="num">
                                      <p:cBhvr>
                                        <p:cTn id="14"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15"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nodeType="after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Effect transition="in" filter="fade">
                                      <p:cBhvr>
                                        <p:cTn id="19" dur="1000"/>
                                        <p:tgtEl>
                                          <p:spTgt spid="5">
                                            <p:txEl>
                                              <p:pRg st="2" end="2"/>
                                            </p:txEl>
                                          </p:spTgt>
                                        </p:tgtEl>
                                      </p:cBhvr>
                                    </p:animEffect>
                                    <p:anim calcmode="lin" valueType="num">
                                      <p:cBhvr>
                                        <p:cTn id="20"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42" presetClass="entr" presetSubtype="0" fill="hold" nodeType="after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animEffect transition="in" filter="fade">
                                      <p:cBhvr>
                                        <p:cTn id="25" dur="1000"/>
                                        <p:tgtEl>
                                          <p:spTgt spid="5">
                                            <p:txEl>
                                              <p:pRg st="3" end="3"/>
                                            </p:txEl>
                                          </p:spTgt>
                                        </p:tgtEl>
                                      </p:cBhvr>
                                    </p:animEffect>
                                    <p:anim calcmode="lin" valueType="num">
                                      <p:cBhvr>
                                        <p:cTn id="26"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27" dur="1000" fill="hold"/>
                                        <p:tgtEl>
                                          <p:spTgt spid="5">
                                            <p:txEl>
                                              <p:pRg st="3" end="3"/>
                                            </p:txEl>
                                          </p:spTgt>
                                        </p:tgtEl>
                                        <p:attrNameLst>
                                          <p:attrName>ppt_y</p:attrName>
                                        </p:attrNameLst>
                                      </p:cBhvr>
                                      <p:tavLst>
                                        <p:tav tm="0">
                                          <p:val>
                                            <p:strVal val="#ppt_y+.1"/>
                                          </p:val>
                                        </p:tav>
                                        <p:tav tm="100000">
                                          <p:val>
                                            <p:strVal val="#ppt_y"/>
                                          </p:val>
                                        </p:tav>
                                      </p:tavLst>
                                    </p:anim>
                                  </p:childTnLst>
                                </p:cTn>
                              </p:par>
                            </p:childTnLst>
                          </p:cTn>
                        </p:par>
                        <p:par>
                          <p:cTn id="28" fill="hold">
                            <p:stCondLst>
                              <p:cond delay="4000"/>
                            </p:stCondLst>
                            <p:childTnLst>
                              <p:par>
                                <p:cTn id="29" presetID="42" presetClass="entr" presetSubtype="0" fill="hold" nodeType="afterEffect">
                                  <p:stCondLst>
                                    <p:cond delay="0"/>
                                  </p:stCondLst>
                                  <p:childTnLst>
                                    <p:set>
                                      <p:cBhvr>
                                        <p:cTn id="30" dur="1" fill="hold">
                                          <p:stCondLst>
                                            <p:cond delay="0"/>
                                          </p:stCondLst>
                                        </p:cTn>
                                        <p:tgtEl>
                                          <p:spTgt spid="5">
                                            <p:txEl>
                                              <p:pRg st="4" end="4"/>
                                            </p:txEl>
                                          </p:spTgt>
                                        </p:tgtEl>
                                        <p:attrNameLst>
                                          <p:attrName>style.visibility</p:attrName>
                                        </p:attrNameLst>
                                      </p:cBhvr>
                                      <p:to>
                                        <p:strVal val="visible"/>
                                      </p:to>
                                    </p:set>
                                    <p:animEffect transition="in" filter="fade">
                                      <p:cBhvr>
                                        <p:cTn id="31" dur="1000"/>
                                        <p:tgtEl>
                                          <p:spTgt spid="5">
                                            <p:txEl>
                                              <p:pRg st="4" end="4"/>
                                            </p:txEl>
                                          </p:spTgt>
                                        </p:tgtEl>
                                      </p:cBhvr>
                                    </p:animEffect>
                                    <p:anim calcmode="lin" valueType="num">
                                      <p:cBhvr>
                                        <p:cTn id="32"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33" dur="1000" fill="hold"/>
                                        <p:tgtEl>
                                          <p:spTgt spid="5">
                                            <p:txEl>
                                              <p:pRg st="4" end="4"/>
                                            </p:txEl>
                                          </p:spTgt>
                                        </p:tgtEl>
                                        <p:attrNameLst>
                                          <p:attrName>ppt_y</p:attrName>
                                        </p:attrNameLst>
                                      </p:cBhvr>
                                      <p:tavLst>
                                        <p:tav tm="0">
                                          <p:val>
                                            <p:strVal val="#ppt_y+.1"/>
                                          </p:val>
                                        </p:tav>
                                        <p:tav tm="100000">
                                          <p:val>
                                            <p:strVal val="#ppt_y"/>
                                          </p:val>
                                        </p:tav>
                                      </p:tavLst>
                                    </p:anim>
                                  </p:childTnLst>
                                </p:cTn>
                              </p:par>
                            </p:childTnLst>
                          </p:cTn>
                        </p:par>
                        <p:par>
                          <p:cTn id="34" fill="hold">
                            <p:stCondLst>
                              <p:cond delay="5000"/>
                            </p:stCondLst>
                            <p:childTnLst>
                              <p:par>
                                <p:cTn id="35" presetID="42" presetClass="entr" presetSubtype="0" fill="hold" nodeType="afterEffect">
                                  <p:stCondLst>
                                    <p:cond delay="0"/>
                                  </p:stCondLst>
                                  <p:childTnLst>
                                    <p:set>
                                      <p:cBhvr>
                                        <p:cTn id="36" dur="1" fill="hold">
                                          <p:stCondLst>
                                            <p:cond delay="0"/>
                                          </p:stCondLst>
                                        </p:cTn>
                                        <p:tgtEl>
                                          <p:spTgt spid="5">
                                            <p:txEl>
                                              <p:pRg st="5" end="5"/>
                                            </p:txEl>
                                          </p:spTgt>
                                        </p:tgtEl>
                                        <p:attrNameLst>
                                          <p:attrName>style.visibility</p:attrName>
                                        </p:attrNameLst>
                                      </p:cBhvr>
                                      <p:to>
                                        <p:strVal val="visible"/>
                                      </p:to>
                                    </p:set>
                                    <p:animEffect transition="in" filter="fade">
                                      <p:cBhvr>
                                        <p:cTn id="37" dur="1000"/>
                                        <p:tgtEl>
                                          <p:spTgt spid="5">
                                            <p:txEl>
                                              <p:pRg st="5" end="5"/>
                                            </p:txEl>
                                          </p:spTgt>
                                        </p:tgtEl>
                                      </p:cBhvr>
                                    </p:animEffect>
                                    <p:anim calcmode="lin" valueType="num">
                                      <p:cBhvr>
                                        <p:cTn id="38" dur="1000" fill="hold"/>
                                        <p:tgtEl>
                                          <p:spTgt spid="5">
                                            <p:txEl>
                                              <p:pRg st="5" end="5"/>
                                            </p:txEl>
                                          </p:spTgt>
                                        </p:tgtEl>
                                        <p:attrNameLst>
                                          <p:attrName>ppt_x</p:attrName>
                                        </p:attrNameLst>
                                      </p:cBhvr>
                                      <p:tavLst>
                                        <p:tav tm="0">
                                          <p:val>
                                            <p:strVal val="#ppt_x"/>
                                          </p:val>
                                        </p:tav>
                                        <p:tav tm="100000">
                                          <p:val>
                                            <p:strVal val="#ppt_x"/>
                                          </p:val>
                                        </p:tav>
                                      </p:tavLst>
                                    </p:anim>
                                    <p:anim calcmode="lin" valueType="num">
                                      <p:cBhvr>
                                        <p:cTn id="39" dur="1000" fill="hold"/>
                                        <p:tgtEl>
                                          <p:spTgt spid="5">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152400"/>
            <a:ext cx="8363272" cy="990600"/>
          </a:xfrm>
        </p:spPr>
        <p:txBody>
          <a:bodyPr>
            <a:normAutofit fontScale="90000"/>
          </a:bodyPr>
          <a:lstStyle/>
          <a:p>
            <a:r>
              <a:rPr lang="fr-FR" dirty="0" smtClean="0"/>
              <a:t>Juste assez de binaire pour briller en société</a:t>
            </a:r>
            <a:endParaRPr lang="fr-FR" dirty="0"/>
          </a:p>
        </p:txBody>
      </p:sp>
      <p:sp>
        <p:nvSpPr>
          <p:cNvPr id="5" name="Espace réservé du contenu 2"/>
          <p:cNvSpPr>
            <a:spLocks noGrp="1"/>
          </p:cNvSpPr>
          <p:nvPr>
            <p:ph sz="quarter" idx="1"/>
          </p:nvPr>
        </p:nvSpPr>
        <p:spPr>
          <a:xfrm>
            <a:off x="457200" y="1556792"/>
            <a:ext cx="8229600" cy="4536504"/>
          </a:xfrm>
        </p:spPr>
        <p:txBody>
          <a:bodyPr>
            <a:normAutofit/>
          </a:bodyPr>
          <a:lstStyle/>
          <a:p>
            <a:pPr marL="274320" lvl="2" indent="-274320">
              <a:spcBef>
                <a:spcPts val="600"/>
              </a:spcBef>
              <a:buClr>
                <a:schemeClr val="accent1"/>
              </a:buClr>
            </a:pPr>
            <a:r>
              <a:rPr lang="fr-FR" sz="2600" dirty="0" smtClean="0"/>
              <a:t>L’adresse suivante : </a:t>
            </a:r>
            <a:r>
              <a:rPr lang="fr-FR" sz="2600" dirty="0"/>
              <a:t>212.27.48.10</a:t>
            </a:r>
          </a:p>
          <a:p>
            <a:pPr lvl="1"/>
            <a:r>
              <a:rPr lang="fr-FR" dirty="0" smtClean="0"/>
              <a:t>S’écrit en binaire ainsi :</a:t>
            </a:r>
          </a:p>
          <a:p>
            <a:pPr lvl="2"/>
            <a:r>
              <a:rPr lang="fr-FR" dirty="0" smtClean="0"/>
              <a:t>11010100   00011011    00110000   00001010</a:t>
            </a:r>
          </a:p>
          <a:p>
            <a:pPr lvl="1"/>
            <a:r>
              <a:rPr lang="fr-FR" dirty="0" smtClean="0"/>
              <a:t>Ici nous avons le binaire de 48 (32+16)</a:t>
            </a:r>
          </a:p>
          <a:p>
            <a:pPr lvl="1"/>
            <a:endParaRPr lang="fr-FR" dirty="0"/>
          </a:p>
          <a:p>
            <a:pPr lvl="1"/>
            <a:endParaRPr lang="fr-FR" dirty="0" smtClean="0"/>
          </a:p>
          <a:p>
            <a:pPr lvl="1"/>
            <a:endParaRPr lang="fr-FR" dirty="0"/>
          </a:p>
          <a:p>
            <a:pPr lvl="1"/>
            <a:r>
              <a:rPr lang="fr-FR" dirty="0" smtClean="0"/>
              <a:t>Sur un octet (non-signé) la plus grande valeur et donc :</a:t>
            </a:r>
          </a:p>
          <a:p>
            <a:pPr lvl="2"/>
            <a:r>
              <a:rPr lang="fr-FR" dirty="0" smtClean="0"/>
              <a:t>1111 1111 : 255, soit 256 possibilités (avec le zéro), 2</a:t>
            </a:r>
            <a:r>
              <a:rPr lang="fr-FR" baseline="30000" dirty="0" smtClean="0"/>
              <a:t>8</a:t>
            </a:r>
          </a:p>
          <a:p>
            <a:pPr lvl="1"/>
            <a:r>
              <a:rPr lang="fr-FR" dirty="0" smtClean="0"/>
              <a:t>Les adresses IP vont donc de 0.0.0.0 à 255.255.255.255</a:t>
            </a:r>
          </a:p>
          <a:p>
            <a:pPr lvl="2"/>
            <a:r>
              <a:rPr lang="fr-FR" dirty="0"/>
              <a:t>Ce qui nous donne 4 294 967 296 </a:t>
            </a:r>
            <a:r>
              <a:rPr lang="fr-FR" dirty="0" smtClean="0"/>
              <a:t>adresses possibles. </a:t>
            </a:r>
          </a:p>
          <a:p>
            <a:pPr lvl="1"/>
            <a:endParaRPr lang="fr-FR" dirty="0" smtClean="0"/>
          </a:p>
          <a:p>
            <a:pPr lvl="2"/>
            <a:endParaRPr lang="fr-FR" dirty="0" smtClean="0"/>
          </a:p>
        </p:txBody>
      </p:sp>
      <p:graphicFrame>
        <p:nvGraphicFramePr>
          <p:cNvPr id="3" name="Tableau 2"/>
          <p:cNvGraphicFramePr>
            <a:graphicFrameLocks noGrp="1"/>
          </p:cNvGraphicFramePr>
          <p:nvPr>
            <p:extLst>
              <p:ext uri="{D42A27DB-BD31-4B8C-83A1-F6EECF244321}">
                <p14:modId xmlns:p14="http://schemas.microsoft.com/office/powerpoint/2010/main" val="875586791"/>
              </p:ext>
            </p:extLst>
          </p:nvPr>
        </p:nvGraphicFramePr>
        <p:xfrm>
          <a:off x="1403648" y="3429000"/>
          <a:ext cx="6096000" cy="741680"/>
        </p:xfrm>
        <a:graphic>
          <a:graphicData uri="http://schemas.openxmlformats.org/drawingml/2006/table">
            <a:tbl>
              <a:tblPr firstRow="1" bandRow="1">
                <a:tableStyleId>{073A0DAA-6AF3-43AB-8588-CEC1D06C72B9}</a:tableStyleId>
              </a:tblPr>
              <a:tblGrid>
                <a:gridCol w="762000"/>
                <a:gridCol w="762000"/>
                <a:gridCol w="762000"/>
                <a:gridCol w="762000"/>
                <a:gridCol w="762000"/>
                <a:gridCol w="762000"/>
                <a:gridCol w="762000"/>
                <a:gridCol w="762000"/>
              </a:tblGrid>
              <a:tr h="370840">
                <a:tc>
                  <a:txBody>
                    <a:bodyPr/>
                    <a:lstStyle/>
                    <a:p>
                      <a:pPr algn="ctr"/>
                      <a:r>
                        <a:rPr lang="fr-FR" dirty="0" smtClean="0"/>
                        <a:t>128</a:t>
                      </a:r>
                      <a:endParaRPr lang="fr-FR" dirty="0"/>
                    </a:p>
                  </a:txBody>
                  <a:tcPr/>
                </a:tc>
                <a:tc>
                  <a:txBody>
                    <a:bodyPr/>
                    <a:lstStyle/>
                    <a:p>
                      <a:pPr algn="ctr"/>
                      <a:r>
                        <a:rPr lang="fr-FR" dirty="0" smtClean="0"/>
                        <a:t>64</a:t>
                      </a:r>
                      <a:endParaRPr lang="fr-FR" dirty="0"/>
                    </a:p>
                  </a:txBody>
                  <a:tcPr/>
                </a:tc>
                <a:tc>
                  <a:txBody>
                    <a:bodyPr/>
                    <a:lstStyle/>
                    <a:p>
                      <a:pPr algn="ctr"/>
                      <a:r>
                        <a:rPr lang="fr-FR" dirty="0" smtClean="0"/>
                        <a:t>32</a:t>
                      </a:r>
                      <a:endParaRPr lang="fr-FR" dirty="0"/>
                    </a:p>
                  </a:txBody>
                  <a:tcPr/>
                </a:tc>
                <a:tc>
                  <a:txBody>
                    <a:bodyPr/>
                    <a:lstStyle/>
                    <a:p>
                      <a:pPr algn="ctr"/>
                      <a:r>
                        <a:rPr lang="fr-FR" dirty="0" smtClean="0"/>
                        <a:t>16</a:t>
                      </a:r>
                      <a:endParaRPr lang="fr-FR" dirty="0"/>
                    </a:p>
                  </a:txBody>
                  <a:tcPr/>
                </a:tc>
                <a:tc>
                  <a:txBody>
                    <a:bodyPr/>
                    <a:lstStyle/>
                    <a:p>
                      <a:pPr algn="ctr"/>
                      <a:r>
                        <a:rPr lang="fr-FR" dirty="0" smtClean="0"/>
                        <a:t>8</a:t>
                      </a:r>
                      <a:endParaRPr lang="fr-FR" dirty="0"/>
                    </a:p>
                  </a:txBody>
                  <a:tcPr/>
                </a:tc>
                <a:tc>
                  <a:txBody>
                    <a:bodyPr/>
                    <a:lstStyle/>
                    <a:p>
                      <a:pPr algn="ctr"/>
                      <a:r>
                        <a:rPr lang="fr-FR" dirty="0" smtClean="0"/>
                        <a:t>4</a:t>
                      </a:r>
                      <a:endParaRPr lang="fr-FR" dirty="0"/>
                    </a:p>
                  </a:txBody>
                  <a:tcPr/>
                </a:tc>
                <a:tc>
                  <a:txBody>
                    <a:bodyPr/>
                    <a:lstStyle/>
                    <a:p>
                      <a:pPr algn="ctr"/>
                      <a:r>
                        <a:rPr lang="fr-FR" dirty="0" smtClean="0"/>
                        <a:t>2</a:t>
                      </a:r>
                      <a:endParaRPr lang="fr-FR" dirty="0"/>
                    </a:p>
                  </a:txBody>
                  <a:tcPr/>
                </a:tc>
                <a:tc>
                  <a:txBody>
                    <a:bodyPr/>
                    <a:lstStyle/>
                    <a:p>
                      <a:pPr algn="ctr"/>
                      <a:r>
                        <a:rPr lang="fr-FR" dirty="0" smtClean="0"/>
                        <a:t>1</a:t>
                      </a:r>
                      <a:endParaRPr lang="fr-FR" dirty="0"/>
                    </a:p>
                  </a:txBody>
                  <a:tcPr/>
                </a:tc>
              </a:tr>
              <a:tr h="370840">
                <a:tc>
                  <a:txBody>
                    <a:bodyPr/>
                    <a:lstStyle/>
                    <a:p>
                      <a:pPr algn="ctr"/>
                      <a:r>
                        <a:rPr lang="fr-FR" dirty="0" smtClean="0"/>
                        <a:t>0</a:t>
                      </a:r>
                      <a:endParaRPr lang="fr-FR" dirty="0"/>
                    </a:p>
                  </a:txBody>
                  <a:tcPr/>
                </a:tc>
                <a:tc>
                  <a:txBody>
                    <a:bodyPr/>
                    <a:lstStyle/>
                    <a:p>
                      <a:pPr algn="ctr"/>
                      <a:r>
                        <a:rPr lang="fr-FR" dirty="0" smtClean="0"/>
                        <a:t>0</a:t>
                      </a:r>
                      <a:endParaRPr lang="fr-FR" dirty="0"/>
                    </a:p>
                  </a:txBody>
                  <a:tcPr/>
                </a:tc>
                <a:tc>
                  <a:txBody>
                    <a:bodyPr/>
                    <a:lstStyle/>
                    <a:p>
                      <a:pPr algn="ctr"/>
                      <a:r>
                        <a:rPr lang="fr-FR" dirty="0" smtClean="0"/>
                        <a:t>1</a:t>
                      </a:r>
                      <a:endParaRPr lang="fr-FR" dirty="0"/>
                    </a:p>
                  </a:txBody>
                  <a:tcPr/>
                </a:tc>
                <a:tc>
                  <a:txBody>
                    <a:bodyPr/>
                    <a:lstStyle/>
                    <a:p>
                      <a:pPr algn="ctr"/>
                      <a:r>
                        <a:rPr lang="fr-FR" dirty="0" smtClean="0"/>
                        <a:t>1</a:t>
                      </a:r>
                      <a:endParaRPr lang="fr-FR" dirty="0"/>
                    </a:p>
                  </a:txBody>
                  <a:tcPr/>
                </a:tc>
                <a:tc>
                  <a:txBody>
                    <a:bodyPr/>
                    <a:lstStyle/>
                    <a:p>
                      <a:pPr algn="ctr"/>
                      <a:r>
                        <a:rPr lang="fr-FR" dirty="0" smtClean="0"/>
                        <a:t>0</a:t>
                      </a:r>
                      <a:endParaRPr lang="fr-FR" dirty="0"/>
                    </a:p>
                  </a:txBody>
                  <a:tcPr/>
                </a:tc>
                <a:tc>
                  <a:txBody>
                    <a:bodyPr/>
                    <a:lstStyle/>
                    <a:p>
                      <a:pPr algn="ctr"/>
                      <a:r>
                        <a:rPr lang="fr-FR" dirty="0" smtClean="0"/>
                        <a:t>0</a:t>
                      </a:r>
                      <a:endParaRPr lang="fr-FR" dirty="0"/>
                    </a:p>
                  </a:txBody>
                  <a:tcPr/>
                </a:tc>
                <a:tc>
                  <a:txBody>
                    <a:bodyPr/>
                    <a:lstStyle/>
                    <a:p>
                      <a:pPr algn="ctr"/>
                      <a:r>
                        <a:rPr lang="fr-FR" dirty="0" smtClean="0"/>
                        <a:t>0</a:t>
                      </a:r>
                      <a:endParaRPr lang="fr-FR" dirty="0"/>
                    </a:p>
                  </a:txBody>
                  <a:tcPr/>
                </a:tc>
                <a:tc>
                  <a:txBody>
                    <a:bodyPr/>
                    <a:lstStyle/>
                    <a:p>
                      <a:pPr algn="ctr"/>
                      <a:r>
                        <a:rPr lang="fr-FR" dirty="0" smtClean="0"/>
                        <a:t>0</a:t>
                      </a:r>
                      <a:endParaRPr lang="fr-FR" dirty="0"/>
                    </a:p>
                  </a:txBody>
                  <a:tcPr/>
                </a:tc>
              </a:tr>
            </a:tbl>
          </a:graphicData>
        </a:graphic>
      </p:graphicFrame>
    </p:spTree>
    <p:extLst>
      <p:ext uri="{BB962C8B-B14F-4D97-AF65-F5344CB8AC3E}">
        <p14:creationId xmlns:p14="http://schemas.microsoft.com/office/powerpoint/2010/main" val="19260983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arn(inVertical)">
                                      <p:cBhvr>
                                        <p:cTn id="7" dur="500"/>
                                        <p:tgtEl>
                                          <p:spTgt spid="5">
                                            <p:txEl>
                                              <p:pRg st="0" end="0"/>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barn(inVertical)">
                                      <p:cBhvr>
                                        <p:cTn id="10" dur="500"/>
                                        <p:tgtEl>
                                          <p:spTgt spid="5">
                                            <p:txEl>
                                              <p:pRg st="1" end="1"/>
                                            </p:txEl>
                                          </p:spTgt>
                                        </p:tgtEl>
                                      </p:cBhvr>
                                    </p:animEffect>
                                  </p:childTnLst>
                                </p:cTn>
                              </p:par>
                              <p:par>
                                <p:cTn id="11" presetID="16" presetClass="entr" presetSubtype="21" fill="hold"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Effect transition="in" filter="barn(inVertical)">
                                      <p:cBhvr>
                                        <p:cTn id="13" dur="500"/>
                                        <p:tgtEl>
                                          <p:spTgt spid="5">
                                            <p:txEl>
                                              <p:pRg st="2" end="2"/>
                                            </p:txEl>
                                          </p:spTgt>
                                        </p:tgtEl>
                                      </p:cBhvr>
                                    </p:animEffect>
                                  </p:childTnLst>
                                </p:cTn>
                              </p:par>
                              <p:par>
                                <p:cTn id="14" presetID="16" presetClass="entr" presetSubtype="21" fill="hold" nodeType="withEffect">
                                  <p:stCondLst>
                                    <p:cond delay="0"/>
                                  </p:stCondLst>
                                  <p:childTnLst>
                                    <p:set>
                                      <p:cBhvr>
                                        <p:cTn id="15" dur="1" fill="hold">
                                          <p:stCondLst>
                                            <p:cond delay="0"/>
                                          </p:stCondLst>
                                        </p:cTn>
                                        <p:tgtEl>
                                          <p:spTgt spid="5">
                                            <p:txEl>
                                              <p:pRg st="3" end="3"/>
                                            </p:txEl>
                                          </p:spTgt>
                                        </p:tgtEl>
                                        <p:attrNameLst>
                                          <p:attrName>style.visibility</p:attrName>
                                        </p:attrNameLst>
                                      </p:cBhvr>
                                      <p:to>
                                        <p:strVal val="visible"/>
                                      </p:to>
                                    </p:set>
                                    <p:animEffect transition="in" filter="barn(inVertical)">
                                      <p:cBhvr>
                                        <p:cTn id="16" dur="500"/>
                                        <p:tgtEl>
                                          <p:spTgt spid="5">
                                            <p:txEl>
                                              <p:pRg st="3" end="3"/>
                                            </p:txEl>
                                          </p:spTgt>
                                        </p:tgtEl>
                                      </p:cBhvr>
                                    </p:animEffect>
                                  </p:childTnLst>
                                </p:cTn>
                              </p:par>
                              <p:par>
                                <p:cTn id="17" presetID="16" presetClass="entr" presetSubtype="21" fill="hold" nodeType="with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barn(inVertical)">
                                      <p:cBhvr>
                                        <p:cTn id="19" dur="500"/>
                                        <p:tgtEl>
                                          <p:spTgt spid="3"/>
                                        </p:tgtEl>
                                      </p:cBhvr>
                                    </p:animEffect>
                                  </p:childTnLst>
                                </p:cTn>
                              </p:par>
                              <p:par>
                                <p:cTn id="20" presetID="16" presetClass="entr" presetSubtype="21" fill="hold" nodeType="withEffect">
                                  <p:stCondLst>
                                    <p:cond delay="0"/>
                                  </p:stCondLst>
                                  <p:childTnLst>
                                    <p:set>
                                      <p:cBhvr>
                                        <p:cTn id="21" dur="1" fill="hold">
                                          <p:stCondLst>
                                            <p:cond delay="0"/>
                                          </p:stCondLst>
                                        </p:cTn>
                                        <p:tgtEl>
                                          <p:spTgt spid="5">
                                            <p:txEl>
                                              <p:pRg st="7" end="7"/>
                                            </p:txEl>
                                          </p:spTgt>
                                        </p:tgtEl>
                                        <p:attrNameLst>
                                          <p:attrName>style.visibility</p:attrName>
                                        </p:attrNameLst>
                                      </p:cBhvr>
                                      <p:to>
                                        <p:strVal val="visible"/>
                                      </p:to>
                                    </p:set>
                                    <p:animEffect transition="in" filter="barn(inVertical)">
                                      <p:cBhvr>
                                        <p:cTn id="22" dur="500"/>
                                        <p:tgtEl>
                                          <p:spTgt spid="5">
                                            <p:txEl>
                                              <p:pRg st="7" end="7"/>
                                            </p:txEl>
                                          </p:spTgt>
                                        </p:tgtEl>
                                      </p:cBhvr>
                                    </p:animEffect>
                                  </p:childTnLst>
                                </p:cTn>
                              </p:par>
                              <p:par>
                                <p:cTn id="23" presetID="16" presetClass="entr" presetSubtype="21" fill="hold" nodeType="withEffect">
                                  <p:stCondLst>
                                    <p:cond delay="0"/>
                                  </p:stCondLst>
                                  <p:childTnLst>
                                    <p:set>
                                      <p:cBhvr>
                                        <p:cTn id="24" dur="1" fill="hold">
                                          <p:stCondLst>
                                            <p:cond delay="0"/>
                                          </p:stCondLst>
                                        </p:cTn>
                                        <p:tgtEl>
                                          <p:spTgt spid="5">
                                            <p:txEl>
                                              <p:pRg st="8" end="8"/>
                                            </p:txEl>
                                          </p:spTgt>
                                        </p:tgtEl>
                                        <p:attrNameLst>
                                          <p:attrName>style.visibility</p:attrName>
                                        </p:attrNameLst>
                                      </p:cBhvr>
                                      <p:to>
                                        <p:strVal val="visible"/>
                                      </p:to>
                                    </p:set>
                                    <p:animEffect transition="in" filter="barn(inVertical)">
                                      <p:cBhvr>
                                        <p:cTn id="25" dur="500"/>
                                        <p:tgtEl>
                                          <p:spTgt spid="5">
                                            <p:txEl>
                                              <p:pRg st="8" end="8"/>
                                            </p:txEl>
                                          </p:spTgt>
                                        </p:tgtEl>
                                      </p:cBhvr>
                                    </p:animEffect>
                                  </p:childTnLst>
                                </p:cTn>
                              </p:par>
                              <p:par>
                                <p:cTn id="26" presetID="16" presetClass="entr" presetSubtype="21" fill="hold" nodeType="withEffect">
                                  <p:stCondLst>
                                    <p:cond delay="0"/>
                                  </p:stCondLst>
                                  <p:childTnLst>
                                    <p:set>
                                      <p:cBhvr>
                                        <p:cTn id="27" dur="1" fill="hold">
                                          <p:stCondLst>
                                            <p:cond delay="0"/>
                                          </p:stCondLst>
                                        </p:cTn>
                                        <p:tgtEl>
                                          <p:spTgt spid="5">
                                            <p:txEl>
                                              <p:pRg st="9" end="9"/>
                                            </p:txEl>
                                          </p:spTgt>
                                        </p:tgtEl>
                                        <p:attrNameLst>
                                          <p:attrName>style.visibility</p:attrName>
                                        </p:attrNameLst>
                                      </p:cBhvr>
                                      <p:to>
                                        <p:strVal val="visible"/>
                                      </p:to>
                                    </p:set>
                                    <p:animEffect transition="in" filter="barn(inVertical)">
                                      <p:cBhvr>
                                        <p:cTn id="28" dur="500"/>
                                        <p:tgtEl>
                                          <p:spTgt spid="5">
                                            <p:txEl>
                                              <p:pRg st="9" end="9"/>
                                            </p:txEl>
                                          </p:spTgt>
                                        </p:tgtEl>
                                      </p:cBhvr>
                                    </p:animEffect>
                                  </p:childTnLst>
                                </p:cTn>
                              </p:par>
                              <p:par>
                                <p:cTn id="29" presetID="16" presetClass="entr" presetSubtype="21" fill="hold" nodeType="withEffect">
                                  <p:stCondLst>
                                    <p:cond delay="0"/>
                                  </p:stCondLst>
                                  <p:childTnLst>
                                    <p:set>
                                      <p:cBhvr>
                                        <p:cTn id="30" dur="1" fill="hold">
                                          <p:stCondLst>
                                            <p:cond delay="0"/>
                                          </p:stCondLst>
                                        </p:cTn>
                                        <p:tgtEl>
                                          <p:spTgt spid="5">
                                            <p:txEl>
                                              <p:pRg st="10" end="10"/>
                                            </p:txEl>
                                          </p:spTgt>
                                        </p:tgtEl>
                                        <p:attrNameLst>
                                          <p:attrName>style.visibility</p:attrName>
                                        </p:attrNameLst>
                                      </p:cBhvr>
                                      <p:to>
                                        <p:strVal val="visible"/>
                                      </p:to>
                                    </p:set>
                                    <p:animEffect transition="in" filter="barn(inVertical)">
                                      <p:cBhvr>
                                        <p:cTn id="31" dur="500"/>
                                        <p:tgtEl>
                                          <p:spTgt spid="5">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smtClean="0"/>
              <a:t>La magie, ça n’existe pas</a:t>
            </a:r>
            <a:endParaRPr lang="fr-FR" dirty="0"/>
          </a:p>
        </p:txBody>
      </p:sp>
      <p:sp>
        <p:nvSpPr>
          <p:cNvPr id="5" name="Nuage 4"/>
          <p:cNvSpPr/>
          <p:nvPr/>
        </p:nvSpPr>
        <p:spPr>
          <a:xfrm>
            <a:off x="3048067" y="3356992"/>
            <a:ext cx="3000396" cy="2643206"/>
          </a:xfrm>
          <a:prstGeom prst="cloud">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800" b="1" dirty="0" smtClean="0">
                <a:solidFill>
                  <a:schemeClr val="tx1"/>
                </a:solidFill>
              </a:rPr>
              <a:t>?</a:t>
            </a:r>
            <a:endParaRPr lang="fr-FR" sz="2800" b="1" dirty="0">
              <a:solidFill>
                <a:schemeClr val="tx1"/>
              </a:solidFill>
            </a:endParaRPr>
          </a:p>
        </p:txBody>
      </p:sp>
      <p:pic>
        <p:nvPicPr>
          <p:cNvPr id="6" name="Picture 2"/>
          <p:cNvPicPr>
            <a:picLocks noChangeAspect="1" noChangeArrowheads="1"/>
          </p:cNvPicPr>
          <p:nvPr/>
        </p:nvPicPr>
        <p:blipFill>
          <a:blip r:embed="rId2"/>
          <a:srcRect/>
          <a:stretch>
            <a:fillRect/>
          </a:stretch>
        </p:blipFill>
        <p:spPr bwMode="auto">
          <a:xfrm>
            <a:off x="7380312" y="1772816"/>
            <a:ext cx="1200150" cy="1009650"/>
          </a:xfrm>
          <a:prstGeom prst="rect">
            <a:avLst/>
          </a:prstGeom>
          <a:noFill/>
          <a:ln w="9525">
            <a:noFill/>
            <a:miter lim="800000"/>
            <a:headEnd/>
            <a:tailEnd/>
          </a:ln>
          <a:effectLst/>
        </p:spPr>
      </p:pic>
      <p:pic>
        <p:nvPicPr>
          <p:cNvPr id="7" name="Picture 2"/>
          <p:cNvPicPr>
            <a:picLocks noChangeAspect="1" noChangeArrowheads="1"/>
          </p:cNvPicPr>
          <p:nvPr/>
        </p:nvPicPr>
        <p:blipFill>
          <a:blip r:embed="rId2"/>
          <a:srcRect/>
          <a:stretch>
            <a:fillRect/>
          </a:stretch>
        </p:blipFill>
        <p:spPr bwMode="auto">
          <a:xfrm>
            <a:off x="827584" y="1772816"/>
            <a:ext cx="1200150" cy="1009650"/>
          </a:xfrm>
          <a:prstGeom prst="rect">
            <a:avLst/>
          </a:prstGeom>
          <a:noFill/>
          <a:ln w="9525">
            <a:noFill/>
            <a:miter lim="800000"/>
            <a:headEnd/>
            <a:tailEnd/>
          </a:ln>
          <a:effectLst/>
        </p:spPr>
      </p:pic>
      <p:sp>
        <p:nvSpPr>
          <p:cNvPr id="8" name="Rectangle 7"/>
          <p:cNvSpPr/>
          <p:nvPr/>
        </p:nvSpPr>
        <p:spPr>
          <a:xfrm>
            <a:off x="6981546" y="2675309"/>
            <a:ext cx="214314" cy="214314"/>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8001548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3.61111E-6 4.44444E-6 L -0.14132 0.17847 " pathEditMode="relative" rAng="0" ptsTypes="AA">
                                      <p:cBhvr>
                                        <p:cTn id="6" dur="2000" fill="hold"/>
                                        <p:tgtEl>
                                          <p:spTgt spid="8"/>
                                        </p:tgtEl>
                                        <p:attrNameLst>
                                          <p:attrName>ppt_x</p:attrName>
                                          <p:attrName>ppt_y</p:attrName>
                                        </p:attrNameLst>
                                      </p:cBhvr>
                                      <p:rCtr x="-7066" y="8912"/>
                                    </p:animMotion>
                                  </p:childTnLst>
                                </p:cTn>
                              </p:par>
                            </p:childTnLst>
                          </p:cTn>
                        </p:par>
                        <p:par>
                          <p:cTn id="7" fill="hold">
                            <p:stCondLst>
                              <p:cond delay="2000"/>
                            </p:stCondLst>
                            <p:childTnLst>
                              <p:par>
                                <p:cTn id="8" presetID="0" presetClass="path" presetSubtype="0" accel="50000" decel="50000" fill="hold" grpId="2" nodeType="afterEffect">
                                  <p:stCondLst>
                                    <p:cond delay="0"/>
                                  </p:stCondLst>
                                  <p:childTnLst>
                                    <p:animMotion origin="layout" path="M -0.14132 0.17847 C -0.14983 0.17546 -0.15556 0.1662 -0.16389 0.1625 C -0.16511 0.16134 -0.16598 0.15995 -0.16737 0.15926 C -0.16997 0.15787 -0.1757 0.15625 -0.1757 0.15648 C -0.18507 0.14792 -0.19792 0.14398 -0.20903 0.1419 C -0.21997 0.14236 -0.24601 0.14005 -0.26025 0.14676 C -0.26077 0.14861 -0.26303 0.1544 -0.26025 0.15625 C -0.25973 0.15671 -0.24636 0.16018 -0.24358 0.16088 C -0.23473 0.16319 -0.22587 0.16759 -0.21737 0.17199 C -0.21285 0.1743 -0.20869 0.17778 -0.20434 0.18009 C -0.20174 0.18148 -0.19601 0.1831 -0.19601 0.18333 C -0.19306 0.18565 -0.19098 0.18773 -0.18768 0.18958 C -0.18542 0.19074 -0.18056 0.19259 -0.18056 0.19282 C -0.17622 0.19653 -0.17119 0.20301 -0.16632 0.20532 C -0.16181 0.21412 -0.16025 0.2206 -0.15799 0.23079 C -0.15869 0.24977 -0.15921 0.26898 -0.16025 0.28796 C -0.16059 0.29491 -0.16285 0.29861 -0.16737 0.30069 C -0.17327 0.30023 -0.17934 0.30046 -0.18525 0.29907 C -0.19289 0.29745 -0.19809 0.28079 -0.20313 0.27361 C -0.20348 0.27199 -0.20382 0.27037 -0.20434 0.26898 C -0.20504 0.26736 -0.20625 0.26597 -0.20678 0.26412 C -0.20886 0.25787 -0.20973 0.25255 -0.21268 0.24676 C -0.21285 0.2463 -0.21441 0.2368 -0.21511 0.23565 C -0.22119 0.22546 -0.23056 0.2162 -0.24011 0.21342 C -0.25365 0.20393 -0.26789 0.1956 -0.28299 0.1912 C -0.28976 0.18657 -0.29549 0.18611 -0.30313 0.18472 C -0.32275 0.17592 -0.30782 0.18148 -0.34966 0.1831 C -0.35313 0.19074 -0.35608 0.19907 -0.35903 0.20694 C -0.36164 0.21389 -0.36164 0.22222 -0.36389 0.22917 C -0.36667 0.23773 -0.37032 0.2463 -0.37344 0.25463 C -0.37535 0.25972 -0.37414 0.25972 -0.3757 0.26574 C -0.38143 0.28727 -0.38872 0.31065 -0.39844 0.32917 C -0.39966 0.33588 -0.40191 0.34977 -0.40191 0.35 C -0.40157 0.35185 -0.40226 0.35579 -0.4007 0.35625 C -0.39584 0.35787 -0.39098 0.35162 -0.38768 0.34815 C -0.38559 0.34051 -0.37934 0.33171 -0.3757 0.32454 C -0.37309 0.30787 -0.37691 0.32963 -0.37223 0.31018 C -0.36997 0.30092 -0.37101 0.29467 -0.36511 0.28958 C -0.36303 0.29005 -0.36007 0.28889 -0.35903 0.2912 C -0.35712 0.29583 -0.35799 0.30162 -0.35799 0.30694 C -0.35799 0.32407 -0.35782 0.33403 -0.36146 0.34815 C -0.3625 0.35949 -0.36806 0.38171 -0.35799 0.38634 C -0.35157 0.38055 -0.34757 0.37315 -0.34237 0.36574 C -0.34011 0.3625 -0.33525 0.35625 -0.33525 0.35648 C -0.33212 0.34722 -0.329 0.33819 -0.3257 0.32917 C -0.32379 0.32384 -0.32275 0.31643 -0.31858 0.31342 C -0.31719 0.31227 -0.31546 0.31227 -0.31389 0.3118 C -0.30869 0.3162 -0.30417 0.32384 -0.3007 0.33079 C -0.29723 0.34722 -0.29375 0.36319 -0.29132 0.38009 C -0.28976 0.39051 -0.2908 0.39861 -0.28299 0.40231 C -0.28143 0.40116 -0.27934 0.40092 -0.27813 0.39907 C -0.27709 0.39745 -0.27744 0.39467 -0.27691 0.39259 C -0.27657 0.39097 -0.27605 0.38958 -0.2757 0.38796 C -0.27448 0.38171 -0.27344 0.37523 -0.27223 0.36898 C -0.26893 0.35092 -0.26476 0.33287 -0.24966 0.32755 C -0.23768 0.3294 -0.24063 0.32986 -0.23178 0.33403 C -0.2198 0.35463 -0.23872 0.32176 -0.22344 0.34977 C -0.22084 0.35463 -0.21511 0.36412 -0.21511 0.36435 C -0.21268 0.37407 -0.20851 0.38611 -0.2007 0.38958 C -0.19966 0.38935 -0.1908 0.3875 -0.18889 0.38634 C -0.18629 0.38472 -0.18178 0.38009 -0.18178 0.38032 C -0.179 0.37477 -0.17813 0.37037 -0.17691 0.36412 C -0.17726 0.35301 -0.17744 0.3419 -0.17813 0.33079 C -0.18021 0.29768 -0.20816 0.29051 -0.22813 0.28796 C -0.2408 0.28935 -0.25157 0.29305 -0.26389 0.29583 C -0.26754 0.29653 -0.27101 0.29676 -0.27466 0.29745 C -0.27934 0.29838 -0.28889 0.30069 -0.28889 0.30092 C -0.30504 0.2993 -0.30625 0.30486 -0.31025 0.28958 C -0.2974 0.28356 -0.27084 0.2919 -0.25678 0.29421 C -0.23403 0.29329 -0.20469 0.29699 -0.18178 0.28634 C -0.17865 0.27407 -0.1849 0.27454 -0.19237 0.27199 C -0.21198 0.27292 -0.22223 0.27315 -0.23889 0.27685 C -0.24723 0.28079 -0.25643 0.28565 -0.26511 0.28796 C -0.27448 0.29305 -0.28282 0.29977 -0.29237 0.3037 C -0.31355 0.30023 -0.31042 0.30463 -0.31737 0.28472 C -0.31389 0.26944 -0.2908 0.27986 -0.28525 0.28009 C -0.27605 0.28148 -0.26702 0.28495 -0.25799 0.28634 C -0.25244 0.28704 -0.24688 0.28727 -0.24132 0.28796 C -0.2382 0.28842 -0.2349 0.28912 -0.23178 0.28958 C -0.22379 0.29305 -0.21494 0.29329 -0.20678 0.29421 C -0.18837 0.29236 -0.18976 0.29467 -0.17691 0.2831 C -0.17726 0.2794 -0.17639 0.275 -0.17813 0.27199 C -0.17934 0.26991 -0.18195 0.27037 -0.18403 0.27037 C -0.19115 0.27037 -0.19844 0.27153 -0.20556 0.27199 C -0.21962 0.2743 -0.23316 0.27917 -0.24723 0.28148 C -0.24966 0.2831 -0.25191 0.28518 -0.25434 0.28634 C -0.25625 0.28727 -0.25834 0.28704 -0.26025 0.28796 C -0.26511 0.29051 -0.26928 0.29398 -0.27466 0.29583 C -0.27882 0.30162 -0.29115 0.3081 -0.29723 0.31018 C -0.30886 0.30856 -0.30938 0.30995 -0.31511 0.29907 C -0.31702 0.28912 -0.31893 0.28102 -0.31632 0.27037 C -0.3158 0.26852 -0.31407 0.26782 -0.31268 0.26736 C -0.30417 0.26481 -0.29184 0.26296 -0.28299 0.2625 C -0.26355 0.26157 -0.2441 0.26134 -0.22466 0.26088 C -0.21737 0.25833 -0.21025 0.2537 -0.20313 0.24977 C -0.20035 0.24444 -0.19705 0.24167 -0.19358 0.23704 C -0.18768 0.22153 -0.18994 0.22893 -0.18646 0.21481 C -0.18716 0.19699 -0.18629 0.16759 -0.19723 0.15301 C -0.20035 0.13657 -0.20955 0.12083 -0.22101 0.11342 C -0.22691 0.11713 -0.22761 0.1206 -0.23056 0.12755 C -0.23507 0.13842 -0.24046 0.14907 -0.24358 0.16088 C -0.24445 0.16736 -0.24514 0.17361 -0.24601 0.18009 C -0.24636 0.18333 -0.24723 0.18958 -0.24723 0.18981 C -0.24775 0.20255 -0.24254 0.23287 -0.25678 0.23704 C -0.2599 0.23657 -0.26337 0.23704 -0.26632 0.23565 C -0.26806 0.23495 -0.27136 0.22778 -0.27223 0.22592 C -0.27691 0.21574 -0.279 0.20463 -0.28299 0.19421 C -0.28438 0.17731 -0.28681 0.16042 -0.28889 0.14352 C -0.28994 0.13542 -0.28959 0.12245 -0.29601 0.11967 C -0.29914 0.12014 -0.30244 0.12014 -0.30556 0.1213 C -0.31025 0.12315 -0.31511 0.13588 -0.3198 0.14028 C -0.32153 0.14699 -0.32466 0.15139 -0.32691 0.15787 C -0.32796 0.16088 -0.32848 0.16435 -0.32934 0.16736 C -0.33004 0.16944 -0.33091 0.17153 -0.33178 0.17361 C -0.33438 0.19051 -0.34011 0.20532 -0.3448 0.2213 C -0.34879 0.23495 -0.35191 0.24884 -0.36146 0.25787 C -0.36667 0.26805 -0.37431 0.26875 -0.38299 0.27037 C -0.39358 0.27523 -0.38837 0.29745 -0.38403 0.30856 C -0.38125 0.32546 -0.37223 0.33287 -0.36025 0.33565 C -0.34792 0.3419 -0.33542 0.34699 -0.32223 0.34977 C -0.30712 0.35301 -0.29167 0.3537 -0.27691 0.35926 C -0.2382 0.35833 -0.23612 0.35995 -0.21025 0.35301 C -0.20591 0.34699 -0.2007 0.3456 -0.19723 0.33866 C -0.19757 0.32801 -0.19775 0.31759 -0.19844 0.30694 C -0.19948 0.29143 -0.2066 0.28009 -0.21268 0.26736 C -0.2158 0.26065 -0.21806 0.25532 -0.22223 0.24977 C -0.22535 0.23773 -0.23438 0.23611 -0.24237 0.23241 C -0.26337 0.2338 -0.28247 0.23727 -0.30313 0.2419 C -0.31198 0.2412 -0.32761 0.24051 -0.33768 0.23866 C -0.34497 0.23727 -0.35122 0.23217 -0.35799 0.22917 C -0.36476 0.22245 -0.36077 0.22546 -0.3698 0.2213 C -0.37119 0.2206 -0.37223 0.21898 -0.37344 0.21805 C -0.38039 0.21342 -0.38924 0.20694 -0.39723 0.20694 " pathEditMode="relative" rAng="0" ptsTypes="ffffffffffffffffffffffffffffffffffffffffffffffffffffffffffffffffffffffffffffffffffffffffffffffffffffffffffffffffffffffffffffffffffffA">
                                      <p:cBhvr>
                                        <p:cTn id="9" dur="8000" fill="hold"/>
                                        <p:tgtEl>
                                          <p:spTgt spid="8"/>
                                        </p:tgtEl>
                                        <p:attrNameLst>
                                          <p:attrName>ppt_x</p:attrName>
                                          <p:attrName>ppt_y</p:attrName>
                                        </p:attrNameLst>
                                      </p:cBhvr>
                                      <p:rCtr x="-13056" y="7940"/>
                                    </p:animMotion>
                                  </p:childTnLst>
                                </p:cTn>
                              </p:par>
                            </p:childTnLst>
                          </p:cTn>
                        </p:par>
                        <p:par>
                          <p:cTn id="10" fill="hold">
                            <p:stCondLst>
                              <p:cond delay="10000"/>
                            </p:stCondLst>
                            <p:childTnLst>
                              <p:par>
                                <p:cTn id="11" presetID="42" presetClass="path" presetSubtype="0" accel="50000" decel="50000" fill="hold" grpId="1" nodeType="afterEffect">
                                  <p:stCondLst>
                                    <p:cond delay="0"/>
                                  </p:stCondLst>
                                  <p:childTnLst>
                                    <p:animMotion origin="layout" path="M -0.40121 0.19953 L -0.57448 4.44444E-6 " pathEditMode="relative" rAng="0" ptsTypes="AA">
                                      <p:cBhvr>
                                        <p:cTn id="12" dur="2000" fill="hold"/>
                                        <p:tgtEl>
                                          <p:spTgt spid="8"/>
                                        </p:tgtEl>
                                        <p:attrNameLst>
                                          <p:attrName>ppt_x</p:attrName>
                                          <p:attrName>ppt_y</p:attrName>
                                        </p:attrNameLst>
                                      </p:cBhvr>
                                      <p:rCtr x="-8663" y="-9977"/>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P spid="8" grpId="2"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dirty="0" smtClean="0"/>
              <a:t>L’histoire de l’IP v4</a:t>
            </a:r>
            <a:endParaRPr lang="fr-FR" dirty="0"/>
          </a:p>
        </p:txBody>
      </p:sp>
      <p:sp>
        <p:nvSpPr>
          <p:cNvPr id="5" name="Espace réservé du contenu 2"/>
          <p:cNvSpPr>
            <a:spLocks noGrp="1"/>
          </p:cNvSpPr>
          <p:nvPr>
            <p:ph sz="quarter" idx="1"/>
          </p:nvPr>
        </p:nvSpPr>
        <p:spPr>
          <a:xfrm>
            <a:off x="467544" y="1484784"/>
            <a:ext cx="8229600" cy="4680520"/>
          </a:xfrm>
        </p:spPr>
        <p:txBody>
          <a:bodyPr>
            <a:normAutofit lnSpcReduction="10000"/>
          </a:bodyPr>
          <a:lstStyle/>
          <a:p>
            <a:r>
              <a:rPr lang="fr-FR" dirty="0" smtClean="0"/>
              <a:t>Juste la chronologie :</a:t>
            </a:r>
          </a:p>
          <a:p>
            <a:pPr lvl="1"/>
            <a:r>
              <a:rPr lang="fr-FR" dirty="0" smtClean="0"/>
              <a:t>Première description en 1980 (RFC 760)</a:t>
            </a:r>
          </a:p>
          <a:p>
            <a:pPr lvl="1"/>
            <a:r>
              <a:rPr lang="fr-FR" dirty="0" smtClean="0"/>
              <a:t>Définition des Classe B et C (après A) en 1984</a:t>
            </a:r>
          </a:p>
          <a:p>
            <a:pPr lvl="1"/>
            <a:r>
              <a:rPr lang="fr-FR" dirty="0" smtClean="0"/>
              <a:t>CIDR (</a:t>
            </a:r>
            <a:r>
              <a:rPr lang="fr-FR" dirty="0" err="1" smtClean="0"/>
              <a:t>Classless</a:t>
            </a:r>
            <a:r>
              <a:rPr lang="fr-FR" dirty="0" smtClean="0"/>
              <a:t> Inter-</a:t>
            </a:r>
            <a:r>
              <a:rPr lang="fr-FR" dirty="0" err="1" smtClean="0"/>
              <a:t>domain</a:t>
            </a:r>
            <a:r>
              <a:rPr lang="fr-FR" dirty="0" smtClean="0"/>
              <a:t> </a:t>
            </a:r>
            <a:r>
              <a:rPr lang="fr-FR" dirty="0" err="1" smtClean="0"/>
              <a:t>Routing</a:t>
            </a:r>
            <a:r>
              <a:rPr lang="fr-FR" dirty="0" smtClean="0"/>
              <a:t>) en 1993</a:t>
            </a:r>
          </a:p>
          <a:p>
            <a:pPr lvl="1"/>
            <a:r>
              <a:rPr lang="fr-FR" dirty="0" smtClean="0"/>
              <a:t>Saturation officiel des adresses publiques en février 2011</a:t>
            </a:r>
          </a:p>
          <a:p>
            <a:pPr lvl="1"/>
            <a:endParaRPr lang="fr-FR" dirty="0"/>
          </a:p>
          <a:p>
            <a:r>
              <a:rPr lang="fr-FR" dirty="0" smtClean="0"/>
              <a:t>La définition en class (avant 1993)</a:t>
            </a:r>
          </a:p>
          <a:p>
            <a:pPr lvl="1"/>
            <a:r>
              <a:rPr lang="fr-FR" dirty="0" smtClean="0"/>
              <a:t>Class A  (0.0.0.0 à 127.x.x.x) - CIDR : /8</a:t>
            </a:r>
          </a:p>
          <a:p>
            <a:pPr lvl="1"/>
            <a:r>
              <a:rPr lang="fr-FR" dirty="0" smtClean="0"/>
              <a:t>Class B (128.0.0.0 à 191.x.x.x) - CIDR </a:t>
            </a:r>
            <a:r>
              <a:rPr lang="fr-FR" dirty="0"/>
              <a:t>: </a:t>
            </a:r>
            <a:r>
              <a:rPr lang="fr-FR" dirty="0" smtClean="0"/>
              <a:t>/16</a:t>
            </a:r>
          </a:p>
          <a:p>
            <a:pPr lvl="1"/>
            <a:r>
              <a:rPr lang="fr-FR" dirty="0" smtClean="0"/>
              <a:t>Class C (192.0.0.0 à 223.x.x.x) - CIDR : /24 </a:t>
            </a:r>
          </a:p>
          <a:p>
            <a:pPr lvl="1"/>
            <a:r>
              <a:rPr lang="fr-FR" dirty="0" smtClean="0"/>
              <a:t>Les autres réserves pour le multicast et la maintenance </a:t>
            </a:r>
          </a:p>
        </p:txBody>
      </p:sp>
    </p:spTree>
    <p:extLst>
      <p:ext uri="{BB962C8B-B14F-4D97-AF65-F5344CB8AC3E}">
        <p14:creationId xmlns:p14="http://schemas.microsoft.com/office/powerpoint/2010/main" val="34840138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anim calcmode="lin" valueType="num">
                                      <p:cBhvr additive="base">
                                        <p:cTn id="11"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5">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 calcmode="lin" valueType="num">
                                      <p:cBhvr additive="base">
                                        <p:cTn id="15"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5">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 calcmode="lin" valueType="num">
                                      <p:cBhvr additive="base">
                                        <p:cTn id="19"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anim calcmode="lin" valueType="num">
                                      <p:cBhvr additive="base">
                                        <p:cTn id="23"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5">
                                            <p:txEl>
                                              <p:pRg st="6" end="6"/>
                                            </p:txEl>
                                          </p:spTgt>
                                        </p:tgtEl>
                                        <p:attrNameLst>
                                          <p:attrName>style.visibility</p:attrName>
                                        </p:attrNameLst>
                                      </p:cBhvr>
                                      <p:to>
                                        <p:strVal val="visible"/>
                                      </p:to>
                                    </p:set>
                                    <p:anim calcmode="lin" valueType="num">
                                      <p:cBhvr additive="base">
                                        <p:cTn id="29"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5">
                                            <p:txEl>
                                              <p:pRg st="6" end="6"/>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5">
                                            <p:txEl>
                                              <p:pRg st="7" end="7"/>
                                            </p:txEl>
                                          </p:spTgt>
                                        </p:tgtEl>
                                        <p:attrNameLst>
                                          <p:attrName>style.visibility</p:attrName>
                                        </p:attrNameLst>
                                      </p:cBhvr>
                                      <p:to>
                                        <p:strVal val="visible"/>
                                      </p:to>
                                    </p:set>
                                    <p:anim calcmode="lin" valueType="num">
                                      <p:cBhvr additive="base">
                                        <p:cTn id="33"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5">
                                            <p:txEl>
                                              <p:pRg st="7" end="7"/>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5">
                                            <p:txEl>
                                              <p:pRg st="8" end="8"/>
                                            </p:txEl>
                                          </p:spTgt>
                                        </p:tgtEl>
                                        <p:attrNameLst>
                                          <p:attrName>style.visibility</p:attrName>
                                        </p:attrNameLst>
                                      </p:cBhvr>
                                      <p:to>
                                        <p:strVal val="visible"/>
                                      </p:to>
                                    </p:set>
                                    <p:anim calcmode="lin" valueType="num">
                                      <p:cBhvr additive="base">
                                        <p:cTn id="37" dur="500" fill="hold"/>
                                        <p:tgtEl>
                                          <p:spTgt spid="5">
                                            <p:txEl>
                                              <p:pRg st="8" end="8"/>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
                                            <p:txEl>
                                              <p:pRg st="8" end="8"/>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5">
                                            <p:txEl>
                                              <p:pRg st="9" end="9"/>
                                            </p:txEl>
                                          </p:spTgt>
                                        </p:tgtEl>
                                        <p:attrNameLst>
                                          <p:attrName>style.visibility</p:attrName>
                                        </p:attrNameLst>
                                      </p:cBhvr>
                                      <p:to>
                                        <p:strVal val="visible"/>
                                      </p:to>
                                    </p:set>
                                    <p:anim calcmode="lin" valueType="num">
                                      <p:cBhvr additive="base">
                                        <p:cTn id="41" dur="500" fill="hold"/>
                                        <p:tgtEl>
                                          <p:spTgt spid="5">
                                            <p:txEl>
                                              <p:pRg st="9" end="9"/>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5">
                                            <p:txEl>
                                              <p:pRg st="9" end="9"/>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5">
                                            <p:txEl>
                                              <p:pRg st="10" end="10"/>
                                            </p:txEl>
                                          </p:spTgt>
                                        </p:tgtEl>
                                        <p:attrNameLst>
                                          <p:attrName>style.visibility</p:attrName>
                                        </p:attrNameLst>
                                      </p:cBhvr>
                                      <p:to>
                                        <p:strVal val="visible"/>
                                      </p:to>
                                    </p:set>
                                    <p:anim calcmode="lin" valueType="num">
                                      <p:cBhvr additive="base">
                                        <p:cTn id="45" dur="500" fill="hold"/>
                                        <p:tgtEl>
                                          <p:spTgt spid="5">
                                            <p:txEl>
                                              <p:pRg st="10" end="10"/>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5">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Comment fonctionne le CIDR ?</a:t>
            </a:r>
          </a:p>
        </p:txBody>
      </p:sp>
      <p:sp>
        <p:nvSpPr>
          <p:cNvPr id="3" name="Espace réservé du contenu 2"/>
          <p:cNvSpPr>
            <a:spLocks noGrp="1"/>
          </p:cNvSpPr>
          <p:nvPr>
            <p:ph sz="quarter" idx="1"/>
          </p:nvPr>
        </p:nvSpPr>
        <p:spPr>
          <a:xfrm>
            <a:off x="457200" y="1412776"/>
            <a:ext cx="8229600" cy="4536504"/>
          </a:xfrm>
        </p:spPr>
        <p:txBody>
          <a:bodyPr/>
          <a:lstStyle/>
          <a:p>
            <a:r>
              <a:rPr lang="fr-FR" b="1" i="1" dirty="0" err="1"/>
              <a:t>Classless</a:t>
            </a:r>
            <a:r>
              <a:rPr lang="fr-FR" b="1" i="1" dirty="0"/>
              <a:t> </a:t>
            </a:r>
            <a:r>
              <a:rPr lang="fr-FR" b="1" i="1" dirty="0" err="1"/>
              <a:t>InterDomain</a:t>
            </a:r>
            <a:r>
              <a:rPr lang="fr-FR" b="1" i="1" dirty="0"/>
              <a:t> </a:t>
            </a:r>
            <a:r>
              <a:rPr lang="fr-FR" b="1" i="1" dirty="0" err="1"/>
              <a:t>Routing</a:t>
            </a:r>
            <a:r>
              <a:rPr lang="fr-FR" b="1" i="1" dirty="0"/>
              <a:t> </a:t>
            </a:r>
            <a:r>
              <a:rPr lang="fr-FR" b="1" dirty="0"/>
              <a:t>(</a:t>
            </a:r>
            <a:r>
              <a:rPr lang="fr-FR" dirty="0"/>
              <a:t>CIDR)</a:t>
            </a:r>
          </a:p>
          <a:p>
            <a:pPr lvl="1"/>
            <a:r>
              <a:rPr lang="fr-FR" dirty="0" err="1">
                <a:solidFill>
                  <a:schemeClr val="tx1"/>
                </a:solidFill>
              </a:rPr>
              <a:t>xxxx.xxxx.xxxx.xxxx</a:t>
            </a:r>
            <a:r>
              <a:rPr lang="fr-FR" dirty="0">
                <a:solidFill>
                  <a:schemeClr val="tx1"/>
                </a:solidFill>
              </a:rPr>
              <a:t>/n</a:t>
            </a:r>
          </a:p>
          <a:p>
            <a:pPr lvl="1"/>
            <a:r>
              <a:rPr lang="fr-FR" dirty="0">
                <a:solidFill>
                  <a:schemeClr val="tx1"/>
                </a:solidFill>
              </a:rPr>
              <a:t>n : représente le nombre de bits </a:t>
            </a:r>
            <a:r>
              <a:rPr lang="fr-FR" dirty="0" smtClean="0">
                <a:solidFill>
                  <a:schemeClr val="tx1"/>
                </a:solidFill>
              </a:rPr>
              <a:t>inchangés </a:t>
            </a:r>
            <a:r>
              <a:rPr lang="fr-FR" dirty="0">
                <a:solidFill>
                  <a:schemeClr val="tx1"/>
                </a:solidFill>
              </a:rPr>
              <a:t>(en partant de la gauche définissant la plage d’adresse)</a:t>
            </a:r>
          </a:p>
          <a:p>
            <a:pPr lvl="1"/>
            <a:r>
              <a:rPr lang="fr-FR" dirty="0">
                <a:solidFill>
                  <a:schemeClr val="tx1"/>
                </a:solidFill>
              </a:rPr>
              <a:t>Le plus connu : </a:t>
            </a:r>
            <a:r>
              <a:rPr lang="fr-FR" dirty="0" smtClean="0">
                <a:solidFill>
                  <a:schemeClr val="tx1"/>
                </a:solidFill>
              </a:rPr>
              <a:t>192.168.0.0/24 </a:t>
            </a:r>
            <a:r>
              <a:rPr lang="fr-FR" dirty="0">
                <a:solidFill>
                  <a:schemeClr val="tx1"/>
                </a:solidFill>
              </a:rPr>
              <a:t>= </a:t>
            </a:r>
            <a:r>
              <a:rPr lang="fr-FR" dirty="0" smtClean="0">
                <a:solidFill>
                  <a:schemeClr val="tx1"/>
                </a:solidFill>
              </a:rPr>
              <a:t>192.168.0.x</a:t>
            </a:r>
            <a:endParaRPr lang="fr-FR" dirty="0">
              <a:solidFill>
                <a:schemeClr val="tx1"/>
              </a:solidFill>
            </a:endParaRPr>
          </a:p>
          <a:p>
            <a:pPr lvl="1"/>
            <a:r>
              <a:rPr lang="fr-FR" dirty="0">
                <a:solidFill>
                  <a:schemeClr val="tx1"/>
                </a:solidFill>
              </a:rPr>
              <a:t>Un exemple plus compliqué :</a:t>
            </a:r>
          </a:p>
          <a:p>
            <a:pPr lvl="2"/>
            <a:r>
              <a:rPr lang="fr-FR" dirty="0"/>
              <a:t>99.192.0.0/</a:t>
            </a:r>
            <a:r>
              <a:rPr lang="fr-FR" dirty="0">
                <a:solidFill>
                  <a:srgbClr val="990033"/>
                </a:solidFill>
              </a:rPr>
              <a:t>10</a:t>
            </a:r>
          </a:p>
          <a:p>
            <a:pPr lvl="2"/>
            <a:r>
              <a:rPr lang="fr-FR" dirty="0">
                <a:latin typeface="Courier New" pitchFamily="49" charset="0"/>
                <a:cs typeface="Courier New" pitchFamily="49" charset="0"/>
              </a:rPr>
              <a:t>0110 0011 . 1100 0000 . 0000 0000 . 0000 0000</a:t>
            </a:r>
          </a:p>
          <a:p>
            <a:pPr lvl="2"/>
            <a:r>
              <a:rPr lang="fr-FR" b="1" dirty="0" smtClean="0">
                <a:solidFill>
                  <a:srgbClr val="990033"/>
                </a:solidFill>
                <a:latin typeface="Courier New" pitchFamily="49" charset="0"/>
                <a:cs typeface="Courier New" pitchFamily="49" charset="0"/>
              </a:rPr>
              <a:t>0110 0011 </a:t>
            </a:r>
            <a:r>
              <a:rPr lang="fr-FR" b="1" dirty="0">
                <a:solidFill>
                  <a:srgbClr val="990033"/>
                </a:solidFill>
                <a:latin typeface="Courier New" pitchFamily="49" charset="0"/>
                <a:cs typeface="Courier New" pitchFamily="49" charset="0"/>
              </a:rPr>
              <a:t>. </a:t>
            </a:r>
            <a:r>
              <a:rPr lang="fr-FR" b="1" dirty="0" smtClean="0">
                <a:solidFill>
                  <a:srgbClr val="990033"/>
                </a:solidFill>
                <a:latin typeface="Courier New" pitchFamily="49" charset="0"/>
                <a:cs typeface="Courier New" pitchFamily="49" charset="0"/>
              </a:rPr>
              <a:t>11</a:t>
            </a:r>
            <a:r>
              <a:rPr lang="fr-FR" dirty="0" smtClean="0">
                <a:solidFill>
                  <a:schemeClr val="bg1">
                    <a:lumMod val="85000"/>
                  </a:schemeClr>
                </a:solidFill>
                <a:latin typeface="Courier New" pitchFamily="49" charset="0"/>
                <a:cs typeface="Courier New" pitchFamily="49" charset="0"/>
              </a:rPr>
              <a:t>00 </a:t>
            </a:r>
            <a:r>
              <a:rPr lang="fr-FR" dirty="0">
                <a:solidFill>
                  <a:schemeClr val="bg1">
                    <a:lumMod val="85000"/>
                  </a:schemeClr>
                </a:solidFill>
                <a:latin typeface="Courier New" pitchFamily="49" charset="0"/>
                <a:cs typeface="Courier New" pitchFamily="49" charset="0"/>
              </a:rPr>
              <a:t>0000 . 0000 0000 . 0000 0000</a:t>
            </a:r>
            <a:r>
              <a:rPr lang="fr-FR" dirty="0">
                <a:latin typeface="Courier New" pitchFamily="49" charset="0"/>
                <a:cs typeface="Courier New" pitchFamily="49" charset="0"/>
              </a:rPr>
              <a:t> </a:t>
            </a:r>
          </a:p>
          <a:p>
            <a:pPr lvl="2"/>
            <a:r>
              <a:rPr lang="fr-FR" b="1" dirty="0">
                <a:solidFill>
                  <a:srgbClr val="0070C0"/>
                </a:solidFill>
                <a:latin typeface="Courier New" pitchFamily="49" charset="0"/>
                <a:cs typeface="Courier New" pitchFamily="49" charset="0"/>
              </a:rPr>
              <a:t>0110 0011 . 11xx </a:t>
            </a:r>
            <a:r>
              <a:rPr lang="fr-FR" b="1" dirty="0" err="1">
                <a:solidFill>
                  <a:srgbClr val="0070C0"/>
                </a:solidFill>
                <a:latin typeface="Courier New" pitchFamily="49" charset="0"/>
                <a:cs typeface="Courier New" pitchFamily="49" charset="0"/>
              </a:rPr>
              <a:t>xxxx</a:t>
            </a:r>
            <a:r>
              <a:rPr lang="fr-FR" b="1" dirty="0">
                <a:solidFill>
                  <a:srgbClr val="0070C0"/>
                </a:solidFill>
                <a:latin typeface="Courier New" pitchFamily="49" charset="0"/>
                <a:cs typeface="Courier New" pitchFamily="49" charset="0"/>
              </a:rPr>
              <a:t> . </a:t>
            </a:r>
            <a:r>
              <a:rPr lang="fr-FR" b="1" dirty="0" err="1">
                <a:solidFill>
                  <a:srgbClr val="0070C0"/>
                </a:solidFill>
                <a:latin typeface="Courier New" pitchFamily="49" charset="0"/>
                <a:cs typeface="Courier New" pitchFamily="49" charset="0"/>
              </a:rPr>
              <a:t>xxxx</a:t>
            </a:r>
            <a:r>
              <a:rPr lang="fr-FR" b="1" dirty="0">
                <a:solidFill>
                  <a:srgbClr val="0070C0"/>
                </a:solidFill>
                <a:latin typeface="Courier New" pitchFamily="49" charset="0"/>
                <a:cs typeface="Courier New" pitchFamily="49" charset="0"/>
              </a:rPr>
              <a:t> </a:t>
            </a:r>
            <a:r>
              <a:rPr lang="fr-FR" b="1" dirty="0" err="1">
                <a:solidFill>
                  <a:srgbClr val="0070C0"/>
                </a:solidFill>
                <a:latin typeface="Courier New" pitchFamily="49" charset="0"/>
                <a:cs typeface="Courier New" pitchFamily="49" charset="0"/>
              </a:rPr>
              <a:t>xxxx</a:t>
            </a:r>
            <a:r>
              <a:rPr lang="fr-FR" b="1" dirty="0">
                <a:solidFill>
                  <a:srgbClr val="0070C0"/>
                </a:solidFill>
                <a:latin typeface="Courier New" pitchFamily="49" charset="0"/>
                <a:cs typeface="Courier New" pitchFamily="49" charset="0"/>
              </a:rPr>
              <a:t> . </a:t>
            </a:r>
            <a:r>
              <a:rPr lang="fr-FR" b="1" dirty="0" err="1">
                <a:solidFill>
                  <a:srgbClr val="0070C0"/>
                </a:solidFill>
                <a:latin typeface="Courier New" pitchFamily="49" charset="0"/>
                <a:cs typeface="Courier New" pitchFamily="49" charset="0"/>
              </a:rPr>
              <a:t>xxxx</a:t>
            </a:r>
            <a:r>
              <a:rPr lang="fr-FR" b="1" dirty="0">
                <a:solidFill>
                  <a:srgbClr val="0070C0"/>
                </a:solidFill>
                <a:latin typeface="Courier New" pitchFamily="49" charset="0"/>
                <a:cs typeface="Courier New" pitchFamily="49" charset="0"/>
              </a:rPr>
              <a:t> </a:t>
            </a:r>
            <a:r>
              <a:rPr lang="fr-FR" b="1" dirty="0" err="1">
                <a:solidFill>
                  <a:srgbClr val="0070C0"/>
                </a:solidFill>
                <a:latin typeface="Courier New" pitchFamily="49" charset="0"/>
                <a:cs typeface="Courier New" pitchFamily="49" charset="0"/>
              </a:rPr>
              <a:t>xxxx</a:t>
            </a:r>
            <a:endParaRPr lang="fr-FR" b="1" dirty="0">
              <a:solidFill>
                <a:srgbClr val="0070C0"/>
              </a:solidFill>
              <a:latin typeface="Courier New" pitchFamily="49" charset="0"/>
              <a:cs typeface="Courier New" pitchFamily="49" charset="0"/>
            </a:endParaRPr>
          </a:p>
          <a:p>
            <a:pPr lvl="2"/>
            <a:r>
              <a:rPr lang="fr-FR" dirty="0"/>
              <a:t>=&gt; 99.192.0.0 à 99.255.255.255</a:t>
            </a:r>
          </a:p>
          <a:p>
            <a:endParaRPr lang="fr-FR" dirty="0"/>
          </a:p>
        </p:txBody>
      </p:sp>
    </p:spTree>
    <p:extLst>
      <p:ext uri="{BB962C8B-B14F-4D97-AF65-F5344CB8AC3E}">
        <p14:creationId xmlns:p14="http://schemas.microsoft.com/office/powerpoint/2010/main" val="3532560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nodeType="click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Effect transition="in" filter="fade">
                                      <p:cBhvr>
                                        <p:cTn id="29" dur="1000"/>
                                        <p:tgtEl>
                                          <p:spTgt spid="3">
                                            <p:txEl>
                                              <p:pRg st="4" end="4"/>
                                            </p:txEl>
                                          </p:spTgt>
                                        </p:tgtEl>
                                      </p:cBhvr>
                                    </p:animEffect>
                                    <p:anim calcmode="lin" valueType="num">
                                      <p:cBhvr>
                                        <p:cTn id="30"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nodeType="clickEffect">
                                  <p:stCondLst>
                                    <p:cond delay="0"/>
                                  </p:stCondLst>
                                  <p:childTnLst>
                                    <p:set>
                                      <p:cBhvr>
                                        <p:cTn id="35" dur="1" fill="hold">
                                          <p:stCondLst>
                                            <p:cond delay="0"/>
                                          </p:stCondLst>
                                        </p:cTn>
                                        <p:tgtEl>
                                          <p:spTgt spid="3">
                                            <p:txEl>
                                              <p:pRg st="5" end="5"/>
                                            </p:txEl>
                                          </p:spTgt>
                                        </p:tgtEl>
                                        <p:attrNameLst>
                                          <p:attrName>style.visibility</p:attrName>
                                        </p:attrNameLst>
                                      </p:cBhvr>
                                      <p:to>
                                        <p:strVal val="visible"/>
                                      </p:to>
                                    </p:set>
                                    <p:animEffect transition="in" filter="fade">
                                      <p:cBhvr>
                                        <p:cTn id="36" dur="1000"/>
                                        <p:tgtEl>
                                          <p:spTgt spid="3">
                                            <p:txEl>
                                              <p:pRg st="5" end="5"/>
                                            </p:txEl>
                                          </p:spTgt>
                                        </p:tgtEl>
                                      </p:cBhvr>
                                    </p:animEffect>
                                    <p:anim calcmode="lin" valueType="num">
                                      <p:cBhvr>
                                        <p:cTn id="37"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8"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Effect transition="in" filter="fade">
                                      <p:cBhvr>
                                        <p:cTn id="43" dur="1000"/>
                                        <p:tgtEl>
                                          <p:spTgt spid="3">
                                            <p:txEl>
                                              <p:pRg st="6" end="6"/>
                                            </p:txEl>
                                          </p:spTgt>
                                        </p:tgtEl>
                                      </p:cBhvr>
                                    </p:animEffect>
                                    <p:anim calcmode="lin" valueType="num">
                                      <p:cBhvr>
                                        <p:cTn id="44"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5"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42" presetClass="entr" presetSubtype="0" fill="hold" nodeType="clickEffect">
                                  <p:stCondLst>
                                    <p:cond delay="0"/>
                                  </p:stCondLst>
                                  <p:childTnLst>
                                    <p:set>
                                      <p:cBhvr>
                                        <p:cTn id="49" dur="1" fill="hold">
                                          <p:stCondLst>
                                            <p:cond delay="0"/>
                                          </p:stCondLst>
                                        </p:cTn>
                                        <p:tgtEl>
                                          <p:spTgt spid="3">
                                            <p:txEl>
                                              <p:pRg st="7" end="7"/>
                                            </p:txEl>
                                          </p:spTgt>
                                        </p:tgtEl>
                                        <p:attrNameLst>
                                          <p:attrName>style.visibility</p:attrName>
                                        </p:attrNameLst>
                                      </p:cBhvr>
                                      <p:to>
                                        <p:strVal val="visible"/>
                                      </p:to>
                                    </p:set>
                                    <p:animEffect transition="in" filter="fade">
                                      <p:cBhvr>
                                        <p:cTn id="50" dur="1000"/>
                                        <p:tgtEl>
                                          <p:spTgt spid="3">
                                            <p:txEl>
                                              <p:pRg st="7" end="7"/>
                                            </p:txEl>
                                          </p:spTgt>
                                        </p:tgtEl>
                                      </p:cBhvr>
                                    </p:animEffect>
                                    <p:anim calcmode="lin" valueType="num">
                                      <p:cBhvr>
                                        <p:cTn id="51"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2"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42" presetClass="entr" presetSubtype="0" fill="hold" nodeType="clickEffect">
                                  <p:stCondLst>
                                    <p:cond delay="0"/>
                                  </p:stCondLst>
                                  <p:childTnLst>
                                    <p:set>
                                      <p:cBhvr>
                                        <p:cTn id="56" dur="1" fill="hold">
                                          <p:stCondLst>
                                            <p:cond delay="0"/>
                                          </p:stCondLst>
                                        </p:cTn>
                                        <p:tgtEl>
                                          <p:spTgt spid="3">
                                            <p:txEl>
                                              <p:pRg st="8" end="8"/>
                                            </p:txEl>
                                          </p:spTgt>
                                        </p:tgtEl>
                                        <p:attrNameLst>
                                          <p:attrName>style.visibility</p:attrName>
                                        </p:attrNameLst>
                                      </p:cBhvr>
                                      <p:to>
                                        <p:strVal val="visible"/>
                                      </p:to>
                                    </p:set>
                                    <p:animEffect transition="in" filter="fade">
                                      <p:cBhvr>
                                        <p:cTn id="57" dur="1000"/>
                                        <p:tgtEl>
                                          <p:spTgt spid="3">
                                            <p:txEl>
                                              <p:pRg st="8" end="8"/>
                                            </p:txEl>
                                          </p:spTgt>
                                        </p:tgtEl>
                                      </p:cBhvr>
                                    </p:animEffect>
                                    <p:anim calcmode="lin" valueType="num">
                                      <p:cBhvr>
                                        <p:cTn id="58"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59"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60" fill="hold">
                      <p:stCondLst>
                        <p:cond delay="indefinite"/>
                      </p:stCondLst>
                      <p:childTnLst>
                        <p:par>
                          <p:cTn id="61" fill="hold">
                            <p:stCondLst>
                              <p:cond delay="0"/>
                            </p:stCondLst>
                            <p:childTnLst>
                              <p:par>
                                <p:cTn id="62" presetID="42" presetClass="entr" presetSubtype="0" fill="hold" nodeType="clickEffect">
                                  <p:stCondLst>
                                    <p:cond delay="0"/>
                                  </p:stCondLst>
                                  <p:childTnLst>
                                    <p:set>
                                      <p:cBhvr>
                                        <p:cTn id="63" dur="1" fill="hold">
                                          <p:stCondLst>
                                            <p:cond delay="0"/>
                                          </p:stCondLst>
                                        </p:cTn>
                                        <p:tgtEl>
                                          <p:spTgt spid="3">
                                            <p:txEl>
                                              <p:pRg st="9" end="9"/>
                                            </p:txEl>
                                          </p:spTgt>
                                        </p:tgtEl>
                                        <p:attrNameLst>
                                          <p:attrName>style.visibility</p:attrName>
                                        </p:attrNameLst>
                                      </p:cBhvr>
                                      <p:to>
                                        <p:strVal val="visible"/>
                                      </p:to>
                                    </p:set>
                                    <p:animEffect transition="in" filter="fade">
                                      <p:cBhvr>
                                        <p:cTn id="64" dur="1000"/>
                                        <p:tgtEl>
                                          <p:spTgt spid="3">
                                            <p:txEl>
                                              <p:pRg st="9" end="9"/>
                                            </p:txEl>
                                          </p:spTgt>
                                        </p:tgtEl>
                                      </p:cBhvr>
                                    </p:animEffect>
                                    <p:anim calcmode="lin" valueType="num">
                                      <p:cBhvr>
                                        <p:cTn id="65"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66" dur="10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Derrière les masques</a:t>
            </a:r>
            <a:endParaRPr lang="fr-FR" dirty="0"/>
          </a:p>
        </p:txBody>
      </p:sp>
      <p:sp>
        <p:nvSpPr>
          <p:cNvPr id="3" name="Espace réservé du contenu 2"/>
          <p:cNvSpPr>
            <a:spLocks noGrp="1"/>
          </p:cNvSpPr>
          <p:nvPr>
            <p:ph sz="quarter" idx="1"/>
          </p:nvPr>
        </p:nvSpPr>
        <p:spPr>
          <a:xfrm>
            <a:off x="457200" y="1412776"/>
            <a:ext cx="8229600" cy="4744184"/>
          </a:xfrm>
        </p:spPr>
        <p:txBody>
          <a:bodyPr/>
          <a:lstStyle/>
          <a:p>
            <a:r>
              <a:rPr lang="fr-FR" b="1" i="1" dirty="0" smtClean="0"/>
              <a:t>Le masque sous-réseau</a:t>
            </a:r>
            <a:endParaRPr lang="fr-FR" dirty="0"/>
          </a:p>
          <a:p>
            <a:pPr lvl="1"/>
            <a:r>
              <a:rPr lang="fr-FR" dirty="0" smtClean="0">
                <a:solidFill>
                  <a:schemeClr val="tx1"/>
                </a:solidFill>
              </a:rPr>
              <a:t>Il s’agit d’une valeur IP servant à représenter la taille d’un réseau en traduisant le /n en adresse IP.</a:t>
            </a:r>
            <a:endParaRPr lang="fr-FR" dirty="0">
              <a:solidFill>
                <a:schemeClr val="tx1"/>
              </a:solidFill>
            </a:endParaRPr>
          </a:p>
          <a:p>
            <a:pPr lvl="1"/>
            <a:r>
              <a:rPr lang="fr-FR" dirty="0" smtClean="0">
                <a:solidFill>
                  <a:schemeClr val="tx1"/>
                </a:solidFill>
              </a:rPr>
              <a:t>Dans notre exemple, il s’agit de l’adresse représentée par 10 bits à 1 suivis de 0 </a:t>
            </a:r>
            <a:r>
              <a:rPr lang="fr-FR" dirty="0">
                <a:solidFill>
                  <a:schemeClr val="tx1"/>
                </a:solidFill>
              </a:rPr>
              <a:t>:</a:t>
            </a:r>
          </a:p>
          <a:p>
            <a:pPr lvl="2"/>
            <a:r>
              <a:rPr lang="fr-FR" dirty="0"/>
              <a:t>99.192.0.0/</a:t>
            </a:r>
            <a:r>
              <a:rPr lang="fr-FR" dirty="0">
                <a:solidFill>
                  <a:srgbClr val="990033"/>
                </a:solidFill>
              </a:rPr>
              <a:t>10</a:t>
            </a:r>
          </a:p>
          <a:p>
            <a:pPr lvl="2"/>
            <a:r>
              <a:rPr lang="fr-FR" b="1" dirty="0">
                <a:latin typeface="Courier New" pitchFamily="49" charset="0"/>
                <a:cs typeface="Courier New" pitchFamily="49" charset="0"/>
              </a:rPr>
              <a:t>0110 0011 . 1100 0000 . 0000 0000 . 0000 0000</a:t>
            </a:r>
          </a:p>
          <a:p>
            <a:pPr lvl="2"/>
            <a:r>
              <a:rPr lang="fr-FR" b="1" dirty="0" smtClean="0">
                <a:solidFill>
                  <a:srgbClr val="990033"/>
                </a:solidFill>
                <a:latin typeface="Courier New" pitchFamily="49" charset="0"/>
                <a:cs typeface="Courier New" pitchFamily="49" charset="0"/>
              </a:rPr>
              <a:t>1111 1111 </a:t>
            </a:r>
            <a:r>
              <a:rPr lang="fr-FR" b="1" dirty="0">
                <a:solidFill>
                  <a:srgbClr val="990033"/>
                </a:solidFill>
                <a:latin typeface="Courier New" pitchFamily="49" charset="0"/>
                <a:cs typeface="Courier New" pitchFamily="49" charset="0"/>
              </a:rPr>
              <a:t>. </a:t>
            </a:r>
            <a:r>
              <a:rPr lang="fr-FR" b="1" dirty="0" smtClean="0">
                <a:solidFill>
                  <a:srgbClr val="990033"/>
                </a:solidFill>
                <a:latin typeface="Courier New" pitchFamily="49" charset="0"/>
                <a:cs typeface="Courier New" pitchFamily="49" charset="0"/>
              </a:rPr>
              <a:t>11</a:t>
            </a:r>
            <a:r>
              <a:rPr lang="fr-FR" dirty="0" smtClean="0">
                <a:latin typeface="Courier New" pitchFamily="49" charset="0"/>
                <a:cs typeface="Courier New" pitchFamily="49" charset="0"/>
              </a:rPr>
              <a:t>00 </a:t>
            </a:r>
            <a:r>
              <a:rPr lang="fr-FR" dirty="0">
                <a:latin typeface="Courier New" pitchFamily="49" charset="0"/>
                <a:cs typeface="Courier New" pitchFamily="49" charset="0"/>
              </a:rPr>
              <a:t>0000 . 0000 0000 . 0000 0000</a:t>
            </a:r>
            <a:r>
              <a:rPr lang="fr-FR" b="1" dirty="0">
                <a:latin typeface="Courier New" pitchFamily="49" charset="0"/>
                <a:cs typeface="Courier New" pitchFamily="49" charset="0"/>
              </a:rPr>
              <a:t> </a:t>
            </a:r>
          </a:p>
          <a:p>
            <a:pPr lvl="2"/>
            <a:r>
              <a:rPr lang="fr-FR" dirty="0" smtClean="0">
                <a:solidFill>
                  <a:srgbClr val="0070C0"/>
                </a:solidFill>
                <a:latin typeface="Courier New" pitchFamily="49" charset="0"/>
                <a:cs typeface="Courier New" pitchFamily="49" charset="0"/>
              </a:rPr>
              <a:t>0110 </a:t>
            </a:r>
            <a:r>
              <a:rPr lang="fr-FR" dirty="0">
                <a:solidFill>
                  <a:srgbClr val="0070C0"/>
                </a:solidFill>
                <a:latin typeface="Courier New" pitchFamily="49" charset="0"/>
                <a:cs typeface="Courier New" pitchFamily="49" charset="0"/>
              </a:rPr>
              <a:t>0011 . 11xx </a:t>
            </a:r>
            <a:r>
              <a:rPr lang="fr-FR" dirty="0" err="1">
                <a:solidFill>
                  <a:srgbClr val="0070C0"/>
                </a:solidFill>
                <a:latin typeface="Courier New" pitchFamily="49" charset="0"/>
                <a:cs typeface="Courier New" pitchFamily="49" charset="0"/>
              </a:rPr>
              <a:t>xxxx</a:t>
            </a:r>
            <a:r>
              <a:rPr lang="fr-FR" dirty="0">
                <a:solidFill>
                  <a:srgbClr val="0070C0"/>
                </a:solidFill>
                <a:latin typeface="Courier New" pitchFamily="49" charset="0"/>
                <a:cs typeface="Courier New" pitchFamily="49" charset="0"/>
              </a:rPr>
              <a:t> . </a:t>
            </a:r>
            <a:r>
              <a:rPr lang="fr-FR" dirty="0" err="1">
                <a:solidFill>
                  <a:srgbClr val="0070C0"/>
                </a:solidFill>
                <a:latin typeface="Courier New" pitchFamily="49" charset="0"/>
                <a:cs typeface="Courier New" pitchFamily="49" charset="0"/>
              </a:rPr>
              <a:t>xxxx</a:t>
            </a:r>
            <a:r>
              <a:rPr lang="fr-FR" dirty="0">
                <a:solidFill>
                  <a:srgbClr val="0070C0"/>
                </a:solidFill>
                <a:latin typeface="Courier New" pitchFamily="49" charset="0"/>
                <a:cs typeface="Courier New" pitchFamily="49" charset="0"/>
              </a:rPr>
              <a:t> </a:t>
            </a:r>
            <a:r>
              <a:rPr lang="fr-FR" dirty="0" err="1">
                <a:solidFill>
                  <a:srgbClr val="0070C0"/>
                </a:solidFill>
                <a:latin typeface="Courier New" pitchFamily="49" charset="0"/>
                <a:cs typeface="Courier New" pitchFamily="49" charset="0"/>
              </a:rPr>
              <a:t>xxxx</a:t>
            </a:r>
            <a:r>
              <a:rPr lang="fr-FR" dirty="0">
                <a:solidFill>
                  <a:srgbClr val="0070C0"/>
                </a:solidFill>
                <a:latin typeface="Courier New" pitchFamily="49" charset="0"/>
                <a:cs typeface="Courier New" pitchFamily="49" charset="0"/>
              </a:rPr>
              <a:t> . </a:t>
            </a:r>
            <a:r>
              <a:rPr lang="fr-FR" dirty="0" err="1">
                <a:solidFill>
                  <a:srgbClr val="0070C0"/>
                </a:solidFill>
                <a:latin typeface="Courier New" pitchFamily="49" charset="0"/>
                <a:cs typeface="Courier New" pitchFamily="49" charset="0"/>
              </a:rPr>
              <a:t>xxxx</a:t>
            </a:r>
            <a:r>
              <a:rPr lang="fr-FR" dirty="0">
                <a:solidFill>
                  <a:srgbClr val="0070C0"/>
                </a:solidFill>
                <a:latin typeface="Courier New" pitchFamily="49" charset="0"/>
                <a:cs typeface="Courier New" pitchFamily="49" charset="0"/>
              </a:rPr>
              <a:t> </a:t>
            </a:r>
            <a:r>
              <a:rPr lang="fr-FR" dirty="0" err="1">
                <a:solidFill>
                  <a:srgbClr val="0070C0"/>
                </a:solidFill>
                <a:latin typeface="Courier New" pitchFamily="49" charset="0"/>
                <a:cs typeface="Courier New" pitchFamily="49" charset="0"/>
              </a:rPr>
              <a:t>xxxx</a:t>
            </a:r>
            <a:endParaRPr lang="fr-FR" dirty="0">
              <a:solidFill>
                <a:srgbClr val="0070C0"/>
              </a:solidFill>
              <a:latin typeface="Courier New" pitchFamily="49" charset="0"/>
              <a:cs typeface="Courier New" pitchFamily="49" charset="0"/>
            </a:endParaRPr>
          </a:p>
          <a:p>
            <a:pPr lvl="2"/>
            <a:r>
              <a:rPr lang="fr-FR" dirty="0"/>
              <a:t>=&gt; 99.192.0.0 à </a:t>
            </a:r>
            <a:r>
              <a:rPr lang="fr-FR" dirty="0" smtClean="0"/>
              <a:t>99.255.255.255</a:t>
            </a:r>
          </a:p>
          <a:p>
            <a:pPr lvl="2"/>
            <a:r>
              <a:rPr lang="fr-FR" dirty="0" smtClean="0"/>
              <a:t>Ici le masque est : 255.192.0.0</a:t>
            </a:r>
            <a:endParaRPr lang="fr-FR" dirty="0"/>
          </a:p>
          <a:p>
            <a:endParaRPr lang="fr-FR" dirty="0"/>
          </a:p>
        </p:txBody>
      </p:sp>
    </p:spTree>
    <p:extLst>
      <p:ext uri="{BB962C8B-B14F-4D97-AF65-F5344CB8AC3E}">
        <p14:creationId xmlns:p14="http://schemas.microsoft.com/office/powerpoint/2010/main" val="33448932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nodeType="click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Effect transition="in" filter="fade">
                                      <p:cBhvr>
                                        <p:cTn id="29" dur="1000"/>
                                        <p:tgtEl>
                                          <p:spTgt spid="3">
                                            <p:txEl>
                                              <p:pRg st="4" end="4"/>
                                            </p:txEl>
                                          </p:spTgt>
                                        </p:tgtEl>
                                      </p:cBhvr>
                                    </p:animEffect>
                                    <p:anim calcmode="lin" valueType="num">
                                      <p:cBhvr>
                                        <p:cTn id="30"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nodeType="clickEffect">
                                  <p:stCondLst>
                                    <p:cond delay="0"/>
                                  </p:stCondLst>
                                  <p:childTnLst>
                                    <p:set>
                                      <p:cBhvr>
                                        <p:cTn id="35" dur="1" fill="hold">
                                          <p:stCondLst>
                                            <p:cond delay="0"/>
                                          </p:stCondLst>
                                        </p:cTn>
                                        <p:tgtEl>
                                          <p:spTgt spid="3">
                                            <p:txEl>
                                              <p:pRg st="5" end="5"/>
                                            </p:txEl>
                                          </p:spTgt>
                                        </p:tgtEl>
                                        <p:attrNameLst>
                                          <p:attrName>style.visibility</p:attrName>
                                        </p:attrNameLst>
                                      </p:cBhvr>
                                      <p:to>
                                        <p:strVal val="visible"/>
                                      </p:to>
                                    </p:set>
                                    <p:animEffect transition="in" filter="fade">
                                      <p:cBhvr>
                                        <p:cTn id="36" dur="1000"/>
                                        <p:tgtEl>
                                          <p:spTgt spid="3">
                                            <p:txEl>
                                              <p:pRg st="5" end="5"/>
                                            </p:txEl>
                                          </p:spTgt>
                                        </p:tgtEl>
                                      </p:cBhvr>
                                    </p:animEffect>
                                    <p:anim calcmode="lin" valueType="num">
                                      <p:cBhvr>
                                        <p:cTn id="37"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8"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Effect transition="in" filter="fade">
                                      <p:cBhvr>
                                        <p:cTn id="43" dur="1000"/>
                                        <p:tgtEl>
                                          <p:spTgt spid="3">
                                            <p:txEl>
                                              <p:pRg st="6" end="6"/>
                                            </p:txEl>
                                          </p:spTgt>
                                        </p:tgtEl>
                                      </p:cBhvr>
                                    </p:animEffect>
                                    <p:anim calcmode="lin" valueType="num">
                                      <p:cBhvr>
                                        <p:cTn id="44"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5"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42" presetClass="entr" presetSubtype="0" fill="hold" nodeType="clickEffect">
                                  <p:stCondLst>
                                    <p:cond delay="0"/>
                                  </p:stCondLst>
                                  <p:childTnLst>
                                    <p:set>
                                      <p:cBhvr>
                                        <p:cTn id="49" dur="1" fill="hold">
                                          <p:stCondLst>
                                            <p:cond delay="0"/>
                                          </p:stCondLst>
                                        </p:cTn>
                                        <p:tgtEl>
                                          <p:spTgt spid="3">
                                            <p:txEl>
                                              <p:pRg st="7" end="7"/>
                                            </p:txEl>
                                          </p:spTgt>
                                        </p:tgtEl>
                                        <p:attrNameLst>
                                          <p:attrName>style.visibility</p:attrName>
                                        </p:attrNameLst>
                                      </p:cBhvr>
                                      <p:to>
                                        <p:strVal val="visible"/>
                                      </p:to>
                                    </p:set>
                                    <p:animEffect transition="in" filter="fade">
                                      <p:cBhvr>
                                        <p:cTn id="50" dur="1000"/>
                                        <p:tgtEl>
                                          <p:spTgt spid="3">
                                            <p:txEl>
                                              <p:pRg st="7" end="7"/>
                                            </p:txEl>
                                          </p:spTgt>
                                        </p:tgtEl>
                                      </p:cBhvr>
                                    </p:animEffect>
                                    <p:anim calcmode="lin" valueType="num">
                                      <p:cBhvr>
                                        <p:cTn id="51"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2"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42" presetClass="entr" presetSubtype="0" fill="hold" nodeType="clickEffect">
                                  <p:stCondLst>
                                    <p:cond delay="0"/>
                                  </p:stCondLst>
                                  <p:childTnLst>
                                    <p:set>
                                      <p:cBhvr>
                                        <p:cTn id="56" dur="1" fill="hold">
                                          <p:stCondLst>
                                            <p:cond delay="0"/>
                                          </p:stCondLst>
                                        </p:cTn>
                                        <p:tgtEl>
                                          <p:spTgt spid="3">
                                            <p:txEl>
                                              <p:pRg st="8" end="8"/>
                                            </p:txEl>
                                          </p:spTgt>
                                        </p:tgtEl>
                                        <p:attrNameLst>
                                          <p:attrName>style.visibility</p:attrName>
                                        </p:attrNameLst>
                                      </p:cBhvr>
                                      <p:to>
                                        <p:strVal val="visible"/>
                                      </p:to>
                                    </p:set>
                                    <p:animEffect transition="in" filter="fade">
                                      <p:cBhvr>
                                        <p:cTn id="57" dur="1000"/>
                                        <p:tgtEl>
                                          <p:spTgt spid="3">
                                            <p:txEl>
                                              <p:pRg st="8" end="8"/>
                                            </p:txEl>
                                          </p:spTgt>
                                        </p:tgtEl>
                                      </p:cBhvr>
                                    </p:animEffect>
                                    <p:anim calcmode="lin" valueType="num">
                                      <p:cBhvr>
                                        <p:cTn id="58"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59"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dirty="0" smtClean="0"/>
              <a:t>On sait le calculer mais il sert à quoi ?</a:t>
            </a:r>
            <a:endParaRPr lang="fr-FR" dirty="0"/>
          </a:p>
        </p:txBody>
      </p:sp>
      <p:sp>
        <p:nvSpPr>
          <p:cNvPr id="3" name="Espace réservé du contenu 2"/>
          <p:cNvSpPr>
            <a:spLocks noGrp="1"/>
          </p:cNvSpPr>
          <p:nvPr>
            <p:ph sz="quarter" idx="1"/>
          </p:nvPr>
        </p:nvSpPr>
        <p:spPr>
          <a:xfrm>
            <a:off x="457200" y="1556792"/>
            <a:ext cx="8229600" cy="4600168"/>
          </a:xfrm>
        </p:spPr>
        <p:txBody>
          <a:bodyPr/>
          <a:lstStyle/>
          <a:p>
            <a:r>
              <a:rPr lang="fr-FR" dirty="0" smtClean="0"/>
              <a:t>Il sert dans le calcul machine des adresses :</a:t>
            </a:r>
          </a:p>
          <a:p>
            <a:pPr lvl="1"/>
            <a:r>
              <a:rPr lang="fr-FR" dirty="0" smtClean="0"/>
              <a:t>Adresse réseau d’une adresse A = A  </a:t>
            </a:r>
            <a:r>
              <a:rPr lang="fr-FR" b="1" dirty="0" smtClean="0">
                <a:solidFill>
                  <a:srgbClr val="C00000"/>
                </a:solidFill>
              </a:rPr>
              <a:t>ET</a:t>
            </a:r>
            <a:r>
              <a:rPr lang="fr-FR" dirty="0" smtClean="0"/>
              <a:t>  Masque</a:t>
            </a:r>
          </a:p>
          <a:p>
            <a:pPr lvl="1"/>
            <a:endParaRPr lang="fr-FR" dirty="0" smtClean="0"/>
          </a:p>
          <a:p>
            <a:pPr lvl="1"/>
            <a:r>
              <a:rPr lang="fr-FR" dirty="0" smtClean="0"/>
              <a:t>Exemple :</a:t>
            </a:r>
          </a:p>
          <a:p>
            <a:pPr lvl="2"/>
            <a:r>
              <a:rPr lang="fr-FR" dirty="0" smtClean="0"/>
              <a:t>99.202.3.128 avec le masque </a:t>
            </a:r>
            <a:r>
              <a:rPr lang="fr-FR" dirty="0" smtClean="0">
                <a:solidFill>
                  <a:srgbClr val="C00000"/>
                </a:solidFill>
              </a:rPr>
              <a:t>255.192.0.0</a:t>
            </a:r>
          </a:p>
          <a:p>
            <a:pPr lvl="2"/>
            <a:r>
              <a:rPr lang="fr-FR" b="1" dirty="0">
                <a:latin typeface="Courier New" pitchFamily="49" charset="0"/>
                <a:cs typeface="Courier New" pitchFamily="49" charset="0"/>
              </a:rPr>
              <a:t>0110 0011 . 1100 </a:t>
            </a:r>
            <a:r>
              <a:rPr lang="fr-FR" b="1" dirty="0" smtClean="0">
                <a:latin typeface="Courier New" pitchFamily="49" charset="0"/>
                <a:cs typeface="Courier New" pitchFamily="49" charset="0"/>
              </a:rPr>
              <a:t>1010 </a:t>
            </a:r>
            <a:r>
              <a:rPr lang="fr-FR" b="1" dirty="0">
                <a:latin typeface="Courier New" pitchFamily="49" charset="0"/>
                <a:cs typeface="Courier New" pitchFamily="49" charset="0"/>
              </a:rPr>
              <a:t>. 0000 </a:t>
            </a:r>
            <a:r>
              <a:rPr lang="fr-FR" b="1" dirty="0" smtClean="0">
                <a:latin typeface="Courier New" pitchFamily="49" charset="0"/>
                <a:cs typeface="Courier New" pitchFamily="49" charset="0"/>
              </a:rPr>
              <a:t>0011 </a:t>
            </a:r>
            <a:r>
              <a:rPr lang="fr-FR" b="1" dirty="0">
                <a:latin typeface="Courier New" pitchFamily="49" charset="0"/>
                <a:cs typeface="Courier New" pitchFamily="49" charset="0"/>
              </a:rPr>
              <a:t>. </a:t>
            </a:r>
            <a:r>
              <a:rPr lang="fr-FR" b="1" dirty="0" smtClean="0">
                <a:latin typeface="Courier New" pitchFamily="49" charset="0"/>
                <a:cs typeface="Courier New" pitchFamily="49" charset="0"/>
              </a:rPr>
              <a:t>1000 </a:t>
            </a:r>
            <a:r>
              <a:rPr lang="fr-FR" b="1" dirty="0">
                <a:latin typeface="Courier New" pitchFamily="49" charset="0"/>
                <a:cs typeface="Courier New" pitchFamily="49" charset="0"/>
              </a:rPr>
              <a:t>0000</a:t>
            </a:r>
          </a:p>
          <a:p>
            <a:pPr lvl="2"/>
            <a:r>
              <a:rPr lang="fr-FR" b="1" dirty="0">
                <a:solidFill>
                  <a:srgbClr val="990033"/>
                </a:solidFill>
                <a:latin typeface="Courier New" pitchFamily="49" charset="0"/>
                <a:cs typeface="Courier New" pitchFamily="49" charset="0"/>
              </a:rPr>
              <a:t>1111 1111 . 11</a:t>
            </a:r>
            <a:r>
              <a:rPr lang="fr-FR" dirty="0">
                <a:latin typeface="Courier New" pitchFamily="49" charset="0"/>
                <a:cs typeface="Courier New" pitchFamily="49" charset="0"/>
              </a:rPr>
              <a:t>00 0000 . 0000 0000 . 0000 0000</a:t>
            </a:r>
            <a:r>
              <a:rPr lang="fr-FR" b="1" dirty="0">
                <a:latin typeface="Courier New" pitchFamily="49" charset="0"/>
                <a:cs typeface="Courier New" pitchFamily="49" charset="0"/>
              </a:rPr>
              <a:t> </a:t>
            </a:r>
          </a:p>
          <a:p>
            <a:pPr lvl="2"/>
            <a:r>
              <a:rPr lang="fr-FR" b="1" dirty="0">
                <a:latin typeface="Courier New" pitchFamily="49" charset="0"/>
                <a:cs typeface="Courier New" pitchFamily="49" charset="0"/>
              </a:rPr>
              <a:t>0110 0011 . 1100 </a:t>
            </a:r>
            <a:r>
              <a:rPr lang="fr-FR" b="1" dirty="0" smtClean="0">
                <a:latin typeface="Courier New" pitchFamily="49" charset="0"/>
                <a:cs typeface="Courier New" pitchFamily="49" charset="0"/>
              </a:rPr>
              <a:t>0000 </a:t>
            </a:r>
            <a:r>
              <a:rPr lang="fr-FR" b="1" dirty="0">
                <a:latin typeface="Courier New" pitchFamily="49" charset="0"/>
                <a:cs typeface="Courier New" pitchFamily="49" charset="0"/>
              </a:rPr>
              <a:t>. 0000 </a:t>
            </a:r>
            <a:r>
              <a:rPr lang="fr-FR" b="1" dirty="0" smtClean="0">
                <a:latin typeface="Courier New" pitchFamily="49" charset="0"/>
                <a:cs typeface="Courier New" pitchFamily="49" charset="0"/>
              </a:rPr>
              <a:t>0000 </a:t>
            </a:r>
            <a:r>
              <a:rPr lang="fr-FR" b="1" dirty="0">
                <a:latin typeface="Courier New" pitchFamily="49" charset="0"/>
                <a:cs typeface="Courier New" pitchFamily="49" charset="0"/>
              </a:rPr>
              <a:t>. </a:t>
            </a:r>
            <a:r>
              <a:rPr lang="fr-FR" b="1" dirty="0" smtClean="0">
                <a:latin typeface="Courier New" pitchFamily="49" charset="0"/>
                <a:cs typeface="Courier New" pitchFamily="49" charset="0"/>
              </a:rPr>
              <a:t>0000 </a:t>
            </a:r>
            <a:r>
              <a:rPr lang="fr-FR" b="1" dirty="0">
                <a:latin typeface="Courier New" pitchFamily="49" charset="0"/>
                <a:cs typeface="Courier New" pitchFamily="49" charset="0"/>
              </a:rPr>
              <a:t>0000</a:t>
            </a:r>
          </a:p>
          <a:p>
            <a:pPr lvl="2"/>
            <a:r>
              <a:rPr lang="fr-FR" dirty="0" smtClean="0"/>
              <a:t>99.192.0.0 est donc l’adresse réseau de 99.202.3.128 avec pour masque réseau </a:t>
            </a:r>
            <a:r>
              <a:rPr lang="fr-FR" dirty="0" smtClean="0">
                <a:solidFill>
                  <a:srgbClr val="C00000"/>
                </a:solidFill>
              </a:rPr>
              <a:t>255.192.0.0</a:t>
            </a:r>
            <a:endParaRPr lang="fr-FR" dirty="0">
              <a:solidFill>
                <a:srgbClr val="C00000"/>
              </a:solidFill>
            </a:endParaRPr>
          </a:p>
        </p:txBody>
      </p:sp>
    </p:spTree>
    <p:extLst>
      <p:ext uri="{BB962C8B-B14F-4D97-AF65-F5344CB8AC3E}">
        <p14:creationId xmlns:p14="http://schemas.microsoft.com/office/powerpoint/2010/main" val="2080231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1000"/>
                                        <p:tgtEl>
                                          <p:spTgt spid="3">
                                            <p:txEl>
                                              <p:pRg st="3" end="3"/>
                                            </p:txEl>
                                          </p:spTgt>
                                        </p:tgtEl>
                                      </p:cBhvr>
                                    </p:animEffect>
                                    <p:anim calcmode="lin" valueType="num">
                                      <p:cBhvr>
                                        <p:cTn id="20"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Effect transition="in" filter="fade">
                                      <p:cBhvr>
                                        <p:cTn id="26" dur="1000"/>
                                        <p:tgtEl>
                                          <p:spTgt spid="3">
                                            <p:txEl>
                                              <p:pRg st="4" end="4"/>
                                            </p:txEl>
                                          </p:spTgt>
                                        </p:tgtEl>
                                      </p:cBhvr>
                                    </p:animEffect>
                                    <p:anim calcmode="lin" valueType="num">
                                      <p:cBhvr>
                                        <p:cTn id="27"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animEffect transition="in" filter="fade">
                                      <p:cBhvr>
                                        <p:cTn id="33" dur="1000"/>
                                        <p:tgtEl>
                                          <p:spTgt spid="3">
                                            <p:txEl>
                                              <p:pRg st="5" end="5"/>
                                            </p:txEl>
                                          </p:spTgt>
                                        </p:tgtEl>
                                      </p:cBhvr>
                                    </p:animEffect>
                                    <p:anim calcmode="lin" valueType="num">
                                      <p:cBhvr>
                                        <p:cTn id="34"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5"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nodeType="clickEffect">
                                  <p:stCondLst>
                                    <p:cond delay="0"/>
                                  </p:stCondLst>
                                  <p:childTnLst>
                                    <p:set>
                                      <p:cBhvr>
                                        <p:cTn id="39" dur="1" fill="hold">
                                          <p:stCondLst>
                                            <p:cond delay="0"/>
                                          </p:stCondLst>
                                        </p:cTn>
                                        <p:tgtEl>
                                          <p:spTgt spid="3">
                                            <p:txEl>
                                              <p:pRg st="6" end="6"/>
                                            </p:txEl>
                                          </p:spTgt>
                                        </p:tgtEl>
                                        <p:attrNameLst>
                                          <p:attrName>style.visibility</p:attrName>
                                        </p:attrNameLst>
                                      </p:cBhvr>
                                      <p:to>
                                        <p:strVal val="visible"/>
                                      </p:to>
                                    </p:set>
                                    <p:animEffect transition="in" filter="fade">
                                      <p:cBhvr>
                                        <p:cTn id="40" dur="1000"/>
                                        <p:tgtEl>
                                          <p:spTgt spid="3">
                                            <p:txEl>
                                              <p:pRg st="6" end="6"/>
                                            </p:txEl>
                                          </p:spTgt>
                                        </p:tgtEl>
                                      </p:cBhvr>
                                    </p:animEffect>
                                    <p:anim calcmode="lin" valueType="num">
                                      <p:cBhvr>
                                        <p:cTn id="41"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2"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nodeType="clickEffect">
                                  <p:stCondLst>
                                    <p:cond delay="0"/>
                                  </p:stCondLst>
                                  <p:childTnLst>
                                    <p:set>
                                      <p:cBhvr>
                                        <p:cTn id="46" dur="1" fill="hold">
                                          <p:stCondLst>
                                            <p:cond delay="0"/>
                                          </p:stCondLst>
                                        </p:cTn>
                                        <p:tgtEl>
                                          <p:spTgt spid="3">
                                            <p:txEl>
                                              <p:pRg st="7" end="7"/>
                                            </p:txEl>
                                          </p:spTgt>
                                        </p:tgtEl>
                                        <p:attrNameLst>
                                          <p:attrName>style.visibility</p:attrName>
                                        </p:attrNameLst>
                                      </p:cBhvr>
                                      <p:to>
                                        <p:strVal val="visible"/>
                                      </p:to>
                                    </p:set>
                                    <p:animEffect transition="in" filter="fade">
                                      <p:cBhvr>
                                        <p:cTn id="47" dur="1000"/>
                                        <p:tgtEl>
                                          <p:spTgt spid="3">
                                            <p:txEl>
                                              <p:pRg st="7" end="7"/>
                                            </p:txEl>
                                          </p:spTgt>
                                        </p:tgtEl>
                                      </p:cBhvr>
                                    </p:animEffect>
                                    <p:anim calcmode="lin" valueType="num">
                                      <p:cBhvr>
                                        <p:cTn id="48"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9"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42" presetClass="entr" presetSubtype="0" fill="hold" nodeType="clickEffect">
                                  <p:stCondLst>
                                    <p:cond delay="0"/>
                                  </p:stCondLst>
                                  <p:childTnLst>
                                    <p:set>
                                      <p:cBhvr>
                                        <p:cTn id="53" dur="1" fill="hold">
                                          <p:stCondLst>
                                            <p:cond delay="0"/>
                                          </p:stCondLst>
                                        </p:cTn>
                                        <p:tgtEl>
                                          <p:spTgt spid="3">
                                            <p:txEl>
                                              <p:pRg st="8" end="8"/>
                                            </p:txEl>
                                          </p:spTgt>
                                        </p:tgtEl>
                                        <p:attrNameLst>
                                          <p:attrName>style.visibility</p:attrName>
                                        </p:attrNameLst>
                                      </p:cBhvr>
                                      <p:to>
                                        <p:strVal val="visible"/>
                                      </p:to>
                                    </p:set>
                                    <p:animEffect transition="in" filter="fade">
                                      <p:cBhvr>
                                        <p:cTn id="54" dur="1000"/>
                                        <p:tgtEl>
                                          <p:spTgt spid="3">
                                            <p:txEl>
                                              <p:pRg st="8" end="8"/>
                                            </p:txEl>
                                          </p:spTgt>
                                        </p:tgtEl>
                                      </p:cBhvr>
                                    </p:animEffect>
                                    <p:anim calcmode="lin" valueType="num">
                                      <p:cBhvr>
                                        <p:cTn id="55"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56"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Pratique 1</a:t>
            </a:r>
            <a:endParaRPr lang="fr-FR" dirty="0"/>
          </a:p>
        </p:txBody>
      </p:sp>
      <p:sp>
        <p:nvSpPr>
          <p:cNvPr id="3" name="Espace réservé du contenu 2"/>
          <p:cNvSpPr>
            <a:spLocks noGrp="1"/>
          </p:cNvSpPr>
          <p:nvPr>
            <p:ph sz="quarter" idx="1"/>
          </p:nvPr>
        </p:nvSpPr>
        <p:spPr>
          <a:xfrm>
            <a:off x="457200" y="1412776"/>
            <a:ext cx="8229600" cy="4744184"/>
          </a:xfrm>
        </p:spPr>
        <p:txBody>
          <a:bodyPr/>
          <a:lstStyle/>
          <a:p>
            <a:r>
              <a:rPr lang="fr-FR" dirty="0"/>
              <a:t>Calculer les plages d’adresses suivantes :</a:t>
            </a:r>
          </a:p>
          <a:p>
            <a:pPr lvl="1"/>
            <a:endParaRPr lang="fr-FR" dirty="0"/>
          </a:p>
          <a:p>
            <a:pPr lvl="1"/>
            <a:r>
              <a:rPr lang="fr-FR" dirty="0"/>
              <a:t>160.215.160.0 à 160.215.191.255</a:t>
            </a:r>
          </a:p>
          <a:p>
            <a:pPr lvl="1"/>
            <a:r>
              <a:rPr lang="fr-FR" dirty="0"/>
              <a:t>10100000 11010111 101xxxxx </a:t>
            </a:r>
            <a:r>
              <a:rPr lang="fr-FR" dirty="0" err="1"/>
              <a:t>xxxxxxxx</a:t>
            </a:r>
            <a:endParaRPr lang="fr-FR" dirty="0"/>
          </a:p>
          <a:p>
            <a:pPr lvl="1"/>
            <a:r>
              <a:rPr lang="fr-FR" dirty="0"/>
              <a:t>160.215.160.0/19</a:t>
            </a:r>
          </a:p>
          <a:p>
            <a:pPr lvl="1"/>
            <a:endParaRPr lang="fr-FR" dirty="0"/>
          </a:p>
          <a:p>
            <a:pPr lvl="1"/>
            <a:r>
              <a:rPr lang="fr-FR" dirty="0"/>
              <a:t>98.52.0.0 à 98.55.255.255</a:t>
            </a:r>
          </a:p>
          <a:p>
            <a:pPr lvl="1"/>
            <a:r>
              <a:rPr lang="fr-FR" dirty="0"/>
              <a:t>01100010 001101xx </a:t>
            </a:r>
            <a:r>
              <a:rPr lang="fr-FR" dirty="0" err="1"/>
              <a:t>xxxxxxx</a:t>
            </a:r>
            <a:r>
              <a:rPr lang="fr-FR" dirty="0"/>
              <a:t> </a:t>
            </a:r>
            <a:r>
              <a:rPr lang="fr-FR" dirty="0" err="1"/>
              <a:t>xxxxxxxx</a:t>
            </a:r>
            <a:endParaRPr lang="fr-FR" dirty="0"/>
          </a:p>
          <a:p>
            <a:pPr lvl="1"/>
            <a:r>
              <a:rPr lang="fr-FR" dirty="0"/>
              <a:t>98.52.0.0/14</a:t>
            </a:r>
          </a:p>
          <a:p>
            <a:endParaRPr lang="fr-FR" dirty="0"/>
          </a:p>
        </p:txBody>
      </p:sp>
    </p:spTree>
    <p:extLst>
      <p:ext uri="{BB962C8B-B14F-4D97-AF65-F5344CB8AC3E}">
        <p14:creationId xmlns:p14="http://schemas.microsoft.com/office/powerpoint/2010/main" val="9578115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arn(inVertical)">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barn(inVertical)">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barn(inVertical)">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barn(inVertical)">
                                      <p:cBhvr>
                                        <p:cTn id="22" dur="500"/>
                                        <p:tgtEl>
                                          <p:spTgt spid="3">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barn(inVertical)">
                                      <p:cBhvr>
                                        <p:cTn id="27" dur="500"/>
                                        <p:tgtEl>
                                          <p:spTgt spid="3">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3">
                                            <p:txEl>
                                              <p:pRg st="8" end="8"/>
                                            </p:txEl>
                                          </p:spTgt>
                                        </p:tgtEl>
                                        <p:attrNameLst>
                                          <p:attrName>style.visibility</p:attrName>
                                        </p:attrNameLst>
                                      </p:cBhvr>
                                      <p:to>
                                        <p:strVal val="visible"/>
                                      </p:to>
                                    </p:set>
                                    <p:animEffect transition="in" filter="barn(inVertical)">
                                      <p:cBhvr>
                                        <p:cTn id="32"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Pratique 2</a:t>
            </a:r>
            <a:endParaRPr lang="fr-FR" dirty="0"/>
          </a:p>
        </p:txBody>
      </p:sp>
      <p:sp>
        <p:nvSpPr>
          <p:cNvPr id="3" name="Espace réservé du contenu 2"/>
          <p:cNvSpPr>
            <a:spLocks noGrp="1"/>
          </p:cNvSpPr>
          <p:nvPr>
            <p:ph sz="quarter" idx="1"/>
          </p:nvPr>
        </p:nvSpPr>
        <p:spPr>
          <a:xfrm>
            <a:off x="457200" y="1412776"/>
            <a:ext cx="8229600" cy="4744184"/>
          </a:xfrm>
        </p:spPr>
        <p:txBody>
          <a:bodyPr/>
          <a:lstStyle/>
          <a:p>
            <a:r>
              <a:rPr lang="fr-FR" dirty="0"/>
              <a:t>Donnez les plages d’adresses suivantes :</a:t>
            </a:r>
          </a:p>
          <a:p>
            <a:pPr lvl="1"/>
            <a:endParaRPr lang="fr-FR" dirty="0"/>
          </a:p>
          <a:p>
            <a:pPr lvl="1"/>
            <a:r>
              <a:rPr lang="fr-FR" dirty="0"/>
              <a:t>208.216.0.0/13</a:t>
            </a:r>
          </a:p>
          <a:p>
            <a:pPr lvl="1"/>
            <a:r>
              <a:rPr lang="fr-FR" dirty="0"/>
              <a:t>11010000 11011</a:t>
            </a:r>
            <a:r>
              <a:rPr lang="fr-FR" b="1" dirty="0">
                <a:solidFill>
                  <a:srgbClr val="FF0000"/>
                </a:solidFill>
              </a:rPr>
              <a:t>000 00000000 00000000</a:t>
            </a:r>
          </a:p>
          <a:p>
            <a:pPr lvl="1"/>
            <a:r>
              <a:rPr lang="fr-FR" dirty="0"/>
              <a:t>208.216.0.0 à 208.223.255.255</a:t>
            </a:r>
          </a:p>
          <a:p>
            <a:pPr lvl="1"/>
            <a:endParaRPr lang="fr-FR" dirty="0"/>
          </a:p>
          <a:p>
            <a:pPr lvl="1"/>
            <a:r>
              <a:rPr lang="fr-FR" dirty="0"/>
              <a:t>20.0.0.0/6</a:t>
            </a:r>
          </a:p>
          <a:p>
            <a:pPr lvl="1"/>
            <a:r>
              <a:rPr lang="fr-FR" dirty="0"/>
              <a:t>000101</a:t>
            </a:r>
            <a:r>
              <a:rPr lang="fr-FR" b="1" dirty="0">
                <a:solidFill>
                  <a:srgbClr val="FF0000"/>
                </a:solidFill>
              </a:rPr>
              <a:t>00 00000000 00000000 00000000</a:t>
            </a:r>
          </a:p>
          <a:p>
            <a:pPr lvl="1"/>
            <a:r>
              <a:rPr lang="fr-FR" dirty="0"/>
              <a:t>20.0.0.0 à 23.255.255.255</a:t>
            </a:r>
          </a:p>
          <a:p>
            <a:endParaRPr lang="fr-FR" dirty="0"/>
          </a:p>
        </p:txBody>
      </p:sp>
    </p:spTree>
    <p:extLst>
      <p:ext uri="{BB962C8B-B14F-4D97-AF65-F5344CB8AC3E}">
        <p14:creationId xmlns:p14="http://schemas.microsoft.com/office/powerpoint/2010/main" val="498780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1000"/>
                                        <p:tgtEl>
                                          <p:spTgt spid="3">
                                            <p:txEl>
                                              <p:pRg st="2" end="2"/>
                                            </p:txEl>
                                          </p:spTgt>
                                        </p:tgtEl>
                                      </p:cBhvr>
                                    </p:animEffect>
                                    <p:anim calcmode="lin" valueType="num">
                                      <p:cBhvr>
                                        <p:cTn id="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3" end="3"/>
                                            </p:txEl>
                                          </p:spTgt>
                                        </p:tgtEl>
                                        <p:attrNameLst>
                                          <p:attrName>style.visibility</p:attrName>
                                        </p:attrNameLst>
                                      </p:cBhvr>
                                      <p:to>
                                        <p:strVal val="visible"/>
                                      </p:to>
                                    </p:set>
                                    <p:animEffect transition="in" filter="fade">
                                      <p:cBhvr>
                                        <p:cTn id="14" dur="1000"/>
                                        <p:tgtEl>
                                          <p:spTgt spid="3">
                                            <p:txEl>
                                              <p:pRg st="3" end="3"/>
                                            </p:txEl>
                                          </p:spTgt>
                                        </p:tgtEl>
                                      </p:cBhvr>
                                    </p:animEffect>
                                    <p:anim calcmode="lin" valueType="num">
                                      <p:cBhvr>
                                        <p:cTn id="1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1000"/>
                                        <p:tgtEl>
                                          <p:spTgt spid="3">
                                            <p:txEl>
                                              <p:pRg st="4" end="4"/>
                                            </p:txEl>
                                          </p:spTgt>
                                        </p:tgtEl>
                                      </p:cBhvr>
                                    </p:animEffect>
                                    <p:anim calcmode="lin" valueType="num">
                                      <p:cBhvr>
                                        <p:cTn id="2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animEffect transition="in" filter="fade">
                                      <p:cBhvr>
                                        <p:cTn id="28" dur="1000"/>
                                        <p:tgtEl>
                                          <p:spTgt spid="3">
                                            <p:txEl>
                                              <p:pRg st="6" end="6"/>
                                            </p:txEl>
                                          </p:spTgt>
                                        </p:tgtEl>
                                      </p:cBhvr>
                                    </p:animEffect>
                                    <p:anim calcmode="lin" valueType="num">
                                      <p:cBhvr>
                                        <p:cTn id="29"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Effect transition="in" filter="fade">
                                      <p:cBhvr>
                                        <p:cTn id="35" dur="1000"/>
                                        <p:tgtEl>
                                          <p:spTgt spid="3">
                                            <p:txEl>
                                              <p:pRg st="7" end="7"/>
                                            </p:txEl>
                                          </p:spTgt>
                                        </p:tgtEl>
                                      </p:cBhvr>
                                    </p:animEffect>
                                    <p:anim calcmode="lin" valueType="num">
                                      <p:cBhvr>
                                        <p:cTn id="36"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fade">
                                      <p:cBhvr>
                                        <p:cTn id="42" dur="1000"/>
                                        <p:tgtEl>
                                          <p:spTgt spid="3">
                                            <p:txEl>
                                              <p:pRg st="8" end="8"/>
                                            </p:txEl>
                                          </p:spTgt>
                                        </p:tgtEl>
                                      </p:cBhvr>
                                    </p:animEffect>
                                    <p:anim calcmode="lin" valueType="num">
                                      <p:cBhvr>
                                        <p:cTn id="43"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152400"/>
            <a:ext cx="8411294" cy="990600"/>
          </a:xfrm>
        </p:spPr>
        <p:txBody>
          <a:bodyPr>
            <a:normAutofit/>
          </a:bodyPr>
          <a:lstStyle/>
          <a:p>
            <a:pPr algn="ctr"/>
            <a:r>
              <a:rPr lang="fr-FR" dirty="0" smtClean="0"/>
              <a:t>BGP</a:t>
            </a:r>
            <a:endParaRPr lang="fr-FR" dirty="0"/>
          </a:p>
        </p:txBody>
      </p:sp>
      <p:cxnSp>
        <p:nvCxnSpPr>
          <p:cNvPr id="23" name="Connecteur droit 22"/>
          <p:cNvCxnSpPr/>
          <p:nvPr/>
        </p:nvCxnSpPr>
        <p:spPr>
          <a:xfrm flipV="1">
            <a:off x="2122205" y="2884754"/>
            <a:ext cx="793611" cy="941894"/>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Connecteur droit 24"/>
          <p:cNvCxnSpPr/>
          <p:nvPr/>
        </p:nvCxnSpPr>
        <p:spPr>
          <a:xfrm flipH="1" flipV="1">
            <a:off x="3419872" y="2884754"/>
            <a:ext cx="792090" cy="1200702"/>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Connecteur droit 27"/>
          <p:cNvCxnSpPr/>
          <p:nvPr/>
        </p:nvCxnSpPr>
        <p:spPr>
          <a:xfrm flipH="1" flipV="1">
            <a:off x="4738893" y="4598575"/>
            <a:ext cx="1057243" cy="612119"/>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Connecteur droit 29"/>
          <p:cNvCxnSpPr/>
          <p:nvPr/>
        </p:nvCxnSpPr>
        <p:spPr>
          <a:xfrm flipH="1">
            <a:off x="4738893" y="3518587"/>
            <a:ext cx="913228" cy="616122"/>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Connecteur droit 38"/>
          <p:cNvCxnSpPr/>
          <p:nvPr/>
        </p:nvCxnSpPr>
        <p:spPr>
          <a:xfrm flipH="1">
            <a:off x="3251290" y="4492404"/>
            <a:ext cx="816654" cy="486357"/>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Connecteur droit 42"/>
          <p:cNvCxnSpPr/>
          <p:nvPr/>
        </p:nvCxnSpPr>
        <p:spPr>
          <a:xfrm flipH="1" flipV="1">
            <a:off x="2122205" y="3943198"/>
            <a:ext cx="480334" cy="961436"/>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Connecteur droit 63"/>
          <p:cNvCxnSpPr/>
          <p:nvPr/>
        </p:nvCxnSpPr>
        <p:spPr>
          <a:xfrm flipH="1" flipV="1">
            <a:off x="3586765" y="2708920"/>
            <a:ext cx="2024833" cy="608014"/>
          </a:xfrm>
          <a:prstGeom prst="line">
            <a:avLst/>
          </a:prstGeom>
        </p:spPr>
        <p:style>
          <a:lnRef idx="1">
            <a:schemeClr val="accent1"/>
          </a:lnRef>
          <a:fillRef idx="0">
            <a:schemeClr val="accent1"/>
          </a:fillRef>
          <a:effectRef idx="0">
            <a:schemeClr val="accent1"/>
          </a:effectRef>
          <a:fontRef idx="minor">
            <a:schemeClr val="tx1"/>
          </a:fontRef>
        </p:style>
      </p:cxnSp>
      <p:sp>
        <p:nvSpPr>
          <p:cNvPr id="24" name="Ellipse 23"/>
          <p:cNvSpPr/>
          <p:nvPr/>
        </p:nvSpPr>
        <p:spPr>
          <a:xfrm>
            <a:off x="2768554" y="2429215"/>
            <a:ext cx="720080" cy="39185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4" name="Ellipse 53"/>
          <p:cNvSpPr/>
          <p:nvPr/>
        </p:nvSpPr>
        <p:spPr>
          <a:xfrm>
            <a:off x="4080587" y="4147268"/>
            <a:ext cx="720080" cy="39185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6" name="Ellipse 55"/>
          <p:cNvSpPr/>
          <p:nvPr/>
        </p:nvSpPr>
        <p:spPr>
          <a:xfrm>
            <a:off x="2511196" y="4929180"/>
            <a:ext cx="720080" cy="39185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7" name="Ellipse 56"/>
          <p:cNvSpPr/>
          <p:nvPr/>
        </p:nvSpPr>
        <p:spPr>
          <a:xfrm>
            <a:off x="5652121" y="3159772"/>
            <a:ext cx="720080" cy="39185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8" name="Ellipse 57"/>
          <p:cNvSpPr/>
          <p:nvPr/>
        </p:nvSpPr>
        <p:spPr>
          <a:xfrm>
            <a:off x="5876529" y="5050769"/>
            <a:ext cx="720080" cy="391858"/>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3" name="Ellipse 32"/>
          <p:cNvSpPr/>
          <p:nvPr/>
        </p:nvSpPr>
        <p:spPr>
          <a:xfrm>
            <a:off x="1331640" y="3682752"/>
            <a:ext cx="720080" cy="39185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 name="ZoneTexte 2"/>
          <p:cNvSpPr txBox="1"/>
          <p:nvPr/>
        </p:nvSpPr>
        <p:spPr>
          <a:xfrm>
            <a:off x="5911806" y="4698385"/>
            <a:ext cx="684803" cy="369332"/>
          </a:xfrm>
          <a:prstGeom prst="rect">
            <a:avLst/>
          </a:prstGeom>
          <a:noFill/>
        </p:spPr>
        <p:txBody>
          <a:bodyPr wrap="none" rtlCol="0">
            <a:spAutoFit/>
          </a:bodyPr>
          <a:lstStyle/>
          <a:p>
            <a:r>
              <a:rPr lang="fr-FR" dirty="0" smtClean="0"/>
              <a:t>AS 1</a:t>
            </a:r>
            <a:endParaRPr lang="fr-FR" dirty="0"/>
          </a:p>
        </p:txBody>
      </p:sp>
      <p:sp>
        <p:nvSpPr>
          <p:cNvPr id="35" name="ZoneTexte 34"/>
          <p:cNvSpPr txBox="1"/>
          <p:nvPr/>
        </p:nvSpPr>
        <p:spPr>
          <a:xfrm>
            <a:off x="5652121" y="2708920"/>
            <a:ext cx="684803" cy="369332"/>
          </a:xfrm>
          <a:prstGeom prst="rect">
            <a:avLst/>
          </a:prstGeom>
          <a:noFill/>
        </p:spPr>
        <p:txBody>
          <a:bodyPr wrap="none" rtlCol="0">
            <a:spAutoFit/>
          </a:bodyPr>
          <a:lstStyle/>
          <a:p>
            <a:r>
              <a:rPr lang="fr-FR" dirty="0" smtClean="0"/>
              <a:t>AS 2</a:t>
            </a:r>
            <a:endParaRPr lang="fr-FR" dirty="0"/>
          </a:p>
        </p:txBody>
      </p:sp>
      <p:sp>
        <p:nvSpPr>
          <p:cNvPr id="36" name="ZoneTexte 35"/>
          <p:cNvSpPr txBox="1"/>
          <p:nvPr/>
        </p:nvSpPr>
        <p:spPr>
          <a:xfrm>
            <a:off x="4115864" y="3682752"/>
            <a:ext cx="684803" cy="369332"/>
          </a:xfrm>
          <a:prstGeom prst="rect">
            <a:avLst/>
          </a:prstGeom>
          <a:noFill/>
        </p:spPr>
        <p:txBody>
          <a:bodyPr wrap="none" rtlCol="0">
            <a:spAutoFit/>
          </a:bodyPr>
          <a:lstStyle/>
          <a:p>
            <a:r>
              <a:rPr lang="fr-FR" dirty="0" smtClean="0"/>
              <a:t>AS 3</a:t>
            </a:r>
            <a:endParaRPr lang="fr-FR" dirty="0"/>
          </a:p>
        </p:txBody>
      </p:sp>
      <p:sp>
        <p:nvSpPr>
          <p:cNvPr id="37" name="ZoneTexte 36"/>
          <p:cNvSpPr txBox="1"/>
          <p:nvPr/>
        </p:nvSpPr>
        <p:spPr>
          <a:xfrm>
            <a:off x="2786192" y="1988840"/>
            <a:ext cx="684803" cy="369332"/>
          </a:xfrm>
          <a:prstGeom prst="rect">
            <a:avLst/>
          </a:prstGeom>
          <a:noFill/>
        </p:spPr>
        <p:txBody>
          <a:bodyPr wrap="none" rtlCol="0">
            <a:spAutoFit/>
          </a:bodyPr>
          <a:lstStyle/>
          <a:p>
            <a:r>
              <a:rPr lang="fr-FR" dirty="0" smtClean="0"/>
              <a:t>AS 4</a:t>
            </a:r>
            <a:endParaRPr lang="fr-FR" dirty="0"/>
          </a:p>
        </p:txBody>
      </p:sp>
      <p:sp>
        <p:nvSpPr>
          <p:cNvPr id="38" name="ZoneTexte 37"/>
          <p:cNvSpPr txBox="1"/>
          <p:nvPr/>
        </p:nvSpPr>
        <p:spPr>
          <a:xfrm>
            <a:off x="2528834" y="4489158"/>
            <a:ext cx="684803" cy="369332"/>
          </a:xfrm>
          <a:prstGeom prst="rect">
            <a:avLst/>
          </a:prstGeom>
          <a:noFill/>
        </p:spPr>
        <p:txBody>
          <a:bodyPr wrap="none" rtlCol="0">
            <a:spAutoFit/>
          </a:bodyPr>
          <a:lstStyle/>
          <a:p>
            <a:r>
              <a:rPr lang="fr-FR" dirty="0" smtClean="0"/>
              <a:t>AS 5</a:t>
            </a:r>
            <a:endParaRPr lang="fr-FR" dirty="0"/>
          </a:p>
        </p:txBody>
      </p:sp>
      <p:sp>
        <p:nvSpPr>
          <p:cNvPr id="40" name="ZoneTexte 39"/>
          <p:cNvSpPr txBox="1"/>
          <p:nvPr/>
        </p:nvSpPr>
        <p:spPr>
          <a:xfrm>
            <a:off x="1349278" y="3197427"/>
            <a:ext cx="684803" cy="369332"/>
          </a:xfrm>
          <a:prstGeom prst="rect">
            <a:avLst/>
          </a:prstGeom>
          <a:noFill/>
        </p:spPr>
        <p:txBody>
          <a:bodyPr wrap="none" rtlCol="0">
            <a:spAutoFit/>
          </a:bodyPr>
          <a:lstStyle/>
          <a:p>
            <a:r>
              <a:rPr lang="fr-FR" dirty="0" smtClean="0"/>
              <a:t>AS 6</a:t>
            </a:r>
            <a:endParaRPr lang="fr-FR" dirty="0"/>
          </a:p>
        </p:txBody>
      </p:sp>
      <p:sp>
        <p:nvSpPr>
          <p:cNvPr id="4" name="Rectangle à coins arrondis 3"/>
          <p:cNvSpPr/>
          <p:nvPr/>
        </p:nvSpPr>
        <p:spPr>
          <a:xfrm>
            <a:off x="5619328" y="5517232"/>
            <a:ext cx="2337048" cy="792088"/>
          </a:xfrm>
          <a:prstGeom prst="roundRect">
            <a:avLst/>
          </a:prstGeom>
          <a:solidFill>
            <a:srgbClr val="92D050"/>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IP : 22.16.0.0/16</a:t>
            </a:r>
          </a:p>
          <a:p>
            <a:pPr algn="ctr"/>
            <a:r>
              <a:rPr lang="fr-FR" dirty="0" smtClean="0"/>
              <a:t>ICI</a:t>
            </a:r>
            <a:endParaRPr lang="fr-FR" dirty="0"/>
          </a:p>
        </p:txBody>
      </p:sp>
      <p:sp>
        <p:nvSpPr>
          <p:cNvPr id="42" name="Rectangle à coins arrondis 41"/>
          <p:cNvSpPr/>
          <p:nvPr/>
        </p:nvSpPr>
        <p:spPr>
          <a:xfrm>
            <a:off x="3812163" y="4665271"/>
            <a:ext cx="2013124" cy="792088"/>
          </a:xfrm>
          <a:prstGeom prst="roundRect">
            <a:avLst/>
          </a:prstGeom>
          <a:solidFill>
            <a:srgbClr val="92D050"/>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IP : </a:t>
            </a:r>
            <a:r>
              <a:rPr lang="fr-FR" dirty="0"/>
              <a:t>22.16.0.0/16</a:t>
            </a:r>
          </a:p>
          <a:p>
            <a:pPr algn="ctr"/>
            <a:r>
              <a:rPr lang="fr-FR" dirty="0" smtClean="0"/>
              <a:t> Par AS3</a:t>
            </a:r>
            <a:endParaRPr lang="fr-FR" dirty="0"/>
          </a:p>
        </p:txBody>
      </p:sp>
      <p:sp>
        <p:nvSpPr>
          <p:cNvPr id="44" name="Rectangle à coins arrondis 43"/>
          <p:cNvSpPr/>
          <p:nvPr/>
        </p:nvSpPr>
        <p:spPr>
          <a:xfrm>
            <a:off x="4030224" y="4765852"/>
            <a:ext cx="2315987" cy="792088"/>
          </a:xfrm>
          <a:prstGeom prst="roundRect">
            <a:avLst/>
          </a:prstGeom>
          <a:solidFill>
            <a:srgbClr val="92D050"/>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IP : </a:t>
            </a:r>
            <a:r>
              <a:rPr lang="fr-FR" dirty="0"/>
              <a:t>22.16.0.0/16</a:t>
            </a:r>
          </a:p>
          <a:p>
            <a:pPr algn="ctr"/>
            <a:r>
              <a:rPr lang="fr-FR" dirty="0" smtClean="0"/>
              <a:t> Par AS3</a:t>
            </a:r>
            <a:endParaRPr lang="fr-FR" dirty="0"/>
          </a:p>
        </p:txBody>
      </p:sp>
      <p:sp>
        <p:nvSpPr>
          <p:cNvPr id="5" name="Flèche droite 4"/>
          <p:cNvSpPr/>
          <p:nvPr/>
        </p:nvSpPr>
        <p:spPr>
          <a:xfrm rot="1676431">
            <a:off x="4991759" y="4699703"/>
            <a:ext cx="720081" cy="209227"/>
          </a:xfrm>
          <a:prstGeom prst="righ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5" name="Flèche droite 44"/>
          <p:cNvSpPr/>
          <p:nvPr/>
        </p:nvSpPr>
        <p:spPr>
          <a:xfrm rot="8772462">
            <a:off x="5028141" y="3774728"/>
            <a:ext cx="720081" cy="209227"/>
          </a:xfrm>
          <a:prstGeom prst="righ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7" name="Flèche droite 46"/>
          <p:cNvSpPr/>
          <p:nvPr/>
        </p:nvSpPr>
        <p:spPr>
          <a:xfrm rot="19853395">
            <a:off x="3370175" y="4790727"/>
            <a:ext cx="720081" cy="209227"/>
          </a:xfrm>
          <a:prstGeom prst="righ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9" name="Rectangle à coins arrondis 48"/>
          <p:cNvSpPr/>
          <p:nvPr/>
        </p:nvSpPr>
        <p:spPr>
          <a:xfrm>
            <a:off x="4269951" y="4929180"/>
            <a:ext cx="2326658" cy="792088"/>
          </a:xfrm>
          <a:prstGeom prst="roundRect">
            <a:avLst/>
          </a:prstGeom>
          <a:solidFill>
            <a:srgbClr val="92D050"/>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IP : </a:t>
            </a:r>
            <a:r>
              <a:rPr lang="fr-FR" dirty="0"/>
              <a:t>22.16.0.0/16</a:t>
            </a:r>
          </a:p>
          <a:p>
            <a:pPr algn="ctr"/>
            <a:r>
              <a:rPr lang="fr-FR" dirty="0" smtClean="0"/>
              <a:t> Par AS3</a:t>
            </a:r>
            <a:endParaRPr lang="fr-FR" dirty="0"/>
          </a:p>
        </p:txBody>
      </p:sp>
      <p:sp>
        <p:nvSpPr>
          <p:cNvPr id="51" name="Flèche droite 50"/>
          <p:cNvSpPr/>
          <p:nvPr/>
        </p:nvSpPr>
        <p:spPr>
          <a:xfrm rot="3312097">
            <a:off x="3560542" y="3257063"/>
            <a:ext cx="720081" cy="209227"/>
          </a:xfrm>
          <a:prstGeom prst="righ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1" name="Rectangle à coins arrondis 30"/>
          <p:cNvSpPr/>
          <p:nvPr/>
        </p:nvSpPr>
        <p:spPr>
          <a:xfrm>
            <a:off x="5211260" y="1869536"/>
            <a:ext cx="2313067" cy="792088"/>
          </a:xfrm>
          <a:prstGeom prst="roundRect">
            <a:avLst/>
          </a:prstGeom>
          <a:solidFill>
            <a:srgbClr val="92D050"/>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IP : </a:t>
            </a:r>
            <a:r>
              <a:rPr lang="fr-FR" dirty="0"/>
              <a:t>22.16.0.0/16</a:t>
            </a:r>
          </a:p>
          <a:p>
            <a:pPr algn="ctr"/>
            <a:r>
              <a:rPr lang="fr-FR" dirty="0" smtClean="0"/>
              <a:t> Par AS2-AS3</a:t>
            </a:r>
            <a:endParaRPr lang="fr-FR" dirty="0"/>
          </a:p>
        </p:txBody>
      </p:sp>
      <p:sp>
        <p:nvSpPr>
          <p:cNvPr id="32" name="Rectangle à coins arrondis 31"/>
          <p:cNvSpPr/>
          <p:nvPr/>
        </p:nvSpPr>
        <p:spPr>
          <a:xfrm>
            <a:off x="2200287" y="1229848"/>
            <a:ext cx="2398894" cy="792088"/>
          </a:xfrm>
          <a:prstGeom prst="roundRect">
            <a:avLst/>
          </a:prstGeom>
          <a:solidFill>
            <a:srgbClr val="92D050"/>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IP : </a:t>
            </a:r>
            <a:r>
              <a:rPr lang="fr-FR" dirty="0"/>
              <a:t>22.16.0.0/16</a:t>
            </a:r>
          </a:p>
          <a:p>
            <a:pPr algn="ctr"/>
            <a:r>
              <a:rPr lang="fr-FR" dirty="0" smtClean="0"/>
              <a:t> Par AS4-AS3</a:t>
            </a:r>
            <a:endParaRPr lang="fr-FR" dirty="0"/>
          </a:p>
        </p:txBody>
      </p:sp>
      <p:sp>
        <p:nvSpPr>
          <p:cNvPr id="34" name="Rectangle à coins arrondis 33"/>
          <p:cNvSpPr/>
          <p:nvPr/>
        </p:nvSpPr>
        <p:spPr>
          <a:xfrm>
            <a:off x="2034081" y="5418049"/>
            <a:ext cx="2424184" cy="792088"/>
          </a:xfrm>
          <a:prstGeom prst="roundRect">
            <a:avLst/>
          </a:prstGeom>
          <a:solidFill>
            <a:srgbClr val="92D050"/>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IP : </a:t>
            </a:r>
            <a:r>
              <a:rPr lang="fr-FR" dirty="0"/>
              <a:t>22.16.0.0/16</a:t>
            </a:r>
          </a:p>
          <a:p>
            <a:pPr algn="ctr"/>
            <a:r>
              <a:rPr lang="fr-FR" dirty="0" smtClean="0"/>
              <a:t> Par AS5-AS3</a:t>
            </a:r>
            <a:endParaRPr lang="fr-FR" dirty="0"/>
          </a:p>
        </p:txBody>
      </p:sp>
      <p:sp>
        <p:nvSpPr>
          <p:cNvPr id="41" name="Flèche droite 40"/>
          <p:cNvSpPr/>
          <p:nvPr/>
        </p:nvSpPr>
        <p:spPr>
          <a:xfrm rot="18648145">
            <a:off x="2035391" y="3129871"/>
            <a:ext cx="720081" cy="209227"/>
          </a:xfrm>
          <a:prstGeom prst="righ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3532023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1"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path" presetSubtype="0" accel="50000" decel="50000" fill="hold" grpId="0" nodeType="clickEffect">
                                  <p:stCondLst>
                                    <p:cond delay="0"/>
                                  </p:stCondLst>
                                  <p:childTnLst>
                                    <p:animMotion origin="layout" path="M 2.77778E-7 2.96296E-6 L -0.18316 -0.13102 " pathEditMode="relative" rAng="0" ptsTypes="AA">
                                      <p:cBhvr>
                                        <p:cTn id="12" dur="2000" fill="hold"/>
                                        <p:tgtEl>
                                          <p:spTgt spid="4"/>
                                        </p:tgtEl>
                                        <p:attrNameLst>
                                          <p:attrName>ppt_x</p:attrName>
                                          <p:attrName>ppt_y</p:attrName>
                                        </p:attrNameLst>
                                      </p:cBhvr>
                                      <p:rCtr x="-9167" y="-6551"/>
                                    </p:animMotion>
                                  </p:childTnLst>
                                </p:cTn>
                              </p:par>
                            </p:childTnLst>
                          </p:cTn>
                        </p:par>
                      </p:childTnLst>
                    </p:cTn>
                  </p:par>
                  <p:par>
                    <p:cTn id="13" fill="hold">
                      <p:stCondLst>
                        <p:cond delay="indefinite"/>
                      </p:stCondLst>
                      <p:childTnLst>
                        <p:par>
                          <p:cTn id="14" fill="hold">
                            <p:stCondLst>
                              <p:cond delay="0"/>
                            </p:stCondLst>
                            <p:childTnLst>
                              <p:par>
                                <p:cTn id="15" presetID="42" presetClass="exit" presetSubtype="0" fill="hold" grpId="2" nodeType="clickEffect">
                                  <p:stCondLst>
                                    <p:cond delay="0"/>
                                  </p:stCondLst>
                                  <p:childTnLst>
                                    <p:animEffect transition="out" filter="fade">
                                      <p:cBhvr>
                                        <p:cTn id="16" dur="1000"/>
                                        <p:tgtEl>
                                          <p:spTgt spid="4"/>
                                        </p:tgtEl>
                                      </p:cBhvr>
                                    </p:animEffect>
                                    <p:anim calcmode="lin" valueType="num">
                                      <p:cBhvr>
                                        <p:cTn id="17" dur="1000"/>
                                        <p:tgtEl>
                                          <p:spTgt spid="4"/>
                                        </p:tgtEl>
                                        <p:attrNameLst>
                                          <p:attrName>ppt_x</p:attrName>
                                        </p:attrNameLst>
                                      </p:cBhvr>
                                      <p:tavLst>
                                        <p:tav tm="0">
                                          <p:val>
                                            <p:strVal val="ppt_x"/>
                                          </p:val>
                                        </p:tav>
                                        <p:tav tm="100000">
                                          <p:val>
                                            <p:strVal val="ppt_x"/>
                                          </p:val>
                                        </p:tav>
                                      </p:tavLst>
                                    </p:anim>
                                    <p:anim calcmode="lin" valueType="num">
                                      <p:cBhvr>
                                        <p:cTn id="18" dur="1000"/>
                                        <p:tgtEl>
                                          <p:spTgt spid="4"/>
                                        </p:tgtEl>
                                        <p:attrNameLst>
                                          <p:attrName>ppt_y</p:attrName>
                                        </p:attrNameLst>
                                      </p:cBhvr>
                                      <p:tavLst>
                                        <p:tav tm="0">
                                          <p:val>
                                            <p:strVal val="ppt_y"/>
                                          </p:val>
                                        </p:tav>
                                        <p:tav tm="100000">
                                          <p:val>
                                            <p:strVal val="ppt_y+.1"/>
                                          </p:val>
                                        </p:tav>
                                      </p:tavLst>
                                    </p:anim>
                                    <p:set>
                                      <p:cBhvr>
                                        <p:cTn id="19" dur="1" fill="hold">
                                          <p:stCondLst>
                                            <p:cond delay="999"/>
                                          </p:stCondLst>
                                        </p:cTn>
                                        <p:tgtEl>
                                          <p:spTgt spid="4"/>
                                        </p:tgtEl>
                                        <p:attrNameLst>
                                          <p:attrName>style.visibility</p:attrName>
                                        </p:attrNameLst>
                                      </p:cBhvr>
                                      <p:to>
                                        <p:strVal val="hidden"/>
                                      </p:to>
                                    </p:set>
                                  </p:childTnLst>
                                </p:cTn>
                              </p:par>
                            </p:childTnLst>
                          </p:cTn>
                        </p:par>
                        <p:par>
                          <p:cTn id="20" fill="hold">
                            <p:stCondLst>
                              <p:cond delay="1000"/>
                            </p:stCondLst>
                            <p:childTnLst>
                              <p:par>
                                <p:cTn id="21" presetID="42" presetClass="entr" presetSubtype="0" fill="hold" grpId="0" nodeType="after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fade">
                                      <p:cBhvr>
                                        <p:cTn id="23" dur="1000"/>
                                        <p:tgtEl>
                                          <p:spTgt spid="5"/>
                                        </p:tgtEl>
                                      </p:cBhvr>
                                    </p:animEffect>
                                    <p:anim calcmode="lin" valueType="num">
                                      <p:cBhvr>
                                        <p:cTn id="24" dur="1000" fill="hold"/>
                                        <p:tgtEl>
                                          <p:spTgt spid="5"/>
                                        </p:tgtEl>
                                        <p:attrNameLst>
                                          <p:attrName>ppt_x</p:attrName>
                                        </p:attrNameLst>
                                      </p:cBhvr>
                                      <p:tavLst>
                                        <p:tav tm="0">
                                          <p:val>
                                            <p:strVal val="#ppt_x"/>
                                          </p:val>
                                        </p:tav>
                                        <p:tav tm="100000">
                                          <p:val>
                                            <p:strVal val="#ppt_x"/>
                                          </p:val>
                                        </p:tav>
                                      </p:tavLst>
                                    </p:anim>
                                    <p:anim calcmode="lin" valueType="num">
                                      <p:cBhvr>
                                        <p:cTn id="25" dur="1000" fill="hold"/>
                                        <p:tgtEl>
                                          <p:spTgt spid="5"/>
                                        </p:tgtEl>
                                        <p:attrNameLst>
                                          <p:attrName>ppt_y</p:attrName>
                                        </p:attrNameLst>
                                      </p:cBhvr>
                                      <p:tavLst>
                                        <p:tav tm="0">
                                          <p:val>
                                            <p:strVal val="#ppt_y+.1"/>
                                          </p:val>
                                        </p:tav>
                                        <p:tav tm="100000">
                                          <p:val>
                                            <p:strVal val="#ppt_y"/>
                                          </p:val>
                                        </p:tav>
                                      </p:tavLst>
                                    </p:anim>
                                  </p:childTnLst>
                                </p:cTn>
                              </p:par>
                            </p:childTnLst>
                          </p:cTn>
                        </p:par>
                        <p:par>
                          <p:cTn id="26" fill="hold">
                            <p:stCondLst>
                              <p:cond delay="2000"/>
                            </p:stCondLst>
                            <p:childTnLst>
                              <p:par>
                                <p:cTn id="27" presetID="2" presetClass="entr" presetSubtype="4" fill="hold" grpId="1" nodeType="afterEffect">
                                  <p:stCondLst>
                                    <p:cond delay="0"/>
                                  </p:stCondLst>
                                  <p:childTnLst>
                                    <p:set>
                                      <p:cBhvr>
                                        <p:cTn id="28" dur="1" fill="hold">
                                          <p:stCondLst>
                                            <p:cond delay="0"/>
                                          </p:stCondLst>
                                        </p:cTn>
                                        <p:tgtEl>
                                          <p:spTgt spid="42"/>
                                        </p:tgtEl>
                                        <p:attrNameLst>
                                          <p:attrName>style.visibility</p:attrName>
                                        </p:attrNameLst>
                                      </p:cBhvr>
                                      <p:to>
                                        <p:strVal val="visible"/>
                                      </p:to>
                                    </p:set>
                                    <p:anim calcmode="lin" valueType="num">
                                      <p:cBhvr additive="base">
                                        <p:cTn id="29" dur="500" fill="hold"/>
                                        <p:tgtEl>
                                          <p:spTgt spid="42"/>
                                        </p:tgtEl>
                                        <p:attrNameLst>
                                          <p:attrName>ppt_x</p:attrName>
                                        </p:attrNameLst>
                                      </p:cBhvr>
                                      <p:tavLst>
                                        <p:tav tm="0">
                                          <p:val>
                                            <p:strVal val="#ppt_x"/>
                                          </p:val>
                                        </p:tav>
                                        <p:tav tm="100000">
                                          <p:val>
                                            <p:strVal val="#ppt_x"/>
                                          </p:val>
                                        </p:tav>
                                      </p:tavLst>
                                    </p:anim>
                                    <p:anim calcmode="lin" valueType="num">
                                      <p:cBhvr additive="base">
                                        <p:cTn id="30" dur="500" fill="hold"/>
                                        <p:tgtEl>
                                          <p:spTgt spid="42"/>
                                        </p:tgtEl>
                                        <p:attrNameLst>
                                          <p:attrName>ppt_y</p:attrName>
                                        </p:attrNameLst>
                                      </p:cBhvr>
                                      <p:tavLst>
                                        <p:tav tm="0">
                                          <p:val>
                                            <p:strVal val="1+#ppt_h/2"/>
                                          </p:val>
                                        </p:tav>
                                        <p:tav tm="100000">
                                          <p:val>
                                            <p:strVal val="#ppt_y"/>
                                          </p:val>
                                        </p:tav>
                                      </p:tavLst>
                                    </p:anim>
                                  </p:childTnLst>
                                </p:cTn>
                              </p:par>
                            </p:childTnLst>
                          </p:cTn>
                        </p:par>
                        <p:par>
                          <p:cTn id="31" fill="hold">
                            <p:stCondLst>
                              <p:cond delay="2500"/>
                            </p:stCondLst>
                            <p:childTnLst>
                              <p:par>
                                <p:cTn id="32" presetID="2" presetClass="entr" presetSubtype="4" fill="hold" grpId="1" nodeType="afterEffect">
                                  <p:stCondLst>
                                    <p:cond delay="0"/>
                                  </p:stCondLst>
                                  <p:childTnLst>
                                    <p:set>
                                      <p:cBhvr>
                                        <p:cTn id="33" dur="1" fill="hold">
                                          <p:stCondLst>
                                            <p:cond delay="0"/>
                                          </p:stCondLst>
                                        </p:cTn>
                                        <p:tgtEl>
                                          <p:spTgt spid="44"/>
                                        </p:tgtEl>
                                        <p:attrNameLst>
                                          <p:attrName>style.visibility</p:attrName>
                                        </p:attrNameLst>
                                      </p:cBhvr>
                                      <p:to>
                                        <p:strVal val="visible"/>
                                      </p:to>
                                    </p:set>
                                    <p:anim calcmode="lin" valueType="num">
                                      <p:cBhvr additive="base">
                                        <p:cTn id="34" dur="500" fill="hold"/>
                                        <p:tgtEl>
                                          <p:spTgt spid="44"/>
                                        </p:tgtEl>
                                        <p:attrNameLst>
                                          <p:attrName>ppt_x</p:attrName>
                                        </p:attrNameLst>
                                      </p:cBhvr>
                                      <p:tavLst>
                                        <p:tav tm="0">
                                          <p:val>
                                            <p:strVal val="#ppt_x"/>
                                          </p:val>
                                        </p:tav>
                                        <p:tav tm="100000">
                                          <p:val>
                                            <p:strVal val="#ppt_x"/>
                                          </p:val>
                                        </p:tav>
                                      </p:tavLst>
                                    </p:anim>
                                    <p:anim calcmode="lin" valueType="num">
                                      <p:cBhvr additive="base">
                                        <p:cTn id="35" dur="500" fill="hold"/>
                                        <p:tgtEl>
                                          <p:spTgt spid="44"/>
                                        </p:tgtEl>
                                        <p:attrNameLst>
                                          <p:attrName>ppt_y</p:attrName>
                                        </p:attrNameLst>
                                      </p:cBhvr>
                                      <p:tavLst>
                                        <p:tav tm="0">
                                          <p:val>
                                            <p:strVal val="1+#ppt_h/2"/>
                                          </p:val>
                                        </p:tav>
                                        <p:tav tm="100000">
                                          <p:val>
                                            <p:strVal val="#ppt_y"/>
                                          </p:val>
                                        </p:tav>
                                      </p:tavLst>
                                    </p:anim>
                                  </p:childTnLst>
                                </p:cTn>
                              </p:par>
                            </p:childTnLst>
                          </p:cTn>
                        </p:par>
                        <p:par>
                          <p:cTn id="36" fill="hold">
                            <p:stCondLst>
                              <p:cond delay="3000"/>
                            </p:stCondLst>
                            <p:childTnLst>
                              <p:par>
                                <p:cTn id="37" presetID="2" presetClass="entr" presetSubtype="4" fill="hold" grpId="1" nodeType="afterEffect">
                                  <p:stCondLst>
                                    <p:cond delay="0"/>
                                  </p:stCondLst>
                                  <p:childTnLst>
                                    <p:set>
                                      <p:cBhvr>
                                        <p:cTn id="38" dur="1" fill="hold">
                                          <p:stCondLst>
                                            <p:cond delay="0"/>
                                          </p:stCondLst>
                                        </p:cTn>
                                        <p:tgtEl>
                                          <p:spTgt spid="49"/>
                                        </p:tgtEl>
                                        <p:attrNameLst>
                                          <p:attrName>style.visibility</p:attrName>
                                        </p:attrNameLst>
                                      </p:cBhvr>
                                      <p:to>
                                        <p:strVal val="visible"/>
                                      </p:to>
                                    </p:set>
                                    <p:anim calcmode="lin" valueType="num">
                                      <p:cBhvr additive="base">
                                        <p:cTn id="39" dur="500" fill="hold"/>
                                        <p:tgtEl>
                                          <p:spTgt spid="49"/>
                                        </p:tgtEl>
                                        <p:attrNameLst>
                                          <p:attrName>ppt_x</p:attrName>
                                        </p:attrNameLst>
                                      </p:cBhvr>
                                      <p:tavLst>
                                        <p:tav tm="0">
                                          <p:val>
                                            <p:strVal val="#ppt_x"/>
                                          </p:val>
                                        </p:tav>
                                        <p:tav tm="100000">
                                          <p:val>
                                            <p:strVal val="#ppt_x"/>
                                          </p:val>
                                        </p:tav>
                                      </p:tavLst>
                                    </p:anim>
                                    <p:anim calcmode="lin" valueType="num">
                                      <p:cBhvr additive="base">
                                        <p:cTn id="40" dur="500" fill="hold"/>
                                        <p:tgtEl>
                                          <p:spTgt spid="49"/>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42" presetClass="path" presetSubtype="0" accel="50000" decel="50000" fill="hold" grpId="0" nodeType="clickEffect">
                                  <p:stCondLst>
                                    <p:cond delay="0"/>
                                  </p:stCondLst>
                                  <p:childTnLst>
                                    <p:animMotion origin="layout" path="M 0 1.48148E-6 L 0.15747 -0.14699 " pathEditMode="relative" rAng="0" ptsTypes="AA">
                                      <p:cBhvr>
                                        <p:cTn id="44" dur="2000" fill="hold"/>
                                        <p:tgtEl>
                                          <p:spTgt spid="44"/>
                                        </p:tgtEl>
                                        <p:attrNameLst>
                                          <p:attrName>ppt_x</p:attrName>
                                          <p:attrName>ppt_y</p:attrName>
                                        </p:attrNameLst>
                                      </p:cBhvr>
                                      <p:rCtr x="7865" y="-7361"/>
                                    </p:animMotion>
                                  </p:childTnLst>
                                </p:cTn>
                              </p:par>
                              <p:par>
                                <p:cTn id="45" presetID="42" presetClass="path" presetSubtype="0" accel="50000" decel="50000" fill="hold" grpId="0" nodeType="withEffect">
                                  <p:stCondLst>
                                    <p:cond delay="0"/>
                                  </p:stCondLst>
                                  <p:childTnLst>
                                    <p:animMotion origin="layout" path="M 0.01441 -0.00695 L -0.15226 0.11203 " pathEditMode="relative" rAng="0" ptsTypes="AA">
                                      <p:cBhvr>
                                        <p:cTn id="46" dur="2000" fill="hold"/>
                                        <p:tgtEl>
                                          <p:spTgt spid="42"/>
                                        </p:tgtEl>
                                        <p:attrNameLst>
                                          <p:attrName>ppt_x</p:attrName>
                                          <p:attrName>ppt_y</p:attrName>
                                        </p:attrNameLst>
                                      </p:cBhvr>
                                      <p:rCtr x="-8333" y="5949"/>
                                    </p:animMotion>
                                  </p:childTnLst>
                                </p:cTn>
                              </p:par>
                              <p:par>
                                <p:cTn id="47" presetID="42" presetClass="path" presetSubtype="0" accel="50000" decel="50000" fill="hold" grpId="0" nodeType="withEffect">
                                  <p:stCondLst>
                                    <p:cond delay="0"/>
                                  </p:stCondLst>
                                  <p:childTnLst>
                                    <p:animMotion origin="layout" path="M 0 1.48148E-6 L -0.14965 -0.25208 " pathEditMode="relative" rAng="0" ptsTypes="AA">
                                      <p:cBhvr>
                                        <p:cTn id="48" dur="2000" fill="hold"/>
                                        <p:tgtEl>
                                          <p:spTgt spid="49"/>
                                        </p:tgtEl>
                                        <p:attrNameLst>
                                          <p:attrName>ppt_x</p:attrName>
                                          <p:attrName>ppt_y</p:attrName>
                                        </p:attrNameLst>
                                      </p:cBhvr>
                                      <p:rCtr x="-7483" y="-12616"/>
                                    </p:animMotion>
                                  </p:childTnLst>
                                </p:cTn>
                              </p:par>
                            </p:childTnLst>
                          </p:cTn>
                        </p:par>
                      </p:childTnLst>
                    </p:cTn>
                  </p:par>
                  <p:par>
                    <p:cTn id="49" fill="hold">
                      <p:stCondLst>
                        <p:cond delay="indefinite"/>
                      </p:stCondLst>
                      <p:childTnLst>
                        <p:par>
                          <p:cTn id="50" fill="hold">
                            <p:stCondLst>
                              <p:cond delay="0"/>
                            </p:stCondLst>
                            <p:childTnLst>
                              <p:par>
                                <p:cTn id="51" presetID="42" presetClass="entr" presetSubtype="0" fill="hold" grpId="0" nodeType="clickEffect">
                                  <p:stCondLst>
                                    <p:cond delay="0"/>
                                  </p:stCondLst>
                                  <p:childTnLst>
                                    <p:set>
                                      <p:cBhvr>
                                        <p:cTn id="52" dur="1" fill="hold">
                                          <p:stCondLst>
                                            <p:cond delay="0"/>
                                          </p:stCondLst>
                                        </p:cTn>
                                        <p:tgtEl>
                                          <p:spTgt spid="45"/>
                                        </p:tgtEl>
                                        <p:attrNameLst>
                                          <p:attrName>style.visibility</p:attrName>
                                        </p:attrNameLst>
                                      </p:cBhvr>
                                      <p:to>
                                        <p:strVal val="visible"/>
                                      </p:to>
                                    </p:set>
                                    <p:animEffect transition="in" filter="fade">
                                      <p:cBhvr>
                                        <p:cTn id="53" dur="1000"/>
                                        <p:tgtEl>
                                          <p:spTgt spid="45"/>
                                        </p:tgtEl>
                                      </p:cBhvr>
                                    </p:animEffect>
                                    <p:anim calcmode="lin" valueType="num">
                                      <p:cBhvr>
                                        <p:cTn id="54" dur="1000" fill="hold"/>
                                        <p:tgtEl>
                                          <p:spTgt spid="45"/>
                                        </p:tgtEl>
                                        <p:attrNameLst>
                                          <p:attrName>ppt_x</p:attrName>
                                        </p:attrNameLst>
                                      </p:cBhvr>
                                      <p:tavLst>
                                        <p:tav tm="0">
                                          <p:val>
                                            <p:strVal val="#ppt_x"/>
                                          </p:val>
                                        </p:tav>
                                        <p:tav tm="100000">
                                          <p:val>
                                            <p:strVal val="#ppt_x"/>
                                          </p:val>
                                        </p:tav>
                                      </p:tavLst>
                                    </p:anim>
                                    <p:anim calcmode="lin" valueType="num">
                                      <p:cBhvr>
                                        <p:cTn id="55" dur="1000" fill="hold"/>
                                        <p:tgtEl>
                                          <p:spTgt spid="45"/>
                                        </p:tgtEl>
                                        <p:attrNameLst>
                                          <p:attrName>ppt_y</p:attrName>
                                        </p:attrNameLst>
                                      </p:cBhvr>
                                      <p:tavLst>
                                        <p:tav tm="0">
                                          <p:val>
                                            <p:strVal val="#ppt_y+.1"/>
                                          </p:val>
                                        </p:tav>
                                        <p:tav tm="100000">
                                          <p:val>
                                            <p:strVal val="#ppt_y"/>
                                          </p:val>
                                        </p:tav>
                                      </p:tavLst>
                                    </p:anim>
                                  </p:childTnLst>
                                </p:cTn>
                              </p:par>
                              <p:par>
                                <p:cTn id="56" presetID="42" presetClass="entr" presetSubtype="0" fill="hold" grpId="0" nodeType="withEffect">
                                  <p:stCondLst>
                                    <p:cond delay="0"/>
                                  </p:stCondLst>
                                  <p:childTnLst>
                                    <p:set>
                                      <p:cBhvr>
                                        <p:cTn id="57" dur="1" fill="hold">
                                          <p:stCondLst>
                                            <p:cond delay="0"/>
                                          </p:stCondLst>
                                        </p:cTn>
                                        <p:tgtEl>
                                          <p:spTgt spid="47"/>
                                        </p:tgtEl>
                                        <p:attrNameLst>
                                          <p:attrName>style.visibility</p:attrName>
                                        </p:attrNameLst>
                                      </p:cBhvr>
                                      <p:to>
                                        <p:strVal val="visible"/>
                                      </p:to>
                                    </p:set>
                                    <p:animEffect transition="in" filter="fade">
                                      <p:cBhvr>
                                        <p:cTn id="58" dur="1000"/>
                                        <p:tgtEl>
                                          <p:spTgt spid="47"/>
                                        </p:tgtEl>
                                      </p:cBhvr>
                                    </p:animEffect>
                                    <p:anim calcmode="lin" valueType="num">
                                      <p:cBhvr>
                                        <p:cTn id="59" dur="1000" fill="hold"/>
                                        <p:tgtEl>
                                          <p:spTgt spid="47"/>
                                        </p:tgtEl>
                                        <p:attrNameLst>
                                          <p:attrName>ppt_x</p:attrName>
                                        </p:attrNameLst>
                                      </p:cBhvr>
                                      <p:tavLst>
                                        <p:tav tm="0">
                                          <p:val>
                                            <p:strVal val="#ppt_x"/>
                                          </p:val>
                                        </p:tav>
                                        <p:tav tm="100000">
                                          <p:val>
                                            <p:strVal val="#ppt_x"/>
                                          </p:val>
                                        </p:tav>
                                      </p:tavLst>
                                    </p:anim>
                                    <p:anim calcmode="lin" valueType="num">
                                      <p:cBhvr>
                                        <p:cTn id="60" dur="1000" fill="hold"/>
                                        <p:tgtEl>
                                          <p:spTgt spid="47"/>
                                        </p:tgtEl>
                                        <p:attrNameLst>
                                          <p:attrName>ppt_y</p:attrName>
                                        </p:attrNameLst>
                                      </p:cBhvr>
                                      <p:tavLst>
                                        <p:tav tm="0">
                                          <p:val>
                                            <p:strVal val="#ppt_y+.1"/>
                                          </p:val>
                                        </p:tav>
                                        <p:tav tm="100000">
                                          <p:val>
                                            <p:strVal val="#ppt_y"/>
                                          </p:val>
                                        </p:tav>
                                      </p:tavLst>
                                    </p:anim>
                                  </p:childTnLst>
                                </p:cTn>
                              </p:par>
                              <p:par>
                                <p:cTn id="61" presetID="42" presetClass="entr" presetSubtype="0" fill="hold" grpId="0" nodeType="withEffect">
                                  <p:stCondLst>
                                    <p:cond delay="0"/>
                                  </p:stCondLst>
                                  <p:childTnLst>
                                    <p:set>
                                      <p:cBhvr>
                                        <p:cTn id="62" dur="1" fill="hold">
                                          <p:stCondLst>
                                            <p:cond delay="0"/>
                                          </p:stCondLst>
                                        </p:cTn>
                                        <p:tgtEl>
                                          <p:spTgt spid="51"/>
                                        </p:tgtEl>
                                        <p:attrNameLst>
                                          <p:attrName>style.visibility</p:attrName>
                                        </p:attrNameLst>
                                      </p:cBhvr>
                                      <p:to>
                                        <p:strVal val="visible"/>
                                      </p:to>
                                    </p:set>
                                    <p:animEffect transition="in" filter="fade">
                                      <p:cBhvr>
                                        <p:cTn id="63" dur="1000"/>
                                        <p:tgtEl>
                                          <p:spTgt spid="51"/>
                                        </p:tgtEl>
                                      </p:cBhvr>
                                    </p:animEffect>
                                    <p:anim calcmode="lin" valueType="num">
                                      <p:cBhvr>
                                        <p:cTn id="64" dur="1000" fill="hold"/>
                                        <p:tgtEl>
                                          <p:spTgt spid="51"/>
                                        </p:tgtEl>
                                        <p:attrNameLst>
                                          <p:attrName>ppt_x</p:attrName>
                                        </p:attrNameLst>
                                      </p:cBhvr>
                                      <p:tavLst>
                                        <p:tav tm="0">
                                          <p:val>
                                            <p:strVal val="#ppt_x"/>
                                          </p:val>
                                        </p:tav>
                                        <p:tav tm="100000">
                                          <p:val>
                                            <p:strVal val="#ppt_x"/>
                                          </p:val>
                                        </p:tav>
                                      </p:tavLst>
                                    </p:anim>
                                    <p:anim calcmode="lin" valueType="num">
                                      <p:cBhvr>
                                        <p:cTn id="65" dur="1000" fill="hold"/>
                                        <p:tgtEl>
                                          <p:spTgt spid="51"/>
                                        </p:tgtEl>
                                        <p:attrNameLst>
                                          <p:attrName>ppt_y</p:attrName>
                                        </p:attrNameLst>
                                      </p:cBhvr>
                                      <p:tavLst>
                                        <p:tav tm="0">
                                          <p:val>
                                            <p:strVal val="#ppt_y+.1"/>
                                          </p:val>
                                        </p:tav>
                                        <p:tav tm="100000">
                                          <p:val>
                                            <p:strVal val="#ppt_y"/>
                                          </p:val>
                                        </p:tav>
                                      </p:tavLst>
                                    </p:anim>
                                  </p:childTnLst>
                                </p:cTn>
                              </p:par>
                            </p:childTnLst>
                          </p:cTn>
                        </p:par>
                        <p:par>
                          <p:cTn id="66" fill="hold">
                            <p:stCondLst>
                              <p:cond delay="1000"/>
                            </p:stCondLst>
                            <p:childTnLst>
                              <p:par>
                                <p:cTn id="67" presetID="42" presetClass="exit" presetSubtype="0" fill="hold" grpId="2" nodeType="afterEffect">
                                  <p:stCondLst>
                                    <p:cond delay="0"/>
                                  </p:stCondLst>
                                  <p:childTnLst>
                                    <p:animEffect transition="out" filter="fade">
                                      <p:cBhvr>
                                        <p:cTn id="68" dur="1000"/>
                                        <p:tgtEl>
                                          <p:spTgt spid="44"/>
                                        </p:tgtEl>
                                      </p:cBhvr>
                                    </p:animEffect>
                                    <p:anim calcmode="lin" valueType="num">
                                      <p:cBhvr>
                                        <p:cTn id="69" dur="1000"/>
                                        <p:tgtEl>
                                          <p:spTgt spid="44"/>
                                        </p:tgtEl>
                                        <p:attrNameLst>
                                          <p:attrName>ppt_x</p:attrName>
                                        </p:attrNameLst>
                                      </p:cBhvr>
                                      <p:tavLst>
                                        <p:tav tm="0">
                                          <p:val>
                                            <p:strVal val="ppt_x"/>
                                          </p:val>
                                        </p:tav>
                                        <p:tav tm="100000">
                                          <p:val>
                                            <p:strVal val="ppt_x"/>
                                          </p:val>
                                        </p:tav>
                                      </p:tavLst>
                                    </p:anim>
                                    <p:anim calcmode="lin" valueType="num">
                                      <p:cBhvr>
                                        <p:cTn id="70" dur="1000"/>
                                        <p:tgtEl>
                                          <p:spTgt spid="44"/>
                                        </p:tgtEl>
                                        <p:attrNameLst>
                                          <p:attrName>ppt_y</p:attrName>
                                        </p:attrNameLst>
                                      </p:cBhvr>
                                      <p:tavLst>
                                        <p:tav tm="0">
                                          <p:val>
                                            <p:strVal val="ppt_y"/>
                                          </p:val>
                                        </p:tav>
                                        <p:tav tm="100000">
                                          <p:val>
                                            <p:strVal val="ppt_y+.1"/>
                                          </p:val>
                                        </p:tav>
                                      </p:tavLst>
                                    </p:anim>
                                    <p:set>
                                      <p:cBhvr>
                                        <p:cTn id="71" dur="1" fill="hold">
                                          <p:stCondLst>
                                            <p:cond delay="999"/>
                                          </p:stCondLst>
                                        </p:cTn>
                                        <p:tgtEl>
                                          <p:spTgt spid="44"/>
                                        </p:tgtEl>
                                        <p:attrNameLst>
                                          <p:attrName>style.visibility</p:attrName>
                                        </p:attrNameLst>
                                      </p:cBhvr>
                                      <p:to>
                                        <p:strVal val="hidden"/>
                                      </p:to>
                                    </p:set>
                                  </p:childTnLst>
                                </p:cTn>
                              </p:par>
                              <p:par>
                                <p:cTn id="72" presetID="42" presetClass="exit" presetSubtype="0" fill="hold" grpId="2" nodeType="withEffect">
                                  <p:stCondLst>
                                    <p:cond delay="0"/>
                                  </p:stCondLst>
                                  <p:childTnLst>
                                    <p:animEffect transition="out" filter="fade">
                                      <p:cBhvr>
                                        <p:cTn id="73" dur="1000"/>
                                        <p:tgtEl>
                                          <p:spTgt spid="42"/>
                                        </p:tgtEl>
                                      </p:cBhvr>
                                    </p:animEffect>
                                    <p:anim calcmode="lin" valueType="num">
                                      <p:cBhvr>
                                        <p:cTn id="74" dur="1000"/>
                                        <p:tgtEl>
                                          <p:spTgt spid="42"/>
                                        </p:tgtEl>
                                        <p:attrNameLst>
                                          <p:attrName>ppt_x</p:attrName>
                                        </p:attrNameLst>
                                      </p:cBhvr>
                                      <p:tavLst>
                                        <p:tav tm="0">
                                          <p:val>
                                            <p:strVal val="ppt_x"/>
                                          </p:val>
                                        </p:tav>
                                        <p:tav tm="100000">
                                          <p:val>
                                            <p:strVal val="ppt_x"/>
                                          </p:val>
                                        </p:tav>
                                      </p:tavLst>
                                    </p:anim>
                                    <p:anim calcmode="lin" valueType="num">
                                      <p:cBhvr>
                                        <p:cTn id="75" dur="1000"/>
                                        <p:tgtEl>
                                          <p:spTgt spid="42"/>
                                        </p:tgtEl>
                                        <p:attrNameLst>
                                          <p:attrName>ppt_y</p:attrName>
                                        </p:attrNameLst>
                                      </p:cBhvr>
                                      <p:tavLst>
                                        <p:tav tm="0">
                                          <p:val>
                                            <p:strVal val="ppt_y"/>
                                          </p:val>
                                        </p:tav>
                                        <p:tav tm="100000">
                                          <p:val>
                                            <p:strVal val="ppt_y+.1"/>
                                          </p:val>
                                        </p:tav>
                                      </p:tavLst>
                                    </p:anim>
                                    <p:set>
                                      <p:cBhvr>
                                        <p:cTn id="76" dur="1" fill="hold">
                                          <p:stCondLst>
                                            <p:cond delay="999"/>
                                          </p:stCondLst>
                                        </p:cTn>
                                        <p:tgtEl>
                                          <p:spTgt spid="42"/>
                                        </p:tgtEl>
                                        <p:attrNameLst>
                                          <p:attrName>style.visibility</p:attrName>
                                        </p:attrNameLst>
                                      </p:cBhvr>
                                      <p:to>
                                        <p:strVal val="hidden"/>
                                      </p:to>
                                    </p:set>
                                  </p:childTnLst>
                                </p:cTn>
                              </p:par>
                              <p:par>
                                <p:cTn id="77" presetID="42" presetClass="exit" presetSubtype="0" fill="hold" grpId="2" nodeType="withEffect">
                                  <p:stCondLst>
                                    <p:cond delay="0"/>
                                  </p:stCondLst>
                                  <p:childTnLst>
                                    <p:animEffect transition="out" filter="fade">
                                      <p:cBhvr>
                                        <p:cTn id="78" dur="1000"/>
                                        <p:tgtEl>
                                          <p:spTgt spid="49"/>
                                        </p:tgtEl>
                                      </p:cBhvr>
                                    </p:animEffect>
                                    <p:anim calcmode="lin" valueType="num">
                                      <p:cBhvr>
                                        <p:cTn id="79" dur="1000"/>
                                        <p:tgtEl>
                                          <p:spTgt spid="49"/>
                                        </p:tgtEl>
                                        <p:attrNameLst>
                                          <p:attrName>ppt_x</p:attrName>
                                        </p:attrNameLst>
                                      </p:cBhvr>
                                      <p:tavLst>
                                        <p:tav tm="0">
                                          <p:val>
                                            <p:strVal val="ppt_x"/>
                                          </p:val>
                                        </p:tav>
                                        <p:tav tm="100000">
                                          <p:val>
                                            <p:strVal val="ppt_x"/>
                                          </p:val>
                                        </p:tav>
                                      </p:tavLst>
                                    </p:anim>
                                    <p:anim calcmode="lin" valueType="num">
                                      <p:cBhvr>
                                        <p:cTn id="80" dur="1000"/>
                                        <p:tgtEl>
                                          <p:spTgt spid="49"/>
                                        </p:tgtEl>
                                        <p:attrNameLst>
                                          <p:attrName>ppt_y</p:attrName>
                                        </p:attrNameLst>
                                      </p:cBhvr>
                                      <p:tavLst>
                                        <p:tav tm="0">
                                          <p:val>
                                            <p:strVal val="ppt_y"/>
                                          </p:val>
                                        </p:tav>
                                        <p:tav tm="100000">
                                          <p:val>
                                            <p:strVal val="ppt_y+.1"/>
                                          </p:val>
                                        </p:tav>
                                      </p:tavLst>
                                    </p:anim>
                                    <p:set>
                                      <p:cBhvr>
                                        <p:cTn id="81" dur="1" fill="hold">
                                          <p:stCondLst>
                                            <p:cond delay="999"/>
                                          </p:stCondLst>
                                        </p:cTn>
                                        <p:tgtEl>
                                          <p:spTgt spid="49"/>
                                        </p:tgtEl>
                                        <p:attrNameLst>
                                          <p:attrName>style.visibility</p:attrName>
                                        </p:attrNameLst>
                                      </p:cBhvr>
                                      <p:to>
                                        <p:strVal val="hidden"/>
                                      </p:to>
                                    </p:set>
                                  </p:childTnLst>
                                </p:cTn>
                              </p:par>
                            </p:childTnLst>
                          </p:cTn>
                        </p:par>
                      </p:childTnLst>
                    </p:cTn>
                  </p:par>
                  <p:par>
                    <p:cTn id="82" fill="hold">
                      <p:stCondLst>
                        <p:cond delay="indefinite"/>
                      </p:stCondLst>
                      <p:childTnLst>
                        <p:par>
                          <p:cTn id="83" fill="hold">
                            <p:stCondLst>
                              <p:cond delay="0"/>
                            </p:stCondLst>
                            <p:childTnLst>
                              <p:par>
                                <p:cTn id="84" presetID="2" presetClass="entr" presetSubtype="4" fill="hold" grpId="1" nodeType="clickEffect">
                                  <p:stCondLst>
                                    <p:cond delay="0"/>
                                  </p:stCondLst>
                                  <p:childTnLst>
                                    <p:set>
                                      <p:cBhvr>
                                        <p:cTn id="85" dur="1" fill="hold">
                                          <p:stCondLst>
                                            <p:cond delay="0"/>
                                          </p:stCondLst>
                                        </p:cTn>
                                        <p:tgtEl>
                                          <p:spTgt spid="31"/>
                                        </p:tgtEl>
                                        <p:attrNameLst>
                                          <p:attrName>style.visibility</p:attrName>
                                        </p:attrNameLst>
                                      </p:cBhvr>
                                      <p:to>
                                        <p:strVal val="visible"/>
                                      </p:to>
                                    </p:set>
                                    <p:anim calcmode="lin" valueType="num">
                                      <p:cBhvr additive="base">
                                        <p:cTn id="86" dur="500" fill="hold"/>
                                        <p:tgtEl>
                                          <p:spTgt spid="31"/>
                                        </p:tgtEl>
                                        <p:attrNameLst>
                                          <p:attrName>ppt_x</p:attrName>
                                        </p:attrNameLst>
                                      </p:cBhvr>
                                      <p:tavLst>
                                        <p:tav tm="0">
                                          <p:val>
                                            <p:strVal val="#ppt_x"/>
                                          </p:val>
                                        </p:tav>
                                        <p:tav tm="100000">
                                          <p:val>
                                            <p:strVal val="#ppt_x"/>
                                          </p:val>
                                        </p:tav>
                                      </p:tavLst>
                                    </p:anim>
                                    <p:anim calcmode="lin" valueType="num">
                                      <p:cBhvr additive="base">
                                        <p:cTn id="87"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par>
                    <p:cTn id="88" fill="hold">
                      <p:stCondLst>
                        <p:cond delay="indefinite"/>
                      </p:stCondLst>
                      <p:childTnLst>
                        <p:par>
                          <p:cTn id="89" fill="hold">
                            <p:stCondLst>
                              <p:cond delay="0"/>
                            </p:stCondLst>
                            <p:childTnLst>
                              <p:par>
                                <p:cTn id="90" presetID="42" presetClass="path" presetSubtype="0" accel="50000" decel="50000" fill="hold" grpId="0" nodeType="clickEffect">
                                  <p:stCondLst>
                                    <p:cond delay="0"/>
                                  </p:stCondLst>
                                  <p:childTnLst>
                                    <p:animMotion origin="layout" path="M 4.16667E-6 1.11111E-6 L -0.30955 -0.12037 " pathEditMode="relative" rAng="0" ptsTypes="AA">
                                      <p:cBhvr>
                                        <p:cTn id="91" dur="2000" fill="hold"/>
                                        <p:tgtEl>
                                          <p:spTgt spid="31"/>
                                        </p:tgtEl>
                                        <p:attrNameLst>
                                          <p:attrName>ppt_x</p:attrName>
                                          <p:attrName>ppt_y</p:attrName>
                                        </p:attrNameLst>
                                      </p:cBhvr>
                                      <p:rCtr x="-15486" y="-6019"/>
                                    </p:animMotion>
                                  </p:childTnLst>
                                </p:cTn>
                              </p:par>
                            </p:childTnLst>
                          </p:cTn>
                        </p:par>
                      </p:childTnLst>
                    </p:cTn>
                  </p:par>
                  <p:par>
                    <p:cTn id="92" fill="hold">
                      <p:stCondLst>
                        <p:cond delay="indefinite"/>
                      </p:stCondLst>
                      <p:childTnLst>
                        <p:par>
                          <p:cTn id="93" fill="hold">
                            <p:stCondLst>
                              <p:cond delay="0"/>
                            </p:stCondLst>
                            <p:childTnLst>
                              <p:par>
                                <p:cTn id="94" presetID="42" presetClass="exit" presetSubtype="0" fill="hold" grpId="2" nodeType="clickEffect">
                                  <p:stCondLst>
                                    <p:cond delay="0"/>
                                  </p:stCondLst>
                                  <p:childTnLst>
                                    <p:animEffect transition="out" filter="fade">
                                      <p:cBhvr>
                                        <p:cTn id="95" dur="1000"/>
                                        <p:tgtEl>
                                          <p:spTgt spid="31"/>
                                        </p:tgtEl>
                                      </p:cBhvr>
                                    </p:animEffect>
                                    <p:anim calcmode="lin" valueType="num">
                                      <p:cBhvr>
                                        <p:cTn id="96" dur="1000"/>
                                        <p:tgtEl>
                                          <p:spTgt spid="31"/>
                                        </p:tgtEl>
                                        <p:attrNameLst>
                                          <p:attrName>ppt_x</p:attrName>
                                        </p:attrNameLst>
                                      </p:cBhvr>
                                      <p:tavLst>
                                        <p:tav tm="0">
                                          <p:val>
                                            <p:strVal val="ppt_x"/>
                                          </p:val>
                                        </p:tav>
                                        <p:tav tm="100000">
                                          <p:val>
                                            <p:strVal val="ppt_x"/>
                                          </p:val>
                                        </p:tav>
                                      </p:tavLst>
                                    </p:anim>
                                    <p:anim calcmode="lin" valueType="num">
                                      <p:cBhvr>
                                        <p:cTn id="97" dur="1000"/>
                                        <p:tgtEl>
                                          <p:spTgt spid="31"/>
                                        </p:tgtEl>
                                        <p:attrNameLst>
                                          <p:attrName>ppt_y</p:attrName>
                                        </p:attrNameLst>
                                      </p:cBhvr>
                                      <p:tavLst>
                                        <p:tav tm="0">
                                          <p:val>
                                            <p:strVal val="ppt_y"/>
                                          </p:val>
                                        </p:tav>
                                        <p:tav tm="100000">
                                          <p:val>
                                            <p:strVal val="ppt_y+.1"/>
                                          </p:val>
                                        </p:tav>
                                      </p:tavLst>
                                    </p:anim>
                                    <p:set>
                                      <p:cBhvr>
                                        <p:cTn id="98" dur="1" fill="hold">
                                          <p:stCondLst>
                                            <p:cond delay="999"/>
                                          </p:stCondLst>
                                        </p:cTn>
                                        <p:tgtEl>
                                          <p:spTgt spid="31"/>
                                        </p:tgtEl>
                                        <p:attrNameLst>
                                          <p:attrName>style.visibility</p:attrName>
                                        </p:attrNameLst>
                                      </p:cBhvr>
                                      <p:to>
                                        <p:strVal val="hidden"/>
                                      </p:to>
                                    </p:set>
                                  </p:childTnLst>
                                </p:cTn>
                              </p:par>
                            </p:childTnLst>
                          </p:cTn>
                        </p:par>
                      </p:childTnLst>
                    </p:cTn>
                  </p:par>
                  <p:par>
                    <p:cTn id="99" fill="hold">
                      <p:stCondLst>
                        <p:cond delay="indefinite"/>
                      </p:stCondLst>
                      <p:childTnLst>
                        <p:par>
                          <p:cTn id="100" fill="hold">
                            <p:stCondLst>
                              <p:cond delay="0"/>
                            </p:stCondLst>
                            <p:childTnLst>
                              <p:par>
                                <p:cTn id="101" presetID="2" presetClass="entr" presetSubtype="4" fill="hold" grpId="1" nodeType="clickEffect">
                                  <p:stCondLst>
                                    <p:cond delay="0"/>
                                  </p:stCondLst>
                                  <p:childTnLst>
                                    <p:set>
                                      <p:cBhvr>
                                        <p:cTn id="102" dur="1" fill="hold">
                                          <p:stCondLst>
                                            <p:cond delay="0"/>
                                          </p:stCondLst>
                                        </p:cTn>
                                        <p:tgtEl>
                                          <p:spTgt spid="32"/>
                                        </p:tgtEl>
                                        <p:attrNameLst>
                                          <p:attrName>style.visibility</p:attrName>
                                        </p:attrNameLst>
                                      </p:cBhvr>
                                      <p:to>
                                        <p:strVal val="visible"/>
                                      </p:to>
                                    </p:set>
                                    <p:anim calcmode="lin" valueType="num">
                                      <p:cBhvr additive="base">
                                        <p:cTn id="103" dur="500" fill="hold"/>
                                        <p:tgtEl>
                                          <p:spTgt spid="32"/>
                                        </p:tgtEl>
                                        <p:attrNameLst>
                                          <p:attrName>ppt_x</p:attrName>
                                        </p:attrNameLst>
                                      </p:cBhvr>
                                      <p:tavLst>
                                        <p:tav tm="0">
                                          <p:val>
                                            <p:strVal val="#ppt_x"/>
                                          </p:val>
                                        </p:tav>
                                        <p:tav tm="100000">
                                          <p:val>
                                            <p:strVal val="#ppt_x"/>
                                          </p:val>
                                        </p:tav>
                                      </p:tavLst>
                                    </p:anim>
                                    <p:anim calcmode="lin" valueType="num">
                                      <p:cBhvr additive="base">
                                        <p:cTn id="104" dur="500" fill="hold"/>
                                        <p:tgtEl>
                                          <p:spTgt spid="32"/>
                                        </p:tgtEl>
                                        <p:attrNameLst>
                                          <p:attrName>ppt_y</p:attrName>
                                        </p:attrNameLst>
                                      </p:cBhvr>
                                      <p:tavLst>
                                        <p:tav tm="0">
                                          <p:val>
                                            <p:strVal val="1+#ppt_h/2"/>
                                          </p:val>
                                        </p:tav>
                                        <p:tav tm="100000">
                                          <p:val>
                                            <p:strVal val="#ppt_y"/>
                                          </p:val>
                                        </p:tav>
                                      </p:tavLst>
                                    </p:anim>
                                  </p:childTnLst>
                                </p:cTn>
                              </p:par>
                              <p:par>
                                <p:cTn id="105" presetID="2" presetClass="entr" presetSubtype="4" fill="hold" grpId="1" nodeType="withEffect">
                                  <p:stCondLst>
                                    <p:cond delay="0"/>
                                  </p:stCondLst>
                                  <p:childTnLst>
                                    <p:set>
                                      <p:cBhvr>
                                        <p:cTn id="106" dur="1" fill="hold">
                                          <p:stCondLst>
                                            <p:cond delay="0"/>
                                          </p:stCondLst>
                                        </p:cTn>
                                        <p:tgtEl>
                                          <p:spTgt spid="34"/>
                                        </p:tgtEl>
                                        <p:attrNameLst>
                                          <p:attrName>style.visibility</p:attrName>
                                        </p:attrNameLst>
                                      </p:cBhvr>
                                      <p:to>
                                        <p:strVal val="visible"/>
                                      </p:to>
                                    </p:set>
                                    <p:anim calcmode="lin" valueType="num">
                                      <p:cBhvr additive="base">
                                        <p:cTn id="107" dur="500" fill="hold"/>
                                        <p:tgtEl>
                                          <p:spTgt spid="34"/>
                                        </p:tgtEl>
                                        <p:attrNameLst>
                                          <p:attrName>ppt_x</p:attrName>
                                        </p:attrNameLst>
                                      </p:cBhvr>
                                      <p:tavLst>
                                        <p:tav tm="0">
                                          <p:val>
                                            <p:strVal val="#ppt_x"/>
                                          </p:val>
                                        </p:tav>
                                        <p:tav tm="100000">
                                          <p:val>
                                            <p:strVal val="#ppt_x"/>
                                          </p:val>
                                        </p:tav>
                                      </p:tavLst>
                                    </p:anim>
                                    <p:anim calcmode="lin" valueType="num">
                                      <p:cBhvr additive="base">
                                        <p:cTn id="108"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par>
                    <p:cTn id="109" fill="hold">
                      <p:stCondLst>
                        <p:cond delay="indefinite"/>
                      </p:stCondLst>
                      <p:childTnLst>
                        <p:par>
                          <p:cTn id="110" fill="hold">
                            <p:stCondLst>
                              <p:cond delay="0"/>
                            </p:stCondLst>
                            <p:childTnLst>
                              <p:par>
                                <p:cTn id="111" presetID="42" presetClass="path" presetSubtype="0" accel="50000" decel="50000" fill="hold" grpId="0" nodeType="clickEffect">
                                  <p:stCondLst>
                                    <p:cond delay="0"/>
                                  </p:stCondLst>
                                  <p:childTnLst>
                                    <p:animMotion origin="layout" path="M 0.01962 -0.02708 L -0.14011 0.13079 " pathEditMode="relative" rAng="0" ptsTypes="AA">
                                      <p:cBhvr>
                                        <p:cTn id="112" dur="2000" fill="hold"/>
                                        <p:tgtEl>
                                          <p:spTgt spid="32"/>
                                        </p:tgtEl>
                                        <p:attrNameLst>
                                          <p:attrName>ppt_x</p:attrName>
                                          <p:attrName>ppt_y</p:attrName>
                                        </p:attrNameLst>
                                      </p:cBhvr>
                                      <p:rCtr x="-7986" y="7894"/>
                                    </p:animMotion>
                                  </p:childTnLst>
                                </p:cTn>
                              </p:par>
                              <p:par>
                                <p:cTn id="113" presetID="42" presetClass="path" presetSubtype="0" accel="50000" decel="50000" fill="hold" grpId="0" nodeType="withEffect">
                                  <p:stCondLst>
                                    <p:cond delay="0"/>
                                  </p:stCondLst>
                                  <p:childTnLst>
                                    <p:animMotion origin="layout" path="M -4.44444E-6 -1.85185E-6 L -0.16892 -0.13171 " pathEditMode="relative" rAng="0" ptsTypes="AA">
                                      <p:cBhvr>
                                        <p:cTn id="114" dur="2000" fill="hold"/>
                                        <p:tgtEl>
                                          <p:spTgt spid="34"/>
                                        </p:tgtEl>
                                        <p:attrNameLst>
                                          <p:attrName>ppt_x</p:attrName>
                                          <p:attrName>ppt_y</p:attrName>
                                        </p:attrNameLst>
                                      </p:cBhvr>
                                      <p:rCtr x="-8455" y="-6597"/>
                                    </p:animMotion>
                                  </p:childTnLst>
                                </p:cTn>
                              </p:par>
                            </p:childTnLst>
                          </p:cTn>
                        </p:par>
                      </p:childTnLst>
                    </p:cTn>
                  </p:par>
                  <p:par>
                    <p:cTn id="115" fill="hold">
                      <p:stCondLst>
                        <p:cond delay="indefinite"/>
                      </p:stCondLst>
                      <p:childTnLst>
                        <p:par>
                          <p:cTn id="116" fill="hold">
                            <p:stCondLst>
                              <p:cond delay="0"/>
                            </p:stCondLst>
                            <p:childTnLst>
                              <p:par>
                                <p:cTn id="117" presetID="42" presetClass="exit" presetSubtype="0" fill="hold" grpId="2" nodeType="clickEffect">
                                  <p:stCondLst>
                                    <p:cond delay="0"/>
                                  </p:stCondLst>
                                  <p:childTnLst>
                                    <p:animEffect transition="out" filter="fade">
                                      <p:cBhvr>
                                        <p:cTn id="118" dur="1000"/>
                                        <p:tgtEl>
                                          <p:spTgt spid="32"/>
                                        </p:tgtEl>
                                      </p:cBhvr>
                                    </p:animEffect>
                                    <p:anim calcmode="lin" valueType="num">
                                      <p:cBhvr>
                                        <p:cTn id="119" dur="1000"/>
                                        <p:tgtEl>
                                          <p:spTgt spid="32"/>
                                        </p:tgtEl>
                                        <p:attrNameLst>
                                          <p:attrName>ppt_x</p:attrName>
                                        </p:attrNameLst>
                                      </p:cBhvr>
                                      <p:tavLst>
                                        <p:tav tm="0">
                                          <p:val>
                                            <p:strVal val="ppt_x"/>
                                          </p:val>
                                        </p:tav>
                                        <p:tav tm="100000">
                                          <p:val>
                                            <p:strVal val="ppt_x"/>
                                          </p:val>
                                        </p:tav>
                                      </p:tavLst>
                                    </p:anim>
                                    <p:anim calcmode="lin" valueType="num">
                                      <p:cBhvr>
                                        <p:cTn id="120" dur="1000"/>
                                        <p:tgtEl>
                                          <p:spTgt spid="32"/>
                                        </p:tgtEl>
                                        <p:attrNameLst>
                                          <p:attrName>ppt_y</p:attrName>
                                        </p:attrNameLst>
                                      </p:cBhvr>
                                      <p:tavLst>
                                        <p:tav tm="0">
                                          <p:val>
                                            <p:strVal val="ppt_y"/>
                                          </p:val>
                                        </p:tav>
                                        <p:tav tm="100000">
                                          <p:val>
                                            <p:strVal val="ppt_y+.1"/>
                                          </p:val>
                                        </p:tav>
                                      </p:tavLst>
                                    </p:anim>
                                    <p:set>
                                      <p:cBhvr>
                                        <p:cTn id="121" dur="1" fill="hold">
                                          <p:stCondLst>
                                            <p:cond delay="999"/>
                                          </p:stCondLst>
                                        </p:cTn>
                                        <p:tgtEl>
                                          <p:spTgt spid="32"/>
                                        </p:tgtEl>
                                        <p:attrNameLst>
                                          <p:attrName>style.visibility</p:attrName>
                                        </p:attrNameLst>
                                      </p:cBhvr>
                                      <p:to>
                                        <p:strVal val="hidden"/>
                                      </p:to>
                                    </p:set>
                                  </p:childTnLst>
                                </p:cTn>
                              </p:par>
                              <p:par>
                                <p:cTn id="122" presetID="42" presetClass="exit" presetSubtype="0" fill="hold" grpId="2" nodeType="withEffect">
                                  <p:stCondLst>
                                    <p:cond delay="0"/>
                                  </p:stCondLst>
                                  <p:childTnLst>
                                    <p:animEffect transition="out" filter="fade">
                                      <p:cBhvr>
                                        <p:cTn id="123" dur="1000"/>
                                        <p:tgtEl>
                                          <p:spTgt spid="34"/>
                                        </p:tgtEl>
                                      </p:cBhvr>
                                    </p:animEffect>
                                    <p:anim calcmode="lin" valueType="num">
                                      <p:cBhvr>
                                        <p:cTn id="124" dur="1000"/>
                                        <p:tgtEl>
                                          <p:spTgt spid="34"/>
                                        </p:tgtEl>
                                        <p:attrNameLst>
                                          <p:attrName>ppt_x</p:attrName>
                                        </p:attrNameLst>
                                      </p:cBhvr>
                                      <p:tavLst>
                                        <p:tav tm="0">
                                          <p:val>
                                            <p:strVal val="ppt_x"/>
                                          </p:val>
                                        </p:tav>
                                        <p:tav tm="100000">
                                          <p:val>
                                            <p:strVal val="ppt_x"/>
                                          </p:val>
                                        </p:tav>
                                      </p:tavLst>
                                    </p:anim>
                                    <p:anim calcmode="lin" valueType="num">
                                      <p:cBhvr>
                                        <p:cTn id="125" dur="1000"/>
                                        <p:tgtEl>
                                          <p:spTgt spid="34"/>
                                        </p:tgtEl>
                                        <p:attrNameLst>
                                          <p:attrName>ppt_y</p:attrName>
                                        </p:attrNameLst>
                                      </p:cBhvr>
                                      <p:tavLst>
                                        <p:tav tm="0">
                                          <p:val>
                                            <p:strVal val="ppt_y"/>
                                          </p:val>
                                        </p:tav>
                                        <p:tav tm="100000">
                                          <p:val>
                                            <p:strVal val="ppt_y+.1"/>
                                          </p:val>
                                        </p:tav>
                                      </p:tavLst>
                                    </p:anim>
                                    <p:set>
                                      <p:cBhvr>
                                        <p:cTn id="126" dur="1" fill="hold">
                                          <p:stCondLst>
                                            <p:cond delay="999"/>
                                          </p:stCondLst>
                                        </p:cTn>
                                        <p:tgtEl>
                                          <p:spTgt spid="34"/>
                                        </p:tgtEl>
                                        <p:attrNameLst>
                                          <p:attrName>style.visibility</p:attrName>
                                        </p:attrNameLst>
                                      </p:cBhvr>
                                      <p:to>
                                        <p:strVal val="hidden"/>
                                      </p:to>
                                    </p:set>
                                  </p:childTnLst>
                                </p:cTn>
                              </p:par>
                            </p:childTnLst>
                          </p:cTn>
                        </p:par>
                        <p:par>
                          <p:cTn id="127" fill="hold">
                            <p:stCondLst>
                              <p:cond delay="1000"/>
                            </p:stCondLst>
                            <p:childTnLst>
                              <p:par>
                                <p:cTn id="128" presetID="42" presetClass="entr" presetSubtype="0" fill="hold" grpId="0" nodeType="afterEffect">
                                  <p:stCondLst>
                                    <p:cond delay="0"/>
                                  </p:stCondLst>
                                  <p:childTnLst>
                                    <p:set>
                                      <p:cBhvr>
                                        <p:cTn id="129" dur="1" fill="hold">
                                          <p:stCondLst>
                                            <p:cond delay="0"/>
                                          </p:stCondLst>
                                        </p:cTn>
                                        <p:tgtEl>
                                          <p:spTgt spid="41"/>
                                        </p:tgtEl>
                                        <p:attrNameLst>
                                          <p:attrName>style.visibility</p:attrName>
                                        </p:attrNameLst>
                                      </p:cBhvr>
                                      <p:to>
                                        <p:strVal val="visible"/>
                                      </p:to>
                                    </p:set>
                                    <p:animEffect transition="in" filter="fade">
                                      <p:cBhvr>
                                        <p:cTn id="130" dur="1000"/>
                                        <p:tgtEl>
                                          <p:spTgt spid="41"/>
                                        </p:tgtEl>
                                      </p:cBhvr>
                                    </p:animEffect>
                                    <p:anim calcmode="lin" valueType="num">
                                      <p:cBhvr>
                                        <p:cTn id="131" dur="1000" fill="hold"/>
                                        <p:tgtEl>
                                          <p:spTgt spid="41"/>
                                        </p:tgtEl>
                                        <p:attrNameLst>
                                          <p:attrName>ppt_x</p:attrName>
                                        </p:attrNameLst>
                                      </p:cBhvr>
                                      <p:tavLst>
                                        <p:tav tm="0">
                                          <p:val>
                                            <p:strVal val="#ppt_x"/>
                                          </p:val>
                                        </p:tav>
                                        <p:tav tm="100000">
                                          <p:val>
                                            <p:strVal val="#ppt_x"/>
                                          </p:val>
                                        </p:tav>
                                      </p:tavLst>
                                    </p:anim>
                                    <p:anim calcmode="lin" valueType="num">
                                      <p:cBhvr>
                                        <p:cTn id="132" dur="1000" fill="hold"/>
                                        <p:tgtEl>
                                          <p:spTgt spid="4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4" grpId="2" animBg="1"/>
      <p:bldP spid="42" grpId="0" animBg="1"/>
      <p:bldP spid="42" grpId="1" animBg="1"/>
      <p:bldP spid="42" grpId="2" animBg="1"/>
      <p:bldP spid="44" grpId="0" animBg="1"/>
      <p:bldP spid="44" grpId="1" animBg="1"/>
      <p:bldP spid="44" grpId="2" animBg="1"/>
      <p:bldP spid="5" grpId="0" animBg="1"/>
      <p:bldP spid="45" grpId="0" animBg="1"/>
      <p:bldP spid="47" grpId="0" animBg="1"/>
      <p:bldP spid="49" grpId="0" animBg="1"/>
      <p:bldP spid="49" grpId="1" animBg="1"/>
      <p:bldP spid="49" grpId="2" animBg="1"/>
      <p:bldP spid="51" grpId="0" animBg="1"/>
      <p:bldP spid="31" grpId="0" animBg="1"/>
      <p:bldP spid="31" grpId="1" animBg="1"/>
      <p:bldP spid="31" grpId="2" animBg="1"/>
      <p:bldP spid="32" grpId="0" animBg="1"/>
      <p:bldP spid="32" grpId="1" animBg="1"/>
      <p:bldP spid="32" grpId="2" animBg="1"/>
      <p:bldP spid="34" grpId="0" animBg="1"/>
      <p:bldP spid="34" grpId="1" animBg="1"/>
      <p:bldP spid="34" grpId="2" animBg="1"/>
      <p:bldP spid="41"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152400"/>
            <a:ext cx="8411294" cy="990600"/>
          </a:xfrm>
        </p:spPr>
        <p:txBody>
          <a:bodyPr>
            <a:normAutofit/>
          </a:bodyPr>
          <a:lstStyle/>
          <a:p>
            <a:pPr algn="ctr"/>
            <a:r>
              <a:rPr lang="fr-FR" dirty="0" smtClean="0"/>
              <a:t>Routage décentralisé</a:t>
            </a:r>
            <a:endParaRPr lang="fr-FR" dirty="0"/>
          </a:p>
        </p:txBody>
      </p:sp>
      <p:cxnSp>
        <p:nvCxnSpPr>
          <p:cNvPr id="23" name="Connecteur droit 22"/>
          <p:cNvCxnSpPr/>
          <p:nvPr/>
        </p:nvCxnSpPr>
        <p:spPr>
          <a:xfrm flipV="1">
            <a:off x="2122205" y="2884754"/>
            <a:ext cx="793611" cy="941894"/>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Connecteur droit 24"/>
          <p:cNvCxnSpPr/>
          <p:nvPr/>
        </p:nvCxnSpPr>
        <p:spPr>
          <a:xfrm flipH="1" flipV="1">
            <a:off x="3419872" y="2884754"/>
            <a:ext cx="792090" cy="1200702"/>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Connecteur droit 27"/>
          <p:cNvCxnSpPr/>
          <p:nvPr/>
        </p:nvCxnSpPr>
        <p:spPr>
          <a:xfrm flipH="1" flipV="1">
            <a:off x="4738893" y="4598575"/>
            <a:ext cx="1057243" cy="612119"/>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Connecteur droit 29"/>
          <p:cNvCxnSpPr/>
          <p:nvPr/>
        </p:nvCxnSpPr>
        <p:spPr>
          <a:xfrm flipH="1">
            <a:off x="4738893" y="3518587"/>
            <a:ext cx="913228" cy="616122"/>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Connecteur droit 38"/>
          <p:cNvCxnSpPr/>
          <p:nvPr/>
        </p:nvCxnSpPr>
        <p:spPr>
          <a:xfrm flipH="1">
            <a:off x="3251290" y="4492404"/>
            <a:ext cx="816654" cy="486357"/>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Connecteur droit 42"/>
          <p:cNvCxnSpPr/>
          <p:nvPr/>
        </p:nvCxnSpPr>
        <p:spPr>
          <a:xfrm flipH="1" flipV="1">
            <a:off x="2122205" y="3943198"/>
            <a:ext cx="480334" cy="961436"/>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Connecteur droit 63"/>
          <p:cNvCxnSpPr/>
          <p:nvPr/>
        </p:nvCxnSpPr>
        <p:spPr>
          <a:xfrm flipH="1" flipV="1">
            <a:off x="3586765" y="2708920"/>
            <a:ext cx="2024833" cy="608014"/>
          </a:xfrm>
          <a:prstGeom prst="line">
            <a:avLst/>
          </a:prstGeom>
        </p:spPr>
        <p:style>
          <a:lnRef idx="1">
            <a:schemeClr val="accent1"/>
          </a:lnRef>
          <a:fillRef idx="0">
            <a:schemeClr val="accent1"/>
          </a:fillRef>
          <a:effectRef idx="0">
            <a:schemeClr val="accent1"/>
          </a:effectRef>
          <a:fontRef idx="minor">
            <a:schemeClr val="tx1"/>
          </a:fontRef>
        </p:style>
      </p:cxnSp>
      <p:sp>
        <p:nvSpPr>
          <p:cNvPr id="24" name="Ellipse 23"/>
          <p:cNvSpPr/>
          <p:nvPr/>
        </p:nvSpPr>
        <p:spPr>
          <a:xfrm>
            <a:off x="2768554" y="2429215"/>
            <a:ext cx="720080" cy="39185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4" name="Ellipse 53"/>
          <p:cNvSpPr/>
          <p:nvPr/>
        </p:nvSpPr>
        <p:spPr>
          <a:xfrm>
            <a:off x="4080587" y="4147268"/>
            <a:ext cx="720080" cy="39185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6" name="Ellipse 55"/>
          <p:cNvSpPr/>
          <p:nvPr/>
        </p:nvSpPr>
        <p:spPr>
          <a:xfrm>
            <a:off x="2511196" y="4929180"/>
            <a:ext cx="720080" cy="39185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7" name="Ellipse 56"/>
          <p:cNvSpPr/>
          <p:nvPr/>
        </p:nvSpPr>
        <p:spPr>
          <a:xfrm>
            <a:off x="5652121" y="3159772"/>
            <a:ext cx="720080" cy="39185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8" name="Ellipse 57"/>
          <p:cNvSpPr/>
          <p:nvPr/>
        </p:nvSpPr>
        <p:spPr>
          <a:xfrm>
            <a:off x="5876529" y="5050769"/>
            <a:ext cx="720080" cy="391858"/>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3" name="Ellipse 32"/>
          <p:cNvSpPr/>
          <p:nvPr/>
        </p:nvSpPr>
        <p:spPr>
          <a:xfrm>
            <a:off x="1331640" y="3682752"/>
            <a:ext cx="720080" cy="39185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 name="ZoneTexte 2"/>
          <p:cNvSpPr txBox="1"/>
          <p:nvPr/>
        </p:nvSpPr>
        <p:spPr>
          <a:xfrm>
            <a:off x="5911806" y="4698385"/>
            <a:ext cx="684803" cy="369332"/>
          </a:xfrm>
          <a:prstGeom prst="rect">
            <a:avLst/>
          </a:prstGeom>
          <a:noFill/>
        </p:spPr>
        <p:txBody>
          <a:bodyPr wrap="none" rtlCol="0">
            <a:spAutoFit/>
          </a:bodyPr>
          <a:lstStyle/>
          <a:p>
            <a:r>
              <a:rPr lang="fr-FR" dirty="0" smtClean="0"/>
              <a:t>AS 1</a:t>
            </a:r>
            <a:endParaRPr lang="fr-FR" dirty="0"/>
          </a:p>
        </p:txBody>
      </p:sp>
      <p:sp>
        <p:nvSpPr>
          <p:cNvPr id="35" name="ZoneTexte 34"/>
          <p:cNvSpPr txBox="1"/>
          <p:nvPr/>
        </p:nvSpPr>
        <p:spPr>
          <a:xfrm>
            <a:off x="5652121" y="2708920"/>
            <a:ext cx="684803" cy="369332"/>
          </a:xfrm>
          <a:prstGeom prst="rect">
            <a:avLst/>
          </a:prstGeom>
          <a:noFill/>
        </p:spPr>
        <p:txBody>
          <a:bodyPr wrap="none" rtlCol="0">
            <a:spAutoFit/>
          </a:bodyPr>
          <a:lstStyle/>
          <a:p>
            <a:r>
              <a:rPr lang="fr-FR" dirty="0" smtClean="0"/>
              <a:t>AS 2</a:t>
            </a:r>
            <a:endParaRPr lang="fr-FR" dirty="0"/>
          </a:p>
        </p:txBody>
      </p:sp>
      <p:sp>
        <p:nvSpPr>
          <p:cNvPr id="36" name="ZoneTexte 35"/>
          <p:cNvSpPr txBox="1"/>
          <p:nvPr/>
        </p:nvSpPr>
        <p:spPr>
          <a:xfrm>
            <a:off x="4115864" y="3682752"/>
            <a:ext cx="684803" cy="369332"/>
          </a:xfrm>
          <a:prstGeom prst="rect">
            <a:avLst/>
          </a:prstGeom>
          <a:noFill/>
        </p:spPr>
        <p:txBody>
          <a:bodyPr wrap="none" rtlCol="0">
            <a:spAutoFit/>
          </a:bodyPr>
          <a:lstStyle/>
          <a:p>
            <a:r>
              <a:rPr lang="fr-FR" dirty="0" smtClean="0"/>
              <a:t>AS 3</a:t>
            </a:r>
            <a:endParaRPr lang="fr-FR" dirty="0"/>
          </a:p>
        </p:txBody>
      </p:sp>
      <p:sp>
        <p:nvSpPr>
          <p:cNvPr id="37" name="ZoneTexte 36"/>
          <p:cNvSpPr txBox="1"/>
          <p:nvPr/>
        </p:nvSpPr>
        <p:spPr>
          <a:xfrm>
            <a:off x="2786192" y="1988840"/>
            <a:ext cx="684803" cy="369332"/>
          </a:xfrm>
          <a:prstGeom prst="rect">
            <a:avLst/>
          </a:prstGeom>
          <a:noFill/>
        </p:spPr>
        <p:txBody>
          <a:bodyPr wrap="none" rtlCol="0">
            <a:spAutoFit/>
          </a:bodyPr>
          <a:lstStyle/>
          <a:p>
            <a:r>
              <a:rPr lang="fr-FR" dirty="0" smtClean="0"/>
              <a:t>AS 4</a:t>
            </a:r>
            <a:endParaRPr lang="fr-FR" dirty="0"/>
          </a:p>
        </p:txBody>
      </p:sp>
      <p:sp>
        <p:nvSpPr>
          <p:cNvPr id="38" name="ZoneTexte 37"/>
          <p:cNvSpPr txBox="1"/>
          <p:nvPr/>
        </p:nvSpPr>
        <p:spPr>
          <a:xfrm>
            <a:off x="2528834" y="4489158"/>
            <a:ext cx="684803" cy="369332"/>
          </a:xfrm>
          <a:prstGeom prst="rect">
            <a:avLst/>
          </a:prstGeom>
          <a:noFill/>
        </p:spPr>
        <p:txBody>
          <a:bodyPr wrap="none" rtlCol="0">
            <a:spAutoFit/>
          </a:bodyPr>
          <a:lstStyle/>
          <a:p>
            <a:r>
              <a:rPr lang="fr-FR" dirty="0" smtClean="0"/>
              <a:t>AS 5</a:t>
            </a:r>
            <a:endParaRPr lang="fr-FR" dirty="0"/>
          </a:p>
        </p:txBody>
      </p:sp>
      <p:sp>
        <p:nvSpPr>
          <p:cNvPr id="40" name="ZoneTexte 39"/>
          <p:cNvSpPr txBox="1"/>
          <p:nvPr/>
        </p:nvSpPr>
        <p:spPr>
          <a:xfrm>
            <a:off x="1349278" y="3197427"/>
            <a:ext cx="684803" cy="369332"/>
          </a:xfrm>
          <a:prstGeom prst="rect">
            <a:avLst/>
          </a:prstGeom>
          <a:noFill/>
        </p:spPr>
        <p:txBody>
          <a:bodyPr wrap="none" rtlCol="0">
            <a:spAutoFit/>
          </a:bodyPr>
          <a:lstStyle/>
          <a:p>
            <a:r>
              <a:rPr lang="fr-FR" dirty="0" smtClean="0"/>
              <a:t>AS 6</a:t>
            </a:r>
            <a:endParaRPr lang="fr-FR" dirty="0"/>
          </a:p>
        </p:txBody>
      </p:sp>
      <p:sp>
        <p:nvSpPr>
          <p:cNvPr id="46" name="Rectangle à coins arrondis 45"/>
          <p:cNvSpPr/>
          <p:nvPr/>
        </p:nvSpPr>
        <p:spPr>
          <a:xfrm>
            <a:off x="2313543" y="1196752"/>
            <a:ext cx="1630100" cy="792088"/>
          </a:xfrm>
          <a:prstGeom prst="roundRect">
            <a:avLst/>
          </a:prstGeom>
          <a:solidFill>
            <a:srgbClr val="0070C0"/>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22.16.0.0/16</a:t>
            </a:r>
            <a:endParaRPr lang="fr-FR" dirty="0"/>
          </a:p>
          <a:p>
            <a:pPr algn="ctr"/>
            <a:r>
              <a:rPr lang="fr-FR" dirty="0" smtClean="0"/>
              <a:t> Vers AS 3</a:t>
            </a:r>
            <a:endParaRPr lang="fr-FR" dirty="0"/>
          </a:p>
        </p:txBody>
      </p:sp>
      <p:sp>
        <p:nvSpPr>
          <p:cNvPr id="48" name="Rectangle à coins arrondis 47"/>
          <p:cNvSpPr/>
          <p:nvPr/>
        </p:nvSpPr>
        <p:spPr>
          <a:xfrm>
            <a:off x="842356" y="2405339"/>
            <a:ext cx="1579379" cy="792088"/>
          </a:xfrm>
          <a:prstGeom prst="roundRect">
            <a:avLst/>
          </a:prstGeom>
          <a:solidFill>
            <a:srgbClr val="0070C0"/>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22.16.0.0/16</a:t>
            </a:r>
            <a:endParaRPr lang="fr-FR" dirty="0"/>
          </a:p>
          <a:p>
            <a:pPr algn="ctr"/>
            <a:r>
              <a:rPr lang="fr-FR" dirty="0" smtClean="0"/>
              <a:t> Vers AS 4</a:t>
            </a:r>
            <a:endParaRPr lang="fr-FR" dirty="0"/>
          </a:p>
        </p:txBody>
      </p:sp>
      <p:sp>
        <p:nvSpPr>
          <p:cNvPr id="50" name="Rectangle à coins arrondis 49"/>
          <p:cNvSpPr/>
          <p:nvPr/>
        </p:nvSpPr>
        <p:spPr>
          <a:xfrm>
            <a:off x="5282007" y="1916832"/>
            <a:ext cx="1534798" cy="792088"/>
          </a:xfrm>
          <a:prstGeom prst="roundRect">
            <a:avLst/>
          </a:prstGeom>
          <a:solidFill>
            <a:srgbClr val="0070C0"/>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22.16.0.0/16</a:t>
            </a:r>
            <a:endParaRPr lang="fr-FR" dirty="0"/>
          </a:p>
          <a:p>
            <a:pPr algn="ctr"/>
            <a:r>
              <a:rPr lang="fr-FR" dirty="0" smtClean="0"/>
              <a:t> Vers AS 3</a:t>
            </a:r>
            <a:endParaRPr lang="fr-FR" dirty="0"/>
          </a:p>
        </p:txBody>
      </p:sp>
      <p:sp>
        <p:nvSpPr>
          <p:cNvPr id="52" name="Rectangle à coins arrondis 51"/>
          <p:cNvSpPr/>
          <p:nvPr/>
        </p:nvSpPr>
        <p:spPr>
          <a:xfrm>
            <a:off x="2097391" y="5442627"/>
            <a:ext cx="1562226" cy="792088"/>
          </a:xfrm>
          <a:prstGeom prst="roundRect">
            <a:avLst/>
          </a:prstGeom>
          <a:solidFill>
            <a:srgbClr val="0070C0"/>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22.16.0.0/16</a:t>
            </a:r>
            <a:endParaRPr lang="fr-FR" dirty="0"/>
          </a:p>
          <a:p>
            <a:pPr algn="ctr"/>
            <a:r>
              <a:rPr lang="fr-FR" dirty="0" smtClean="0"/>
              <a:t> Vers AS 3</a:t>
            </a:r>
            <a:endParaRPr lang="fr-FR" dirty="0"/>
          </a:p>
        </p:txBody>
      </p:sp>
      <p:sp>
        <p:nvSpPr>
          <p:cNvPr id="53" name="Rectangle à coins arrondis 52"/>
          <p:cNvSpPr/>
          <p:nvPr/>
        </p:nvSpPr>
        <p:spPr>
          <a:xfrm>
            <a:off x="3748954" y="4602428"/>
            <a:ext cx="1533053" cy="792088"/>
          </a:xfrm>
          <a:prstGeom prst="roundRect">
            <a:avLst/>
          </a:prstGeom>
          <a:solidFill>
            <a:srgbClr val="0070C0"/>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22.16.0.0/16</a:t>
            </a:r>
            <a:endParaRPr lang="fr-FR" dirty="0"/>
          </a:p>
          <a:p>
            <a:pPr algn="ctr"/>
            <a:r>
              <a:rPr lang="fr-FR" dirty="0" smtClean="0"/>
              <a:t> Vers AS 3</a:t>
            </a:r>
            <a:endParaRPr lang="fr-FR" dirty="0"/>
          </a:p>
        </p:txBody>
      </p:sp>
    </p:spTree>
    <p:extLst>
      <p:ext uri="{BB962C8B-B14F-4D97-AF65-F5344CB8AC3E}">
        <p14:creationId xmlns:p14="http://schemas.microsoft.com/office/powerpoint/2010/main" val="19626308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1" nodeType="withEffect">
                                  <p:stCondLst>
                                    <p:cond delay="0"/>
                                  </p:stCondLst>
                                  <p:childTnLst>
                                    <p:set>
                                      <p:cBhvr>
                                        <p:cTn id="6" dur="1" fill="hold">
                                          <p:stCondLst>
                                            <p:cond delay="0"/>
                                          </p:stCondLst>
                                        </p:cTn>
                                        <p:tgtEl>
                                          <p:spTgt spid="46"/>
                                        </p:tgtEl>
                                        <p:attrNameLst>
                                          <p:attrName>style.visibility</p:attrName>
                                        </p:attrNameLst>
                                      </p:cBhvr>
                                      <p:to>
                                        <p:strVal val="visible"/>
                                      </p:to>
                                    </p:set>
                                    <p:anim calcmode="lin" valueType="num">
                                      <p:cBhvr additive="base">
                                        <p:cTn id="7" dur="500" fill="hold"/>
                                        <p:tgtEl>
                                          <p:spTgt spid="46"/>
                                        </p:tgtEl>
                                        <p:attrNameLst>
                                          <p:attrName>ppt_x</p:attrName>
                                        </p:attrNameLst>
                                      </p:cBhvr>
                                      <p:tavLst>
                                        <p:tav tm="0">
                                          <p:val>
                                            <p:strVal val="#ppt_x"/>
                                          </p:val>
                                        </p:tav>
                                        <p:tav tm="100000">
                                          <p:val>
                                            <p:strVal val="#ppt_x"/>
                                          </p:val>
                                        </p:tav>
                                      </p:tavLst>
                                    </p:anim>
                                    <p:anim calcmode="lin" valueType="num">
                                      <p:cBhvr additive="base">
                                        <p:cTn id="8" dur="500" fill="hold"/>
                                        <p:tgtEl>
                                          <p:spTgt spid="46"/>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48"/>
                                        </p:tgtEl>
                                        <p:attrNameLst>
                                          <p:attrName>style.visibility</p:attrName>
                                        </p:attrNameLst>
                                      </p:cBhvr>
                                      <p:to>
                                        <p:strVal val="visible"/>
                                      </p:to>
                                    </p:set>
                                    <p:anim calcmode="lin" valueType="num">
                                      <p:cBhvr additive="base">
                                        <p:cTn id="11" dur="500" fill="hold"/>
                                        <p:tgtEl>
                                          <p:spTgt spid="48"/>
                                        </p:tgtEl>
                                        <p:attrNameLst>
                                          <p:attrName>ppt_x</p:attrName>
                                        </p:attrNameLst>
                                      </p:cBhvr>
                                      <p:tavLst>
                                        <p:tav tm="0">
                                          <p:val>
                                            <p:strVal val="#ppt_x"/>
                                          </p:val>
                                        </p:tav>
                                        <p:tav tm="100000">
                                          <p:val>
                                            <p:strVal val="#ppt_x"/>
                                          </p:val>
                                        </p:tav>
                                      </p:tavLst>
                                    </p:anim>
                                    <p:anim calcmode="lin" valueType="num">
                                      <p:cBhvr additive="base">
                                        <p:cTn id="12" dur="500" fill="hold"/>
                                        <p:tgtEl>
                                          <p:spTgt spid="48"/>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50"/>
                                        </p:tgtEl>
                                        <p:attrNameLst>
                                          <p:attrName>style.visibility</p:attrName>
                                        </p:attrNameLst>
                                      </p:cBhvr>
                                      <p:to>
                                        <p:strVal val="visible"/>
                                      </p:to>
                                    </p:set>
                                    <p:anim calcmode="lin" valueType="num">
                                      <p:cBhvr additive="base">
                                        <p:cTn id="15" dur="500" fill="hold"/>
                                        <p:tgtEl>
                                          <p:spTgt spid="50"/>
                                        </p:tgtEl>
                                        <p:attrNameLst>
                                          <p:attrName>ppt_x</p:attrName>
                                        </p:attrNameLst>
                                      </p:cBhvr>
                                      <p:tavLst>
                                        <p:tav tm="0">
                                          <p:val>
                                            <p:strVal val="#ppt_x"/>
                                          </p:val>
                                        </p:tav>
                                        <p:tav tm="100000">
                                          <p:val>
                                            <p:strVal val="#ppt_x"/>
                                          </p:val>
                                        </p:tav>
                                      </p:tavLst>
                                    </p:anim>
                                    <p:anim calcmode="lin" valueType="num">
                                      <p:cBhvr additive="base">
                                        <p:cTn id="16" dur="500" fill="hold"/>
                                        <p:tgtEl>
                                          <p:spTgt spid="50"/>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52"/>
                                        </p:tgtEl>
                                        <p:attrNameLst>
                                          <p:attrName>style.visibility</p:attrName>
                                        </p:attrNameLst>
                                      </p:cBhvr>
                                      <p:to>
                                        <p:strVal val="visible"/>
                                      </p:to>
                                    </p:set>
                                    <p:anim calcmode="lin" valueType="num">
                                      <p:cBhvr additive="base">
                                        <p:cTn id="19" dur="500" fill="hold"/>
                                        <p:tgtEl>
                                          <p:spTgt spid="52"/>
                                        </p:tgtEl>
                                        <p:attrNameLst>
                                          <p:attrName>ppt_x</p:attrName>
                                        </p:attrNameLst>
                                      </p:cBhvr>
                                      <p:tavLst>
                                        <p:tav tm="0">
                                          <p:val>
                                            <p:strVal val="#ppt_x"/>
                                          </p:val>
                                        </p:tav>
                                        <p:tav tm="100000">
                                          <p:val>
                                            <p:strVal val="#ppt_x"/>
                                          </p:val>
                                        </p:tav>
                                      </p:tavLst>
                                    </p:anim>
                                    <p:anim calcmode="lin" valueType="num">
                                      <p:cBhvr additive="base">
                                        <p:cTn id="20" dur="500" fill="hold"/>
                                        <p:tgtEl>
                                          <p:spTgt spid="52"/>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53"/>
                                        </p:tgtEl>
                                        <p:attrNameLst>
                                          <p:attrName>style.visibility</p:attrName>
                                        </p:attrNameLst>
                                      </p:cBhvr>
                                      <p:to>
                                        <p:strVal val="visible"/>
                                      </p:to>
                                    </p:set>
                                    <p:anim calcmode="lin" valueType="num">
                                      <p:cBhvr additive="base">
                                        <p:cTn id="23" dur="500" fill="hold"/>
                                        <p:tgtEl>
                                          <p:spTgt spid="53"/>
                                        </p:tgtEl>
                                        <p:attrNameLst>
                                          <p:attrName>ppt_x</p:attrName>
                                        </p:attrNameLst>
                                      </p:cBhvr>
                                      <p:tavLst>
                                        <p:tav tm="0">
                                          <p:val>
                                            <p:strVal val="#ppt_x"/>
                                          </p:val>
                                        </p:tav>
                                        <p:tav tm="100000">
                                          <p:val>
                                            <p:strVal val="#ppt_x"/>
                                          </p:val>
                                        </p:tav>
                                      </p:tavLst>
                                    </p:anim>
                                    <p:anim calcmode="lin" valueType="num">
                                      <p:cBhvr additive="base">
                                        <p:cTn id="24" dur="500" fill="hold"/>
                                        <p:tgtEl>
                                          <p:spTgt spid="5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1" animBg="1"/>
      <p:bldP spid="48" grpId="0" animBg="1"/>
      <p:bldP spid="50" grpId="0" animBg="1"/>
      <p:bldP spid="52" grpId="0" animBg="1"/>
      <p:bldP spid="53"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dirty="0" smtClean="0"/>
              <a:t>Principe de IP, le sous-réseau</a:t>
            </a:r>
            <a:endParaRPr lang="fr-FR" dirty="0"/>
          </a:p>
        </p:txBody>
      </p:sp>
      <p:sp>
        <p:nvSpPr>
          <p:cNvPr id="5" name="Espace réservé du contenu 2"/>
          <p:cNvSpPr>
            <a:spLocks noGrp="1"/>
          </p:cNvSpPr>
          <p:nvPr>
            <p:ph sz="quarter" idx="1"/>
          </p:nvPr>
        </p:nvSpPr>
        <p:spPr>
          <a:xfrm>
            <a:off x="467544" y="1484784"/>
            <a:ext cx="8229600" cy="4680520"/>
          </a:xfrm>
        </p:spPr>
        <p:txBody>
          <a:bodyPr>
            <a:normAutofit/>
          </a:bodyPr>
          <a:lstStyle/>
          <a:p>
            <a:r>
              <a:rPr lang="fr-FR" dirty="0" smtClean="0"/>
              <a:t>Un sous-réseau est le rassemblement hiérarchique d’un ensemble d’adresse définie par :</a:t>
            </a:r>
          </a:p>
          <a:p>
            <a:pPr lvl="1"/>
            <a:r>
              <a:rPr lang="fr-FR" dirty="0" smtClean="0"/>
              <a:t>Une adresse de réseau</a:t>
            </a:r>
          </a:p>
          <a:p>
            <a:pPr lvl="1"/>
            <a:r>
              <a:rPr lang="fr-FR" dirty="0" smtClean="0"/>
              <a:t>Une plage d’adresse respectant la CIDR (masque)</a:t>
            </a:r>
          </a:p>
          <a:p>
            <a:pPr lvl="1"/>
            <a:r>
              <a:rPr lang="fr-FR" dirty="0" smtClean="0"/>
              <a:t>Une adresse de </a:t>
            </a:r>
            <a:r>
              <a:rPr lang="fr-FR" dirty="0" err="1" smtClean="0"/>
              <a:t>broadcast</a:t>
            </a:r>
            <a:endParaRPr lang="fr-FR" dirty="0" smtClean="0"/>
          </a:p>
          <a:p>
            <a:r>
              <a:rPr lang="fr-FR" dirty="0" smtClean="0"/>
              <a:t>Représentation simple :</a:t>
            </a:r>
          </a:p>
          <a:p>
            <a:pPr lvl="1"/>
            <a:r>
              <a:rPr lang="fr-FR" dirty="0" smtClean="0"/>
              <a:t>192.168.x.x ou encore 192.168.0.0/16</a:t>
            </a:r>
          </a:p>
          <a:p>
            <a:pPr lvl="1"/>
            <a:r>
              <a:rPr lang="fr-FR" dirty="0" smtClean="0"/>
              <a:t>Il s’agit ici du réseau privée class C</a:t>
            </a:r>
          </a:p>
          <a:p>
            <a:pPr lvl="1"/>
            <a:r>
              <a:rPr lang="fr-FR" dirty="0" smtClean="0"/>
              <a:t>L’adresse réseau est la plus petite : 192.168.0.0</a:t>
            </a:r>
          </a:p>
          <a:p>
            <a:pPr lvl="1"/>
            <a:r>
              <a:rPr lang="fr-FR" dirty="0" smtClean="0"/>
              <a:t>L’adresse </a:t>
            </a:r>
            <a:r>
              <a:rPr lang="fr-FR" dirty="0" err="1" smtClean="0"/>
              <a:t>broadcast</a:t>
            </a:r>
            <a:r>
              <a:rPr lang="fr-FR" dirty="0" smtClean="0"/>
              <a:t> la plus grande : 192.168.255.255</a:t>
            </a:r>
          </a:p>
          <a:p>
            <a:pPr lvl="1"/>
            <a:r>
              <a:rPr lang="fr-FR" dirty="0" smtClean="0"/>
              <a:t>Le masque de sous-réseau est : 255.255.0.0</a:t>
            </a:r>
          </a:p>
          <a:p>
            <a:pPr lvl="1"/>
            <a:endParaRPr lang="fr-FR" dirty="0" smtClean="0"/>
          </a:p>
        </p:txBody>
      </p:sp>
    </p:spTree>
    <p:extLst>
      <p:ext uri="{BB962C8B-B14F-4D97-AF65-F5344CB8AC3E}">
        <p14:creationId xmlns:p14="http://schemas.microsoft.com/office/powerpoint/2010/main" val="7134302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1000"/>
                                        <p:tgtEl>
                                          <p:spTgt spid="5">
                                            <p:txEl>
                                              <p:pRg st="1" end="1"/>
                                            </p:txEl>
                                          </p:spTgt>
                                        </p:tgtEl>
                                      </p:cBhvr>
                                    </p:animEffect>
                                    <p:anim calcmode="lin" valueType="num">
                                      <p:cBhvr>
                                        <p:cTn id="13"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5">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1000"/>
                                        <p:tgtEl>
                                          <p:spTgt spid="5">
                                            <p:txEl>
                                              <p:pRg st="2" end="2"/>
                                            </p:txEl>
                                          </p:spTgt>
                                        </p:tgtEl>
                                      </p:cBhvr>
                                    </p:animEffect>
                                    <p:anim calcmode="lin" valueType="num">
                                      <p:cBhvr>
                                        <p:cTn id="18"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5">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1000"/>
                                        <p:tgtEl>
                                          <p:spTgt spid="5">
                                            <p:txEl>
                                              <p:pRg st="3" end="3"/>
                                            </p:txEl>
                                          </p:spTgt>
                                        </p:tgtEl>
                                      </p:cBhvr>
                                    </p:animEffect>
                                    <p:anim calcmode="lin" valueType="num">
                                      <p:cBhvr>
                                        <p:cTn id="23"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5">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nodeType="clickEffect">
                                  <p:stCondLst>
                                    <p:cond delay="0"/>
                                  </p:stCondLst>
                                  <p:childTnLst>
                                    <p:set>
                                      <p:cBhvr>
                                        <p:cTn id="28" dur="1" fill="hold">
                                          <p:stCondLst>
                                            <p:cond delay="0"/>
                                          </p:stCondLst>
                                        </p:cTn>
                                        <p:tgtEl>
                                          <p:spTgt spid="5">
                                            <p:txEl>
                                              <p:pRg st="4" end="4"/>
                                            </p:txEl>
                                          </p:spTgt>
                                        </p:tgtEl>
                                        <p:attrNameLst>
                                          <p:attrName>style.visibility</p:attrName>
                                        </p:attrNameLst>
                                      </p:cBhvr>
                                      <p:to>
                                        <p:strVal val="visible"/>
                                      </p:to>
                                    </p:set>
                                    <p:animEffect transition="in" filter="fade">
                                      <p:cBhvr>
                                        <p:cTn id="29" dur="1000"/>
                                        <p:tgtEl>
                                          <p:spTgt spid="5">
                                            <p:txEl>
                                              <p:pRg st="4" end="4"/>
                                            </p:txEl>
                                          </p:spTgt>
                                        </p:tgtEl>
                                      </p:cBhvr>
                                    </p:animEffect>
                                    <p:anim calcmode="lin" valueType="num">
                                      <p:cBhvr>
                                        <p:cTn id="30"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31" dur="1000" fill="hold"/>
                                        <p:tgtEl>
                                          <p:spTgt spid="5">
                                            <p:txEl>
                                              <p:pRg st="4" end="4"/>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5">
                                            <p:txEl>
                                              <p:pRg st="5" end="5"/>
                                            </p:txEl>
                                          </p:spTgt>
                                        </p:tgtEl>
                                        <p:attrNameLst>
                                          <p:attrName>style.visibility</p:attrName>
                                        </p:attrNameLst>
                                      </p:cBhvr>
                                      <p:to>
                                        <p:strVal val="visible"/>
                                      </p:to>
                                    </p:set>
                                    <p:animEffect transition="in" filter="fade">
                                      <p:cBhvr>
                                        <p:cTn id="34" dur="1000"/>
                                        <p:tgtEl>
                                          <p:spTgt spid="5">
                                            <p:txEl>
                                              <p:pRg st="5" end="5"/>
                                            </p:txEl>
                                          </p:spTgt>
                                        </p:tgtEl>
                                      </p:cBhvr>
                                    </p:animEffect>
                                    <p:anim calcmode="lin" valueType="num">
                                      <p:cBhvr>
                                        <p:cTn id="35" dur="1000" fill="hold"/>
                                        <p:tgtEl>
                                          <p:spTgt spid="5">
                                            <p:txEl>
                                              <p:pRg st="5" end="5"/>
                                            </p:txEl>
                                          </p:spTgt>
                                        </p:tgtEl>
                                        <p:attrNameLst>
                                          <p:attrName>ppt_x</p:attrName>
                                        </p:attrNameLst>
                                      </p:cBhvr>
                                      <p:tavLst>
                                        <p:tav tm="0">
                                          <p:val>
                                            <p:strVal val="#ppt_x"/>
                                          </p:val>
                                        </p:tav>
                                        <p:tav tm="100000">
                                          <p:val>
                                            <p:strVal val="#ppt_x"/>
                                          </p:val>
                                        </p:tav>
                                      </p:tavLst>
                                    </p:anim>
                                    <p:anim calcmode="lin" valueType="num">
                                      <p:cBhvr>
                                        <p:cTn id="36" dur="1000" fill="hold"/>
                                        <p:tgtEl>
                                          <p:spTgt spid="5">
                                            <p:txEl>
                                              <p:pRg st="5" end="5"/>
                                            </p:txEl>
                                          </p:spTgt>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5">
                                            <p:txEl>
                                              <p:pRg st="6" end="6"/>
                                            </p:txEl>
                                          </p:spTgt>
                                        </p:tgtEl>
                                        <p:attrNameLst>
                                          <p:attrName>style.visibility</p:attrName>
                                        </p:attrNameLst>
                                      </p:cBhvr>
                                      <p:to>
                                        <p:strVal val="visible"/>
                                      </p:to>
                                    </p:set>
                                    <p:animEffect transition="in" filter="fade">
                                      <p:cBhvr>
                                        <p:cTn id="39" dur="1000"/>
                                        <p:tgtEl>
                                          <p:spTgt spid="5">
                                            <p:txEl>
                                              <p:pRg st="6" end="6"/>
                                            </p:txEl>
                                          </p:spTgt>
                                        </p:tgtEl>
                                      </p:cBhvr>
                                    </p:animEffect>
                                    <p:anim calcmode="lin" valueType="num">
                                      <p:cBhvr>
                                        <p:cTn id="40" dur="1000" fill="hold"/>
                                        <p:tgtEl>
                                          <p:spTgt spid="5">
                                            <p:txEl>
                                              <p:pRg st="6" end="6"/>
                                            </p:txEl>
                                          </p:spTgt>
                                        </p:tgtEl>
                                        <p:attrNameLst>
                                          <p:attrName>ppt_x</p:attrName>
                                        </p:attrNameLst>
                                      </p:cBhvr>
                                      <p:tavLst>
                                        <p:tav tm="0">
                                          <p:val>
                                            <p:strVal val="#ppt_x"/>
                                          </p:val>
                                        </p:tav>
                                        <p:tav tm="100000">
                                          <p:val>
                                            <p:strVal val="#ppt_x"/>
                                          </p:val>
                                        </p:tav>
                                      </p:tavLst>
                                    </p:anim>
                                    <p:anim calcmode="lin" valueType="num">
                                      <p:cBhvr>
                                        <p:cTn id="41" dur="1000" fill="hold"/>
                                        <p:tgtEl>
                                          <p:spTgt spid="5">
                                            <p:txEl>
                                              <p:pRg st="6" end="6"/>
                                            </p:txEl>
                                          </p:spTgt>
                                        </p:tgtEl>
                                        <p:attrNameLst>
                                          <p:attrName>ppt_y</p:attrName>
                                        </p:attrNameLst>
                                      </p:cBhvr>
                                      <p:tavLst>
                                        <p:tav tm="0">
                                          <p:val>
                                            <p:strVal val="#ppt_y+.1"/>
                                          </p:val>
                                        </p:tav>
                                        <p:tav tm="100000">
                                          <p:val>
                                            <p:strVal val="#ppt_y"/>
                                          </p:val>
                                        </p:tav>
                                      </p:tavLst>
                                    </p:anim>
                                  </p:childTnLst>
                                </p:cTn>
                              </p:par>
                              <p:par>
                                <p:cTn id="42" presetID="42" presetClass="entr" presetSubtype="0" fill="hold" nodeType="withEffect">
                                  <p:stCondLst>
                                    <p:cond delay="0"/>
                                  </p:stCondLst>
                                  <p:childTnLst>
                                    <p:set>
                                      <p:cBhvr>
                                        <p:cTn id="43" dur="1" fill="hold">
                                          <p:stCondLst>
                                            <p:cond delay="0"/>
                                          </p:stCondLst>
                                        </p:cTn>
                                        <p:tgtEl>
                                          <p:spTgt spid="5">
                                            <p:txEl>
                                              <p:pRg st="7" end="7"/>
                                            </p:txEl>
                                          </p:spTgt>
                                        </p:tgtEl>
                                        <p:attrNameLst>
                                          <p:attrName>style.visibility</p:attrName>
                                        </p:attrNameLst>
                                      </p:cBhvr>
                                      <p:to>
                                        <p:strVal val="visible"/>
                                      </p:to>
                                    </p:set>
                                    <p:animEffect transition="in" filter="fade">
                                      <p:cBhvr>
                                        <p:cTn id="44" dur="1000"/>
                                        <p:tgtEl>
                                          <p:spTgt spid="5">
                                            <p:txEl>
                                              <p:pRg st="7" end="7"/>
                                            </p:txEl>
                                          </p:spTgt>
                                        </p:tgtEl>
                                      </p:cBhvr>
                                    </p:animEffect>
                                    <p:anim calcmode="lin" valueType="num">
                                      <p:cBhvr>
                                        <p:cTn id="45" dur="1000" fill="hold"/>
                                        <p:tgtEl>
                                          <p:spTgt spid="5">
                                            <p:txEl>
                                              <p:pRg st="7" end="7"/>
                                            </p:txEl>
                                          </p:spTgt>
                                        </p:tgtEl>
                                        <p:attrNameLst>
                                          <p:attrName>ppt_x</p:attrName>
                                        </p:attrNameLst>
                                      </p:cBhvr>
                                      <p:tavLst>
                                        <p:tav tm="0">
                                          <p:val>
                                            <p:strVal val="#ppt_x"/>
                                          </p:val>
                                        </p:tav>
                                        <p:tav tm="100000">
                                          <p:val>
                                            <p:strVal val="#ppt_x"/>
                                          </p:val>
                                        </p:tav>
                                      </p:tavLst>
                                    </p:anim>
                                    <p:anim calcmode="lin" valueType="num">
                                      <p:cBhvr>
                                        <p:cTn id="46" dur="1000" fill="hold"/>
                                        <p:tgtEl>
                                          <p:spTgt spid="5">
                                            <p:txEl>
                                              <p:pRg st="7" end="7"/>
                                            </p:txEl>
                                          </p:spTgt>
                                        </p:tgtEl>
                                        <p:attrNameLst>
                                          <p:attrName>ppt_y</p:attrName>
                                        </p:attrNameLst>
                                      </p:cBhvr>
                                      <p:tavLst>
                                        <p:tav tm="0">
                                          <p:val>
                                            <p:strVal val="#ppt_y+.1"/>
                                          </p:val>
                                        </p:tav>
                                        <p:tav tm="100000">
                                          <p:val>
                                            <p:strVal val="#ppt_y"/>
                                          </p:val>
                                        </p:tav>
                                      </p:tavLst>
                                    </p:anim>
                                  </p:childTnLst>
                                </p:cTn>
                              </p:par>
                              <p:par>
                                <p:cTn id="47" presetID="42" presetClass="entr" presetSubtype="0" fill="hold" nodeType="withEffect">
                                  <p:stCondLst>
                                    <p:cond delay="0"/>
                                  </p:stCondLst>
                                  <p:childTnLst>
                                    <p:set>
                                      <p:cBhvr>
                                        <p:cTn id="48" dur="1" fill="hold">
                                          <p:stCondLst>
                                            <p:cond delay="0"/>
                                          </p:stCondLst>
                                        </p:cTn>
                                        <p:tgtEl>
                                          <p:spTgt spid="5">
                                            <p:txEl>
                                              <p:pRg st="8" end="8"/>
                                            </p:txEl>
                                          </p:spTgt>
                                        </p:tgtEl>
                                        <p:attrNameLst>
                                          <p:attrName>style.visibility</p:attrName>
                                        </p:attrNameLst>
                                      </p:cBhvr>
                                      <p:to>
                                        <p:strVal val="visible"/>
                                      </p:to>
                                    </p:set>
                                    <p:animEffect transition="in" filter="fade">
                                      <p:cBhvr>
                                        <p:cTn id="49" dur="1000"/>
                                        <p:tgtEl>
                                          <p:spTgt spid="5">
                                            <p:txEl>
                                              <p:pRg st="8" end="8"/>
                                            </p:txEl>
                                          </p:spTgt>
                                        </p:tgtEl>
                                      </p:cBhvr>
                                    </p:animEffect>
                                    <p:anim calcmode="lin" valueType="num">
                                      <p:cBhvr>
                                        <p:cTn id="50" dur="1000" fill="hold"/>
                                        <p:tgtEl>
                                          <p:spTgt spid="5">
                                            <p:txEl>
                                              <p:pRg st="8" end="8"/>
                                            </p:txEl>
                                          </p:spTgt>
                                        </p:tgtEl>
                                        <p:attrNameLst>
                                          <p:attrName>ppt_x</p:attrName>
                                        </p:attrNameLst>
                                      </p:cBhvr>
                                      <p:tavLst>
                                        <p:tav tm="0">
                                          <p:val>
                                            <p:strVal val="#ppt_x"/>
                                          </p:val>
                                        </p:tav>
                                        <p:tav tm="100000">
                                          <p:val>
                                            <p:strVal val="#ppt_x"/>
                                          </p:val>
                                        </p:tav>
                                      </p:tavLst>
                                    </p:anim>
                                    <p:anim calcmode="lin" valueType="num">
                                      <p:cBhvr>
                                        <p:cTn id="51" dur="1000" fill="hold"/>
                                        <p:tgtEl>
                                          <p:spTgt spid="5">
                                            <p:txEl>
                                              <p:pRg st="8" end="8"/>
                                            </p:txEl>
                                          </p:spTgt>
                                        </p:tgtEl>
                                        <p:attrNameLst>
                                          <p:attrName>ppt_y</p:attrName>
                                        </p:attrNameLst>
                                      </p:cBhvr>
                                      <p:tavLst>
                                        <p:tav tm="0">
                                          <p:val>
                                            <p:strVal val="#ppt_y+.1"/>
                                          </p:val>
                                        </p:tav>
                                        <p:tav tm="100000">
                                          <p:val>
                                            <p:strVal val="#ppt_y"/>
                                          </p:val>
                                        </p:tav>
                                      </p:tavLst>
                                    </p:anim>
                                  </p:childTnLst>
                                </p:cTn>
                              </p:par>
                              <p:par>
                                <p:cTn id="52" presetID="42" presetClass="entr" presetSubtype="0" fill="hold" nodeType="withEffect">
                                  <p:stCondLst>
                                    <p:cond delay="0"/>
                                  </p:stCondLst>
                                  <p:childTnLst>
                                    <p:set>
                                      <p:cBhvr>
                                        <p:cTn id="53" dur="1" fill="hold">
                                          <p:stCondLst>
                                            <p:cond delay="0"/>
                                          </p:stCondLst>
                                        </p:cTn>
                                        <p:tgtEl>
                                          <p:spTgt spid="5">
                                            <p:txEl>
                                              <p:pRg st="9" end="9"/>
                                            </p:txEl>
                                          </p:spTgt>
                                        </p:tgtEl>
                                        <p:attrNameLst>
                                          <p:attrName>style.visibility</p:attrName>
                                        </p:attrNameLst>
                                      </p:cBhvr>
                                      <p:to>
                                        <p:strVal val="visible"/>
                                      </p:to>
                                    </p:set>
                                    <p:animEffect transition="in" filter="fade">
                                      <p:cBhvr>
                                        <p:cTn id="54" dur="1000"/>
                                        <p:tgtEl>
                                          <p:spTgt spid="5">
                                            <p:txEl>
                                              <p:pRg st="9" end="9"/>
                                            </p:txEl>
                                          </p:spTgt>
                                        </p:tgtEl>
                                      </p:cBhvr>
                                    </p:animEffect>
                                    <p:anim calcmode="lin" valueType="num">
                                      <p:cBhvr>
                                        <p:cTn id="55" dur="1000" fill="hold"/>
                                        <p:tgtEl>
                                          <p:spTgt spid="5">
                                            <p:txEl>
                                              <p:pRg st="9" end="9"/>
                                            </p:txEl>
                                          </p:spTgt>
                                        </p:tgtEl>
                                        <p:attrNameLst>
                                          <p:attrName>ppt_x</p:attrName>
                                        </p:attrNameLst>
                                      </p:cBhvr>
                                      <p:tavLst>
                                        <p:tav tm="0">
                                          <p:val>
                                            <p:strVal val="#ppt_x"/>
                                          </p:val>
                                        </p:tav>
                                        <p:tav tm="100000">
                                          <p:val>
                                            <p:strVal val="#ppt_x"/>
                                          </p:val>
                                        </p:tav>
                                      </p:tavLst>
                                    </p:anim>
                                    <p:anim calcmode="lin" valueType="num">
                                      <p:cBhvr>
                                        <p:cTn id="56" dur="1000" fill="hold"/>
                                        <p:tgtEl>
                                          <p:spTgt spid="5">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Les adresses privées…</a:t>
            </a:r>
            <a:endParaRPr lang="fr-FR" dirty="0"/>
          </a:p>
        </p:txBody>
      </p:sp>
      <p:sp>
        <p:nvSpPr>
          <p:cNvPr id="3" name="Espace réservé du contenu 2"/>
          <p:cNvSpPr>
            <a:spLocks noGrp="1"/>
          </p:cNvSpPr>
          <p:nvPr>
            <p:ph sz="quarter" idx="1"/>
          </p:nvPr>
        </p:nvSpPr>
        <p:spPr>
          <a:xfrm>
            <a:off x="457200" y="1916832"/>
            <a:ext cx="8229600" cy="4240128"/>
          </a:xfrm>
        </p:spPr>
        <p:txBody>
          <a:bodyPr/>
          <a:lstStyle/>
          <a:p>
            <a:r>
              <a:rPr lang="fr-FR" dirty="0" smtClean="0"/>
              <a:t>Adresses privées </a:t>
            </a:r>
            <a:r>
              <a:rPr lang="fr-FR" dirty="0"/>
              <a:t>de Classe A :</a:t>
            </a:r>
          </a:p>
          <a:p>
            <a:pPr lvl="1"/>
            <a:r>
              <a:rPr lang="fr-FR" b="1" dirty="0"/>
              <a:t>10.0.0.1 à 10.255.255.254</a:t>
            </a:r>
          </a:p>
          <a:p>
            <a:endParaRPr lang="fr-FR" dirty="0"/>
          </a:p>
          <a:p>
            <a:r>
              <a:rPr lang="fr-FR" dirty="0" smtClean="0"/>
              <a:t>Adresses privées </a:t>
            </a:r>
            <a:r>
              <a:rPr lang="fr-FR" dirty="0"/>
              <a:t>de Classe B :</a:t>
            </a:r>
          </a:p>
          <a:p>
            <a:pPr lvl="1"/>
            <a:r>
              <a:rPr lang="fr-FR" b="1" dirty="0"/>
              <a:t>172.16.0.1 à 172.31.255.254</a:t>
            </a:r>
          </a:p>
          <a:p>
            <a:endParaRPr lang="fr-FR" dirty="0"/>
          </a:p>
          <a:p>
            <a:r>
              <a:rPr lang="fr-FR" dirty="0" smtClean="0"/>
              <a:t>Adresses privées </a:t>
            </a:r>
            <a:r>
              <a:rPr lang="fr-FR" dirty="0"/>
              <a:t>de Classe C :</a:t>
            </a:r>
          </a:p>
          <a:p>
            <a:pPr lvl="1"/>
            <a:r>
              <a:rPr lang="fr-FR" b="1" dirty="0"/>
              <a:t>192.168.0.1 à 192.168.255.254</a:t>
            </a:r>
          </a:p>
          <a:p>
            <a:endParaRPr lang="fr-FR" dirty="0"/>
          </a:p>
        </p:txBody>
      </p:sp>
    </p:spTree>
    <p:extLst>
      <p:ext uri="{BB962C8B-B14F-4D97-AF65-F5344CB8AC3E}">
        <p14:creationId xmlns:p14="http://schemas.microsoft.com/office/powerpoint/2010/main" val="5935785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additive="base">
                                        <p:cTn id="12"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nodeType="after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 calcmode="lin" valueType="num">
                                      <p:cBhvr additive="base">
                                        <p:cTn id="1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nodeType="after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 calcmode="lin" valueType="num">
                                      <p:cBhvr additive="base">
                                        <p:cTn id="22"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fill="hold" nodeType="after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 calcmode="lin" valueType="num">
                                      <p:cBhvr additive="base">
                                        <p:cTn id="2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par>
                          <p:cTn id="29" fill="hold">
                            <p:stCondLst>
                              <p:cond delay="2500"/>
                            </p:stCondLst>
                            <p:childTnLst>
                              <p:par>
                                <p:cTn id="30" presetID="2" presetClass="entr" presetSubtype="4" fill="hold" nodeType="after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 calcmode="lin" valueType="num">
                                      <p:cBhvr additive="base">
                                        <p:cTn id="32"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ctr"/>
            <a:r>
              <a:rPr lang="fr-FR" dirty="0" smtClean="0"/>
              <a:t>Exemple de la boîte noire téléphonique…</a:t>
            </a:r>
            <a:endParaRPr lang="fr-FR" dirty="0"/>
          </a:p>
        </p:txBody>
      </p:sp>
      <p:pic>
        <p:nvPicPr>
          <p:cNvPr id="6" name="Picture 2"/>
          <p:cNvPicPr>
            <a:picLocks noChangeAspect="1" noChangeArrowheads="1"/>
          </p:cNvPicPr>
          <p:nvPr/>
        </p:nvPicPr>
        <p:blipFill>
          <a:blip r:embed="rId2"/>
          <a:srcRect/>
          <a:stretch>
            <a:fillRect/>
          </a:stretch>
        </p:blipFill>
        <p:spPr bwMode="auto">
          <a:xfrm>
            <a:off x="7668344" y="3356992"/>
            <a:ext cx="1200150" cy="1009650"/>
          </a:xfrm>
          <a:prstGeom prst="rect">
            <a:avLst/>
          </a:prstGeom>
          <a:noFill/>
          <a:ln w="9525">
            <a:noFill/>
            <a:miter lim="800000"/>
            <a:headEnd/>
            <a:tailEnd/>
          </a:ln>
          <a:effectLst/>
        </p:spPr>
      </p:pic>
      <p:pic>
        <p:nvPicPr>
          <p:cNvPr id="7" name="Picture 2"/>
          <p:cNvPicPr>
            <a:picLocks noChangeAspect="1" noChangeArrowheads="1"/>
          </p:cNvPicPr>
          <p:nvPr/>
        </p:nvPicPr>
        <p:blipFill>
          <a:blip r:embed="rId2"/>
          <a:srcRect/>
          <a:stretch>
            <a:fillRect/>
          </a:stretch>
        </p:blipFill>
        <p:spPr bwMode="auto">
          <a:xfrm>
            <a:off x="231092" y="3356992"/>
            <a:ext cx="1200150" cy="1009650"/>
          </a:xfrm>
          <a:prstGeom prst="rect">
            <a:avLst/>
          </a:prstGeom>
          <a:noFill/>
          <a:ln w="9525">
            <a:noFill/>
            <a:miter lim="800000"/>
            <a:headEnd/>
            <a:tailEnd/>
          </a:ln>
          <a:effectLst/>
        </p:spPr>
      </p:pic>
      <p:sp>
        <p:nvSpPr>
          <p:cNvPr id="3" name="Rectangle 2"/>
          <p:cNvSpPr/>
          <p:nvPr/>
        </p:nvSpPr>
        <p:spPr>
          <a:xfrm>
            <a:off x="2051720" y="1700808"/>
            <a:ext cx="4968552" cy="446449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9" name="Imag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15816" y="2420888"/>
            <a:ext cx="670949" cy="463866"/>
          </a:xfrm>
          <a:prstGeom prst="rect">
            <a:avLst/>
          </a:prstGeom>
        </p:spPr>
      </p:pic>
      <p:pic>
        <p:nvPicPr>
          <p:cNvPr id="10" name="Imag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80341" y="4978761"/>
            <a:ext cx="670949" cy="463866"/>
          </a:xfrm>
          <a:prstGeom prst="rect">
            <a:avLst/>
          </a:prstGeom>
        </p:spPr>
      </p:pic>
      <p:pic>
        <p:nvPicPr>
          <p:cNvPr id="11" name="Imag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52120" y="3166018"/>
            <a:ext cx="670949" cy="463866"/>
          </a:xfrm>
          <a:prstGeom prst="rect">
            <a:avLst/>
          </a:prstGeom>
        </p:spPr>
      </p:pic>
      <p:pic>
        <p:nvPicPr>
          <p:cNvPr id="12" name="Imag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09343" y="5157192"/>
            <a:ext cx="670949" cy="463866"/>
          </a:xfrm>
          <a:prstGeom prst="rect">
            <a:avLst/>
          </a:prstGeom>
        </p:spPr>
      </p:pic>
      <p:pic>
        <p:nvPicPr>
          <p:cNvPr id="13" name="Imag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67944" y="4134709"/>
            <a:ext cx="670949" cy="463866"/>
          </a:xfrm>
          <a:prstGeom prst="rect">
            <a:avLst/>
          </a:prstGeom>
        </p:spPr>
      </p:pic>
      <p:cxnSp>
        <p:nvCxnSpPr>
          <p:cNvPr id="15" name="Connecteur droit 14"/>
          <p:cNvCxnSpPr/>
          <p:nvPr/>
        </p:nvCxnSpPr>
        <p:spPr>
          <a:xfrm>
            <a:off x="1547664" y="2132856"/>
            <a:ext cx="504056" cy="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17" name="Connecteur droit 16"/>
          <p:cNvCxnSpPr/>
          <p:nvPr/>
        </p:nvCxnSpPr>
        <p:spPr>
          <a:xfrm>
            <a:off x="1547664" y="3933056"/>
            <a:ext cx="504056" cy="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18" name="Connecteur droit 17"/>
          <p:cNvCxnSpPr/>
          <p:nvPr/>
        </p:nvCxnSpPr>
        <p:spPr>
          <a:xfrm>
            <a:off x="1547664" y="5642085"/>
            <a:ext cx="504056" cy="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19" name="Connecteur droit 18"/>
          <p:cNvCxnSpPr/>
          <p:nvPr/>
        </p:nvCxnSpPr>
        <p:spPr>
          <a:xfrm>
            <a:off x="7020272" y="2132856"/>
            <a:ext cx="504056" cy="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20" name="Connecteur droit 19"/>
          <p:cNvCxnSpPr/>
          <p:nvPr/>
        </p:nvCxnSpPr>
        <p:spPr>
          <a:xfrm>
            <a:off x="7020272" y="3943198"/>
            <a:ext cx="504056" cy="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21" name="Connecteur droit 20"/>
          <p:cNvCxnSpPr/>
          <p:nvPr/>
        </p:nvCxnSpPr>
        <p:spPr>
          <a:xfrm>
            <a:off x="7012935" y="5620314"/>
            <a:ext cx="504056" cy="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23" name="Connecteur droit 22"/>
          <p:cNvCxnSpPr/>
          <p:nvPr/>
        </p:nvCxnSpPr>
        <p:spPr>
          <a:xfrm flipV="1">
            <a:off x="2122205" y="2884754"/>
            <a:ext cx="793611" cy="941894"/>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Connecteur droit 24"/>
          <p:cNvCxnSpPr/>
          <p:nvPr/>
        </p:nvCxnSpPr>
        <p:spPr>
          <a:xfrm flipH="1" flipV="1">
            <a:off x="3419872" y="2884754"/>
            <a:ext cx="792090" cy="1200702"/>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Connecteur droit 27"/>
          <p:cNvCxnSpPr/>
          <p:nvPr/>
        </p:nvCxnSpPr>
        <p:spPr>
          <a:xfrm flipH="1" flipV="1">
            <a:off x="4738893" y="4598575"/>
            <a:ext cx="1057243" cy="612119"/>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Connecteur droit 29"/>
          <p:cNvCxnSpPr/>
          <p:nvPr/>
        </p:nvCxnSpPr>
        <p:spPr>
          <a:xfrm flipH="1">
            <a:off x="4738893" y="3518587"/>
            <a:ext cx="913228" cy="616122"/>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Connecteur droit 38"/>
          <p:cNvCxnSpPr/>
          <p:nvPr/>
        </p:nvCxnSpPr>
        <p:spPr>
          <a:xfrm flipH="1">
            <a:off x="3251290" y="4492404"/>
            <a:ext cx="816654" cy="486357"/>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Connecteur droit 40"/>
          <p:cNvCxnSpPr/>
          <p:nvPr/>
        </p:nvCxnSpPr>
        <p:spPr>
          <a:xfrm flipH="1">
            <a:off x="2120352" y="5321038"/>
            <a:ext cx="480335" cy="243178"/>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Connecteur droit 42"/>
          <p:cNvCxnSpPr/>
          <p:nvPr/>
        </p:nvCxnSpPr>
        <p:spPr>
          <a:xfrm flipH="1" flipV="1">
            <a:off x="2122205" y="3943198"/>
            <a:ext cx="480334" cy="961436"/>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Connecteur droit 45"/>
          <p:cNvCxnSpPr/>
          <p:nvPr/>
        </p:nvCxnSpPr>
        <p:spPr>
          <a:xfrm flipH="1" flipV="1">
            <a:off x="2111319" y="2134472"/>
            <a:ext cx="660481" cy="358424"/>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Connecteur droit 47"/>
          <p:cNvCxnSpPr/>
          <p:nvPr/>
        </p:nvCxnSpPr>
        <p:spPr>
          <a:xfrm flipH="1" flipV="1">
            <a:off x="6323069" y="3518587"/>
            <a:ext cx="577753" cy="414469"/>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Connecteur droit 49"/>
          <p:cNvCxnSpPr/>
          <p:nvPr/>
        </p:nvCxnSpPr>
        <p:spPr>
          <a:xfrm flipH="1">
            <a:off x="6444208" y="4085456"/>
            <a:ext cx="456615" cy="893305"/>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Connecteur droit 54"/>
          <p:cNvCxnSpPr/>
          <p:nvPr/>
        </p:nvCxnSpPr>
        <p:spPr>
          <a:xfrm flipH="1">
            <a:off x="6156177" y="2181329"/>
            <a:ext cx="744645" cy="887631"/>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Connecteur droit 60"/>
          <p:cNvCxnSpPr/>
          <p:nvPr/>
        </p:nvCxnSpPr>
        <p:spPr>
          <a:xfrm flipH="1" flipV="1">
            <a:off x="6596609" y="5442627"/>
            <a:ext cx="304214" cy="121590"/>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Connecteur droit 63"/>
          <p:cNvCxnSpPr/>
          <p:nvPr/>
        </p:nvCxnSpPr>
        <p:spPr>
          <a:xfrm flipH="1" flipV="1">
            <a:off x="3586765" y="2708920"/>
            <a:ext cx="2024833" cy="60801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860502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additive="base">
                                        <p:cTn id="12" dur="500" fill="hold"/>
                                        <p:tgtEl>
                                          <p:spTgt spid="10"/>
                                        </p:tgtEl>
                                        <p:attrNameLst>
                                          <p:attrName>ppt_x</p:attrName>
                                        </p:attrNameLst>
                                      </p:cBhvr>
                                      <p:tavLst>
                                        <p:tav tm="0">
                                          <p:val>
                                            <p:strVal val="#ppt_x"/>
                                          </p:val>
                                        </p:tav>
                                        <p:tav tm="100000">
                                          <p:val>
                                            <p:strVal val="#ppt_x"/>
                                          </p:val>
                                        </p:tav>
                                      </p:tavLst>
                                    </p:anim>
                                    <p:anim calcmode="lin" valueType="num">
                                      <p:cBhvr additive="base">
                                        <p:cTn id="13" dur="500" fill="hold"/>
                                        <p:tgtEl>
                                          <p:spTgt spid="10"/>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nodeType="afterEffect">
                                  <p:stCondLst>
                                    <p:cond delay="0"/>
                                  </p:stCondLst>
                                  <p:childTnLst>
                                    <p:set>
                                      <p:cBhvr>
                                        <p:cTn id="16" dur="1" fill="hold">
                                          <p:stCondLst>
                                            <p:cond delay="0"/>
                                          </p:stCondLst>
                                        </p:cTn>
                                        <p:tgtEl>
                                          <p:spTgt spid="11"/>
                                        </p:tgtEl>
                                        <p:attrNameLst>
                                          <p:attrName>style.visibility</p:attrName>
                                        </p:attrNameLst>
                                      </p:cBhvr>
                                      <p:to>
                                        <p:strVal val="visible"/>
                                      </p:to>
                                    </p:set>
                                    <p:anim calcmode="lin" valueType="num">
                                      <p:cBhvr additive="base">
                                        <p:cTn id="17" dur="500" fill="hold"/>
                                        <p:tgtEl>
                                          <p:spTgt spid="11"/>
                                        </p:tgtEl>
                                        <p:attrNameLst>
                                          <p:attrName>ppt_x</p:attrName>
                                        </p:attrNameLst>
                                      </p:cBhvr>
                                      <p:tavLst>
                                        <p:tav tm="0">
                                          <p:val>
                                            <p:strVal val="#ppt_x"/>
                                          </p:val>
                                        </p:tav>
                                        <p:tav tm="100000">
                                          <p:val>
                                            <p:strVal val="#ppt_x"/>
                                          </p:val>
                                        </p:tav>
                                      </p:tavLst>
                                    </p:anim>
                                    <p:anim calcmode="lin" valueType="num">
                                      <p:cBhvr additive="base">
                                        <p:cTn id="18" dur="500" fill="hold"/>
                                        <p:tgtEl>
                                          <p:spTgt spid="11"/>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nodeType="afterEffect">
                                  <p:stCondLst>
                                    <p:cond delay="0"/>
                                  </p:stCondLst>
                                  <p:childTnLst>
                                    <p:set>
                                      <p:cBhvr>
                                        <p:cTn id="21" dur="1" fill="hold">
                                          <p:stCondLst>
                                            <p:cond delay="0"/>
                                          </p:stCondLst>
                                        </p:cTn>
                                        <p:tgtEl>
                                          <p:spTgt spid="12"/>
                                        </p:tgtEl>
                                        <p:attrNameLst>
                                          <p:attrName>style.visibility</p:attrName>
                                        </p:attrNameLst>
                                      </p:cBhvr>
                                      <p:to>
                                        <p:strVal val="visible"/>
                                      </p:to>
                                    </p:set>
                                    <p:anim calcmode="lin" valueType="num">
                                      <p:cBhvr additive="base">
                                        <p:cTn id="22" dur="500" fill="hold"/>
                                        <p:tgtEl>
                                          <p:spTgt spid="12"/>
                                        </p:tgtEl>
                                        <p:attrNameLst>
                                          <p:attrName>ppt_x</p:attrName>
                                        </p:attrNameLst>
                                      </p:cBhvr>
                                      <p:tavLst>
                                        <p:tav tm="0">
                                          <p:val>
                                            <p:strVal val="#ppt_x"/>
                                          </p:val>
                                        </p:tav>
                                        <p:tav tm="100000">
                                          <p:val>
                                            <p:strVal val="#ppt_x"/>
                                          </p:val>
                                        </p:tav>
                                      </p:tavLst>
                                    </p:anim>
                                    <p:anim calcmode="lin" valueType="num">
                                      <p:cBhvr additive="base">
                                        <p:cTn id="23" dur="500" fill="hold"/>
                                        <p:tgtEl>
                                          <p:spTgt spid="12"/>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fill="hold" nodeType="afterEffect">
                                  <p:stCondLst>
                                    <p:cond delay="0"/>
                                  </p:stCondLst>
                                  <p:childTnLst>
                                    <p:set>
                                      <p:cBhvr>
                                        <p:cTn id="26" dur="1" fill="hold">
                                          <p:stCondLst>
                                            <p:cond delay="0"/>
                                          </p:stCondLst>
                                        </p:cTn>
                                        <p:tgtEl>
                                          <p:spTgt spid="13"/>
                                        </p:tgtEl>
                                        <p:attrNameLst>
                                          <p:attrName>style.visibility</p:attrName>
                                        </p:attrNameLst>
                                      </p:cBhvr>
                                      <p:to>
                                        <p:strVal val="visible"/>
                                      </p:to>
                                    </p:set>
                                    <p:anim calcmode="lin" valueType="num">
                                      <p:cBhvr additive="base">
                                        <p:cTn id="27" dur="500" fill="hold"/>
                                        <p:tgtEl>
                                          <p:spTgt spid="13"/>
                                        </p:tgtEl>
                                        <p:attrNameLst>
                                          <p:attrName>ppt_x</p:attrName>
                                        </p:attrNameLst>
                                      </p:cBhvr>
                                      <p:tavLst>
                                        <p:tav tm="0">
                                          <p:val>
                                            <p:strVal val="#ppt_x"/>
                                          </p:val>
                                        </p:tav>
                                        <p:tav tm="100000">
                                          <p:val>
                                            <p:strVal val="#ppt_x"/>
                                          </p:val>
                                        </p:tav>
                                      </p:tavLst>
                                    </p:anim>
                                    <p:anim calcmode="lin" valueType="num">
                                      <p:cBhvr additive="base">
                                        <p:cTn id="2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smtClean="0"/>
              <a:t>Pourquoi des réseaux privés et des réseaux publiques ?</a:t>
            </a:r>
            <a:endParaRPr lang="fr-FR" dirty="0"/>
          </a:p>
        </p:txBody>
      </p:sp>
      <p:sp>
        <p:nvSpPr>
          <p:cNvPr id="5" name="Espace réservé du contenu 2"/>
          <p:cNvSpPr>
            <a:spLocks noGrp="1"/>
          </p:cNvSpPr>
          <p:nvPr>
            <p:ph sz="quarter" idx="1"/>
          </p:nvPr>
        </p:nvSpPr>
        <p:spPr>
          <a:xfrm>
            <a:off x="467544" y="1484784"/>
            <a:ext cx="8229600" cy="1368152"/>
          </a:xfrm>
        </p:spPr>
        <p:txBody>
          <a:bodyPr>
            <a:normAutofit/>
          </a:bodyPr>
          <a:lstStyle/>
          <a:p>
            <a:r>
              <a:rPr lang="fr-FR" dirty="0" smtClean="0"/>
              <a:t>L’une des premières (et plus répandu) solution à la pénurie d’adresse IPv4 est la normalisation du NAT (Network </a:t>
            </a:r>
            <a:r>
              <a:rPr lang="fr-FR" dirty="0" err="1" smtClean="0"/>
              <a:t>Address</a:t>
            </a:r>
            <a:r>
              <a:rPr lang="fr-FR" dirty="0" smtClean="0"/>
              <a:t> Translate)</a:t>
            </a:r>
          </a:p>
        </p:txBody>
      </p:sp>
      <p:pic>
        <p:nvPicPr>
          <p:cNvPr id="4" name="Picture 2"/>
          <p:cNvPicPr>
            <a:picLocks noChangeAspect="1" noChangeArrowheads="1"/>
          </p:cNvPicPr>
          <p:nvPr/>
        </p:nvPicPr>
        <p:blipFill>
          <a:blip r:embed="rId2"/>
          <a:srcRect/>
          <a:stretch>
            <a:fillRect/>
          </a:stretch>
        </p:blipFill>
        <p:spPr bwMode="auto">
          <a:xfrm>
            <a:off x="535321" y="3140968"/>
            <a:ext cx="3851920" cy="2592288"/>
          </a:xfrm>
          <a:prstGeom prst="rect">
            <a:avLst/>
          </a:prstGeom>
          <a:noFill/>
          <a:ln w="9525">
            <a:noFill/>
            <a:miter lim="800000"/>
            <a:headEnd/>
            <a:tailEnd/>
          </a:ln>
          <a:effectLst/>
        </p:spPr>
      </p:pic>
      <p:pic>
        <p:nvPicPr>
          <p:cNvPr id="6" name="Picture 2"/>
          <p:cNvPicPr>
            <a:picLocks noChangeAspect="1" noChangeArrowheads="1"/>
          </p:cNvPicPr>
          <p:nvPr/>
        </p:nvPicPr>
        <p:blipFill>
          <a:blip r:embed="rId3"/>
          <a:srcRect/>
          <a:stretch>
            <a:fillRect/>
          </a:stretch>
        </p:blipFill>
        <p:spPr bwMode="auto">
          <a:xfrm>
            <a:off x="4644008" y="3189337"/>
            <a:ext cx="4048125" cy="2495550"/>
          </a:xfrm>
          <a:prstGeom prst="rect">
            <a:avLst/>
          </a:prstGeom>
          <a:noFill/>
          <a:ln w="9525">
            <a:noFill/>
            <a:miter lim="800000"/>
            <a:headEnd/>
            <a:tailEnd/>
          </a:ln>
          <a:effectLst/>
        </p:spPr>
      </p:pic>
      <p:sp>
        <p:nvSpPr>
          <p:cNvPr id="7" name="Rectangle 6"/>
          <p:cNvSpPr/>
          <p:nvPr/>
        </p:nvSpPr>
        <p:spPr>
          <a:xfrm>
            <a:off x="755576" y="6375253"/>
            <a:ext cx="2954719" cy="369332"/>
          </a:xfrm>
          <a:prstGeom prst="rect">
            <a:avLst/>
          </a:prstGeom>
        </p:spPr>
        <p:txBody>
          <a:bodyPr wrap="none">
            <a:spAutoFit/>
          </a:bodyPr>
          <a:lstStyle/>
          <a:p>
            <a:pPr algn="ctr"/>
            <a:r>
              <a:rPr lang="fr-FR" dirty="0"/>
              <a:t>Source : http://www.zeix.ch</a:t>
            </a:r>
          </a:p>
        </p:txBody>
      </p:sp>
      <p:sp>
        <p:nvSpPr>
          <p:cNvPr id="3" name="Rectangle 2"/>
          <p:cNvSpPr/>
          <p:nvPr/>
        </p:nvSpPr>
        <p:spPr>
          <a:xfrm>
            <a:off x="5519341" y="6375644"/>
            <a:ext cx="3172792" cy="369332"/>
          </a:xfrm>
          <a:prstGeom prst="rect">
            <a:avLst/>
          </a:prstGeom>
        </p:spPr>
        <p:txBody>
          <a:bodyPr wrap="none">
            <a:spAutoFit/>
          </a:bodyPr>
          <a:lstStyle/>
          <a:p>
            <a:pPr algn="ctr"/>
            <a:r>
              <a:rPr lang="fr-FR" dirty="0"/>
              <a:t>Source : http://www.figer.com</a:t>
            </a:r>
          </a:p>
        </p:txBody>
      </p:sp>
    </p:spTree>
    <p:extLst>
      <p:ext uri="{BB962C8B-B14F-4D97-AF65-F5344CB8AC3E}">
        <p14:creationId xmlns:p14="http://schemas.microsoft.com/office/powerpoint/2010/main" val="41235950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par>
                                <p:cTn id="10" presetID="16" presetClass="entr" presetSubtype="21"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arn(inVertical)">
                                      <p:cBhvr>
                                        <p:cTn id="12" dur="500"/>
                                        <p:tgtEl>
                                          <p:spTgt spid="4"/>
                                        </p:tgtEl>
                                      </p:cBhvr>
                                    </p:animEffect>
                                  </p:childTnLst>
                                </p:cTn>
                              </p:par>
                              <p:par>
                                <p:cTn id="13" presetID="16" presetClass="entr" presetSubtype="21"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barn(inVertical)">
                                      <p:cBhvr>
                                        <p:cTn id="15" dur="500"/>
                                        <p:tgtEl>
                                          <p:spTgt spid="6"/>
                                        </p:tgtEl>
                                      </p:cBhvr>
                                    </p:animEffect>
                                  </p:childTnLst>
                                </p:cTn>
                              </p:par>
                              <p:par>
                                <p:cTn id="16" presetID="16" presetClass="entr" presetSubtype="21" fill="hold" grpId="0" nodeType="with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barn(inVertical)">
                                      <p:cBhvr>
                                        <p:cTn id="18" dur="500"/>
                                        <p:tgtEl>
                                          <p:spTgt spid="3"/>
                                        </p:tgtEl>
                                      </p:cBhvr>
                                    </p:animEffect>
                                  </p:childTnLst>
                                </p:cTn>
                              </p:par>
                              <p:par>
                                <p:cTn id="19" presetID="16" presetClass="entr" presetSubtype="21"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barn(inVertical)">
                                      <p:cBhvr>
                                        <p:cTn id="2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3"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dirty="0" smtClean="0"/>
              <a:t>Exemple de NAT courant</a:t>
            </a:r>
            <a:endParaRPr lang="fr-FR" dirty="0"/>
          </a:p>
        </p:txBody>
      </p:sp>
      <p:sp>
        <p:nvSpPr>
          <p:cNvPr id="5" name="Espace réservé du contenu 2"/>
          <p:cNvSpPr>
            <a:spLocks noGrp="1"/>
          </p:cNvSpPr>
          <p:nvPr>
            <p:ph sz="quarter" idx="1"/>
          </p:nvPr>
        </p:nvSpPr>
        <p:spPr>
          <a:xfrm>
            <a:off x="467544" y="1484784"/>
            <a:ext cx="8229600" cy="1368152"/>
          </a:xfrm>
        </p:spPr>
        <p:txBody>
          <a:bodyPr>
            <a:normAutofit fontScale="92500"/>
          </a:bodyPr>
          <a:lstStyle/>
          <a:p>
            <a:r>
              <a:rPr lang="fr-FR" dirty="0" smtClean="0"/>
              <a:t>Dans le cas d’une connexion par « BOX » ou machine de passerelle. Nous avons une SEULE adresse publique pour tout un ensemble de machine.</a:t>
            </a:r>
          </a:p>
        </p:txBody>
      </p:sp>
      <p:pic>
        <p:nvPicPr>
          <p:cNvPr id="6" name="Picture 2"/>
          <p:cNvPicPr>
            <a:picLocks noChangeAspect="1" noChangeArrowheads="1"/>
          </p:cNvPicPr>
          <p:nvPr/>
        </p:nvPicPr>
        <p:blipFill>
          <a:blip r:embed="rId2"/>
          <a:srcRect/>
          <a:stretch>
            <a:fillRect/>
          </a:stretch>
        </p:blipFill>
        <p:spPr bwMode="auto">
          <a:xfrm>
            <a:off x="1575994" y="2691272"/>
            <a:ext cx="5904656" cy="3640047"/>
          </a:xfrm>
          <a:prstGeom prst="rect">
            <a:avLst/>
          </a:prstGeom>
          <a:noFill/>
          <a:ln w="9525">
            <a:noFill/>
            <a:miter lim="800000"/>
            <a:headEnd/>
            <a:tailEnd/>
          </a:ln>
          <a:effectLst/>
        </p:spPr>
      </p:pic>
      <p:sp>
        <p:nvSpPr>
          <p:cNvPr id="3" name="Rectangle 2"/>
          <p:cNvSpPr/>
          <p:nvPr/>
        </p:nvSpPr>
        <p:spPr>
          <a:xfrm>
            <a:off x="5894254" y="6375253"/>
            <a:ext cx="3172792" cy="369332"/>
          </a:xfrm>
          <a:prstGeom prst="rect">
            <a:avLst/>
          </a:prstGeom>
        </p:spPr>
        <p:txBody>
          <a:bodyPr wrap="none">
            <a:spAutoFit/>
          </a:bodyPr>
          <a:lstStyle/>
          <a:p>
            <a:pPr algn="ctr"/>
            <a:r>
              <a:rPr lang="fr-FR" dirty="0"/>
              <a:t>Source : http://www.figer.com</a:t>
            </a:r>
          </a:p>
        </p:txBody>
      </p:sp>
    </p:spTree>
    <p:extLst>
      <p:ext uri="{BB962C8B-B14F-4D97-AF65-F5344CB8AC3E}">
        <p14:creationId xmlns:p14="http://schemas.microsoft.com/office/powerpoint/2010/main" val="32833576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Et l’IP v6 dans tout ça ?</a:t>
            </a:r>
            <a:endParaRPr lang="fr-FR"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1340768"/>
            <a:ext cx="7560840" cy="48986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4"/>
          <p:cNvSpPr/>
          <p:nvPr/>
        </p:nvSpPr>
        <p:spPr>
          <a:xfrm>
            <a:off x="5604489" y="6375253"/>
            <a:ext cx="3211135" cy="369332"/>
          </a:xfrm>
          <a:prstGeom prst="rect">
            <a:avLst/>
          </a:prstGeom>
        </p:spPr>
        <p:txBody>
          <a:bodyPr wrap="none">
            <a:spAutoFit/>
          </a:bodyPr>
          <a:lstStyle/>
          <a:p>
            <a:pPr algn="ctr"/>
            <a:r>
              <a:rPr lang="fr-FR" dirty="0"/>
              <a:t>Source : </a:t>
            </a:r>
            <a:r>
              <a:rPr lang="fr-FR" dirty="0" smtClean="0"/>
              <a:t>http</a:t>
            </a:r>
            <a:r>
              <a:rPr lang="fr-FR" dirty="0"/>
              <a:t>://</a:t>
            </a:r>
            <a:r>
              <a:rPr lang="fr-FR" dirty="0" smtClean="0"/>
              <a:t>6lab.cisco.com</a:t>
            </a:r>
            <a:endParaRPr lang="fr-FR" dirty="0"/>
          </a:p>
        </p:txBody>
      </p:sp>
    </p:spTree>
    <p:extLst>
      <p:ext uri="{BB962C8B-B14F-4D97-AF65-F5344CB8AC3E}">
        <p14:creationId xmlns:p14="http://schemas.microsoft.com/office/powerpoint/2010/main" val="2764235416"/>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Pourquoi l’IP v6 ?</a:t>
            </a:r>
            <a:endParaRPr lang="fr-FR" dirty="0"/>
          </a:p>
        </p:txBody>
      </p:sp>
      <p:sp>
        <p:nvSpPr>
          <p:cNvPr id="6" name="Espace réservé du contenu 2"/>
          <p:cNvSpPr>
            <a:spLocks noGrp="1"/>
          </p:cNvSpPr>
          <p:nvPr>
            <p:ph sz="quarter" idx="1"/>
          </p:nvPr>
        </p:nvSpPr>
        <p:spPr>
          <a:xfrm>
            <a:off x="467544" y="1340768"/>
            <a:ext cx="8229600" cy="4752528"/>
          </a:xfrm>
        </p:spPr>
        <p:txBody>
          <a:bodyPr>
            <a:normAutofit lnSpcReduction="10000"/>
          </a:bodyPr>
          <a:lstStyle/>
          <a:p>
            <a:r>
              <a:rPr lang="fr-FR" dirty="0" smtClean="0"/>
              <a:t>L’arrivée des équipements mobiles, réseau ad hoc (MANET)</a:t>
            </a:r>
          </a:p>
          <a:p>
            <a:endParaRPr lang="fr-FR" dirty="0"/>
          </a:p>
          <a:p>
            <a:r>
              <a:rPr lang="fr-FR" dirty="0" smtClean="0"/>
              <a:t>L’arrivée des </a:t>
            </a:r>
            <a:r>
              <a:rPr lang="fr-FR" dirty="0"/>
              <a:t>pays en voie de </a:t>
            </a:r>
            <a:r>
              <a:rPr lang="fr-FR" dirty="0" smtClean="0"/>
              <a:t>développement dans le marché des fournisseurs d’accès</a:t>
            </a:r>
          </a:p>
          <a:p>
            <a:endParaRPr lang="fr-FR" dirty="0"/>
          </a:p>
          <a:p>
            <a:r>
              <a:rPr lang="fr-FR" dirty="0" smtClean="0"/>
              <a:t>Incorporer dans IP des options comme le type de service et l’authentification (</a:t>
            </a:r>
            <a:r>
              <a:rPr lang="fr-FR" dirty="0" err="1" smtClean="0"/>
              <a:t>IPSec</a:t>
            </a:r>
            <a:r>
              <a:rPr lang="fr-FR" dirty="0" smtClean="0"/>
              <a:t>)</a:t>
            </a:r>
          </a:p>
          <a:p>
            <a:endParaRPr lang="fr-FR" dirty="0" smtClean="0"/>
          </a:p>
          <a:p>
            <a:r>
              <a:rPr lang="fr-FR" dirty="0" smtClean="0"/>
              <a:t>Mais surtout… le M2M, machine to machine ou encore l’informatique des Objets.</a:t>
            </a:r>
          </a:p>
          <a:p>
            <a:pPr lvl="1"/>
            <a:endParaRPr lang="fr-FR" dirty="0" smtClean="0"/>
          </a:p>
        </p:txBody>
      </p:sp>
    </p:spTree>
    <p:extLst>
      <p:ext uri="{BB962C8B-B14F-4D97-AF65-F5344CB8AC3E}">
        <p14:creationId xmlns:p14="http://schemas.microsoft.com/office/powerpoint/2010/main" val="7175471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anim calcmode="lin" valueType="num">
                                      <p:cBhvr additive="base">
                                        <p:cTn id="13"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anim calcmode="lin" valueType="num">
                                      <p:cBhvr additive="base">
                                        <p:cTn id="19"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6">
                                            <p:txEl>
                                              <p:pRg st="6" end="6"/>
                                            </p:txEl>
                                          </p:spTgt>
                                        </p:tgtEl>
                                        <p:attrNameLst>
                                          <p:attrName>style.visibility</p:attrName>
                                        </p:attrNameLst>
                                      </p:cBhvr>
                                      <p:to>
                                        <p:strVal val="visible"/>
                                      </p:to>
                                    </p:set>
                                    <p:anim calcmode="lin" valueType="num">
                                      <p:cBhvr additive="base">
                                        <p:cTn id="25" dur="500" fill="hold"/>
                                        <p:tgtEl>
                                          <p:spTgt spid="6">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Pourquoi pas déjà l’IP v6 ?</a:t>
            </a:r>
            <a:endParaRPr lang="fr-FR" dirty="0"/>
          </a:p>
        </p:txBody>
      </p:sp>
      <p:sp>
        <p:nvSpPr>
          <p:cNvPr id="6" name="Espace réservé du contenu 2"/>
          <p:cNvSpPr>
            <a:spLocks noGrp="1"/>
          </p:cNvSpPr>
          <p:nvPr>
            <p:ph sz="quarter" idx="1"/>
          </p:nvPr>
        </p:nvSpPr>
        <p:spPr>
          <a:xfrm>
            <a:off x="454124" y="1628800"/>
            <a:ext cx="8229600" cy="3024336"/>
          </a:xfrm>
        </p:spPr>
        <p:txBody>
          <a:bodyPr>
            <a:normAutofit/>
          </a:bodyPr>
          <a:lstStyle/>
          <a:p>
            <a:r>
              <a:rPr lang="fr-FR" dirty="0" smtClean="0"/>
              <a:t>De très lourds coût économique. </a:t>
            </a:r>
          </a:p>
          <a:p>
            <a:endParaRPr lang="fr-FR" dirty="0"/>
          </a:p>
          <a:p>
            <a:r>
              <a:rPr lang="fr-FR" dirty="0" smtClean="0"/>
              <a:t>Pourquoi changer ce qui marche encore ?</a:t>
            </a:r>
          </a:p>
          <a:p>
            <a:endParaRPr lang="fr-FR" dirty="0" smtClean="0"/>
          </a:p>
          <a:p>
            <a:r>
              <a:rPr lang="fr-FR" dirty="0" smtClean="0"/>
              <a:t>IPv4 et IPv6 ne sont pas… rétro-compatible…</a:t>
            </a:r>
          </a:p>
          <a:p>
            <a:pPr lvl="1"/>
            <a:endParaRPr lang="fr-FR" dirty="0" smtClean="0"/>
          </a:p>
        </p:txBody>
      </p:sp>
      <p:pic>
        <p:nvPicPr>
          <p:cNvPr id="5122" name="Picture 2" descr="http://upload.wikimedia.org/wikipedia/commons/thumb/4/49/World_IPv6_launch_logo.svg/220px-World_IPv6_launch_logo.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04248" y="4164310"/>
            <a:ext cx="2095500" cy="2095501"/>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5031451" y="6375253"/>
            <a:ext cx="4053354" cy="369332"/>
          </a:xfrm>
          <a:prstGeom prst="rect">
            <a:avLst/>
          </a:prstGeom>
        </p:spPr>
        <p:txBody>
          <a:bodyPr wrap="none">
            <a:spAutoFit/>
          </a:bodyPr>
          <a:lstStyle/>
          <a:p>
            <a:pPr algn="ctr"/>
            <a:r>
              <a:rPr lang="fr-FR" dirty="0" smtClean="0"/>
              <a:t>Journée mondiale du lancement IP v6</a:t>
            </a:r>
            <a:endParaRPr lang="fr-FR" dirty="0"/>
          </a:p>
        </p:txBody>
      </p:sp>
    </p:spTree>
    <p:extLst>
      <p:ext uri="{BB962C8B-B14F-4D97-AF65-F5344CB8AC3E}">
        <p14:creationId xmlns:p14="http://schemas.microsoft.com/office/powerpoint/2010/main" val="26281463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6">
                                            <p:txEl>
                                              <p:pRg st="2" end="2"/>
                                            </p:txEl>
                                          </p:spTgt>
                                        </p:tgtEl>
                                        <p:attrNameLst>
                                          <p:attrName>style.visibility</p:attrName>
                                        </p:attrNameLst>
                                      </p:cBhvr>
                                      <p:to>
                                        <p:strVal val="visible"/>
                                      </p:to>
                                    </p:set>
                                    <p:animEffect transition="in" filter="fade">
                                      <p:cBhvr>
                                        <p:cTn id="12" dur="1000"/>
                                        <p:tgtEl>
                                          <p:spTgt spid="6">
                                            <p:txEl>
                                              <p:pRg st="2" end="2"/>
                                            </p:txEl>
                                          </p:spTgt>
                                        </p:tgtEl>
                                      </p:cBhvr>
                                    </p:animEffect>
                                    <p:anim calcmode="lin" valueType="num">
                                      <p:cBhvr>
                                        <p:cTn id="13"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6">
                                            <p:txEl>
                                              <p:pRg st="2" end="2"/>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6">
                                            <p:txEl>
                                              <p:pRg st="4" end="4"/>
                                            </p:txEl>
                                          </p:spTgt>
                                        </p:tgtEl>
                                        <p:attrNameLst>
                                          <p:attrName>style.visibility</p:attrName>
                                        </p:attrNameLst>
                                      </p:cBhvr>
                                      <p:to>
                                        <p:strVal val="visible"/>
                                      </p:to>
                                    </p:set>
                                    <p:animEffect transition="in" filter="fade">
                                      <p:cBhvr>
                                        <p:cTn id="17" dur="1000"/>
                                        <p:tgtEl>
                                          <p:spTgt spid="6">
                                            <p:txEl>
                                              <p:pRg st="4" end="4"/>
                                            </p:txEl>
                                          </p:spTgt>
                                        </p:tgtEl>
                                      </p:cBhvr>
                                    </p:animEffect>
                                    <p:anim calcmode="lin" valueType="num">
                                      <p:cBhvr>
                                        <p:cTn id="18" dur="1000" fill="hold"/>
                                        <p:tgtEl>
                                          <p:spTgt spid="6">
                                            <p:txEl>
                                              <p:pRg st="4" end="4"/>
                                            </p:txEl>
                                          </p:spTgt>
                                        </p:tgtEl>
                                        <p:attrNameLst>
                                          <p:attrName>ppt_x</p:attrName>
                                        </p:attrNameLst>
                                      </p:cBhvr>
                                      <p:tavLst>
                                        <p:tav tm="0">
                                          <p:val>
                                            <p:strVal val="#ppt_x"/>
                                          </p:val>
                                        </p:tav>
                                        <p:tav tm="100000">
                                          <p:val>
                                            <p:strVal val="#ppt_x"/>
                                          </p:val>
                                        </p:tav>
                                      </p:tavLst>
                                    </p:anim>
                                    <p:anim calcmode="lin" valueType="num">
                                      <p:cBhvr>
                                        <p:cTn id="19" dur="1000" fill="hold"/>
                                        <p:tgtEl>
                                          <p:spTgt spid="6">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5122"/>
                                        </p:tgtEl>
                                        <p:attrNameLst>
                                          <p:attrName>style.visibility</p:attrName>
                                        </p:attrNameLst>
                                      </p:cBhvr>
                                      <p:to>
                                        <p:strVal val="visible"/>
                                      </p:to>
                                    </p:set>
                                    <p:anim calcmode="lin" valueType="num">
                                      <p:cBhvr additive="base">
                                        <p:cTn id="24" dur="500" fill="hold"/>
                                        <p:tgtEl>
                                          <p:spTgt spid="5122"/>
                                        </p:tgtEl>
                                        <p:attrNameLst>
                                          <p:attrName>ppt_x</p:attrName>
                                        </p:attrNameLst>
                                      </p:cBhvr>
                                      <p:tavLst>
                                        <p:tav tm="0">
                                          <p:val>
                                            <p:strVal val="#ppt_x"/>
                                          </p:val>
                                        </p:tav>
                                        <p:tav tm="100000">
                                          <p:val>
                                            <p:strVal val="#ppt_x"/>
                                          </p:val>
                                        </p:tav>
                                      </p:tavLst>
                                    </p:anim>
                                    <p:anim calcmode="lin" valueType="num">
                                      <p:cBhvr additive="base">
                                        <p:cTn id="25" dur="500" fill="hold"/>
                                        <p:tgtEl>
                                          <p:spTgt spid="5122"/>
                                        </p:tgtEl>
                                        <p:attrNameLst>
                                          <p:attrName>ppt_y</p:attrName>
                                        </p:attrNameLst>
                                      </p:cBhvr>
                                      <p:tavLst>
                                        <p:tav tm="0">
                                          <p:val>
                                            <p:strVal val="1+#ppt_h/2"/>
                                          </p:val>
                                        </p:tav>
                                        <p:tav tm="100000">
                                          <p:val>
                                            <p:strVal val="#ppt_y"/>
                                          </p:val>
                                        </p:tav>
                                      </p:tavLst>
                                    </p:anim>
                                  </p:childTnLst>
                                </p:cTn>
                              </p:par>
                              <p:par>
                                <p:cTn id="26" presetID="2" presetClass="entr" presetSubtype="4" fill="hold" grpId="0" nodeType="withEffect">
                                  <p:stCondLst>
                                    <p:cond delay="0"/>
                                  </p:stCondLst>
                                  <p:childTnLst>
                                    <p:set>
                                      <p:cBhvr>
                                        <p:cTn id="27" dur="1" fill="hold">
                                          <p:stCondLst>
                                            <p:cond delay="0"/>
                                          </p:stCondLst>
                                        </p:cTn>
                                        <p:tgtEl>
                                          <p:spTgt spid="5"/>
                                        </p:tgtEl>
                                        <p:attrNameLst>
                                          <p:attrName>style.visibility</p:attrName>
                                        </p:attrNameLst>
                                      </p:cBhvr>
                                      <p:to>
                                        <p:strVal val="visible"/>
                                      </p:to>
                                    </p:set>
                                    <p:anim calcmode="lin" valueType="num">
                                      <p:cBhvr additive="base">
                                        <p:cTn id="28" dur="500" fill="hold"/>
                                        <p:tgtEl>
                                          <p:spTgt spid="5"/>
                                        </p:tgtEl>
                                        <p:attrNameLst>
                                          <p:attrName>ppt_x</p:attrName>
                                        </p:attrNameLst>
                                      </p:cBhvr>
                                      <p:tavLst>
                                        <p:tav tm="0">
                                          <p:val>
                                            <p:strVal val="#ppt_x"/>
                                          </p:val>
                                        </p:tav>
                                        <p:tav tm="100000">
                                          <p:val>
                                            <p:strVal val="#ppt_x"/>
                                          </p:val>
                                        </p:tav>
                                      </p:tavLst>
                                    </p:anim>
                                    <p:anim calcmode="lin" valueType="num">
                                      <p:cBhvr additive="base">
                                        <p:cTn id="29"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Des solutions pour le tout compatible ?</a:t>
            </a:r>
            <a:endParaRPr lang="fr-FR" dirty="0"/>
          </a:p>
        </p:txBody>
      </p:sp>
      <p:sp>
        <p:nvSpPr>
          <p:cNvPr id="3" name="Espace réservé du contenu 2"/>
          <p:cNvSpPr>
            <a:spLocks noGrp="1"/>
          </p:cNvSpPr>
          <p:nvPr>
            <p:ph sz="quarter" idx="1"/>
          </p:nvPr>
        </p:nvSpPr>
        <p:spPr>
          <a:xfrm>
            <a:off x="457200" y="1916832"/>
            <a:ext cx="8229600" cy="4240128"/>
          </a:xfrm>
        </p:spPr>
        <p:txBody>
          <a:bodyPr/>
          <a:lstStyle/>
          <a:p>
            <a:r>
              <a:rPr lang="fr-FR" dirty="0" smtClean="0"/>
              <a:t>Le Dual-</a:t>
            </a:r>
            <a:r>
              <a:rPr lang="fr-FR" dirty="0" err="1" smtClean="0"/>
              <a:t>Stack</a:t>
            </a:r>
            <a:endParaRPr lang="fr-FR" dirty="0"/>
          </a:p>
          <a:p>
            <a:endParaRPr lang="fr-FR" dirty="0"/>
          </a:p>
          <a:p>
            <a:endParaRPr lang="fr-FR" dirty="0"/>
          </a:p>
          <a:p>
            <a:r>
              <a:rPr lang="fr-FR" dirty="0"/>
              <a:t>Le </a:t>
            </a:r>
            <a:r>
              <a:rPr lang="fr-FR" dirty="0" smtClean="0"/>
              <a:t>NAT64</a:t>
            </a:r>
            <a:endParaRPr lang="fr-FR" dirty="0"/>
          </a:p>
          <a:p>
            <a:endParaRPr lang="fr-FR" dirty="0"/>
          </a:p>
          <a:p>
            <a:endParaRPr lang="fr-FR" dirty="0"/>
          </a:p>
          <a:p>
            <a:r>
              <a:rPr lang="fr-FR" dirty="0"/>
              <a:t>Le </a:t>
            </a:r>
            <a:r>
              <a:rPr lang="fr-FR" dirty="0" smtClean="0"/>
              <a:t>DNS64</a:t>
            </a:r>
            <a:endParaRPr lang="fr-FR" dirty="0"/>
          </a:p>
          <a:p>
            <a:endParaRPr lang="fr-FR" dirty="0" smtClean="0"/>
          </a:p>
          <a:p>
            <a:pPr lvl="1"/>
            <a:endParaRPr lang="fr-FR" dirty="0"/>
          </a:p>
          <a:p>
            <a:pPr lvl="1"/>
            <a:endParaRPr lang="fr-FR" dirty="0" smtClean="0"/>
          </a:p>
        </p:txBody>
      </p:sp>
      <p:pic>
        <p:nvPicPr>
          <p:cNvPr id="819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08581" y="1675589"/>
            <a:ext cx="5162525" cy="46579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5"/>
          <p:cNvSpPr/>
          <p:nvPr/>
        </p:nvSpPr>
        <p:spPr>
          <a:xfrm>
            <a:off x="5655753" y="6375253"/>
            <a:ext cx="3108608" cy="369332"/>
          </a:xfrm>
          <a:prstGeom prst="rect">
            <a:avLst/>
          </a:prstGeom>
        </p:spPr>
        <p:txBody>
          <a:bodyPr wrap="none">
            <a:spAutoFit/>
          </a:bodyPr>
          <a:lstStyle/>
          <a:p>
            <a:pPr algn="ctr"/>
            <a:r>
              <a:rPr lang="fr-FR" dirty="0"/>
              <a:t>Source : </a:t>
            </a:r>
            <a:r>
              <a:rPr lang="fr-FR" dirty="0" smtClean="0"/>
              <a:t>http://www.ovh.com</a:t>
            </a:r>
            <a:endParaRPr lang="fr-FR" dirty="0"/>
          </a:p>
        </p:txBody>
      </p:sp>
    </p:spTree>
    <p:extLst>
      <p:ext uri="{BB962C8B-B14F-4D97-AF65-F5344CB8AC3E}">
        <p14:creationId xmlns:p14="http://schemas.microsoft.com/office/powerpoint/2010/main" val="3268256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 calcmode="lin" valueType="num">
                                      <p:cBhvr additive="base">
                                        <p:cTn id="1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 calcmode="lin" valueType="num">
                                      <p:cBhvr additive="base">
                                        <p:cTn id="1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6" end="6"/>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8195"/>
                                        </p:tgtEl>
                                        <p:attrNameLst>
                                          <p:attrName>style.visibility</p:attrName>
                                        </p:attrNameLst>
                                      </p:cBhvr>
                                      <p:to>
                                        <p:strVal val="visible"/>
                                      </p:to>
                                    </p:set>
                                    <p:anim calcmode="lin" valueType="num">
                                      <p:cBhvr additive="base">
                                        <p:cTn id="23" dur="500" fill="hold"/>
                                        <p:tgtEl>
                                          <p:spTgt spid="8195"/>
                                        </p:tgtEl>
                                        <p:attrNameLst>
                                          <p:attrName>ppt_x</p:attrName>
                                        </p:attrNameLst>
                                      </p:cBhvr>
                                      <p:tavLst>
                                        <p:tav tm="0">
                                          <p:val>
                                            <p:strVal val="#ppt_x"/>
                                          </p:val>
                                        </p:tav>
                                        <p:tav tm="100000">
                                          <p:val>
                                            <p:strVal val="#ppt_x"/>
                                          </p:val>
                                        </p:tav>
                                      </p:tavLst>
                                    </p:anim>
                                    <p:anim calcmode="lin" valueType="num">
                                      <p:cBhvr additive="base">
                                        <p:cTn id="24" dur="500" fill="hold"/>
                                        <p:tgtEl>
                                          <p:spTgt spid="8195"/>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6"/>
                                        </p:tgtEl>
                                        <p:attrNameLst>
                                          <p:attrName>style.visibility</p:attrName>
                                        </p:attrNameLst>
                                      </p:cBhvr>
                                      <p:to>
                                        <p:strVal val="visible"/>
                                      </p:to>
                                    </p:set>
                                    <p:anim calcmode="lin" valueType="num">
                                      <p:cBhvr additive="base">
                                        <p:cTn id="27" dur="500" fill="hold"/>
                                        <p:tgtEl>
                                          <p:spTgt spid="6"/>
                                        </p:tgtEl>
                                        <p:attrNameLst>
                                          <p:attrName>ppt_x</p:attrName>
                                        </p:attrNameLst>
                                      </p:cBhvr>
                                      <p:tavLst>
                                        <p:tav tm="0">
                                          <p:val>
                                            <p:strVal val="#ppt_x"/>
                                          </p:val>
                                        </p:tav>
                                        <p:tav tm="100000">
                                          <p:val>
                                            <p:strVal val="#ppt_x"/>
                                          </p:val>
                                        </p:tav>
                                      </p:tavLst>
                                    </p:anim>
                                    <p:anim calcmode="lin" valueType="num">
                                      <p:cBhvr additive="base">
                                        <p:cTn id="2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En détail l’IP v6</a:t>
            </a:r>
            <a:endParaRPr lang="fr-FR" dirty="0"/>
          </a:p>
        </p:txBody>
      </p:sp>
      <p:sp>
        <p:nvSpPr>
          <p:cNvPr id="6" name="Espace réservé du contenu 2"/>
          <p:cNvSpPr>
            <a:spLocks noGrp="1"/>
          </p:cNvSpPr>
          <p:nvPr>
            <p:ph sz="quarter" idx="1"/>
          </p:nvPr>
        </p:nvSpPr>
        <p:spPr>
          <a:xfrm>
            <a:off x="467544" y="1772816"/>
            <a:ext cx="8229600" cy="3960440"/>
          </a:xfrm>
        </p:spPr>
        <p:txBody>
          <a:bodyPr>
            <a:normAutofit lnSpcReduction="10000"/>
          </a:bodyPr>
          <a:lstStyle/>
          <a:p>
            <a:r>
              <a:rPr lang="fr-FR" dirty="0" smtClean="0"/>
              <a:t>Il s’agit d’une adresse composée de 16 octets, rassemblé en 8 groupes de 2 octets. Sa représentation standard est l’Hexadécimal. Cela donne beaucoup de possibilités…</a:t>
            </a:r>
          </a:p>
          <a:p>
            <a:endParaRPr lang="fr-FR" dirty="0"/>
          </a:p>
          <a:p>
            <a:r>
              <a:rPr lang="fr-FR" dirty="0" smtClean="0"/>
              <a:t>Exemple d’une IP v6 :</a:t>
            </a:r>
          </a:p>
          <a:p>
            <a:pPr lvl="1"/>
            <a:r>
              <a:rPr lang="fr-FR" dirty="0" smtClean="0">
                <a:solidFill>
                  <a:srgbClr val="FF0000"/>
                </a:solidFill>
              </a:rPr>
              <a:t>2001</a:t>
            </a:r>
            <a:r>
              <a:rPr lang="fr-FR" dirty="0" smtClean="0"/>
              <a:t>:</a:t>
            </a:r>
            <a:r>
              <a:rPr lang="fr-FR" dirty="0" smtClean="0">
                <a:solidFill>
                  <a:srgbClr val="002060"/>
                </a:solidFill>
              </a:rPr>
              <a:t>0000</a:t>
            </a:r>
            <a:r>
              <a:rPr lang="fr-FR" dirty="0" smtClean="0"/>
              <a:t>:</a:t>
            </a:r>
            <a:r>
              <a:rPr lang="fr-FR" dirty="0" smtClean="0">
                <a:solidFill>
                  <a:srgbClr val="FF0000"/>
                </a:solidFill>
              </a:rPr>
              <a:t>0000</a:t>
            </a:r>
            <a:r>
              <a:rPr lang="fr-FR" dirty="0" smtClean="0"/>
              <a:t>:</a:t>
            </a:r>
            <a:r>
              <a:rPr lang="fr-FR" dirty="0" smtClean="0">
                <a:solidFill>
                  <a:srgbClr val="002060"/>
                </a:solidFill>
              </a:rPr>
              <a:t>79FB</a:t>
            </a:r>
            <a:r>
              <a:rPr lang="fr-FR" dirty="0" smtClean="0"/>
              <a:t>:</a:t>
            </a:r>
            <a:r>
              <a:rPr lang="fr-FR" dirty="0" smtClean="0">
                <a:solidFill>
                  <a:srgbClr val="FF0000"/>
                </a:solidFill>
              </a:rPr>
              <a:t>002C</a:t>
            </a:r>
            <a:r>
              <a:rPr lang="fr-FR" dirty="0" smtClean="0"/>
              <a:t>:</a:t>
            </a:r>
            <a:r>
              <a:rPr lang="fr-FR" dirty="0" smtClean="0">
                <a:solidFill>
                  <a:srgbClr val="002060"/>
                </a:solidFill>
              </a:rPr>
              <a:t>034A</a:t>
            </a:r>
            <a:r>
              <a:rPr lang="fr-FR" dirty="0" smtClean="0"/>
              <a:t>:</a:t>
            </a:r>
            <a:r>
              <a:rPr lang="fr-FR" dirty="0" smtClean="0">
                <a:solidFill>
                  <a:srgbClr val="FF0000"/>
                </a:solidFill>
              </a:rPr>
              <a:t>0000</a:t>
            </a:r>
            <a:r>
              <a:rPr lang="fr-FR" dirty="0" smtClean="0"/>
              <a:t>:</a:t>
            </a:r>
            <a:r>
              <a:rPr lang="fr-FR" dirty="0" smtClean="0">
                <a:solidFill>
                  <a:srgbClr val="002060"/>
                </a:solidFill>
              </a:rPr>
              <a:t>FFF3</a:t>
            </a:r>
          </a:p>
          <a:p>
            <a:pPr lvl="1"/>
            <a:endParaRPr lang="fr-FR" dirty="0">
              <a:solidFill>
                <a:srgbClr val="002060"/>
              </a:solidFill>
            </a:endParaRPr>
          </a:p>
          <a:p>
            <a:r>
              <a:rPr lang="fr-FR" dirty="0" smtClean="0"/>
              <a:t>En URL :</a:t>
            </a:r>
          </a:p>
          <a:p>
            <a:pPr lvl="1"/>
            <a:r>
              <a:rPr lang="fr-FR" dirty="0"/>
              <a:t>http://[</a:t>
            </a:r>
            <a:r>
              <a:rPr lang="fr-FR" dirty="0" smtClean="0"/>
              <a:t>2001::79fb:002c:034a:0:fff3]:81</a:t>
            </a:r>
            <a:endParaRPr lang="fr-FR" dirty="0" smtClean="0">
              <a:solidFill>
                <a:srgbClr val="002060"/>
              </a:solidFill>
            </a:endParaRPr>
          </a:p>
          <a:p>
            <a:pPr lvl="1"/>
            <a:endParaRPr lang="fr-FR" dirty="0" smtClean="0">
              <a:solidFill>
                <a:srgbClr val="002060"/>
              </a:solidFill>
            </a:endParaRPr>
          </a:p>
        </p:txBody>
      </p:sp>
    </p:spTree>
    <p:extLst>
      <p:ext uri="{BB962C8B-B14F-4D97-AF65-F5344CB8AC3E}">
        <p14:creationId xmlns:p14="http://schemas.microsoft.com/office/powerpoint/2010/main" val="24011538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animEffect transition="in" filter="fade">
                                      <p:cBhvr>
                                        <p:cTn id="13" dur="1000"/>
                                        <p:tgtEl>
                                          <p:spTgt spid="6">
                                            <p:txEl>
                                              <p:pRg st="2" end="2"/>
                                            </p:txEl>
                                          </p:spTgt>
                                        </p:tgtEl>
                                      </p:cBhvr>
                                    </p:animEffect>
                                    <p:anim calcmode="lin" valueType="num">
                                      <p:cBhvr>
                                        <p:cTn id="14"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15" dur="1000" fill="hold"/>
                                        <p:tgtEl>
                                          <p:spTgt spid="6">
                                            <p:txEl>
                                              <p:pRg st="2" end="2"/>
                                            </p:txEl>
                                          </p:spTgt>
                                        </p:tgtEl>
                                        <p:attrNameLst>
                                          <p:attrName>ppt_y</p:attrName>
                                        </p:attrNameLst>
                                      </p:cBhvr>
                                      <p:tavLst>
                                        <p:tav tm="0">
                                          <p:val>
                                            <p:strVal val="#ppt_y+.1"/>
                                          </p:val>
                                        </p:tav>
                                        <p:tav tm="100000">
                                          <p:val>
                                            <p:strVal val="#ppt_y"/>
                                          </p:val>
                                        </p:tav>
                                      </p:tavLst>
                                    </p:anim>
                                  </p:childTnLst>
                                </p:cTn>
                              </p:par>
                              <p:par>
                                <p:cTn id="16" presetID="42" presetClass="entr" presetSubtype="0" fill="hold" nodeType="withEffect">
                                  <p:stCondLst>
                                    <p:cond delay="0"/>
                                  </p:stCondLst>
                                  <p:childTnLst>
                                    <p:set>
                                      <p:cBhvr>
                                        <p:cTn id="17" dur="1" fill="hold">
                                          <p:stCondLst>
                                            <p:cond delay="0"/>
                                          </p:stCondLst>
                                        </p:cTn>
                                        <p:tgtEl>
                                          <p:spTgt spid="6">
                                            <p:txEl>
                                              <p:pRg st="3" end="3"/>
                                            </p:txEl>
                                          </p:spTgt>
                                        </p:tgtEl>
                                        <p:attrNameLst>
                                          <p:attrName>style.visibility</p:attrName>
                                        </p:attrNameLst>
                                      </p:cBhvr>
                                      <p:to>
                                        <p:strVal val="visible"/>
                                      </p:to>
                                    </p:set>
                                    <p:animEffect transition="in" filter="fade">
                                      <p:cBhvr>
                                        <p:cTn id="18" dur="1000"/>
                                        <p:tgtEl>
                                          <p:spTgt spid="6">
                                            <p:txEl>
                                              <p:pRg st="3" end="3"/>
                                            </p:txEl>
                                          </p:spTgt>
                                        </p:tgtEl>
                                      </p:cBhvr>
                                    </p:animEffect>
                                    <p:anim calcmode="lin" valueType="num">
                                      <p:cBhvr>
                                        <p:cTn id="19" dur="1000" fill="hold"/>
                                        <p:tgtEl>
                                          <p:spTgt spid="6">
                                            <p:txEl>
                                              <p:pRg st="3" end="3"/>
                                            </p:txEl>
                                          </p:spTgt>
                                        </p:tgtEl>
                                        <p:attrNameLst>
                                          <p:attrName>ppt_x</p:attrName>
                                        </p:attrNameLst>
                                      </p:cBhvr>
                                      <p:tavLst>
                                        <p:tav tm="0">
                                          <p:val>
                                            <p:strVal val="#ppt_x"/>
                                          </p:val>
                                        </p:tav>
                                        <p:tav tm="100000">
                                          <p:val>
                                            <p:strVal val="#ppt_x"/>
                                          </p:val>
                                        </p:tav>
                                      </p:tavLst>
                                    </p:anim>
                                    <p:anim calcmode="lin" valueType="num">
                                      <p:cBhvr>
                                        <p:cTn id="20" dur="1000" fill="hold"/>
                                        <p:tgtEl>
                                          <p:spTgt spid="6">
                                            <p:txEl>
                                              <p:pRg st="3" end="3"/>
                                            </p:txEl>
                                          </p:spTgt>
                                        </p:tgtEl>
                                        <p:attrNameLst>
                                          <p:attrName>ppt_y</p:attrName>
                                        </p:attrNameLst>
                                      </p:cBhvr>
                                      <p:tavLst>
                                        <p:tav tm="0">
                                          <p:val>
                                            <p:strVal val="#ppt_y+.1"/>
                                          </p:val>
                                        </p:tav>
                                        <p:tav tm="100000">
                                          <p:val>
                                            <p:strVal val="#ppt_y"/>
                                          </p:val>
                                        </p:tav>
                                      </p:tavLst>
                                    </p:anim>
                                  </p:childTnLst>
                                </p:cTn>
                              </p:par>
                            </p:childTnLst>
                          </p:cTn>
                        </p:par>
                        <p:par>
                          <p:cTn id="21" fill="hold">
                            <p:stCondLst>
                              <p:cond delay="2000"/>
                            </p:stCondLst>
                            <p:childTnLst>
                              <p:par>
                                <p:cTn id="22" presetID="42" presetClass="entr" presetSubtype="0" fill="hold" nodeType="afterEffect">
                                  <p:stCondLst>
                                    <p:cond delay="0"/>
                                  </p:stCondLst>
                                  <p:childTnLst>
                                    <p:set>
                                      <p:cBhvr>
                                        <p:cTn id="23" dur="1" fill="hold">
                                          <p:stCondLst>
                                            <p:cond delay="0"/>
                                          </p:stCondLst>
                                        </p:cTn>
                                        <p:tgtEl>
                                          <p:spTgt spid="6">
                                            <p:txEl>
                                              <p:pRg st="5" end="5"/>
                                            </p:txEl>
                                          </p:spTgt>
                                        </p:tgtEl>
                                        <p:attrNameLst>
                                          <p:attrName>style.visibility</p:attrName>
                                        </p:attrNameLst>
                                      </p:cBhvr>
                                      <p:to>
                                        <p:strVal val="visible"/>
                                      </p:to>
                                    </p:set>
                                    <p:animEffect transition="in" filter="fade">
                                      <p:cBhvr>
                                        <p:cTn id="24" dur="1000"/>
                                        <p:tgtEl>
                                          <p:spTgt spid="6">
                                            <p:txEl>
                                              <p:pRg st="5" end="5"/>
                                            </p:txEl>
                                          </p:spTgt>
                                        </p:tgtEl>
                                      </p:cBhvr>
                                    </p:animEffect>
                                    <p:anim calcmode="lin" valueType="num">
                                      <p:cBhvr>
                                        <p:cTn id="25" dur="1000" fill="hold"/>
                                        <p:tgtEl>
                                          <p:spTgt spid="6">
                                            <p:txEl>
                                              <p:pRg st="5" end="5"/>
                                            </p:txEl>
                                          </p:spTgt>
                                        </p:tgtEl>
                                        <p:attrNameLst>
                                          <p:attrName>ppt_x</p:attrName>
                                        </p:attrNameLst>
                                      </p:cBhvr>
                                      <p:tavLst>
                                        <p:tav tm="0">
                                          <p:val>
                                            <p:strVal val="#ppt_x"/>
                                          </p:val>
                                        </p:tav>
                                        <p:tav tm="100000">
                                          <p:val>
                                            <p:strVal val="#ppt_x"/>
                                          </p:val>
                                        </p:tav>
                                      </p:tavLst>
                                    </p:anim>
                                    <p:anim calcmode="lin" valueType="num">
                                      <p:cBhvr>
                                        <p:cTn id="26" dur="1000" fill="hold"/>
                                        <p:tgtEl>
                                          <p:spTgt spid="6">
                                            <p:txEl>
                                              <p:pRg st="5" end="5"/>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6">
                                            <p:txEl>
                                              <p:pRg st="6" end="6"/>
                                            </p:txEl>
                                          </p:spTgt>
                                        </p:tgtEl>
                                        <p:attrNameLst>
                                          <p:attrName>style.visibility</p:attrName>
                                        </p:attrNameLst>
                                      </p:cBhvr>
                                      <p:to>
                                        <p:strVal val="visible"/>
                                      </p:to>
                                    </p:set>
                                    <p:animEffect transition="in" filter="fade">
                                      <p:cBhvr>
                                        <p:cTn id="29" dur="1000"/>
                                        <p:tgtEl>
                                          <p:spTgt spid="6">
                                            <p:txEl>
                                              <p:pRg st="6" end="6"/>
                                            </p:txEl>
                                          </p:spTgt>
                                        </p:tgtEl>
                                      </p:cBhvr>
                                    </p:animEffect>
                                    <p:anim calcmode="lin" valueType="num">
                                      <p:cBhvr>
                                        <p:cTn id="30" dur="1000" fill="hold"/>
                                        <p:tgtEl>
                                          <p:spTgt spid="6">
                                            <p:txEl>
                                              <p:pRg st="6" end="6"/>
                                            </p:txEl>
                                          </p:spTgt>
                                        </p:tgtEl>
                                        <p:attrNameLst>
                                          <p:attrName>ppt_x</p:attrName>
                                        </p:attrNameLst>
                                      </p:cBhvr>
                                      <p:tavLst>
                                        <p:tav tm="0">
                                          <p:val>
                                            <p:strVal val="#ppt_x"/>
                                          </p:val>
                                        </p:tav>
                                        <p:tav tm="100000">
                                          <p:val>
                                            <p:strVal val="#ppt_x"/>
                                          </p:val>
                                        </p:tav>
                                      </p:tavLst>
                                    </p:anim>
                                    <p:anim calcmode="lin" valueType="num">
                                      <p:cBhvr>
                                        <p:cTn id="31" dur="1000" fill="hold"/>
                                        <p:tgtEl>
                                          <p:spTgt spid="6">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Rappel sur le codage hexadécimal...</a:t>
            </a:r>
            <a:endParaRPr lang="fr-FR" dirty="0"/>
          </a:p>
        </p:txBody>
      </p:sp>
      <p:pic>
        <p:nvPicPr>
          <p:cNvPr id="3074" name="Picture 2" descr="http://www.minidisc.org/French_tech/bin&amp;dec.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52261" y="3212976"/>
            <a:ext cx="4371975" cy="2886076"/>
          </a:xfrm>
          <a:prstGeom prst="rect">
            <a:avLst/>
          </a:prstGeom>
          <a:noFill/>
          <a:extLst>
            <a:ext uri="{909E8E84-426E-40DD-AFC4-6F175D3DCCD1}">
              <a14:hiddenFill xmlns:a14="http://schemas.microsoft.com/office/drawing/2010/main">
                <a:solidFill>
                  <a:srgbClr val="FFFFFF"/>
                </a:solidFill>
              </a14:hiddenFill>
            </a:ext>
          </a:extLst>
        </p:spPr>
      </p:pic>
      <p:sp>
        <p:nvSpPr>
          <p:cNvPr id="5" name="Espace réservé du contenu 2"/>
          <p:cNvSpPr>
            <a:spLocks noGrp="1"/>
          </p:cNvSpPr>
          <p:nvPr>
            <p:ph sz="quarter" idx="1"/>
          </p:nvPr>
        </p:nvSpPr>
        <p:spPr>
          <a:xfrm>
            <a:off x="425138" y="1536846"/>
            <a:ext cx="8229600" cy="1512168"/>
          </a:xfrm>
        </p:spPr>
        <p:txBody>
          <a:bodyPr>
            <a:normAutofit/>
          </a:bodyPr>
          <a:lstStyle/>
          <a:p>
            <a:r>
              <a:rPr lang="fr-FR" dirty="0" smtClean="0"/>
              <a:t>On regroupe les bits par 4 en partant des bits faibles. Chaque groupe de 4 bits est représenté par une valeur allant de 0 à F.</a:t>
            </a:r>
          </a:p>
          <a:p>
            <a:pPr lvl="1"/>
            <a:endParaRPr lang="fr-FR" dirty="0" smtClean="0">
              <a:solidFill>
                <a:srgbClr val="002060"/>
              </a:solidFill>
            </a:endParaRPr>
          </a:p>
        </p:txBody>
      </p:sp>
    </p:spTree>
    <p:extLst>
      <p:ext uri="{BB962C8B-B14F-4D97-AF65-F5344CB8AC3E}">
        <p14:creationId xmlns:p14="http://schemas.microsoft.com/office/powerpoint/2010/main" val="2556341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074"/>
                                        </p:tgtEl>
                                        <p:attrNameLst>
                                          <p:attrName>style.visibility</p:attrName>
                                        </p:attrNameLst>
                                      </p:cBhvr>
                                      <p:to>
                                        <p:strVal val="visible"/>
                                      </p:to>
                                    </p:set>
                                    <p:anim calcmode="lin" valueType="num">
                                      <p:cBhvr additive="base">
                                        <p:cTn id="11" dur="500" fill="hold"/>
                                        <p:tgtEl>
                                          <p:spTgt spid="3074"/>
                                        </p:tgtEl>
                                        <p:attrNameLst>
                                          <p:attrName>ppt_x</p:attrName>
                                        </p:attrNameLst>
                                      </p:cBhvr>
                                      <p:tavLst>
                                        <p:tav tm="0">
                                          <p:val>
                                            <p:strVal val="#ppt_x"/>
                                          </p:val>
                                        </p:tav>
                                        <p:tav tm="100000">
                                          <p:val>
                                            <p:strVal val="#ppt_x"/>
                                          </p:val>
                                        </p:tav>
                                      </p:tavLst>
                                    </p:anim>
                                    <p:anim calcmode="lin" valueType="num">
                                      <p:cBhvr additive="base">
                                        <p:cTn id="12" dur="500" fill="hold"/>
                                        <p:tgtEl>
                                          <p:spTgt spid="307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smtClean="0"/>
              <a:t>Quelques règles </a:t>
            </a:r>
            <a:r>
              <a:rPr lang="fr-FR" dirty="0"/>
              <a:t>de présentation </a:t>
            </a:r>
            <a:r>
              <a:rPr lang="fr-FR" dirty="0" smtClean="0"/>
              <a:t>(RFC5952)</a:t>
            </a:r>
            <a:endParaRPr lang="fr-FR" dirty="0"/>
          </a:p>
        </p:txBody>
      </p:sp>
      <p:sp>
        <p:nvSpPr>
          <p:cNvPr id="6" name="Espace réservé du contenu 2"/>
          <p:cNvSpPr txBox="1">
            <a:spLocks/>
          </p:cNvSpPr>
          <p:nvPr/>
        </p:nvSpPr>
        <p:spPr>
          <a:xfrm>
            <a:off x="425138" y="1536846"/>
            <a:ext cx="8229600" cy="4124402"/>
          </a:xfrm>
          <a:prstGeom prst="rect">
            <a:avLst/>
          </a:prstGeom>
        </p:spPr>
        <p:txBody>
          <a:bodyPr vert="horz">
            <a:normAutofit/>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r>
              <a:rPr lang="fr-FR" dirty="0" smtClean="0"/>
              <a:t>Absence des trois premiers zéro (non-significatif)</a:t>
            </a:r>
          </a:p>
          <a:p>
            <a:endParaRPr lang="fr-FR" dirty="0"/>
          </a:p>
          <a:p>
            <a:r>
              <a:rPr lang="fr-FR" dirty="0" smtClean="0"/>
              <a:t>Le premier plus grand groupe de 0000 consécutif doit être remplacé par ::</a:t>
            </a:r>
          </a:p>
          <a:p>
            <a:endParaRPr lang="fr-FR" dirty="0"/>
          </a:p>
          <a:p>
            <a:r>
              <a:rPr lang="fr-FR" dirty="0" smtClean="0"/>
              <a:t>Lettres en minuscules </a:t>
            </a:r>
          </a:p>
          <a:p>
            <a:endParaRPr lang="fr-FR" dirty="0"/>
          </a:p>
          <a:p>
            <a:pPr lvl="1"/>
            <a:r>
              <a:rPr lang="fr-FR" dirty="0" smtClean="0">
                <a:solidFill>
                  <a:srgbClr val="002060"/>
                </a:solidFill>
              </a:rPr>
              <a:t>2001:</a:t>
            </a:r>
            <a:r>
              <a:rPr lang="fr-FR" dirty="0" smtClean="0">
                <a:solidFill>
                  <a:srgbClr val="FF0000"/>
                </a:solidFill>
              </a:rPr>
              <a:t>0000:0000</a:t>
            </a:r>
            <a:r>
              <a:rPr lang="fr-FR" dirty="0" smtClean="0">
                <a:solidFill>
                  <a:srgbClr val="002060"/>
                </a:solidFill>
              </a:rPr>
              <a:t>:79FB:</a:t>
            </a:r>
            <a:r>
              <a:rPr lang="fr-FR" dirty="0" smtClean="0">
                <a:solidFill>
                  <a:srgbClr val="FF0000"/>
                </a:solidFill>
              </a:rPr>
              <a:t>00</a:t>
            </a:r>
            <a:r>
              <a:rPr lang="fr-FR" dirty="0" smtClean="0">
                <a:solidFill>
                  <a:srgbClr val="002060"/>
                </a:solidFill>
              </a:rPr>
              <a:t>2C:</a:t>
            </a:r>
            <a:r>
              <a:rPr lang="fr-FR" dirty="0" smtClean="0">
                <a:solidFill>
                  <a:srgbClr val="FF0000"/>
                </a:solidFill>
              </a:rPr>
              <a:t>0</a:t>
            </a:r>
            <a:r>
              <a:rPr lang="fr-FR" dirty="0" smtClean="0">
                <a:solidFill>
                  <a:srgbClr val="002060"/>
                </a:solidFill>
              </a:rPr>
              <a:t>34A:</a:t>
            </a:r>
            <a:r>
              <a:rPr lang="fr-FR" dirty="0" smtClean="0">
                <a:solidFill>
                  <a:srgbClr val="FF0000"/>
                </a:solidFill>
              </a:rPr>
              <a:t>0000</a:t>
            </a:r>
            <a:r>
              <a:rPr lang="fr-FR" dirty="0" smtClean="0">
                <a:solidFill>
                  <a:srgbClr val="002060"/>
                </a:solidFill>
              </a:rPr>
              <a:t>:FFF3</a:t>
            </a:r>
            <a:endParaRPr lang="fr-FR" dirty="0">
              <a:solidFill>
                <a:srgbClr val="002060"/>
              </a:solidFill>
            </a:endParaRPr>
          </a:p>
          <a:p>
            <a:pPr lvl="1"/>
            <a:r>
              <a:rPr lang="fr-FR" dirty="0" smtClean="0">
                <a:solidFill>
                  <a:srgbClr val="002060"/>
                </a:solidFill>
              </a:rPr>
              <a:t>2001::79fb:2c:34a:0:fff3</a:t>
            </a:r>
          </a:p>
          <a:p>
            <a:pPr lvl="1"/>
            <a:endParaRPr lang="fr-FR" dirty="0">
              <a:solidFill>
                <a:srgbClr val="002060"/>
              </a:solidFill>
            </a:endParaRPr>
          </a:p>
          <a:p>
            <a:endParaRPr lang="fr-FR" dirty="0" smtClean="0"/>
          </a:p>
          <a:p>
            <a:endParaRPr lang="fr-FR" dirty="0"/>
          </a:p>
          <a:p>
            <a:endParaRPr lang="fr-FR" dirty="0" smtClean="0"/>
          </a:p>
          <a:p>
            <a:pPr lvl="1"/>
            <a:endParaRPr lang="fr-FR" dirty="0" smtClean="0">
              <a:solidFill>
                <a:srgbClr val="002060"/>
              </a:solidFill>
            </a:endParaRPr>
          </a:p>
        </p:txBody>
      </p:sp>
    </p:spTree>
    <p:extLst>
      <p:ext uri="{BB962C8B-B14F-4D97-AF65-F5344CB8AC3E}">
        <p14:creationId xmlns:p14="http://schemas.microsoft.com/office/powerpoint/2010/main" val="1629612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animEffect transition="in" filter="fade">
                                      <p:cBhvr>
                                        <p:cTn id="13" dur="1000"/>
                                        <p:tgtEl>
                                          <p:spTgt spid="6">
                                            <p:txEl>
                                              <p:pRg st="2" end="2"/>
                                            </p:txEl>
                                          </p:spTgt>
                                        </p:tgtEl>
                                      </p:cBhvr>
                                    </p:animEffect>
                                    <p:anim calcmode="lin" valueType="num">
                                      <p:cBhvr>
                                        <p:cTn id="14"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15" dur="1000" fill="hold"/>
                                        <p:tgtEl>
                                          <p:spTgt spid="6">
                                            <p:txEl>
                                              <p:pRg st="2" end="2"/>
                                            </p:txEl>
                                          </p:spTgt>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nodeType="after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animEffect transition="in" filter="fade">
                                      <p:cBhvr>
                                        <p:cTn id="19" dur="1000"/>
                                        <p:tgtEl>
                                          <p:spTgt spid="6">
                                            <p:txEl>
                                              <p:pRg st="4" end="4"/>
                                            </p:txEl>
                                          </p:spTgt>
                                        </p:tgtEl>
                                      </p:cBhvr>
                                    </p:animEffect>
                                    <p:anim calcmode="lin" valueType="num">
                                      <p:cBhvr>
                                        <p:cTn id="20" dur="1000" fill="hold"/>
                                        <p:tgtEl>
                                          <p:spTgt spid="6">
                                            <p:txEl>
                                              <p:pRg st="4" end="4"/>
                                            </p:txEl>
                                          </p:spTgt>
                                        </p:tgtEl>
                                        <p:attrNameLst>
                                          <p:attrName>ppt_x</p:attrName>
                                        </p:attrNameLst>
                                      </p:cBhvr>
                                      <p:tavLst>
                                        <p:tav tm="0">
                                          <p:val>
                                            <p:strVal val="#ppt_x"/>
                                          </p:val>
                                        </p:tav>
                                        <p:tav tm="100000">
                                          <p:val>
                                            <p:strVal val="#ppt_x"/>
                                          </p:val>
                                        </p:tav>
                                      </p:tavLst>
                                    </p:anim>
                                    <p:anim calcmode="lin" valueType="num">
                                      <p:cBhvr>
                                        <p:cTn id="21" dur="1000" fill="hold"/>
                                        <p:tgtEl>
                                          <p:spTgt spid="6">
                                            <p:txEl>
                                              <p:pRg st="4" end="4"/>
                                            </p:txEl>
                                          </p:spTgt>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42" presetClass="entr" presetSubtype="0" fill="hold" nodeType="afterEffect">
                                  <p:stCondLst>
                                    <p:cond delay="0"/>
                                  </p:stCondLst>
                                  <p:childTnLst>
                                    <p:set>
                                      <p:cBhvr>
                                        <p:cTn id="24" dur="1" fill="hold">
                                          <p:stCondLst>
                                            <p:cond delay="0"/>
                                          </p:stCondLst>
                                        </p:cTn>
                                        <p:tgtEl>
                                          <p:spTgt spid="6">
                                            <p:txEl>
                                              <p:pRg st="6" end="6"/>
                                            </p:txEl>
                                          </p:spTgt>
                                        </p:tgtEl>
                                        <p:attrNameLst>
                                          <p:attrName>style.visibility</p:attrName>
                                        </p:attrNameLst>
                                      </p:cBhvr>
                                      <p:to>
                                        <p:strVal val="visible"/>
                                      </p:to>
                                    </p:set>
                                    <p:animEffect transition="in" filter="fade">
                                      <p:cBhvr>
                                        <p:cTn id="25" dur="1000"/>
                                        <p:tgtEl>
                                          <p:spTgt spid="6">
                                            <p:txEl>
                                              <p:pRg st="6" end="6"/>
                                            </p:txEl>
                                          </p:spTgt>
                                        </p:tgtEl>
                                      </p:cBhvr>
                                    </p:animEffect>
                                    <p:anim calcmode="lin" valueType="num">
                                      <p:cBhvr>
                                        <p:cTn id="26" dur="1000" fill="hold"/>
                                        <p:tgtEl>
                                          <p:spTgt spid="6">
                                            <p:txEl>
                                              <p:pRg st="6" end="6"/>
                                            </p:txEl>
                                          </p:spTgt>
                                        </p:tgtEl>
                                        <p:attrNameLst>
                                          <p:attrName>ppt_x</p:attrName>
                                        </p:attrNameLst>
                                      </p:cBhvr>
                                      <p:tavLst>
                                        <p:tav tm="0">
                                          <p:val>
                                            <p:strVal val="#ppt_x"/>
                                          </p:val>
                                        </p:tav>
                                        <p:tav tm="100000">
                                          <p:val>
                                            <p:strVal val="#ppt_x"/>
                                          </p:val>
                                        </p:tav>
                                      </p:tavLst>
                                    </p:anim>
                                    <p:anim calcmode="lin" valueType="num">
                                      <p:cBhvr>
                                        <p:cTn id="27" dur="1000" fill="hold"/>
                                        <p:tgtEl>
                                          <p:spTgt spid="6">
                                            <p:txEl>
                                              <p:pRg st="6" end="6"/>
                                            </p:txEl>
                                          </p:spTgt>
                                        </p:tgtEl>
                                        <p:attrNameLst>
                                          <p:attrName>ppt_y</p:attrName>
                                        </p:attrNameLst>
                                      </p:cBhvr>
                                      <p:tavLst>
                                        <p:tav tm="0">
                                          <p:val>
                                            <p:strVal val="#ppt_y+.1"/>
                                          </p:val>
                                        </p:tav>
                                        <p:tav tm="100000">
                                          <p:val>
                                            <p:strVal val="#ppt_y"/>
                                          </p:val>
                                        </p:tav>
                                      </p:tavLst>
                                    </p:anim>
                                  </p:childTnLst>
                                </p:cTn>
                              </p:par>
                            </p:childTnLst>
                          </p:cTn>
                        </p:par>
                        <p:par>
                          <p:cTn id="28" fill="hold">
                            <p:stCondLst>
                              <p:cond delay="4000"/>
                            </p:stCondLst>
                            <p:childTnLst>
                              <p:par>
                                <p:cTn id="29" presetID="42" presetClass="entr" presetSubtype="0" fill="hold" nodeType="afterEffect">
                                  <p:stCondLst>
                                    <p:cond delay="0"/>
                                  </p:stCondLst>
                                  <p:childTnLst>
                                    <p:set>
                                      <p:cBhvr>
                                        <p:cTn id="30" dur="1" fill="hold">
                                          <p:stCondLst>
                                            <p:cond delay="0"/>
                                          </p:stCondLst>
                                        </p:cTn>
                                        <p:tgtEl>
                                          <p:spTgt spid="6">
                                            <p:txEl>
                                              <p:pRg st="7" end="7"/>
                                            </p:txEl>
                                          </p:spTgt>
                                        </p:tgtEl>
                                        <p:attrNameLst>
                                          <p:attrName>style.visibility</p:attrName>
                                        </p:attrNameLst>
                                      </p:cBhvr>
                                      <p:to>
                                        <p:strVal val="visible"/>
                                      </p:to>
                                    </p:set>
                                    <p:animEffect transition="in" filter="fade">
                                      <p:cBhvr>
                                        <p:cTn id="31" dur="1000"/>
                                        <p:tgtEl>
                                          <p:spTgt spid="6">
                                            <p:txEl>
                                              <p:pRg st="7" end="7"/>
                                            </p:txEl>
                                          </p:spTgt>
                                        </p:tgtEl>
                                      </p:cBhvr>
                                    </p:animEffect>
                                    <p:anim calcmode="lin" valueType="num">
                                      <p:cBhvr>
                                        <p:cTn id="32" dur="1000" fill="hold"/>
                                        <p:tgtEl>
                                          <p:spTgt spid="6">
                                            <p:txEl>
                                              <p:pRg st="7" end="7"/>
                                            </p:txEl>
                                          </p:spTgt>
                                        </p:tgtEl>
                                        <p:attrNameLst>
                                          <p:attrName>ppt_x</p:attrName>
                                        </p:attrNameLst>
                                      </p:cBhvr>
                                      <p:tavLst>
                                        <p:tav tm="0">
                                          <p:val>
                                            <p:strVal val="#ppt_x"/>
                                          </p:val>
                                        </p:tav>
                                        <p:tav tm="100000">
                                          <p:val>
                                            <p:strVal val="#ppt_x"/>
                                          </p:val>
                                        </p:tav>
                                      </p:tavLst>
                                    </p:anim>
                                    <p:anim calcmode="lin" valueType="num">
                                      <p:cBhvr>
                                        <p:cTn id="33" dur="1000" fill="hold"/>
                                        <p:tgtEl>
                                          <p:spTgt spid="6">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dirty="0" smtClean="0"/>
              <a:t>Le CIDR en IP v6</a:t>
            </a:r>
            <a:endParaRPr lang="fr-FR" dirty="0"/>
          </a:p>
        </p:txBody>
      </p:sp>
      <p:sp>
        <p:nvSpPr>
          <p:cNvPr id="6" name="Espace réservé du contenu 2"/>
          <p:cNvSpPr txBox="1">
            <a:spLocks/>
          </p:cNvSpPr>
          <p:nvPr/>
        </p:nvSpPr>
        <p:spPr>
          <a:xfrm>
            <a:off x="403434" y="1412776"/>
            <a:ext cx="8229600" cy="3096344"/>
          </a:xfrm>
          <a:prstGeom prst="rect">
            <a:avLst/>
          </a:prstGeom>
        </p:spPr>
        <p:txBody>
          <a:bodyPr vert="horz">
            <a:normAutofit/>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r>
              <a:rPr lang="fr-FR" dirty="0" smtClean="0">
                <a:solidFill>
                  <a:schemeClr val="tx1">
                    <a:lumMod val="95000"/>
                    <a:lumOff val="5000"/>
                  </a:schemeClr>
                </a:solidFill>
              </a:rPr>
              <a:t>Même principe qu’avec IP v4</a:t>
            </a:r>
          </a:p>
          <a:p>
            <a:pPr lvl="1"/>
            <a:r>
              <a:rPr lang="fr-FR" dirty="0" smtClean="0">
                <a:solidFill>
                  <a:schemeClr val="tx1"/>
                </a:solidFill>
              </a:rPr>
              <a:t>Par exemple :</a:t>
            </a:r>
            <a:r>
              <a:rPr lang="fr-FR" dirty="0" smtClean="0">
                <a:solidFill>
                  <a:srgbClr val="002060"/>
                </a:solidFill>
              </a:rPr>
              <a:t> 2001:: </a:t>
            </a:r>
            <a:r>
              <a:rPr lang="fr-FR" dirty="0" smtClean="0">
                <a:solidFill>
                  <a:srgbClr val="FF0000"/>
                </a:solidFill>
              </a:rPr>
              <a:t>/ 16</a:t>
            </a:r>
          </a:p>
          <a:p>
            <a:pPr lvl="1"/>
            <a:r>
              <a:rPr lang="fr-FR" dirty="0" smtClean="0">
                <a:solidFill>
                  <a:schemeClr val="tx1"/>
                </a:solidFill>
              </a:rPr>
              <a:t>Va de 2001:: à 2001:ffff:ffff:ffff:ffff:ffff:ffff:ffff</a:t>
            </a:r>
          </a:p>
          <a:p>
            <a:pPr lvl="1"/>
            <a:r>
              <a:rPr lang="fr-FR" dirty="0" smtClean="0">
                <a:solidFill>
                  <a:schemeClr val="tx1"/>
                </a:solidFill>
              </a:rPr>
              <a:t>2000::/3 (de 2000:: à 3fff::) = Unicast </a:t>
            </a:r>
          </a:p>
          <a:p>
            <a:pPr lvl="1"/>
            <a:r>
              <a:rPr lang="fr-FR" dirty="0">
                <a:solidFill>
                  <a:schemeClr val="tx1"/>
                </a:solidFill>
              </a:rPr>
              <a:t>f</a:t>
            </a:r>
            <a:r>
              <a:rPr lang="fr-FR" dirty="0" smtClean="0">
                <a:solidFill>
                  <a:schemeClr val="tx1"/>
                </a:solidFill>
              </a:rPr>
              <a:t>c00::/7 = Adresses locales uniques</a:t>
            </a:r>
          </a:p>
          <a:p>
            <a:pPr lvl="1"/>
            <a:r>
              <a:rPr lang="fr-FR" dirty="0" smtClean="0">
                <a:solidFill>
                  <a:schemeClr val="tx1"/>
                </a:solidFill>
              </a:rPr>
              <a:t>ff00::/8 = Multicast</a:t>
            </a:r>
          </a:p>
          <a:p>
            <a:pPr lvl="1"/>
            <a:endParaRPr lang="fr-FR" dirty="0" smtClean="0">
              <a:solidFill>
                <a:schemeClr val="tx1"/>
              </a:solidFill>
            </a:endParaRPr>
          </a:p>
          <a:p>
            <a:pPr marL="274320" lvl="1" indent="0">
              <a:buNone/>
            </a:pPr>
            <a:endParaRPr lang="fr-FR" dirty="0" smtClean="0">
              <a:solidFill>
                <a:schemeClr val="tx1"/>
              </a:solidFill>
            </a:endParaRPr>
          </a:p>
          <a:p>
            <a:pPr marL="274320" lvl="1" indent="0">
              <a:buNone/>
            </a:pPr>
            <a:endParaRPr lang="fr-FR" dirty="0">
              <a:solidFill>
                <a:srgbClr val="FF0000"/>
              </a:solidFill>
            </a:endParaRPr>
          </a:p>
          <a:p>
            <a:pPr lvl="1"/>
            <a:endParaRPr lang="fr-FR" dirty="0">
              <a:solidFill>
                <a:schemeClr val="tx1">
                  <a:lumMod val="95000"/>
                  <a:lumOff val="5000"/>
                </a:schemeClr>
              </a:solidFill>
            </a:endParaRPr>
          </a:p>
          <a:p>
            <a:endParaRPr lang="fr-FR" dirty="0" smtClean="0"/>
          </a:p>
          <a:p>
            <a:endParaRPr lang="fr-FR" dirty="0"/>
          </a:p>
          <a:p>
            <a:endParaRPr lang="fr-FR" dirty="0" smtClean="0"/>
          </a:p>
          <a:p>
            <a:pPr lvl="1"/>
            <a:endParaRPr lang="fr-FR" dirty="0" smtClean="0">
              <a:solidFill>
                <a:srgbClr val="002060"/>
              </a:solidFill>
            </a:endParaRPr>
          </a:p>
        </p:txBody>
      </p:sp>
    </p:spTree>
    <p:extLst>
      <p:ext uri="{BB962C8B-B14F-4D97-AF65-F5344CB8AC3E}">
        <p14:creationId xmlns:p14="http://schemas.microsoft.com/office/powerpoint/2010/main" val="32214130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animEffect transition="in" filter="fade">
                                      <p:cBhvr>
                                        <p:cTn id="13" dur="1000"/>
                                        <p:tgtEl>
                                          <p:spTgt spid="6">
                                            <p:txEl>
                                              <p:pRg st="1" end="1"/>
                                            </p:txEl>
                                          </p:spTgt>
                                        </p:tgtEl>
                                      </p:cBhvr>
                                    </p:animEffect>
                                    <p:anim calcmode="lin" valueType="num">
                                      <p:cBhvr>
                                        <p:cTn id="14"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15" dur="100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nodeType="after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animEffect transition="in" filter="fade">
                                      <p:cBhvr>
                                        <p:cTn id="19" dur="1000"/>
                                        <p:tgtEl>
                                          <p:spTgt spid="6">
                                            <p:txEl>
                                              <p:pRg st="2" end="2"/>
                                            </p:txEl>
                                          </p:spTgt>
                                        </p:tgtEl>
                                      </p:cBhvr>
                                    </p:animEffect>
                                    <p:anim calcmode="lin" valueType="num">
                                      <p:cBhvr>
                                        <p:cTn id="20"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6">
                                            <p:txEl>
                                              <p:pRg st="2" end="2"/>
                                            </p:txEl>
                                          </p:spTgt>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42" presetClass="entr" presetSubtype="0" fill="hold" nodeType="afterEffect">
                                  <p:stCondLst>
                                    <p:cond delay="0"/>
                                  </p:stCondLst>
                                  <p:childTnLst>
                                    <p:set>
                                      <p:cBhvr>
                                        <p:cTn id="24" dur="1" fill="hold">
                                          <p:stCondLst>
                                            <p:cond delay="0"/>
                                          </p:stCondLst>
                                        </p:cTn>
                                        <p:tgtEl>
                                          <p:spTgt spid="6">
                                            <p:txEl>
                                              <p:pRg st="3" end="3"/>
                                            </p:txEl>
                                          </p:spTgt>
                                        </p:tgtEl>
                                        <p:attrNameLst>
                                          <p:attrName>style.visibility</p:attrName>
                                        </p:attrNameLst>
                                      </p:cBhvr>
                                      <p:to>
                                        <p:strVal val="visible"/>
                                      </p:to>
                                    </p:set>
                                    <p:animEffect transition="in" filter="fade">
                                      <p:cBhvr>
                                        <p:cTn id="25" dur="1000"/>
                                        <p:tgtEl>
                                          <p:spTgt spid="6">
                                            <p:txEl>
                                              <p:pRg st="3" end="3"/>
                                            </p:txEl>
                                          </p:spTgt>
                                        </p:tgtEl>
                                      </p:cBhvr>
                                    </p:animEffect>
                                    <p:anim calcmode="lin" valueType="num">
                                      <p:cBhvr>
                                        <p:cTn id="26" dur="1000" fill="hold"/>
                                        <p:tgtEl>
                                          <p:spTgt spid="6">
                                            <p:txEl>
                                              <p:pRg st="3" end="3"/>
                                            </p:txEl>
                                          </p:spTgt>
                                        </p:tgtEl>
                                        <p:attrNameLst>
                                          <p:attrName>ppt_x</p:attrName>
                                        </p:attrNameLst>
                                      </p:cBhvr>
                                      <p:tavLst>
                                        <p:tav tm="0">
                                          <p:val>
                                            <p:strVal val="#ppt_x"/>
                                          </p:val>
                                        </p:tav>
                                        <p:tav tm="100000">
                                          <p:val>
                                            <p:strVal val="#ppt_x"/>
                                          </p:val>
                                        </p:tav>
                                      </p:tavLst>
                                    </p:anim>
                                    <p:anim calcmode="lin" valueType="num">
                                      <p:cBhvr>
                                        <p:cTn id="27" dur="1000" fill="hold"/>
                                        <p:tgtEl>
                                          <p:spTgt spid="6">
                                            <p:txEl>
                                              <p:pRg st="3" end="3"/>
                                            </p:txEl>
                                          </p:spTgt>
                                        </p:tgtEl>
                                        <p:attrNameLst>
                                          <p:attrName>ppt_y</p:attrName>
                                        </p:attrNameLst>
                                      </p:cBhvr>
                                      <p:tavLst>
                                        <p:tav tm="0">
                                          <p:val>
                                            <p:strVal val="#ppt_y+.1"/>
                                          </p:val>
                                        </p:tav>
                                        <p:tav tm="100000">
                                          <p:val>
                                            <p:strVal val="#ppt_y"/>
                                          </p:val>
                                        </p:tav>
                                      </p:tavLst>
                                    </p:anim>
                                  </p:childTnLst>
                                </p:cTn>
                              </p:par>
                            </p:childTnLst>
                          </p:cTn>
                        </p:par>
                        <p:par>
                          <p:cTn id="28" fill="hold">
                            <p:stCondLst>
                              <p:cond delay="4000"/>
                            </p:stCondLst>
                            <p:childTnLst>
                              <p:par>
                                <p:cTn id="29" presetID="42" presetClass="entr" presetSubtype="0" fill="hold" nodeType="afterEffect">
                                  <p:stCondLst>
                                    <p:cond delay="0"/>
                                  </p:stCondLst>
                                  <p:childTnLst>
                                    <p:set>
                                      <p:cBhvr>
                                        <p:cTn id="30" dur="1" fill="hold">
                                          <p:stCondLst>
                                            <p:cond delay="0"/>
                                          </p:stCondLst>
                                        </p:cTn>
                                        <p:tgtEl>
                                          <p:spTgt spid="6">
                                            <p:txEl>
                                              <p:pRg st="4" end="4"/>
                                            </p:txEl>
                                          </p:spTgt>
                                        </p:tgtEl>
                                        <p:attrNameLst>
                                          <p:attrName>style.visibility</p:attrName>
                                        </p:attrNameLst>
                                      </p:cBhvr>
                                      <p:to>
                                        <p:strVal val="visible"/>
                                      </p:to>
                                    </p:set>
                                    <p:animEffect transition="in" filter="fade">
                                      <p:cBhvr>
                                        <p:cTn id="31" dur="1000"/>
                                        <p:tgtEl>
                                          <p:spTgt spid="6">
                                            <p:txEl>
                                              <p:pRg st="4" end="4"/>
                                            </p:txEl>
                                          </p:spTgt>
                                        </p:tgtEl>
                                      </p:cBhvr>
                                    </p:animEffect>
                                    <p:anim calcmode="lin" valueType="num">
                                      <p:cBhvr>
                                        <p:cTn id="32" dur="1000" fill="hold"/>
                                        <p:tgtEl>
                                          <p:spTgt spid="6">
                                            <p:txEl>
                                              <p:pRg st="4" end="4"/>
                                            </p:txEl>
                                          </p:spTgt>
                                        </p:tgtEl>
                                        <p:attrNameLst>
                                          <p:attrName>ppt_x</p:attrName>
                                        </p:attrNameLst>
                                      </p:cBhvr>
                                      <p:tavLst>
                                        <p:tav tm="0">
                                          <p:val>
                                            <p:strVal val="#ppt_x"/>
                                          </p:val>
                                        </p:tav>
                                        <p:tav tm="100000">
                                          <p:val>
                                            <p:strVal val="#ppt_x"/>
                                          </p:val>
                                        </p:tav>
                                      </p:tavLst>
                                    </p:anim>
                                    <p:anim calcmode="lin" valueType="num">
                                      <p:cBhvr>
                                        <p:cTn id="33" dur="1000" fill="hold"/>
                                        <p:tgtEl>
                                          <p:spTgt spid="6">
                                            <p:txEl>
                                              <p:pRg st="4" end="4"/>
                                            </p:txEl>
                                          </p:spTgt>
                                        </p:tgtEl>
                                        <p:attrNameLst>
                                          <p:attrName>ppt_y</p:attrName>
                                        </p:attrNameLst>
                                      </p:cBhvr>
                                      <p:tavLst>
                                        <p:tav tm="0">
                                          <p:val>
                                            <p:strVal val="#ppt_y+.1"/>
                                          </p:val>
                                        </p:tav>
                                        <p:tav tm="100000">
                                          <p:val>
                                            <p:strVal val="#ppt_y"/>
                                          </p:val>
                                        </p:tav>
                                      </p:tavLst>
                                    </p:anim>
                                  </p:childTnLst>
                                </p:cTn>
                              </p:par>
                            </p:childTnLst>
                          </p:cTn>
                        </p:par>
                        <p:par>
                          <p:cTn id="34" fill="hold">
                            <p:stCondLst>
                              <p:cond delay="5000"/>
                            </p:stCondLst>
                            <p:childTnLst>
                              <p:par>
                                <p:cTn id="35" presetID="42" presetClass="entr" presetSubtype="0" fill="hold" nodeType="afterEffect">
                                  <p:stCondLst>
                                    <p:cond delay="0"/>
                                  </p:stCondLst>
                                  <p:childTnLst>
                                    <p:set>
                                      <p:cBhvr>
                                        <p:cTn id="36" dur="1" fill="hold">
                                          <p:stCondLst>
                                            <p:cond delay="0"/>
                                          </p:stCondLst>
                                        </p:cTn>
                                        <p:tgtEl>
                                          <p:spTgt spid="6">
                                            <p:txEl>
                                              <p:pRg st="5" end="5"/>
                                            </p:txEl>
                                          </p:spTgt>
                                        </p:tgtEl>
                                        <p:attrNameLst>
                                          <p:attrName>style.visibility</p:attrName>
                                        </p:attrNameLst>
                                      </p:cBhvr>
                                      <p:to>
                                        <p:strVal val="visible"/>
                                      </p:to>
                                    </p:set>
                                    <p:animEffect transition="in" filter="fade">
                                      <p:cBhvr>
                                        <p:cTn id="37" dur="1000"/>
                                        <p:tgtEl>
                                          <p:spTgt spid="6">
                                            <p:txEl>
                                              <p:pRg st="5" end="5"/>
                                            </p:txEl>
                                          </p:spTgt>
                                        </p:tgtEl>
                                      </p:cBhvr>
                                    </p:animEffect>
                                    <p:anim calcmode="lin" valueType="num">
                                      <p:cBhvr>
                                        <p:cTn id="38" dur="1000" fill="hold"/>
                                        <p:tgtEl>
                                          <p:spTgt spid="6">
                                            <p:txEl>
                                              <p:pRg st="5" end="5"/>
                                            </p:txEl>
                                          </p:spTgt>
                                        </p:tgtEl>
                                        <p:attrNameLst>
                                          <p:attrName>ppt_x</p:attrName>
                                        </p:attrNameLst>
                                      </p:cBhvr>
                                      <p:tavLst>
                                        <p:tav tm="0">
                                          <p:val>
                                            <p:strVal val="#ppt_x"/>
                                          </p:val>
                                        </p:tav>
                                        <p:tav tm="100000">
                                          <p:val>
                                            <p:strVal val="#ppt_x"/>
                                          </p:val>
                                        </p:tav>
                                      </p:tavLst>
                                    </p:anim>
                                    <p:anim calcmode="lin" valueType="num">
                                      <p:cBhvr>
                                        <p:cTn id="39" dur="1000" fill="hold"/>
                                        <p:tgtEl>
                                          <p:spTgt spid="6">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ctr"/>
            <a:r>
              <a:rPr lang="fr-FR" dirty="0" smtClean="0"/>
              <a:t>Commutation par circuit</a:t>
            </a:r>
            <a:endParaRPr lang="fr-FR" dirty="0"/>
          </a:p>
        </p:txBody>
      </p:sp>
      <p:pic>
        <p:nvPicPr>
          <p:cNvPr id="6" name="Picture 2"/>
          <p:cNvPicPr>
            <a:picLocks noChangeAspect="1" noChangeArrowheads="1"/>
          </p:cNvPicPr>
          <p:nvPr/>
        </p:nvPicPr>
        <p:blipFill>
          <a:blip r:embed="rId2"/>
          <a:srcRect/>
          <a:stretch>
            <a:fillRect/>
          </a:stretch>
        </p:blipFill>
        <p:spPr bwMode="auto">
          <a:xfrm>
            <a:off x="7668344" y="3356992"/>
            <a:ext cx="1200150" cy="1009650"/>
          </a:xfrm>
          <a:prstGeom prst="rect">
            <a:avLst/>
          </a:prstGeom>
          <a:noFill/>
          <a:ln w="9525">
            <a:noFill/>
            <a:miter lim="800000"/>
            <a:headEnd/>
            <a:tailEnd/>
          </a:ln>
          <a:effectLst/>
        </p:spPr>
      </p:pic>
      <p:pic>
        <p:nvPicPr>
          <p:cNvPr id="7" name="Picture 2"/>
          <p:cNvPicPr>
            <a:picLocks noChangeAspect="1" noChangeArrowheads="1"/>
          </p:cNvPicPr>
          <p:nvPr/>
        </p:nvPicPr>
        <p:blipFill>
          <a:blip r:embed="rId2"/>
          <a:srcRect/>
          <a:stretch>
            <a:fillRect/>
          </a:stretch>
        </p:blipFill>
        <p:spPr bwMode="auto">
          <a:xfrm>
            <a:off x="231092" y="3356992"/>
            <a:ext cx="1200150" cy="1009650"/>
          </a:xfrm>
          <a:prstGeom prst="rect">
            <a:avLst/>
          </a:prstGeom>
          <a:noFill/>
          <a:ln w="9525">
            <a:noFill/>
            <a:miter lim="800000"/>
            <a:headEnd/>
            <a:tailEnd/>
          </a:ln>
          <a:effectLst/>
        </p:spPr>
      </p:pic>
      <p:sp>
        <p:nvSpPr>
          <p:cNvPr id="3" name="Rectangle 2"/>
          <p:cNvSpPr/>
          <p:nvPr/>
        </p:nvSpPr>
        <p:spPr>
          <a:xfrm>
            <a:off x="2051720" y="1700808"/>
            <a:ext cx="4968552" cy="446449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9" name="Imag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15816" y="2420888"/>
            <a:ext cx="670949" cy="463866"/>
          </a:xfrm>
          <a:prstGeom prst="rect">
            <a:avLst/>
          </a:prstGeom>
        </p:spPr>
      </p:pic>
      <p:pic>
        <p:nvPicPr>
          <p:cNvPr id="10" name="Imag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80341" y="4978761"/>
            <a:ext cx="670949" cy="463866"/>
          </a:xfrm>
          <a:prstGeom prst="rect">
            <a:avLst/>
          </a:prstGeom>
        </p:spPr>
      </p:pic>
      <p:pic>
        <p:nvPicPr>
          <p:cNvPr id="11" name="Imag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52120" y="3166018"/>
            <a:ext cx="670949" cy="463866"/>
          </a:xfrm>
          <a:prstGeom prst="rect">
            <a:avLst/>
          </a:prstGeom>
        </p:spPr>
      </p:pic>
      <p:pic>
        <p:nvPicPr>
          <p:cNvPr id="12" name="Imag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09343" y="5157192"/>
            <a:ext cx="670949" cy="463866"/>
          </a:xfrm>
          <a:prstGeom prst="rect">
            <a:avLst/>
          </a:prstGeom>
        </p:spPr>
      </p:pic>
      <p:pic>
        <p:nvPicPr>
          <p:cNvPr id="13" name="Imag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67944" y="4134709"/>
            <a:ext cx="670949" cy="463866"/>
          </a:xfrm>
          <a:prstGeom prst="rect">
            <a:avLst/>
          </a:prstGeom>
        </p:spPr>
      </p:pic>
      <p:cxnSp>
        <p:nvCxnSpPr>
          <p:cNvPr id="15" name="Connecteur droit 14"/>
          <p:cNvCxnSpPr/>
          <p:nvPr/>
        </p:nvCxnSpPr>
        <p:spPr>
          <a:xfrm>
            <a:off x="1547664" y="2132856"/>
            <a:ext cx="504056" cy="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17" name="Connecteur droit 16"/>
          <p:cNvCxnSpPr/>
          <p:nvPr/>
        </p:nvCxnSpPr>
        <p:spPr>
          <a:xfrm>
            <a:off x="1547664" y="3933056"/>
            <a:ext cx="504056" cy="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18" name="Connecteur droit 17"/>
          <p:cNvCxnSpPr/>
          <p:nvPr/>
        </p:nvCxnSpPr>
        <p:spPr>
          <a:xfrm>
            <a:off x="1547664" y="5642085"/>
            <a:ext cx="504056" cy="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19" name="Connecteur droit 18"/>
          <p:cNvCxnSpPr/>
          <p:nvPr/>
        </p:nvCxnSpPr>
        <p:spPr>
          <a:xfrm>
            <a:off x="7020272" y="2132856"/>
            <a:ext cx="504056" cy="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20" name="Connecteur droit 19"/>
          <p:cNvCxnSpPr/>
          <p:nvPr/>
        </p:nvCxnSpPr>
        <p:spPr>
          <a:xfrm>
            <a:off x="7020272" y="3943198"/>
            <a:ext cx="504056" cy="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21" name="Connecteur droit 20"/>
          <p:cNvCxnSpPr/>
          <p:nvPr/>
        </p:nvCxnSpPr>
        <p:spPr>
          <a:xfrm>
            <a:off x="7012935" y="5620314"/>
            <a:ext cx="504056" cy="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23" name="Connecteur droit 22"/>
          <p:cNvCxnSpPr/>
          <p:nvPr/>
        </p:nvCxnSpPr>
        <p:spPr>
          <a:xfrm flipV="1">
            <a:off x="2122205" y="2884754"/>
            <a:ext cx="793611" cy="941894"/>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5" name="Connecteur droit 24"/>
          <p:cNvCxnSpPr/>
          <p:nvPr/>
        </p:nvCxnSpPr>
        <p:spPr>
          <a:xfrm flipH="1" flipV="1">
            <a:off x="3419872" y="2884754"/>
            <a:ext cx="792090" cy="1200702"/>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Connecteur droit 27"/>
          <p:cNvCxnSpPr/>
          <p:nvPr/>
        </p:nvCxnSpPr>
        <p:spPr>
          <a:xfrm flipH="1" flipV="1">
            <a:off x="4738893" y="4598575"/>
            <a:ext cx="1057243" cy="612119"/>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Connecteur droit 29"/>
          <p:cNvCxnSpPr/>
          <p:nvPr/>
        </p:nvCxnSpPr>
        <p:spPr>
          <a:xfrm flipH="1">
            <a:off x="4738893" y="3518587"/>
            <a:ext cx="913228" cy="616122"/>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Connecteur droit 38"/>
          <p:cNvCxnSpPr/>
          <p:nvPr/>
        </p:nvCxnSpPr>
        <p:spPr>
          <a:xfrm flipH="1">
            <a:off x="3251290" y="4492404"/>
            <a:ext cx="816654" cy="486357"/>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Connecteur droit 40"/>
          <p:cNvCxnSpPr/>
          <p:nvPr/>
        </p:nvCxnSpPr>
        <p:spPr>
          <a:xfrm flipH="1">
            <a:off x="2120352" y="5321038"/>
            <a:ext cx="480335" cy="243178"/>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Connecteur droit 42"/>
          <p:cNvCxnSpPr/>
          <p:nvPr/>
        </p:nvCxnSpPr>
        <p:spPr>
          <a:xfrm flipH="1" flipV="1">
            <a:off x="2122205" y="3943198"/>
            <a:ext cx="480334" cy="961436"/>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Connecteur droit 45"/>
          <p:cNvCxnSpPr/>
          <p:nvPr/>
        </p:nvCxnSpPr>
        <p:spPr>
          <a:xfrm flipH="1" flipV="1">
            <a:off x="2111319" y="2134472"/>
            <a:ext cx="660481" cy="358424"/>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Connecteur droit 47"/>
          <p:cNvCxnSpPr/>
          <p:nvPr/>
        </p:nvCxnSpPr>
        <p:spPr>
          <a:xfrm flipH="1" flipV="1">
            <a:off x="6323069" y="3518587"/>
            <a:ext cx="577753" cy="414469"/>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0" name="Connecteur droit 49"/>
          <p:cNvCxnSpPr/>
          <p:nvPr/>
        </p:nvCxnSpPr>
        <p:spPr>
          <a:xfrm flipH="1">
            <a:off x="6444208" y="4085456"/>
            <a:ext cx="456615" cy="893305"/>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Connecteur droit 54"/>
          <p:cNvCxnSpPr/>
          <p:nvPr/>
        </p:nvCxnSpPr>
        <p:spPr>
          <a:xfrm flipH="1">
            <a:off x="6156177" y="2181329"/>
            <a:ext cx="744645" cy="887631"/>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Connecteur droit 60"/>
          <p:cNvCxnSpPr/>
          <p:nvPr/>
        </p:nvCxnSpPr>
        <p:spPr>
          <a:xfrm flipH="1" flipV="1">
            <a:off x="6596609" y="5442627"/>
            <a:ext cx="304214" cy="121590"/>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Connecteur droit 63"/>
          <p:cNvCxnSpPr/>
          <p:nvPr/>
        </p:nvCxnSpPr>
        <p:spPr>
          <a:xfrm flipH="1" flipV="1">
            <a:off x="3586765" y="2708920"/>
            <a:ext cx="2024833" cy="608014"/>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513757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4"/>
                                        </p:tgtEl>
                                        <p:attrNameLst>
                                          <p:attrName>style.visibility</p:attrName>
                                        </p:attrNameLst>
                                      </p:cBhvr>
                                      <p:to>
                                        <p:strVal val="visible"/>
                                      </p:to>
                                    </p:set>
                                    <p:animEffect transition="in" filter="fade">
                                      <p:cBhvr>
                                        <p:cTn id="7" dur="500"/>
                                        <p:tgtEl>
                                          <p:spTgt spid="64"/>
                                        </p:tgtEl>
                                      </p:cBhvr>
                                    </p:animEffect>
                                  </p:childTnLst>
                                </p:cTn>
                              </p:par>
                              <p:par>
                                <p:cTn id="8" presetID="10" presetClass="entr" presetSubtype="0" fill="hold" nodeType="withEffect">
                                  <p:stCondLst>
                                    <p:cond delay="0"/>
                                  </p:stCondLst>
                                  <p:childTnLst>
                                    <p:set>
                                      <p:cBhvr>
                                        <p:cTn id="9" dur="1" fill="hold">
                                          <p:stCondLst>
                                            <p:cond delay="0"/>
                                          </p:stCondLst>
                                        </p:cTn>
                                        <p:tgtEl>
                                          <p:spTgt spid="23"/>
                                        </p:tgtEl>
                                        <p:attrNameLst>
                                          <p:attrName>style.visibility</p:attrName>
                                        </p:attrNameLst>
                                      </p:cBhvr>
                                      <p:to>
                                        <p:strVal val="visible"/>
                                      </p:to>
                                    </p:set>
                                    <p:animEffect transition="in" filter="fade">
                                      <p:cBhvr>
                                        <p:cTn id="10" dur="500"/>
                                        <p:tgtEl>
                                          <p:spTgt spid="23"/>
                                        </p:tgtEl>
                                      </p:cBhvr>
                                    </p:animEffect>
                                  </p:childTnLst>
                                </p:cTn>
                              </p:par>
                              <p:par>
                                <p:cTn id="11" presetID="10" presetClass="entr" presetSubtype="0" fill="hold" nodeType="withEffect">
                                  <p:stCondLst>
                                    <p:cond delay="0"/>
                                  </p:stCondLst>
                                  <p:childTnLst>
                                    <p:set>
                                      <p:cBhvr>
                                        <p:cTn id="12" dur="1" fill="hold">
                                          <p:stCondLst>
                                            <p:cond delay="0"/>
                                          </p:stCondLst>
                                        </p:cTn>
                                        <p:tgtEl>
                                          <p:spTgt spid="48"/>
                                        </p:tgtEl>
                                        <p:attrNameLst>
                                          <p:attrName>style.visibility</p:attrName>
                                        </p:attrNameLst>
                                      </p:cBhvr>
                                      <p:to>
                                        <p:strVal val="visible"/>
                                      </p:to>
                                    </p:set>
                                    <p:animEffect transition="in" filter="fade">
                                      <p:cBhvr>
                                        <p:cTn id="13"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dirty="0" smtClean="0"/>
              <a:t>Un peu plus en détail sur l’IP v6</a:t>
            </a:r>
            <a:endParaRPr lang="fr-FR" dirty="0"/>
          </a:p>
        </p:txBody>
      </p:sp>
      <p:sp>
        <p:nvSpPr>
          <p:cNvPr id="6" name="Espace réservé du contenu 2"/>
          <p:cNvSpPr txBox="1">
            <a:spLocks/>
          </p:cNvSpPr>
          <p:nvPr/>
        </p:nvSpPr>
        <p:spPr>
          <a:xfrm>
            <a:off x="425138" y="1536846"/>
            <a:ext cx="8229600" cy="4340426"/>
          </a:xfrm>
          <a:prstGeom prst="rect">
            <a:avLst/>
          </a:prstGeom>
        </p:spPr>
        <p:txBody>
          <a:bodyPr vert="horz">
            <a:normAutofit/>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lvl="1"/>
            <a:endParaRPr lang="fr-FR" dirty="0" smtClean="0">
              <a:solidFill>
                <a:schemeClr val="tx1"/>
              </a:solidFill>
            </a:endParaRPr>
          </a:p>
          <a:p>
            <a:pPr marL="274320" lvl="1" indent="0">
              <a:buNone/>
            </a:pPr>
            <a:endParaRPr lang="fr-FR" dirty="0">
              <a:solidFill>
                <a:srgbClr val="FF0000"/>
              </a:solidFill>
            </a:endParaRPr>
          </a:p>
          <a:p>
            <a:pPr lvl="1"/>
            <a:endParaRPr lang="fr-FR" dirty="0">
              <a:solidFill>
                <a:schemeClr val="tx1">
                  <a:lumMod val="95000"/>
                  <a:lumOff val="5000"/>
                </a:schemeClr>
              </a:solidFill>
            </a:endParaRPr>
          </a:p>
          <a:p>
            <a:endParaRPr lang="fr-FR" dirty="0" smtClean="0"/>
          </a:p>
          <a:p>
            <a:endParaRPr lang="fr-FR" dirty="0"/>
          </a:p>
          <a:p>
            <a:endParaRPr lang="fr-FR" dirty="0" smtClean="0"/>
          </a:p>
          <a:p>
            <a:pPr lvl="1"/>
            <a:endParaRPr lang="fr-FR" dirty="0" smtClean="0">
              <a:solidFill>
                <a:srgbClr val="002060"/>
              </a:solidFill>
            </a:endParaRPr>
          </a:p>
        </p:txBody>
      </p:sp>
      <p:pic>
        <p:nvPicPr>
          <p:cNvPr id="7" name="Picture 2" descr="Description vid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3728" y="1536846"/>
            <a:ext cx="4572000" cy="1990725"/>
          </a:xfrm>
          <a:prstGeom prst="rect">
            <a:avLst/>
          </a:prstGeom>
          <a:noFill/>
          <a:extLst>
            <a:ext uri="{909E8E84-426E-40DD-AFC4-6F175D3DCCD1}">
              <a14:hiddenFill xmlns:a14="http://schemas.microsoft.com/office/drawing/2010/main">
                <a:solidFill>
                  <a:srgbClr val="FFFFFF"/>
                </a:solidFill>
              </a14:hiddenFill>
            </a:ext>
          </a:extLst>
        </p:spPr>
      </p:pic>
      <p:sp>
        <p:nvSpPr>
          <p:cNvPr id="8" name="Espace réservé du contenu 2"/>
          <p:cNvSpPr txBox="1">
            <a:spLocks/>
          </p:cNvSpPr>
          <p:nvPr/>
        </p:nvSpPr>
        <p:spPr>
          <a:xfrm>
            <a:off x="403434" y="3527570"/>
            <a:ext cx="8229600" cy="2493717"/>
          </a:xfrm>
          <a:prstGeom prst="rect">
            <a:avLst/>
          </a:prstGeom>
        </p:spPr>
        <p:txBody>
          <a:bodyPr vert="horz">
            <a:normAutofit/>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marL="274320" lvl="1" indent="0">
              <a:buNone/>
            </a:pPr>
            <a:endParaRPr lang="fr-FR" dirty="0" smtClean="0">
              <a:solidFill>
                <a:schemeClr val="tx1"/>
              </a:solidFill>
            </a:endParaRPr>
          </a:p>
          <a:p>
            <a:r>
              <a:rPr lang="fr-FR" dirty="0" smtClean="0"/>
              <a:t>Elles sont distribuées par les RIR en bloque de /48 à /64.</a:t>
            </a:r>
          </a:p>
          <a:p>
            <a:pPr lvl="1"/>
            <a:r>
              <a:rPr lang="fr-FR" dirty="0" smtClean="0">
                <a:solidFill>
                  <a:schemeClr val="tx1"/>
                </a:solidFill>
              </a:rPr>
              <a:t>On peut donc distribuer plusieurs milliards de réseaux contenant chacun plusieurs milliards d’adresses.</a:t>
            </a:r>
          </a:p>
          <a:p>
            <a:pPr lvl="1"/>
            <a:endParaRPr lang="fr-FR" dirty="0" smtClean="0">
              <a:solidFill>
                <a:schemeClr val="tx1"/>
              </a:solidFill>
            </a:endParaRPr>
          </a:p>
          <a:p>
            <a:pPr marL="274320" lvl="1" indent="0">
              <a:buNone/>
            </a:pPr>
            <a:endParaRPr lang="fr-FR" dirty="0">
              <a:solidFill>
                <a:srgbClr val="FF0000"/>
              </a:solidFill>
            </a:endParaRPr>
          </a:p>
          <a:p>
            <a:pPr lvl="1"/>
            <a:endParaRPr lang="fr-FR" dirty="0">
              <a:solidFill>
                <a:schemeClr val="tx1">
                  <a:lumMod val="95000"/>
                  <a:lumOff val="5000"/>
                </a:schemeClr>
              </a:solidFill>
            </a:endParaRPr>
          </a:p>
          <a:p>
            <a:endParaRPr lang="fr-FR" dirty="0" smtClean="0"/>
          </a:p>
          <a:p>
            <a:endParaRPr lang="fr-FR" dirty="0"/>
          </a:p>
          <a:p>
            <a:endParaRPr lang="fr-FR" dirty="0" smtClean="0"/>
          </a:p>
          <a:p>
            <a:pPr lvl="1"/>
            <a:endParaRPr lang="fr-FR" dirty="0" smtClean="0">
              <a:solidFill>
                <a:srgbClr val="002060"/>
              </a:solidFill>
            </a:endParaRPr>
          </a:p>
        </p:txBody>
      </p:sp>
    </p:spTree>
    <p:extLst>
      <p:ext uri="{BB962C8B-B14F-4D97-AF65-F5344CB8AC3E}">
        <p14:creationId xmlns:p14="http://schemas.microsoft.com/office/powerpoint/2010/main" val="33961485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dirty="0" smtClean="0"/>
              <a:t>Un petit mot sur le 6to4</a:t>
            </a:r>
            <a:endParaRPr lang="fr-FR" dirty="0"/>
          </a:p>
        </p:txBody>
      </p:sp>
      <p:sp>
        <p:nvSpPr>
          <p:cNvPr id="6" name="Espace réservé du contenu 2"/>
          <p:cNvSpPr txBox="1">
            <a:spLocks/>
          </p:cNvSpPr>
          <p:nvPr/>
        </p:nvSpPr>
        <p:spPr>
          <a:xfrm>
            <a:off x="425138" y="1536846"/>
            <a:ext cx="8229600" cy="4340426"/>
          </a:xfrm>
          <a:prstGeom prst="rect">
            <a:avLst/>
          </a:prstGeom>
        </p:spPr>
        <p:txBody>
          <a:bodyPr vert="horz">
            <a:normAutofit/>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lvl="1"/>
            <a:endParaRPr lang="fr-FR" dirty="0" smtClean="0">
              <a:solidFill>
                <a:schemeClr val="tx1"/>
              </a:solidFill>
            </a:endParaRPr>
          </a:p>
          <a:p>
            <a:pPr marL="274320" lvl="1" indent="0">
              <a:buNone/>
            </a:pPr>
            <a:endParaRPr lang="fr-FR" dirty="0">
              <a:solidFill>
                <a:srgbClr val="FF0000"/>
              </a:solidFill>
            </a:endParaRPr>
          </a:p>
          <a:p>
            <a:pPr lvl="1"/>
            <a:endParaRPr lang="fr-FR" dirty="0">
              <a:solidFill>
                <a:schemeClr val="tx1">
                  <a:lumMod val="95000"/>
                  <a:lumOff val="5000"/>
                </a:schemeClr>
              </a:solidFill>
            </a:endParaRPr>
          </a:p>
          <a:p>
            <a:endParaRPr lang="fr-FR" dirty="0" smtClean="0"/>
          </a:p>
          <a:p>
            <a:endParaRPr lang="fr-FR" dirty="0"/>
          </a:p>
          <a:p>
            <a:endParaRPr lang="fr-FR" dirty="0" smtClean="0"/>
          </a:p>
          <a:p>
            <a:pPr lvl="1"/>
            <a:endParaRPr lang="fr-FR" dirty="0" smtClean="0">
              <a:solidFill>
                <a:srgbClr val="002060"/>
              </a:solidFill>
            </a:endParaRPr>
          </a:p>
        </p:txBody>
      </p:sp>
      <p:sp>
        <p:nvSpPr>
          <p:cNvPr id="5" name="Espace réservé du contenu 2"/>
          <p:cNvSpPr txBox="1">
            <a:spLocks/>
          </p:cNvSpPr>
          <p:nvPr/>
        </p:nvSpPr>
        <p:spPr>
          <a:xfrm>
            <a:off x="577538" y="1689246"/>
            <a:ext cx="8229600" cy="4340426"/>
          </a:xfrm>
          <a:prstGeom prst="rect">
            <a:avLst/>
          </a:prstGeom>
        </p:spPr>
        <p:txBody>
          <a:bodyPr vert="horz">
            <a:normAutofit/>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r>
              <a:rPr lang="fr-FR" dirty="0" smtClean="0">
                <a:solidFill>
                  <a:schemeClr val="tx1">
                    <a:lumMod val="95000"/>
                    <a:lumOff val="5000"/>
                  </a:schemeClr>
                </a:solidFill>
              </a:rPr>
              <a:t>Obtenir une version IPv6 d’une adresse IPv4</a:t>
            </a:r>
          </a:p>
          <a:p>
            <a:pPr lvl="1"/>
            <a:r>
              <a:rPr lang="fr-FR" dirty="0" smtClean="0">
                <a:solidFill>
                  <a:schemeClr val="tx1">
                    <a:lumMod val="95000"/>
                    <a:lumOff val="5000"/>
                  </a:schemeClr>
                </a:solidFill>
              </a:rPr>
              <a:t>Préfixe : 2002::/16</a:t>
            </a:r>
          </a:p>
          <a:p>
            <a:pPr lvl="1"/>
            <a:r>
              <a:rPr lang="fr-FR" dirty="0" smtClean="0">
                <a:solidFill>
                  <a:schemeClr val="tx1">
                    <a:lumMod val="95000"/>
                    <a:lumOff val="5000"/>
                  </a:schemeClr>
                </a:solidFill>
              </a:rPr>
              <a:t>Exemple : 194.2.94.9</a:t>
            </a:r>
          </a:p>
          <a:p>
            <a:pPr lvl="1"/>
            <a:r>
              <a:rPr lang="fr-FR" dirty="0" smtClean="0">
                <a:solidFill>
                  <a:schemeClr val="tx1">
                    <a:lumMod val="95000"/>
                    <a:lumOff val="5000"/>
                  </a:schemeClr>
                </a:solidFill>
              </a:rPr>
              <a:t>194 : 1100 0010 =&gt; c 2</a:t>
            </a:r>
          </a:p>
          <a:p>
            <a:pPr lvl="1"/>
            <a:r>
              <a:rPr lang="fr-FR" dirty="0" smtClean="0">
                <a:solidFill>
                  <a:schemeClr val="tx1">
                    <a:lumMod val="95000"/>
                    <a:lumOff val="5000"/>
                  </a:schemeClr>
                </a:solidFill>
              </a:rPr>
              <a:t>Et ainsi de suite : c2 02 5e 09</a:t>
            </a:r>
          </a:p>
          <a:p>
            <a:pPr lvl="1"/>
            <a:endParaRPr lang="fr-FR" dirty="0">
              <a:solidFill>
                <a:schemeClr val="tx1">
                  <a:lumMod val="95000"/>
                  <a:lumOff val="5000"/>
                </a:schemeClr>
              </a:solidFill>
            </a:endParaRPr>
          </a:p>
          <a:p>
            <a:r>
              <a:rPr lang="fr-FR" dirty="0" smtClean="0">
                <a:solidFill>
                  <a:schemeClr val="tx1">
                    <a:lumMod val="95000"/>
                    <a:lumOff val="5000"/>
                  </a:schemeClr>
                </a:solidFill>
              </a:rPr>
              <a:t>On a donc un préfixe associé 194.2.94.9 est donc :</a:t>
            </a:r>
          </a:p>
          <a:p>
            <a:pPr lvl="1"/>
            <a:r>
              <a:rPr lang="fr-FR" dirty="0" smtClean="0">
                <a:solidFill>
                  <a:schemeClr val="tx1">
                    <a:lumMod val="95000"/>
                    <a:lumOff val="5000"/>
                  </a:schemeClr>
                </a:solidFill>
              </a:rPr>
              <a:t>2002:c202:5e09:/48</a:t>
            </a:r>
            <a:endParaRPr lang="fr-FR" dirty="0" smtClean="0">
              <a:solidFill>
                <a:schemeClr val="tx1"/>
              </a:solidFill>
            </a:endParaRPr>
          </a:p>
          <a:p>
            <a:pPr lvl="1"/>
            <a:endParaRPr lang="fr-FR" dirty="0" smtClean="0">
              <a:solidFill>
                <a:schemeClr val="tx1"/>
              </a:solidFill>
            </a:endParaRPr>
          </a:p>
          <a:p>
            <a:pPr marL="274320" lvl="1" indent="0">
              <a:buNone/>
            </a:pPr>
            <a:endParaRPr lang="fr-FR" dirty="0">
              <a:solidFill>
                <a:srgbClr val="FF0000"/>
              </a:solidFill>
            </a:endParaRPr>
          </a:p>
          <a:p>
            <a:pPr lvl="1"/>
            <a:endParaRPr lang="fr-FR" dirty="0">
              <a:solidFill>
                <a:schemeClr val="tx1">
                  <a:lumMod val="95000"/>
                  <a:lumOff val="5000"/>
                </a:schemeClr>
              </a:solidFill>
            </a:endParaRPr>
          </a:p>
          <a:p>
            <a:endParaRPr lang="fr-FR" dirty="0" smtClean="0"/>
          </a:p>
          <a:p>
            <a:endParaRPr lang="fr-FR" dirty="0"/>
          </a:p>
          <a:p>
            <a:endParaRPr lang="fr-FR" dirty="0" smtClean="0"/>
          </a:p>
          <a:p>
            <a:pPr lvl="1"/>
            <a:endParaRPr lang="fr-FR" dirty="0" smtClean="0">
              <a:solidFill>
                <a:srgbClr val="002060"/>
              </a:solidFill>
            </a:endParaRPr>
          </a:p>
        </p:txBody>
      </p:sp>
    </p:spTree>
    <p:extLst>
      <p:ext uri="{BB962C8B-B14F-4D97-AF65-F5344CB8AC3E}">
        <p14:creationId xmlns:p14="http://schemas.microsoft.com/office/powerpoint/2010/main" val="35387210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1000"/>
                                        <p:tgtEl>
                                          <p:spTgt spid="5">
                                            <p:txEl>
                                              <p:pRg st="1" end="1"/>
                                            </p:txEl>
                                          </p:spTgt>
                                        </p:tgtEl>
                                      </p:cBhvr>
                                    </p:animEffect>
                                    <p:anim calcmode="lin" valueType="num">
                                      <p:cBhvr>
                                        <p:cTn id="13"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5">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1000"/>
                                        <p:tgtEl>
                                          <p:spTgt spid="5">
                                            <p:txEl>
                                              <p:pRg st="2" end="2"/>
                                            </p:txEl>
                                          </p:spTgt>
                                        </p:tgtEl>
                                      </p:cBhvr>
                                    </p:animEffect>
                                    <p:anim calcmode="lin" valueType="num">
                                      <p:cBhvr>
                                        <p:cTn id="18"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5">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1000"/>
                                        <p:tgtEl>
                                          <p:spTgt spid="5">
                                            <p:txEl>
                                              <p:pRg st="3" end="3"/>
                                            </p:txEl>
                                          </p:spTgt>
                                        </p:tgtEl>
                                      </p:cBhvr>
                                    </p:animEffect>
                                    <p:anim calcmode="lin" valueType="num">
                                      <p:cBhvr>
                                        <p:cTn id="23"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5">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fade">
                                      <p:cBhvr>
                                        <p:cTn id="27" dur="1000"/>
                                        <p:tgtEl>
                                          <p:spTgt spid="5">
                                            <p:txEl>
                                              <p:pRg st="4" end="4"/>
                                            </p:txEl>
                                          </p:spTgt>
                                        </p:tgtEl>
                                      </p:cBhvr>
                                    </p:animEffect>
                                    <p:anim calcmode="lin" valueType="num">
                                      <p:cBhvr>
                                        <p:cTn id="28"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5">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nodeType="clickEffect">
                                  <p:stCondLst>
                                    <p:cond delay="0"/>
                                  </p:stCondLst>
                                  <p:childTnLst>
                                    <p:set>
                                      <p:cBhvr>
                                        <p:cTn id="33" dur="1" fill="hold">
                                          <p:stCondLst>
                                            <p:cond delay="0"/>
                                          </p:stCondLst>
                                        </p:cTn>
                                        <p:tgtEl>
                                          <p:spTgt spid="5">
                                            <p:txEl>
                                              <p:pRg st="6" end="6"/>
                                            </p:txEl>
                                          </p:spTgt>
                                        </p:tgtEl>
                                        <p:attrNameLst>
                                          <p:attrName>style.visibility</p:attrName>
                                        </p:attrNameLst>
                                      </p:cBhvr>
                                      <p:to>
                                        <p:strVal val="visible"/>
                                      </p:to>
                                    </p:set>
                                    <p:animEffect transition="in" filter="fade">
                                      <p:cBhvr>
                                        <p:cTn id="34" dur="1000"/>
                                        <p:tgtEl>
                                          <p:spTgt spid="5">
                                            <p:txEl>
                                              <p:pRg st="6" end="6"/>
                                            </p:txEl>
                                          </p:spTgt>
                                        </p:tgtEl>
                                      </p:cBhvr>
                                    </p:animEffect>
                                    <p:anim calcmode="lin" valueType="num">
                                      <p:cBhvr>
                                        <p:cTn id="35" dur="1000" fill="hold"/>
                                        <p:tgtEl>
                                          <p:spTgt spid="5">
                                            <p:txEl>
                                              <p:pRg st="6" end="6"/>
                                            </p:txEl>
                                          </p:spTgt>
                                        </p:tgtEl>
                                        <p:attrNameLst>
                                          <p:attrName>ppt_x</p:attrName>
                                        </p:attrNameLst>
                                      </p:cBhvr>
                                      <p:tavLst>
                                        <p:tav tm="0">
                                          <p:val>
                                            <p:strVal val="#ppt_x"/>
                                          </p:val>
                                        </p:tav>
                                        <p:tav tm="100000">
                                          <p:val>
                                            <p:strVal val="#ppt_x"/>
                                          </p:val>
                                        </p:tav>
                                      </p:tavLst>
                                    </p:anim>
                                    <p:anim calcmode="lin" valueType="num">
                                      <p:cBhvr>
                                        <p:cTn id="36" dur="1000" fill="hold"/>
                                        <p:tgtEl>
                                          <p:spTgt spid="5">
                                            <p:txEl>
                                              <p:pRg st="6" end="6"/>
                                            </p:txEl>
                                          </p:spTgt>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5">
                                            <p:txEl>
                                              <p:pRg st="7" end="7"/>
                                            </p:txEl>
                                          </p:spTgt>
                                        </p:tgtEl>
                                        <p:attrNameLst>
                                          <p:attrName>style.visibility</p:attrName>
                                        </p:attrNameLst>
                                      </p:cBhvr>
                                      <p:to>
                                        <p:strVal val="visible"/>
                                      </p:to>
                                    </p:set>
                                    <p:animEffect transition="in" filter="fade">
                                      <p:cBhvr>
                                        <p:cTn id="39" dur="1000"/>
                                        <p:tgtEl>
                                          <p:spTgt spid="5">
                                            <p:txEl>
                                              <p:pRg st="7" end="7"/>
                                            </p:txEl>
                                          </p:spTgt>
                                        </p:tgtEl>
                                      </p:cBhvr>
                                    </p:animEffect>
                                    <p:anim calcmode="lin" valueType="num">
                                      <p:cBhvr>
                                        <p:cTn id="40" dur="1000" fill="hold"/>
                                        <p:tgtEl>
                                          <p:spTgt spid="5">
                                            <p:txEl>
                                              <p:pRg st="7" end="7"/>
                                            </p:txEl>
                                          </p:spTgt>
                                        </p:tgtEl>
                                        <p:attrNameLst>
                                          <p:attrName>ppt_x</p:attrName>
                                        </p:attrNameLst>
                                      </p:cBhvr>
                                      <p:tavLst>
                                        <p:tav tm="0">
                                          <p:val>
                                            <p:strVal val="#ppt_x"/>
                                          </p:val>
                                        </p:tav>
                                        <p:tav tm="100000">
                                          <p:val>
                                            <p:strVal val="#ppt_x"/>
                                          </p:val>
                                        </p:tav>
                                      </p:tavLst>
                                    </p:anim>
                                    <p:anim calcmode="lin" valueType="num">
                                      <p:cBhvr>
                                        <p:cTn id="41" dur="1000" fill="hold"/>
                                        <p:tgtEl>
                                          <p:spTgt spid="5">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dirty="0" smtClean="0"/>
              <a:t>Conclusion sur les avantages IP v6</a:t>
            </a:r>
            <a:endParaRPr lang="fr-FR" dirty="0"/>
          </a:p>
        </p:txBody>
      </p:sp>
      <p:sp>
        <p:nvSpPr>
          <p:cNvPr id="6" name="Espace réservé du contenu 2"/>
          <p:cNvSpPr txBox="1">
            <a:spLocks/>
          </p:cNvSpPr>
          <p:nvPr/>
        </p:nvSpPr>
        <p:spPr>
          <a:xfrm>
            <a:off x="425138" y="1536846"/>
            <a:ext cx="8229600" cy="4340426"/>
          </a:xfrm>
          <a:prstGeom prst="rect">
            <a:avLst/>
          </a:prstGeom>
        </p:spPr>
        <p:txBody>
          <a:bodyPr vert="horz">
            <a:normAutofit/>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lvl="1"/>
            <a:endParaRPr lang="fr-FR" dirty="0" smtClean="0">
              <a:solidFill>
                <a:schemeClr val="tx1"/>
              </a:solidFill>
            </a:endParaRPr>
          </a:p>
          <a:p>
            <a:pPr marL="274320" lvl="1" indent="0">
              <a:buNone/>
            </a:pPr>
            <a:endParaRPr lang="fr-FR" dirty="0">
              <a:solidFill>
                <a:srgbClr val="FF0000"/>
              </a:solidFill>
            </a:endParaRPr>
          </a:p>
          <a:p>
            <a:pPr lvl="1"/>
            <a:endParaRPr lang="fr-FR" dirty="0">
              <a:solidFill>
                <a:schemeClr val="tx1">
                  <a:lumMod val="95000"/>
                  <a:lumOff val="5000"/>
                </a:schemeClr>
              </a:solidFill>
            </a:endParaRPr>
          </a:p>
          <a:p>
            <a:endParaRPr lang="fr-FR" dirty="0" smtClean="0"/>
          </a:p>
          <a:p>
            <a:endParaRPr lang="fr-FR" dirty="0"/>
          </a:p>
          <a:p>
            <a:endParaRPr lang="fr-FR" dirty="0" smtClean="0"/>
          </a:p>
          <a:p>
            <a:pPr lvl="1"/>
            <a:endParaRPr lang="fr-FR" dirty="0" smtClean="0">
              <a:solidFill>
                <a:srgbClr val="002060"/>
              </a:solidFill>
            </a:endParaRPr>
          </a:p>
        </p:txBody>
      </p:sp>
      <p:sp>
        <p:nvSpPr>
          <p:cNvPr id="5" name="Espace réservé du contenu 2"/>
          <p:cNvSpPr txBox="1">
            <a:spLocks/>
          </p:cNvSpPr>
          <p:nvPr/>
        </p:nvSpPr>
        <p:spPr>
          <a:xfrm>
            <a:off x="577538" y="1689246"/>
            <a:ext cx="8229600" cy="4340426"/>
          </a:xfrm>
          <a:prstGeom prst="rect">
            <a:avLst/>
          </a:prstGeom>
        </p:spPr>
        <p:txBody>
          <a:bodyPr vert="horz">
            <a:normAutofit/>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r>
              <a:rPr lang="fr-FR" dirty="0" smtClean="0">
                <a:solidFill>
                  <a:schemeClr val="tx1"/>
                </a:solidFill>
              </a:rPr>
              <a:t>Nombre d’adresses presque illimité</a:t>
            </a:r>
          </a:p>
          <a:p>
            <a:endParaRPr lang="fr-FR" dirty="0"/>
          </a:p>
          <a:p>
            <a:r>
              <a:rPr lang="fr-FR" dirty="0" smtClean="0">
                <a:solidFill>
                  <a:schemeClr val="tx1"/>
                </a:solidFill>
              </a:rPr>
              <a:t>Multicast directement appliqué au protocole</a:t>
            </a:r>
          </a:p>
          <a:p>
            <a:endParaRPr lang="fr-FR" dirty="0"/>
          </a:p>
          <a:p>
            <a:r>
              <a:rPr lang="fr-FR" dirty="0" smtClean="0">
                <a:solidFill>
                  <a:schemeClr val="tx1"/>
                </a:solidFill>
              </a:rPr>
              <a:t>Sécurité et authentification (</a:t>
            </a:r>
            <a:r>
              <a:rPr lang="fr-FR" dirty="0" err="1" smtClean="0">
                <a:solidFill>
                  <a:schemeClr val="tx1"/>
                </a:solidFill>
              </a:rPr>
              <a:t>IPsec</a:t>
            </a:r>
            <a:r>
              <a:rPr lang="fr-FR" dirty="0" smtClean="0">
                <a:solidFill>
                  <a:schemeClr val="tx1"/>
                </a:solidFill>
              </a:rPr>
              <a:t>)</a:t>
            </a:r>
          </a:p>
          <a:p>
            <a:endParaRPr lang="fr-FR" dirty="0"/>
          </a:p>
          <a:p>
            <a:r>
              <a:rPr lang="fr-FR" dirty="0" smtClean="0">
                <a:solidFill>
                  <a:schemeClr val="tx1"/>
                </a:solidFill>
              </a:rPr>
              <a:t>Et d’autres surprise à venir…</a:t>
            </a:r>
          </a:p>
          <a:p>
            <a:pPr marL="274320" lvl="1" indent="0">
              <a:buNone/>
            </a:pPr>
            <a:endParaRPr lang="fr-FR" dirty="0">
              <a:solidFill>
                <a:srgbClr val="FF0000"/>
              </a:solidFill>
            </a:endParaRPr>
          </a:p>
          <a:p>
            <a:pPr lvl="1"/>
            <a:endParaRPr lang="fr-FR" dirty="0">
              <a:solidFill>
                <a:schemeClr val="tx1">
                  <a:lumMod val="95000"/>
                  <a:lumOff val="5000"/>
                </a:schemeClr>
              </a:solidFill>
            </a:endParaRPr>
          </a:p>
          <a:p>
            <a:endParaRPr lang="fr-FR" dirty="0" smtClean="0"/>
          </a:p>
          <a:p>
            <a:endParaRPr lang="fr-FR" dirty="0"/>
          </a:p>
          <a:p>
            <a:endParaRPr lang="fr-FR" dirty="0" smtClean="0"/>
          </a:p>
          <a:p>
            <a:pPr lvl="1"/>
            <a:endParaRPr lang="fr-FR" dirty="0" smtClean="0">
              <a:solidFill>
                <a:srgbClr val="002060"/>
              </a:solidFill>
            </a:endParaRPr>
          </a:p>
        </p:txBody>
      </p:sp>
    </p:spTree>
    <p:extLst>
      <p:ext uri="{BB962C8B-B14F-4D97-AF65-F5344CB8AC3E}">
        <p14:creationId xmlns:p14="http://schemas.microsoft.com/office/powerpoint/2010/main" val="22016970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Effect transition="in" filter="fade">
                                      <p:cBhvr>
                                        <p:cTn id="13" dur="1000"/>
                                        <p:tgtEl>
                                          <p:spTgt spid="5">
                                            <p:txEl>
                                              <p:pRg st="2" end="2"/>
                                            </p:txEl>
                                          </p:spTgt>
                                        </p:tgtEl>
                                      </p:cBhvr>
                                    </p:animEffect>
                                    <p:anim calcmode="lin" valueType="num">
                                      <p:cBhvr>
                                        <p:cTn id="14"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15"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nodeType="after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animEffect transition="in" filter="fade">
                                      <p:cBhvr>
                                        <p:cTn id="19" dur="1000"/>
                                        <p:tgtEl>
                                          <p:spTgt spid="5">
                                            <p:txEl>
                                              <p:pRg st="4" end="4"/>
                                            </p:txEl>
                                          </p:spTgt>
                                        </p:tgtEl>
                                      </p:cBhvr>
                                    </p:animEffect>
                                    <p:anim calcmode="lin" valueType="num">
                                      <p:cBhvr>
                                        <p:cTn id="20"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21" dur="1000" fill="hold"/>
                                        <p:tgtEl>
                                          <p:spTgt spid="5">
                                            <p:txEl>
                                              <p:pRg st="4" end="4"/>
                                            </p:txEl>
                                          </p:spTgt>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42" presetClass="entr" presetSubtype="0" fill="hold" nodeType="afterEffect">
                                  <p:stCondLst>
                                    <p:cond delay="0"/>
                                  </p:stCondLst>
                                  <p:childTnLst>
                                    <p:set>
                                      <p:cBhvr>
                                        <p:cTn id="24" dur="1" fill="hold">
                                          <p:stCondLst>
                                            <p:cond delay="0"/>
                                          </p:stCondLst>
                                        </p:cTn>
                                        <p:tgtEl>
                                          <p:spTgt spid="5">
                                            <p:txEl>
                                              <p:pRg st="6" end="6"/>
                                            </p:txEl>
                                          </p:spTgt>
                                        </p:tgtEl>
                                        <p:attrNameLst>
                                          <p:attrName>style.visibility</p:attrName>
                                        </p:attrNameLst>
                                      </p:cBhvr>
                                      <p:to>
                                        <p:strVal val="visible"/>
                                      </p:to>
                                    </p:set>
                                    <p:animEffect transition="in" filter="fade">
                                      <p:cBhvr>
                                        <p:cTn id="25" dur="1000"/>
                                        <p:tgtEl>
                                          <p:spTgt spid="5">
                                            <p:txEl>
                                              <p:pRg st="6" end="6"/>
                                            </p:txEl>
                                          </p:spTgt>
                                        </p:tgtEl>
                                      </p:cBhvr>
                                    </p:animEffect>
                                    <p:anim calcmode="lin" valueType="num">
                                      <p:cBhvr>
                                        <p:cTn id="26" dur="1000" fill="hold"/>
                                        <p:tgtEl>
                                          <p:spTgt spid="5">
                                            <p:txEl>
                                              <p:pRg st="6" end="6"/>
                                            </p:txEl>
                                          </p:spTgt>
                                        </p:tgtEl>
                                        <p:attrNameLst>
                                          <p:attrName>ppt_x</p:attrName>
                                        </p:attrNameLst>
                                      </p:cBhvr>
                                      <p:tavLst>
                                        <p:tav tm="0">
                                          <p:val>
                                            <p:strVal val="#ppt_x"/>
                                          </p:val>
                                        </p:tav>
                                        <p:tav tm="100000">
                                          <p:val>
                                            <p:strVal val="#ppt_x"/>
                                          </p:val>
                                        </p:tav>
                                      </p:tavLst>
                                    </p:anim>
                                    <p:anim calcmode="lin" valueType="num">
                                      <p:cBhvr>
                                        <p:cTn id="27" dur="1000" fill="hold"/>
                                        <p:tgtEl>
                                          <p:spTgt spid="5">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Une mine d’or d’informations</a:t>
            </a:r>
            <a:endParaRPr lang="fr-FR" dirty="0"/>
          </a:p>
        </p:txBody>
      </p:sp>
      <p:sp>
        <p:nvSpPr>
          <p:cNvPr id="3" name="Espace réservé du contenu 2"/>
          <p:cNvSpPr>
            <a:spLocks noGrp="1"/>
          </p:cNvSpPr>
          <p:nvPr>
            <p:ph sz="quarter" idx="1"/>
          </p:nvPr>
        </p:nvSpPr>
        <p:spPr>
          <a:xfrm>
            <a:off x="457200" y="1916832"/>
            <a:ext cx="8229600" cy="3888432"/>
          </a:xfrm>
        </p:spPr>
        <p:txBody>
          <a:bodyPr>
            <a:normAutofit/>
          </a:bodyPr>
          <a:lstStyle/>
          <a:p>
            <a:r>
              <a:rPr lang="fr-FR" b="1" dirty="0"/>
              <a:t>Centre d'Enseignement Multimédia Universitaire (C.E.M.U.) Université de Caen </a:t>
            </a:r>
            <a:r>
              <a:rPr lang="fr-FR" b="1" dirty="0" smtClean="0"/>
              <a:t>Basse-Normandie</a:t>
            </a:r>
          </a:p>
          <a:p>
            <a:pPr marL="0" indent="0">
              <a:buNone/>
            </a:pPr>
            <a:endParaRPr lang="fr-FR" b="1" dirty="0"/>
          </a:p>
          <a:p>
            <a:r>
              <a:rPr lang="fr-FR" b="1" dirty="0" smtClean="0"/>
              <a:t>FRAMEIP : </a:t>
            </a:r>
            <a:r>
              <a:rPr lang="fr-FR" b="1" dirty="0" smtClean="0">
                <a:hlinkClick r:id="rId2"/>
              </a:rPr>
              <a:t>http</a:t>
            </a:r>
            <a:r>
              <a:rPr lang="fr-FR" b="1" dirty="0">
                <a:hlinkClick r:id="rId2"/>
              </a:rPr>
              <a:t>://</a:t>
            </a:r>
            <a:r>
              <a:rPr lang="fr-FR" b="1" dirty="0" smtClean="0">
                <a:hlinkClick r:id="rId2"/>
              </a:rPr>
              <a:t>www.frameip.com</a:t>
            </a:r>
            <a:endParaRPr lang="fr-FR" b="1" dirty="0" smtClean="0"/>
          </a:p>
          <a:p>
            <a:endParaRPr lang="fr-FR" b="1" dirty="0"/>
          </a:p>
          <a:p>
            <a:r>
              <a:rPr lang="fr-FR" b="1" dirty="0" smtClean="0"/>
              <a:t>Portail Informatique de Wikipédia</a:t>
            </a:r>
            <a:endParaRPr lang="fr-FR" b="1" dirty="0"/>
          </a:p>
          <a:p>
            <a:endParaRPr lang="fr-FR" dirty="0" smtClean="0"/>
          </a:p>
          <a:p>
            <a:r>
              <a:rPr lang="fr-FR" dirty="0"/>
              <a:t>http://www.figer.com/Publications/ipv6.htm</a:t>
            </a:r>
          </a:p>
        </p:txBody>
      </p:sp>
    </p:spTree>
    <p:extLst>
      <p:ext uri="{BB962C8B-B14F-4D97-AF65-F5344CB8AC3E}">
        <p14:creationId xmlns:p14="http://schemas.microsoft.com/office/powerpoint/2010/main" val="14705655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 calcmode="lin" valueType="num">
                                      <p:cBhvr additive="base">
                                        <p:cTn id="12"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nodeType="after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 calcmode="lin" valueType="num">
                                      <p:cBhvr additive="base">
                                        <p:cTn id="1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nodeType="after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 calcmode="lin" valueType="num">
                                      <p:cBhvr additive="base">
                                        <p:cTn id="22"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ctr"/>
            <a:r>
              <a:rPr lang="fr-FR" dirty="0" smtClean="0"/>
              <a:t>Le principe de la commutation par circuit </a:t>
            </a:r>
            <a:endParaRPr lang="fr-FR" dirty="0"/>
          </a:p>
        </p:txBody>
      </p:sp>
      <p:sp>
        <p:nvSpPr>
          <p:cNvPr id="3" name="Espace réservé du contenu 2"/>
          <p:cNvSpPr>
            <a:spLocks noGrp="1"/>
          </p:cNvSpPr>
          <p:nvPr>
            <p:ph sz="quarter" idx="1"/>
          </p:nvPr>
        </p:nvSpPr>
        <p:spPr>
          <a:xfrm>
            <a:off x="395536" y="1556792"/>
            <a:ext cx="8229600" cy="4536504"/>
          </a:xfrm>
        </p:spPr>
        <p:txBody>
          <a:bodyPr>
            <a:normAutofit/>
          </a:bodyPr>
          <a:lstStyle/>
          <a:p>
            <a:r>
              <a:rPr lang="fr-FR" dirty="0" smtClean="0"/>
              <a:t>La réservation du support physique pour une transmission donnée.</a:t>
            </a:r>
          </a:p>
          <a:p>
            <a:pPr lvl="1"/>
            <a:r>
              <a:rPr lang="fr-FR" dirty="0" smtClean="0"/>
              <a:t>Permettre la facturation</a:t>
            </a:r>
          </a:p>
          <a:p>
            <a:pPr lvl="1"/>
            <a:r>
              <a:rPr lang="fr-FR" dirty="0" smtClean="0"/>
              <a:t>Nécessite la connaissance totale de la topologie</a:t>
            </a:r>
          </a:p>
          <a:p>
            <a:pPr lvl="1"/>
            <a:r>
              <a:rPr lang="fr-FR" dirty="0" smtClean="0"/>
              <a:t>Bon contrôle de la qualité</a:t>
            </a:r>
          </a:p>
          <a:p>
            <a:pPr lvl="1"/>
            <a:r>
              <a:rPr lang="fr-FR" dirty="0" smtClean="0"/>
              <a:t>Facile quand on possède son propre réseau</a:t>
            </a:r>
          </a:p>
          <a:p>
            <a:endParaRPr lang="fr-FR" dirty="0"/>
          </a:p>
          <a:p>
            <a:r>
              <a:rPr lang="fr-FR" dirty="0" smtClean="0"/>
              <a:t>Comment faire entre 2 réseaux téléphoniques ?</a:t>
            </a:r>
          </a:p>
          <a:p>
            <a:pPr lvl="1"/>
            <a:r>
              <a:rPr lang="fr-FR" dirty="0" smtClean="0"/>
              <a:t>Facturation par demi-terminaison</a:t>
            </a:r>
            <a:endParaRPr lang="fr-FR" dirty="0"/>
          </a:p>
          <a:p>
            <a:endParaRPr lang="fr-FR" dirty="0"/>
          </a:p>
        </p:txBody>
      </p:sp>
    </p:spTree>
    <p:extLst>
      <p:ext uri="{BB962C8B-B14F-4D97-AF65-F5344CB8AC3E}">
        <p14:creationId xmlns:p14="http://schemas.microsoft.com/office/powerpoint/2010/main" val="4831482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 calcmode="lin" valueType="num">
                                      <p:cBhvr additive="base">
                                        <p:cTn id="2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anim calcmode="lin" valueType="num">
                                      <p:cBhvr additive="base">
                                        <p:cTn id="3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152400"/>
            <a:ext cx="8411294" cy="990600"/>
          </a:xfrm>
        </p:spPr>
        <p:txBody>
          <a:bodyPr>
            <a:normAutofit fontScale="90000"/>
          </a:bodyPr>
          <a:lstStyle/>
          <a:p>
            <a:pPr algn="ctr"/>
            <a:r>
              <a:rPr lang="fr-FR" dirty="0" smtClean="0"/>
              <a:t>Internet c’est de la commutation par paquets</a:t>
            </a:r>
            <a:endParaRPr lang="fr-FR" dirty="0"/>
          </a:p>
        </p:txBody>
      </p:sp>
      <p:pic>
        <p:nvPicPr>
          <p:cNvPr id="6" name="Picture 2"/>
          <p:cNvPicPr>
            <a:picLocks noChangeAspect="1" noChangeArrowheads="1"/>
          </p:cNvPicPr>
          <p:nvPr/>
        </p:nvPicPr>
        <p:blipFill>
          <a:blip r:embed="rId2"/>
          <a:srcRect/>
          <a:stretch>
            <a:fillRect/>
          </a:stretch>
        </p:blipFill>
        <p:spPr bwMode="auto">
          <a:xfrm>
            <a:off x="7668344" y="3356992"/>
            <a:ext cx="1200150" cy="1009650"/>
          </a:xfrm>
          <a:prstGeom prst="rect">
            <a:avLst/>
          </a:prstGeom>
          <a:noFill/>
          <a:ln w="9525">
            <a:noFill/>
            <a:miter lim="800000"/>
            <a:headEnd/>
            <a:tailEnd/>
          </a:ln>
          <a:effectLst/>
        </p:spPr>
      </p:pic>
      <p:pic>
        <p:nvPicPr>
          <p:cNvPr id="7" name="Picture 2"/>
          <p:cNvPicPr>
            <a:picLocks noChangeAspect="1" noChangeArrowheads="1"/>
          </p:cNvPicPr>
          <p:nvPr/>
        </p:nvPicPr>
        <p:blipFill>
          <a:blip r:embed="rId2"/>
          <a:srcRect/>
          <a:stretch>
            <a:fillRect/>
          </a:stretch>
        </p:blipFill>
        <p:spPr bwMode="auto">
          <a:xfrm>
            <a:off x="231092" y="3356992"/>
            <a:ext cx="1200150" cy="1009650"/>
          </a:xfrm>
          <a:prstGeom prst="rect">
            <a:avLst/>
          </a:prstGeom>
          <a:noFill/>
          <a:ln w="9525">
            <a:noFill/>
            <a:miter lim="800000"/>
            <a:headEnd/>
            <a:tailEnd/>
          </a:ln>
          <a:effectLst/>
        </p:spPr>
      </p:pic>
      <p:pic>
        <p:nvPicPr>
          <p:cNvPr id="9" name="Imag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15816" y="2420888"/>
            <a:ext cx="670949" cy="463866"/>
          </a:xfrm>
          <a:prstGeom prst="rect">
            <a:avLst/>
          </a:prstGeom>
        </p:spPr>
      </p:pic>
      <p:pic>
        <p:nvPicPr>
          <p:cNvPr id="10" name="Imag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80341" y="4978761"/>
            <a:ext cx="670949" cy="463866"/>
          </a:xfrm>
          <a:prstGeom prst="rect">
            <a:avLst/>
          </a:prstGeom>
        </p:spPr>
      </p:pic>
      <p:pic>
        <p:nvPicPr>
          <p:cNvPr id="11" name="Imag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52120" y="3166018"/>
            <a:ext cx="670949" cy="463866"/>
          </a:xfrm>
          <a:prstGeom prst="rect">
            <a:avLst/>
          </a:prstGeom>
        </p:spPr>
      </p:pic>
      <p:pic>
        <p:nvPicPr>
          <p:cNvPr id="12" name="Imag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09343" y="5157192"/>
            <a:ext cx="670949" cy="463866"/>
          </a:xfrm>
          <a:prstGeom prst="rect">
            <a:avLst/>
          </a:prstGeom>
        </p:spPr>
      </p:pic>
      <p:pic>
        <p:nvPicPr>
          <p:cNvPr id="13" name="Imag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67944" y="4134709"/>
            <a:ext cx="670949" cy="463866"/>
          </a:xfrm>
          <a:prstGeom prst="rect">
            <a:avLst/>
          </a:prstGeom>
        </p:spPr>
      </p:pic>
      <p:cxnSp>
        <p:nvCxnSpPr>
          <p:cNvPr id="15" name="Connecteur droit 14"/>
          <p:cNvCxnSpPr/>
          <p:nvPr/>
        </p:nvCxnSpPr>
        <p:spPr>
          <a:xfrm>
            <a:off x="1547664" y="2132856"/>
            <a:ext cx="504056" cy="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17" name="Connecteur droit 16"/>
          <p:cNvCxnSpPr/>
          <p:nvPr/>
        </p:nvCxnSpPr>
        <p:spPr>
          <a:xfrm>
            <a:off x="1547664" y="3933056"/>
            <a:ext cx="504056" cy="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18" name="Connecteur droit 17"/>
          <p:cNvCxnSpPr/>
          <p:nvPr/>
        </p:nvCxnSpPr>
        <p:spPr>
          <a:xfrm>
            <a:off x="1547664" y="5642085"/>
            <a:ext cx="504056" cy="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19" name="Connecteur droit 18"/>
          <p:cNvCxnSpPr/>
          <p:nvPr/>
        </p:nvCxnSpPr>
        <p:spPr>
          <a:xfrm>
            <a:off x="7020272" y="2132856"/>
            <a:ext cx="504056" cy="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20" name="Connecteur droit 19"/>
          <p:cNvCxnSpPr/>
          <p:nvPr/>
        </p:nvCxnSpPr>
        <p:spPr>
          <a:xfrm>
            <a:off x="7020272" y="3943198"/>
            <a:ext cx="504056" cy="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21" name="Connecteur droit 20"/>
          <p:cNvCxnSpPr/>
          <p:nvPr/>
        </p:nvCxnSpPr>
        <p:spPr>
          <a:xfrm>
            <a:off x="7012935" y="5620314"/>
            <a:ext cx="504056" cy="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23" name="Connecteur droit 22"/>
          <p:cNvCxnSpPr/>
          <p:nvPr/>
        </p:nvCxnSpPr>
        <p:spPr>
          <a:xfrm flipV="1">
            <a:off x="2122205" y="2884754"/>
            <a:ext cx="793611" cy="941894"/>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Connecteur droit 24"/>
          <p:cNvCxnSpPr/>
          <p:nvPr/>
        </p:nvCxnSpPr>
        <p:spPr>
          <a:xfrm flipH="1" flipV="1">
            <a:off x="3419872" y="2884754"/>
            <a:ext cx="792090" cy="1200702"/>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Connecteur droit 27"/>
          <p:cNvCxnSpPr/>
          <p:nvPr/>
        </p:nvCxnSpPr>
        <p:spPr>
          <a:xfrm flipH="1" flipV="1">
            <a:off x="4738893" y="4598575"/>
            <a:ext cx="1057243" cy="612119"/>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Connecteur droit 29"/>
          <p:cNvCxnSpPr/>
          <p:nvPr/>
        </p:nvCxnSpPr>
        <p:spPr>
          <a:xfrm flipH="1">
            <a:off x="4738893" y="3518587"/>
            <a:ext cx="913228" cy="616122"/>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Connecteur droit 38"/>
          <p:cNvCxnSpPr/>
          <p:nvPr/>
        </p:nvCxnSpPr>
        <p:spPr>
          <a:xfrm flipH="1">
            <a:off x="3251290" y="4492404"/>
            <a:ext cx="816654" cy="486357"/>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Connecteur droit 40"/>
          <p:cNvCxnSpPr/>
          <p:nvPr/>
        </p:nvCxnSpPr>
        <p:spPr>
          <a:xfrm flipH="1">
            <a:off x="2120352" y="5321038"/>
            <a:ext cx="480335" cy="243178"/>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Connecteur droit 42"/>
          <p:cNvCxnSpPr/>
          <p:nvPr/>
        </p:nvCxnSpPr>
        <p:spPr>
          <a:xfrm flipH="1" flipV="1">
            <a:off x="2122205" y="3943198"/>
            <a:ext cx="480334" cy="961436"/>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Connecteur droit 45"/>
          <p:cNvCxnSpPr/>
          <p:nvPr/>
        </p:nvCxnSpPr>
        <p:spPr>
          <a:xfrm flipH="1" flipV="1">
            <a:off x="2111319" y="2134472"/>
            <a:ext cx="660481" cy="358424"/>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Connecteur droit 47"/>
          <p:cNvCxnSpPr/>
          <p:nvPr/>
        </p:nvCxnSpPr>
        <p:spPr>
          <a:xfrm flipH="1" flipV="1">
            <a:off x="6323069" y="3518587"/>
            <a:ext cx="577753" cy="414469"/>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Connecteur droit 49"/>
          <p:cNvCxnSpPr/>
          <p:nvPr/>
        </p:nvCxnSpPr>
        <p:spPr>
          <a:xfrm flipH="1">
            <a:off x="6444208" y="4085456"/>
            <a:ext cx="456615" cy="893305"/>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Connecteur droit 54"/>
          <p:cNvCxnSpPr/>
          <p:nvPr/>
        </p:nvCxnSpPr>
        <p:spPr>
          <a:xfrm flipH="1">
            <a:off x="6156177" y="2181329"/>
            <a:ext cx="744645" cy="887631"/>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Connecteur droit 60"/>
          <p:cNvCxnSpPr/>
          <p:nvPr/>
        </p:nvCxnSpPr>
        <p:spPr>
          <a:xfrm flipH="1" flipV="1">
            <a:off x="6596609" y="5442627"/>
            <a:ext cx="304214" cy="121590"/>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Connecteur droit 63"/>
          <p:cNvCxnSpPr/>
          <p:nvPr/>
        </p:nvCxnSpPr>
        <p:spPr>
          <a:xfrm flipH="1" flipV="1">
            <a:off x="3586765" y="2708920"/>
            <a:ext cx="2024833" cy="608014"/>
          </a:xfrm>
          <a:prstGeom prst="line">
            <a:avLst/>
          </a:prstGeom>
        </p:spPr>
        <p:style>
          <a:lnRef idx="1">
            <a:schemeClr val="accent1"/>
          </a:lnRef>
          <a:fillRef idx="0">
            <a:schemeClr val="accent1"/>
          </a:fillRef>
          <a:effectRef idx="0">
            <a:schemeClr val="accent1"/>
          </a:effectRef>
          <a:fontRef idx="minor">
            <a:schemeClr val="tx1"/>
          </a:fontRef>
        </p:style>
      </p:cxnSp>
      <p:sp>
        <p:nvSpPr>
          <p:cNvPr id="32" name="Rectangle 31"/>
          <p:cNvSpPr/>
          <p:nvPr/>
        </p:nvSpPr>
        <p:spPr>
          <a:xfrm>
            <a:off x="2051720" y="1700808"/>
            <a:ext cx="4968552" cy="4464496"/>
          </a:xfrm>
          <a:prstGeom prst="rect">
            <a:avLst/>
          </a:prstGeom>
          <a:solidFill>
            <a:schemeClr val="bg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1" name="Rectangle 30"/>
          <p:cNvSpPr/>
          <p:nvPr/>
        </p:nvSpPr>
        <p:spPr>
          <a:xfrm>
            <a:off x="7088703" y="3632340"/>
            <a:ext cx="214314" cy="214314"/>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9332236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4.44444E-6 1.11111E-6 L -0.08212 -0.07662 " pathEditMode="relative" rAng="0" ptsTypes="AA">
                                      <p:cBhvr>
                                        <p:cTn id="6" dur="2000" fill="hold"/>
                                        <p:tgtEl>
                                          <p:spTgt spid="31"/>
                                        </p:tgtEl>
                                        <p:attrNameLst>
                                          <p:attrName>ppt_x</p:attrName>
                                          <p:attrName>ppt_y</p:attrName>
                                        </p:attrNameLst>
                                      </p:cBhvr>
                                      <p:rCtr x="-4115" y="-3843"/>
                                    </p:animMotion>
                                  </p:childTnLst>
                                </p:cTn>
                              </p:par>
                            </p:childTnLst>
                          </p:cTn>
                        </p:par>
                        <p:par>
                          <p:cTn id="7" fill="hold">
                            <p:stCondLst>
                              <p:cond delay="2000"/>
                            </p:stCondLst>
                            <p:childTnLst>
                              <p:par>
                                <p:cTn id="8" presetID="42" presetClass="path" presetSubtype="0" accel="50000" decel="50000" fill="hold" grpId="2" nodeType="afterEffect">
                                  <p:stCondLst>
                                    <p:cond delay="0"/>
                                  </p:stCondLst>
                                  <p:childTnLst>
                                    <p:animMotion origin="layout" path="M -0.16077 -0.09769 L -0.40487 -0.19213 " pathEditMode="relative" rAng="0" ptsTypes="AA">
                                      <p:cBhvr>
                                        <p:cTn id="9" dur="2000" fill="hold"/>
                                        <p:tgtEl>
                                          <p:spTgt spid="31"/>
                                        </p:tgtEl>
                                        <p:attrNameLst>
                                          <p:attrName>ppt_x</p:attrName>
                                          <p:attrName>ppt_y</p:attrName>
                                        </p:attrNameLst>
                                      </p:cBhvr>
                                      <p:rCtr x="-12205" y="-4722"/>
                                    </p:animMotion>
                                  </p:childTnLst>
                                </p:cTn>
                              </p:par>
                            </p:childTnLst>
                          </p:cTn>
                        </p:par>
                        <p:par>
                          <p:cTn id="10" fill="hold">
                            <p:stCondLst>
                              <p:cond delay="4000"/>
                            </p:stCondLst>
                            <p:childTnLst>
                              <p:par>
                                <p:cTn id="11" presetID="42" presetClass="path" presetSubtype="0" accel="50000" decel="50000" fill="hold" grpId="1" nodeType="afterEffect">
                                  <p:stCondLst>
                                    <p:cond delay="0"/>
                                  </p:stCondLst>
                                  <p:childTnLst>
                                    <p:animMotion origin="layout" path="M -0.4915 -0.13958 L -0.57448 1.11111E-6 " pathEditMode="relative" rAng="0" ptsTypes="AA">
                                      <p:cBhvr>
                                        <p:cTn id="12" dur="2000" fill="hold"/>
                                        <p:tgtEl>
                                          <p:spTgt spid="31"/>
                                        </p:tgtEl>
                                        <p:attrNameLst>
                                          <p:attrName>ppt_x</p:attrName>
                                          <p:attrName>ppt_y</p:attrName>
                                        </p:attrNameLst>
                                      </p:cBhvr>
                                      <p:rCtr x="-4149" y="6968"/>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1" grpId="1" animBg="1"/>
      <p:bldP spid="31" grpId="2"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152400"/>
            <a:ext cx="8411294" cy="990600"/>
          </a:xfrm>
        </p:spPr>
        <p:txBody>
          <a:bodyPr>
            <a:normAutofit/>
          </a:bodyPr>
          <a:lstStyle/>
          <a:p>
            <a:pPr algn="ctr"/>
            <a:r>
              <a:rPr lang="fr-FR" dirty="0" smtClean="0"/>
              <a:t>Avantages 1</a:t>
            </a:r>
            <a:endParaRPr lang="fr-FR" dirty="0"/>
          </a:p>
        </p:txBody>
      </p:sp>
      <p:pic>
        <p:nvPicPr>
          <p:cNvPr id="6" name="Picture 2"/>
          <p:cNvPicPr>
            <a:picLocks noChangeAspect="1" noChangeArrowheads="1"/>
          </p:cNvPicPr>
          <p:nvPr/>
        </p:nvPicPr>
        <p:blipFill>
          <a:blip r:embed="rId2"/>
          <a:srcRect/>
          <a:stretch>
            <a:fillRect/>
          </a:stretch>
        </p:blipFill>
        <p:spPr bwMode="auto">
          <a:xfrm>
            <a:off x="7668344" y="3356992"/>
            <a:ext cx="1200150" cy="1009650"/>
          </a:xfrm>
          <a:prstGeom prst="rect">
            <a:avLst/>
          </a:prstGeom>
          <a:noFill/>
          <a:ln w="9525">
            <a:noFill/>
            <a:miter lim="800000"/>
            <a:headEnd/>
            <a:tailEnd/>
          </a:ln>
          <a:effectLst/>
        </p:spPr>
      </p:pic>
      <p:pic>
        <p:nvPicPr>
          <p:cNvPr id="7" name="Picture 2"/>
          <p:cNvPicPr>
            <a:picLocks noChangeAspect="1" noChangeArrowheads="1"/>
          </p:cNvPicPr>
          <p:nvPr/>
        </p:nvPicPr>
        <p:blipFill>
          <a:blip r:embed="rId2"/>
          <a:srcRect/>
          <a:stretch>
            <a:fillRect/>
          </a:stretch>
        </p:blipFill>
        <p:spPr bwMode="auto">
          <a:xfrm>
            <a:off x="231092" y="3356992"/>
            <a:ext cx="1200150" cy="1009650"/>
          </a:xfrm>
          <a:prstGeom prst="rect">
            <a:avLst/>
          </a:prstGeom>
          <a:noFill/>
          <a:ln w="9525">
            <a:noFill/>
            <a:miter lim="800000"/>
            <a:headEnd/>
            <a:tailEnd/>
          </a:ln>
          <a:effectLst/>
        </p:spPr>
      </p:pic>
      <p:sp>
        <p:nvSpPr>
          <p:cNvPr id="3" name="Rectangle 2"/>
          <p:cNvSpPr/>
          <p:nvPr/>
        </p:nvSpPr>
        <p:spPr>
          <a:xfrm>
            <a:off x="2051720" y="1700808"/>
            <a:ext cx="4968552" cy="446449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9" name="Imag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15816" y="2420888"/>
            <a:ext cx="670949" cy="463866"/>
          </a:xfrm>
          <a:prstGeom prst="rect">
            <a:avLst/>
          </a:prstGeom>
        </p:spPr>
      </p:pic>
      <p:pic>
        <p:nvPicPr>
          <p:cNvPr id="10" name="Imag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80341" y="4978761"/>
            <a:ext cx="670949" cy="463866"/>
          </a:xfrm>
          <a:prstGeom prst="rect">
            <a:avLst/>
          </a:prstGeom>
        </p:spPr>
      </p:pic>
      <p:pic>
        <p:nvPicPr>
          <p:cNvPr id="11" name="Imag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52120" y="3166018"/>
            <a:ext cx="670949" cy="463866"/>
          </a:xfrm>
          <a:prstGeom prst="rect">
            <a:avLst/>
          </a:prstGeom>
        </p:spPr>
      </p:pic>
      <p:pic>
        <p:nvPicPr>
          <p:cNvPr id="12" name="Imag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09343" y="5157192"/>
            <a:ext cx="670949" cy="463866"/>
          </a:xfrm>
          <a:prstGeom prst="rect">
            <a:avLst/>
          </a:prstGeom>
        </p:spPr>
      </p:pic>
      <p:pic>
        <p:nvPicPr>
          <p:cNvPr id="13" name="Imag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67944" y="4134709"/>
            <a:ext cx="670949" cy="463866"/>
          </a:xfrm>
          <a:prstGeom prst="rect">
            <a:avLst/>
          </a:prstGeom>
        </p:spPr>
      </p:pic>
      <p:cxnSp>
        <p:nvCxnSpPr>
          <p:cNvPr id="15" name="Connecteur droit 14"/>
          <p:cNvCxnSpPr/>
          <p:nvPr/>
        </p:nvCxnSpPr>
        <p:spPr>
          <a:xfrm>
            <a:off x="1547664" y="2132856"/>
            <a:ext cx="504056" cy="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17" name="Connecteur droit 16"/>
          <p:cNvCxnSpPr/>
          <p:nvPr/>
        </p:nvCxnSpPr>
        <p:spPr>
          <a:xfrm>
            <a:off x="1547664" y="3933056"/>
            <a:ext cx="504056" cy="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18" name="Connecteur droit 17"/>
          <p:cNvCxnSpPr/>
          <p:nvPr/>
        </p:nvCxnSpPr>
        <p:spPr>
          <a:xfrm>
            <a:off x="1547664" y="5642085"/>
            <a:ext cx="504056" cy="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19" name="Connecteur droit 18"/>
          <p:cNvCxnSpPr/>
          <p:nvPr/>
        </p:nvCxnSpPr>
        <p:spPr>
          <a:xfrm>
            <a:off x="7020272" y="2132856"/>
            <a:ext cx="504056" cy="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20" name="Connecteur droit 19"/>
          <p:cNvCxnSpPr/>
          <p:nvPr/>
        </p:nvCxnSpPr>
        <p:spPr>
          <a:xfrm>
            <a:off x="7020272" y="3943198"/>
            <a:ext cx="504056" cy="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21" name="Connecteur droit 20"/>
          <p:cNvCxnSpPr/>
          <p:nvPr/>
        </p:nvCxnSpPr>
        <p:spPr>
          <a:xfrm>
            <a:off x="7012935" y="5620314"/>
            <a:ext cx="504056" cy="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23" name="Connecteur droit 22"/>
          <p:cNvCxnSpPr/>
          <p:nvPr/>
        </p:nvCxnSpPr>
        <p:spPr>
          <a:xfrm flipV="1">
            <a:off x="2122205" y="2884754"/>
            <a:ext cx="793611" cy="941894"/>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Connecteur droit 24"/>
          <p:cNvCxnSpPr/>
          <p:nvPr/>
        </p:nvCxnSpPr>
        <p:spPr>
          <a:xfrm flipH="1" flipV="1">
            <a:off x="3419872" y="2884754"/>
            <a:ext cx="792090" cy="1200702"/>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Connecteur droit 27"/>
          <p:cNvCxnSpPr/>
          <p:nvPr/>
        </p:nvCxnSpPr>
        <p:spPr>
          <a:xfrm flipH="1" flipV="1">
            <a:off x="4738893" y="4598575"/>
            <a:ext cx="1057243" cy="612119"/>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Connecteur droit 29"/>
          <p:cNvCxnSpPr/>
          <p:nvPr/>
        </p:nvCxnSpPr>
        <p:spPr>
          <a:xfrm flipH="1">
            <a:off x="4738893" y="3518587"/>
            <a:ext cx="913228" cy="616122"/>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Connecteur droit 38"/>
          <p:cNvCxnSpPr/>
          <p:nvPr/>
        </p:nvCxnSpPr>
        <p:spPr>
          <a:xfrm flipH="1">
            <a:off x="3251290" y="4492404"/>
            <a:ext cx="816654" cy="486357"/>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Connecteur droit 40"/>
          <p:cNvCxnSpPr/>
          <p:nvPr/>
        </p:nvCxnSpPr>
        <p:spPr>
          <a:xfrm flipH="1">
            <a:off x="2120352" y="5321038"/>
            <a:ext cx="480335" cy="243178"/>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Connecteur droit 42"/>
          <p:cNvCxnSpPr/>
          <p:nvPr/>
        </p:nvCxnSpPr>
        <p:spPr>
          <a:xfrm flipH="1" flipV="1">
            <a:off x="2122205" y="3943198"/>
            <a:ext cx="480334" cy="961436"/>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Connecteur droit 45"/>
          <p:cNvCxnSpPr/>
          <p:nvPr/>
        </p:nvCxnSpPr>
        <p:spPr>
          <a:xfrm flipH="1" flipV="1">
            <a:off x="2111319" y="2134472"/>
            <a:ext cx="660481" cy="358424"/>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Connecteur droit 47"/>
          <p:cNvCxnSpPr/>
          <p:nvPr/>
        </p:nvCxnSpPr>
        <p:spPr>
          <a:xfrm flipH="1" flipV="1">
            <a:off x="6323069" y="3518587"/>
            <a:ext cx="577753" cy="414469"/>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Connecteur droit 49"/>
          <p:cNvCxnSpPr/>
          <p:nvPr/>
        </p:nvCxnSpPr>
        <p:spPr>
          <a:xfrm flipH="1">
            <a:off x="6444208" y="4085456"/>
            <a:ext cx="456615" cy="893305"/>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Connecteur droit 54"/>
          <p:cNvCxnSpPr/>
          <p:nvPr/>
        </p:nvCxnSpPr>
        <p:spPr>
          <a:xfrm flipH="1">
            <a:off x="6156177" y="2181329"/>
            <a:ext cx="744645" cy="887631"/>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Connecteur droit 60"/>
          <p:cNvCxnSpPr/>
          <p:nvPr/>
        </p:nvCxnSpPr>
        <p:spPr>
          <a:xfrm flipH="1" flipV="1">
            <a:off x="6596609" y="5442627"/>
            <a:ext cx="304214" cy="121590"/>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Connecteur droit 63"/>
          <p:cNvCxnSpPr/>
          <p:nvPr/>
        </p:nvCxnSpPr>
        <p:spPr>
          <a:xfrm flipH="1" flipV="1">
            <a:off x="3586765" y="2708920"/>
            <a:ext cx="2024833" cy="608014"/>
          </a:xfrm>
          <a:prstGeom prst="line">
            <a:avLst/>
          </a:prstGeom>
        </p:spPr>
        <p:style>
          <a:lnRef idx="1">
            <a:schemeClr val="accent1"/>
          </a:lnRef>
          <a:fillRef idx="0">
            <a:schemeClr val="accent1"/>
          </a:fillRef>
          <a:effectRef idx="0">
            <a:schemeClr val="accent1"/>
          </a:effectRef>
          <a:fontRef idx="minor">
            <a:schemeClr val="tx1"/>
          </a:fontRef>
        </p:style>
      </p:cxnSp>
      <p:sp>
        <p:nvSpPr>
          <p:cNvPr id="4" name="Nuage 3"/>
          <p:cNvSpPr/>
          <p:nvPr/>
        </p:nvSpPr>
        <p:spPr>
          <a:xfrm>
            <a:off x="2360520" y="1844824"/>
            <a:ext cx="4167980" cy="3133937"/>
          </a:xfrm>
          <a:prstGeom prst="cloud">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Rectangle 4"/>
          <p:cNvSpPr/>
          <p:nvPr/>
        </p:nvSpPr>
        <p:spPr>
          <a:xfrm>
            <a:off x="4156413" y="5157192"/>
            <a:ext cx="607859" cy="923330"/>
          </a:xfrm>
          <a:prstGeom prst="rect">
            <a:avLst/>
          </a:prstGeom>
          <a:noFill/>
        </p:spPr>
        <p:txBody>
          <a:bodyPr wrap="none" lIns="91440" tIns="45720" rIns="91440" bIns="45720">
            <a:spAutoFit/>
          </a:bodyPr>
          <a:lstStyle/>
          <a:p>
            <a:pPr algn="ctr"/>
            <a:r>
              <a:rPr lang="fr-FR" sz="5400" b="1" cap="none" spc="0" dirty="0"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a:t>
            </a:r>
            <a:endParaRPr lang="fr-FR" sz="5400" b="1" cap="none" spc="0" dirty="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endParaRPr>
          </a:p>
        </p:txBody>
      </p:sp>
      <p:sp>
        <p:nvSpPr>
          <p:cNvPr id="32" name="Rectangle 31"/>
          <p:cNvSpPr/>
          <p:nvPr/>
        </p:nvSpPr>
        <p:spPr>
          <a:xfrm>
            <a:off x="4183682" y="2839486"/>
            <a:ext cx="415499" cy="923330"/>
          </a:xfrm>
          <a:prstGeom prst="rect">
            <a:avLst/>
          </a:prstGeom>
          <a:noFill/>
        </p:spPr>
        <p:txBody>
          <a:bodyPr wrap="none" lIns="91440" tIns="45720" rIns="91440" bIns="45720">
            <a:spAutoFit/>
          </a:bodyPr>
          <a:lstStyle/>
          <a:p>
            <a:pPr algn="ctr"/>
            <a:r>
              <a:rPr lang="fr-FR" sz="5400" b="1" dirty="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a:t>
            </a:r>
            <a:endParaRPr lang="fr-FR" sz="5400" b="1" cap="none" spc="0" dirty="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endParaRPr>
          </a:p>
        </p:txBody>
      </p:sp>
      <p:sp>
        <p:nvSpPr>
          <p:cNvPr id="8" name="Flèche vers le bas 7"/>
          <p:cNvSpPr/>
          <p:nvPr/>
        </p:nvSpPr>
        <p:spPr>
          <a:xfrm>
            <a:off x="5806921" y="2492896"/>
            <a:ext cx="360041" cy="59203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4725357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1700" fill="hold"/>
                                        <p:tgtEl>
                                          <p:spTgt spid="8"/>
                                        </p:tgtEl>
                                        <p:attrNameLst>
                                          <p:attrName>ppt_x</p:attrName>
                                        </p:attrNameLst>
                                      </p:cBhvr>
                                      <p:tavLst>
                                        <p:tav tm="0">
                                          <p:val>
                                            <p:strVal val="#ppt_x"/>
                                          </p:val>
                                        </p:tav>
                                        <p:tav tm="100000">
                                          <p:val>
                                            <p:strVal val="#ppt_x"/>
                                          </p:val>
                                        </p:tav>
                                      </p:tavLst>
                                    </p:anim>
                                    <p:anim calcmode="lin" valueType="num">
                                      <p:cBhvr additive="base">
                                        <p:cTn id="8" dur="1700" fill="hold"/>
                                        <p:tgtEl>
                                          <p:spTgt spid="8"/>
                                        </p:tgtEl>
                                        <p:attrNameLst>
                                          <p:attrName>ppt_y</p:attrName>
                                        </p:attrNameLst>
                                      </p:cBhvr>
                                      <p:tavLst>
                                        <p:tav tm="0">
                                          <p:val>
                                            <p:strVal val="1+#ppt_h/2"/>
                                          </p:val>
                                        </p:tav>
                                        <p:tav tm="100000">
                                          <p:val>
                                            <p:strVal val="#ppt_y"/>
                                          </p:val>
                                        </p:tav>
                                      </p:tavLst>
                                    </p:anim>
                                  </p:childTnLst>
                                </p:cTn>
                              </p:par>
                            </p:childTnLst>
                          </p:cTn>
                        </p:par>
                        <p:par>
                          <p:cTn id="9" fill="hold">
                            <p:stCondLst>
                              <p:cond delay="1700"/>
                            </p:stCondLst>
                            <p:childTnLst>
                              <p:par>
                                <p:cTn id="10" presetID="42" presetClass="entr" presetSubtype="0" fill="hold" grpId="0" nodeType="afterEffect">
                                  <p:stCondLst>
                                    <p:cond delay="0"/>
                                  </p:stCondLst>
                                  <p:childTnLst>
                                    <p:set>
                                      <p:cBhvr>
                                        <p:cTn id="11" dur="1" fill="hold">
                                          <p:stCondLst>
                                            <p:cond delay="0"/>
                                          </p:stCondLst>
                                        </p:cTn>
                                        <p:tgtEl>
                                          <p:spTgt spid="32"/>
                                        </p:tgtEl>
                                        <p:attrNameLst>
                                          <p:attrName>style.visibility</p:attrName>
                                        </p:attrNameLst>
                                      </p:cBhvr>
                                      <p:to>
                                        <p:strVal val="visible"/>
                                      </p:to>
                                    </p:set>
                                    <p:animEffect transition="in" filter="fade">
                                      <p:cBhvr>
                                        <p:cTn id="12" dur="2500"/>
                                        <p:tgtEl>
                                          <p:spTgt spid="32"/>
                                        </p:tgtEl>
                                      </p:cBhvr>
                                    </p:animEffect>
                                    <p:anim calcmode="lin" valueType="num">
                                      <p:cBhvr>
                                        <p:cTn id="13" dur="2500" fill="hold"/>
                                        <p:tgtEl>
                                          <p:spTgt spid="32"/>
                                        </p:tgtEl>
                                        <p:attrNameLst>
                                          <p:attrName>ppt_x</p:attrName>
                                        </p:attrNameLst>
                                      </p:cBhvr>
                                      <p:tavLst>
                                        <p:tav tm="0">
                                          <p:val>
                                            <p:strVal val="#ppt_x"/>
                                          </p:val>
                                        </p:tav>
                                        <p:tav tm="100000">
                                          <p:val>
                                            <p:strVal val="#ppt_x"/>
                                          </p:val>
                                        </p:tav>
                                      </p:tavLst>
                                    </p:anim>
                                    <p:anim calcmode="lin" valueType="num">
                                      <p:cBhvr>
                                        <p:cTn id="14" dur="2500" fill="hold"/>
                                        <p:tgtEl>
                                          <p:spTgt spid="32"/>
                                        </p:tgtEl>
                                        <p:attrNameLst>
                                          <p:attrName>ppt_y</p:attrName>
                                        </p:attrNameLst>
                                      </p:cBhvr>
                                      <p:tavLst>
                                        <p:tav tm="0">
                                          <p:val>
                                            <p:strVal val="#ppt_y+.1"/>
                                          </p:val>
                                        </p:tav>
                                        <p:tav tm="100000">
                                          <p:val>
                                            <p:strVal val="#ppt_y"/>
                                          </p:val>
                                        </p:tav>
                                      </p:tavLst>
                                    </p:anim>
                                  </p:childTnLst>
                                </p:cTn>
                              </p:par>
                            </p:childTnLst>
                          </p:cTn>
                        </p:par>
                        <p:par>
                          <p:cTn id="15" fill="hold">
                            <p:stCondLst>
                              <p:cond delay="4200"/>
                            </p:stCondLst>
                            <p:childTnLst>
                              <p:par>
                                <p:cTn id="16" presetID="2" presetClass="entr" presetSubtype="4" fill="hold" grpId="0" nodeType="afterEffect">
                                  <p:stCondLst>
                                    <p:cond delay="0"/>
                                  </p:stCondLst>
                                  <p:childTnLst>
                                    <p:set>
                                      <p:cBhvr>
                                        <p:cTn id="17" dur="1" fill="hold">
                                          <p:stCondLst>
                                            <p:cond delay="0"/>
                                          </p:stCondLst>
                                        </p:cTn>
                                        <p:tgtEl>
                                          <p:spTgt spid="5"/>
                                        </p:tgtEl>
                                        <p:attrNameLst>
                                          <p:attrName>style.visibility</p:attrName>
                                        </p:attrNameLst>
                                      </p:cBhvr>
                                      <p:to>
                                        <p:strVal val="visible"/>
                                      </p:to>
                                    </p:set>
                                    <p:anim calcmode="lin" valueType="num">
                                      <p:cBhvr additive="base">
                                        <p:cTn id="18" dur="2300" fill="hold"/>
                                        <p:tgtEl>
                                          <p:spTgt spid="5"/>
                                        </p:tgtEl>
                                        <p:attrNameLst>
                                          <p:attrName>ppt_x</p:attrName>
                                        </p:attrNameLst>
                                      </p:cBhvr>
                                      <p:tavLst>
                                        <p:tav tm="0">
                                          <p:val>
                                            <p:strVal val="#ppt_x"/>
                                          </p:val>
                                        </p:tav>
                                        <p:tav tm="100000">
                                          <p:val>
                                            <p:strVal val="#ppt_x"/>
                                          </p:val>
                                        </p:tav>
                                      </p:tavLst>
                                    </p:anim>
                                    <p:anim calcmode="lin" valueType="num">
                                      <p:cBhvr additive="base">
                                        <p:cTn id="19" dur="23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32" grpId="0"/>
      <p:bldP spid="8" grpId="0"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e">
  <a:themeElements>
    <a:clrScheme name="Origine">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e">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rigine">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5399</TotalTime>
  <Words>2382</Words>
  <Application>Microsoft Office PowerPoint</Application>
  <PresentationFormat>Affichage à l'écran (4:3)</PresentationFormat>
  <Paragraphs>526</Paragraphs>
  <Slides>63</Slides>
  <Notes>0</Notes>
  <HiddenSlides>0</HiddenSlides>
  <MMClips>0</MMClips>
  <ScaleCrop>false</ScaleCrop>
  <HeadingPairs>
    <vt:vector size="4" baseType="variant">
      <vt:variant>
        <vt:lpstr>Thème</vt:lpstr>
      </vt:variant>
      <vt:variant>
        <vt:i4>1</vt:i4>
      </vt:variant>
      <vt:variant>
        <vt:lpstr>Titres des diapositives</vt:lpstr>
      </vt:variant>
      <vt:variant>
        <vt:i4>63</vt:i4>
      </vt:variant>
    </vt:vector>
  </HeadingPairs>
  <TitlesOfParts>
    <vt:vector size="64" baseType="lpstr">
      <vt:lpstr>Origine</vt:lpstr>
      <vt:lpstr>Fondamentaux de l’Internet Cours n°2 – Comment ça marche ?</vt:lpstr>
      <vt:lpstr>Digital native</vt:lpstr>
      <vt:lpstr>Une définition parmi d’autres</vt:lpstr>
      <vt:lpstr>La magie, ça n’existe pas</vt:lpstr>
      <vt:lpstr>Exemple de la boîte noire téléphonique…</vt:lpstr>
      <vt:lpstr>Commutation par circuit</vt:lpstr>
      <vt:lpstr>Le principe de la commutation par circuit </vt:lpstr>
      <vt:lpstr>Internet c’est de la commutation par paquets</vt:lpstr>
      <vt:lpstr>Avantages 1</vt:lpstr>
      <vt:lpstr>Avantages 2</vt:lpstr>
      <vt:lpstr>Le principe de la commutation par paquet</vt:lpstr>
      <vt:lpstr>Avant d’aller plus loin</vt:lpstr>
      <vt:lpstr>A qui appartient les nœuds ?</vt:lpstr>
      <vt:lpstr>Conséquences</vt:lpstr>
      <vt:lpstr>Internet un ensemble d’AS</vt:lpstr>
      <vt:lpstr>Comment l’AS connait la route à suivre, quand la destination n’est pas chez lui ?</vt:lpstr>
      <vt:lpstr>BGP</vt:lpstr>
      <vt:lpstr>Le modèle économique</vt:lpstr>
      <vt:lpstr>Exemple de SLA simple, votre FAI</vt:lpstr>
      <vt:lpstr>Exemple de P2P entre deux AS</vt:lpstr>
      <vt:lpstr>De la réalité économique des réseaux</vt:lpstr>
      <vt:lpstr>Etat des lieux</vt:lpstr>
      <vt:lpstr>BGP ++</vt:lpstr>
      <vt:lpstr>Ce modèle économique permet-il la neutralité d’Internet ?</vt:lpstr>
      <vt:lpstr>BGP hijack d’état</vt:lpstr>
      <vt:lpstr>L’évolution des routes du progrès</vt:lpstr>
      <vt:lpstr>Ce modèle économique aide-t-il a la croissance d’Internet ?</vt:lpstr>
      <vt:lpstr>Une autre solution économique ?</vt:lpstr>
      <vt:lpstr>Les coopératives de la bande passante</vt:lpstr>
      <vt:lpstr>Exemple de GIX</vt:lpstr>
      <vt:lpstr>Enfin un peu de technique : Un grand principe</vt:lpstr>
      <vt:lpstr>Enfin un peu de technique : Un grand principe</vt:lpstr>
      <vt:lpstr>Enfin un peu de technique : Un grand principe</vt:lpstr>
      <vt:lpstr>On part du principe que le réseau est bête à manger du foin.</vt:lpstr>
      <vt:lpstr>Quelques exemples….</vt:lpstr>
      <vt:lpstr>Evolution historique</vt:lpstr>
      <vt:lpstr>L’art de l’adressage</vt:lpstr>
      <vt:lpstr>L’art de l’adressage</vt:lpstr>
      <vt:lpstr>Juste assez de binaire pour briller en société</vt:lpstr>
      <vt:lpstr>L’histoire de l’IP v4</vt:lpstr>
      <vt:lpstr>Comment fonctionne le CIDR ?</vt:lpstr>
      <vt:lpstr>Derrière les masques</vt:lpstr>
      <vt:lpstr>On sait le calculer mais il sert à quoi ?</vt:lpstr>
      <vt:lpstr>Pratique 1</vt:lpstr>
      <vt:lpstr>Pratique 2</vt:lpstr>
      <vt:lpstr>BGP</vt:lpstr>
      <vt:lpstr>Routage décentralisé</vt:lpstr>
      <vt:lpstr>Principe de IP, le sous-réseau</vt:lpstr>
      <vt:lpstr>Les adresses privées…</vt:lpstr>
      <vt:lpstr>Pourquoi des réseaux privés et des réseaux publiques ?</vt:lpstr>
      <vt:lpstr>Exemple de NAT courant</vt:lpstr>
      <vt:lpstr>Et l’IP v6 dans tout ça ?</vt:lpstr>
      <vt:lpstr>Pourquoi l’IP v6 ?</vt:lpstr>
      <vt:lpstr>Pourquoi pas déjà l’IP v6 ?</vt:lpstr>
      <vt:lpstr>Des solutions pour le tout compatible ?</vt:lpstr>
      <vt:lpstr>En détail l’IP v6</vt:lpstr>
      <vt:lpstr>Rappel sur le codage hexadécimal...</vt:lpstr>
      <vt:lpstr>Quelques règles de présentation (RFC5952)</vt:lpstr>
      <vt:lpstr>Le CIDR en IP v6</vt:lpstr>
      <vt:lpstr>Un peu plus en détail sur l’IP v6</vt:lpstr>
      <vt:lpstr>Un petit mot sur le 6to4</vt:lpstr>
      <vt:lpstr>Conclusion sur les avantages IP v6</vt:lpstr>
      <vt:lpstr>Une mine d’or d’informations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Les structures d’Internet Cours n°1 – La base d’Internet</dc:title>
  <dc:creator>Daniel</dc:creator>
  <cp:lastModifiedBy>Daniel Villa Monteiro</cp:lastModifiedBy>
  <cp:revision>260</cp:revision>
  <dcterms:created xsi:type="dcterms:W3CDTF">2012-09-17T09:08:47Z</dcterms:created>
  <dcterms:modified xsi:type="dcterms:W3CDTF">2013-10-29T10:46:36Z</dcterms:modified>
</cp:coreProperties>
</file>