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7" r:id="rId2"/>
    <p:sldId id="261" r:id="rId3"/>
    <p:sldId id="259" r:id="rId4"/>
    <p:sldId id="260" r:id="rId5"/>
    <p:sldId id="269" r:id="rId6"/>
    <p:sldId id="262" r:id="rId7"/>
    <p:sldId id="270" r:id="rId8"/>
    <p:sldId id="271" r:id="rId9"/>
    <p:sldId id="272" r:id="rId10"/>
  </p:sldIdLst>
  <p:sldSz cx="9144000" cy="5143500" type="screen16x9"/>
  <p:notesSz cx="6858000" cy="9144000"/>
  <p:embeddedFontLst>
    <p:embeddedFont>
      <p:font typeface="Alfa Slab One" pitchFamily="2" charset="77"/>
      <p:regular r:id="rId12"/>
    </p:embeddedFont>
    <p:embeddedFont>
      <p:font typeface="Proxima Nova" panose="02000506030000020004"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35"/>
  </p:normalViewPr>
  <p:slideViewPr>
    <p:cSldViewPr snapToGrid="0">
      <p:cViewPr varScale="1">
        <p:scale>
          <a:sx n="153" d="100"/>
          <a:sy n="153" d="100"/>
        </p:scale>
        <p:origin x="68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82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istributed-and-scalable/Netflix-Recommendation-System"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0" y="624824"/>
            <a:ext cx="9052560" cy="17098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solidFill>
                  <a:srgbClr val="FF0000"/>
                </a:solidFill>
                <a:latin typeface="+mn-lt"/>
                <a:ea typeface="Google Sans"/>
                <a:cs typeface="Google Sans"/>
                <a:sym typeface="Google Sans"/>
              </a:rPr>
              <a:t>Netflix</a:t>
            </a:r>
            <a:r>
              <a:rPr lang="en" sz="4800" b="1" dirty="0">
                <a:solidFill>
                  <a:srgbClr val="FF0000"/>
                </a:solidFill>
                <a:latin typeface="+mn-lt"/>
                <a:ea typeface="Google Sans"/>
                <a:cs typeface="Google Sans"/>
                <a:sym typeface="Google Sans"/>
              </a:rPr>
              <a:t> Movie Recommendation</a:t>
            </a:r>
            <a:endParaRPr dirty="0">
              <a:solidFill>
                <a:srgbClr val="FF0000"/>
              </a:solidFill>
              <a:latin typeface="+mn-lt"/>
              <a:ea typeface="Google Sans"/>
              <a:cs typeface="Google Sans"/>
              <a:sym typeface="Google Sans"/>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E2CE847B-0E40-7856-2248-401FABAE5CD8}"/>
              </a:ext>
            </a:extLst>
          </p:cNvPr>
          <p:cNvPicPr>
            <a:picLocks noChangeAspect="1"/>
          </p:cNvPicPr>
          <p:nvPr/>
        </p:nvPicPr>
        <p:blipFill>
          <a:blip r:embed="rId3"/>
          <a:stretch>
            <a:fillRect/>
          </a:stretch>
        </p:blipFill>
        <p:spPr>
          <a:xfrm>
            <a:off x="3687316" y="2201812"/>
            <a:ext cx="1392196" cy="1392196"/>
          </a:xfrm>
          <a:prstGeom prst="rect">
            <a:avLst/>
          </a:prstGeom>
        </p:spPr>
      </p:pic>
      <p:sp>
        <p:nvSpPr>
          <p:cNvPr id="4" name="TextBox 3">
            <a:extLst>
              <a:ext uri="{FF2B5EF4-FFF2-40B4-BE49-F238E27FC236}">
                <a16:creationId xmlns:a16="http://schemas.microsoft.com/office/drawing/2014/main" id="{99FDF780-FA8C-70A5-D49B-1624993B862C}"/>
              </a:ext>
            </a:extLst>
          </p:cNvPr>
          <p:cNvSpPr txBox="1"/>
          <p:nvPr/>
        </p:nvSpPr>
        <p:spPr>
          <a:xfrm>
            <a:off x="4929809" y="4035504"/>
            <a:ext cx="4468633" cy="1107996"/>
          </a:xfrm>
          <a:prstGeom prst="rect">
            <a:avLst/>
          </a:prstGeom>
          <a:noFill/>
        </p:spPr>
        <p:txBody>
          <a:bodyPr wrap="square" rtlCol="0">
            <a:spAutoFit/>
          </a:bodyPr>
          <a:lstStyle/>
          <a:p>
            <a:r>
              <a:rPr lang="en-US" sz="1100" b="1" dirty="0">
                <a:solidFill>
                  <a:srgbClr val="FF0000"/>
                </a:solidFill>
              </a:rPr>
              <a:t>Presented by: GROUP 4</a:t>
            </a:r>
          </a:p>
          <a:p>
            <a:r>
              <a:rPr lang="en-US" sz="1100" dirty="0">
                <a:latin typeface="+mn-lt"/>
              </a:rPr>
              <a:t>Maryam Merchant - </a:t>
            </a:r>
            <a:r>
              <a:rPr lang="en-US" sz="1100" u="sng" dirty="0">
                <a:latin typeface="+mn-lt"/>
              </a:rPr>
              <a:t>Team Leader </a:t>
            </a:r>
          </a:p>
          <a:p>
            <a:r>
              <a:rPr lang="en-US" sz="1100" b="0" dirty="0">
                <a:effectLst/>
                <a:latin typeface="+mn-lt"/>
              </a:rPr>
              <a:t>Sai Teja Karlapudi  -</a:t>
            </a:r>
            <a:r>
              <a:rPr lang="en-US" sz="1100" b="0" dirty="0">
                <a:solidFill>
                  <a:srgbClr val="2D3B45"/>
                </a:solidFill>
                <a:effectLst/>
                <a:latin typeface="+mn-lt"/>
              </a:rPr>
              <a:t> </a:t>
            </a:r>
            <a:r>
              <a:rPr lang="en-US" sz="1100" b="0" u="sng" dirty="0">
                <a:solidFill>
                  <a:srgbClr val="2D3B45"/>
                </a:solidFill>
                <a:effectLst/>
                <a:latin typeface="+mn-lt"/>
              </a:rPr>
              <a:t>Data Scientist </a:t>
            </a:r>
            <a:endParaRPr lang="en-US" sz="1100" u="sng" dirty="0">
              <a:solidFill>
                <a:srgbClr val="2D3B45"/>
              </a:solidFill>
              <a:latin typeface="+mn-lt"/>
            </a:endParaRPr>
          </a:p>
          <a:p>
            <a:r>
              <a:rPr lang="en-US" sz="1100" b="0" dirty="0">
                <a:effectLst/>
                <a:latin typeface="+mn-lt"/>
              </a:rPr>
              <a:t>Sai </a:t>
            </a:r>
            <a:r>
              <a:rPr lang="en-US" sz="1100" dirty="0">
                <a:latin typeface="+mn-lt"/>
              </a:rPr>
              <a:t>S</a:t>
            </a:r>
            <a:r>
              <a:rPr lang="en-US" sz="1100" b="0" dirty="0">
                <a:effectLst/>
                <a:latin typeface="+mn-lt"/>
              </a:rPr>
              <a:t>aketh </a:t>
            </a:r>
            <a:r>
              <a:rPr lang="en-US" sz="1100" dirty="0">
                <a:latin typeface="+mn-lt"/>
              </a:rPr>
              <a:t>K</a:t>
            </a:r>
            <a:r>
              <a:rPr lang="en-US" sz="1100" b="0" dirty="0">
                <a:effectLst/>
                <a:latin typeface="+mn-lt"/>
              </a:rPr>
              <a:t>ambalapally</a:t>
            </a:r>
            <a:r>
              <a:rPr lang="en-US" sz="1100" dirty="0">
                <a:latin typeface="+mn-lt"/>
              </a:rPr>
              <a:t> </a:t>
            </a:r>
            <a:r>
              <a:rPr lang="en-US" sz="1100" b="0" dirty="0">
                <a:effectLst/>
                <a:latin typeface="+mn-lt"/>
              </a:rPr>
              <a:t>- </a:t>
            </a:r>
            <a:r>
              <a:rPr lang="en-US" sz="1100" b="0" u="sng" dirty="0">
                <a:solidFill>
                  <a:srgbClr val="2D3B45"/>
                </a:solidFill>
                <a:effectLst/>
                <a:latin typeface="+mn-lt"/>
              </a:rPr>
              <a:t>Data Modeling </a:t>
            </a:r>
          </a:p>
          <a:p>
            <a:r>
              <a:rPr lang="en-US" sz="1100" b="0" dirty="0">
                <a:effectLst/>
                <a:latin typeface="+mn-lt"/>
              </a:rPr>
              <a:t>Bhuvaneswari Vallagachu - </a:t>
            </a:r>
            <a:r>
              <a:rPr lang="en-US" sz="1100" b="0" u="sng" dirty="0">
                <a:solidFill>
                  <a:srgbClr val="2D3B45"/>
                </a:solidFill>
                <a:effectLst/>
                <a:latin typeface="+mn-lt"/>
              </a:rPr>
              <a:t>Storytelling and data visualization</a:t>
            </a:r>
            <a:endParaRPr lang="en-US" sz="1100" u="sng" dirty="0">
              <a:latin typeface="+mn-lt"/>
            </a:endParaRPr>
          </a:p>
          <a:p>
            <a:r>
              <a:rPr lang="en-US" sz="1100" dirty="0">
                <a:solidFill>
                  <a:srgbClr val="2D3B45"/>
                </a:solidFill>
                <a:latin typeface="+mn-lt"/>
              </a:rPr>
              <a:t>		</a:t>
            </a:r>
            <a:endParaRPr lang="en-US" sz="1100" dirty="0">
              <a:latin typeface="+mn-lt"/>
            </a:endParaRPr>
          </a:p>
        </p:txBody>
      </p:sp>
      <p:sp>
        <p:nvSpPr>
          <p:cNvPr id="2" name="TextBox 1">
            <a:extLst>
              <a:ext uri="{FF2B5EF4-FFF2-40B4-BE49-F238E27FC236}">
                <a16:creationId xmlns:a16="http://schemas.microsoft.com/office/drawing/2014/main" id="{924EEE9C-1BA9-5CBB-5177-FEE7366F82BF}"/>
              </a:ext>
            </a:extLst>
          </p:cNvPr>
          <p:cNvSpPr txBox="1"/>
          <p:nvPr/>
        </p:nvSpPr>
        <p:spPr>
          <a:xfrm>
            <a:off x="1978429" y="3840480"/>
            <a:ext cx="184731" cy="307777"/>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4" name="Google Shape;124;p20"/>
          <p:cNvSpPr txBox="1">
            <a:spLocks noGrp="1"/>
          </p:cNvSpPr>
          <p:nvPr>
            <p:ph type="body" idx="1"/>
          </p:nvPr>
        </p:nvSpPr>
        <p:spPr>
          <a:xfrm>
            <a:off x="500931" y="718667"/>
            <a:ext cx="8250419" cy="649938"/>
          </a:xfrm>
          <a:prstGeom prst="rect">
            <a:avLst/>
          </a:prstGeom>
          <a:noFill/>
          <a:ln>
            <a:noFill/>
          </a:ln>
        </p:spPr>
        <p:txBody>
          <a:bodyPr spcFirstLastPara="1" wrap="square" lIns="0" tIns="0" rIns="0" bIns="0" anchor="ctr" anchorCtr="0">
            <a:noAutofit/>
          </a:bodyPr>
          <a:lstStyle/>
          <a:p>
            <a:pPr algn="l"/>
            <a:r>
              <a:rPr lang="en-US" sz="1100" dirty="0">
                <a:solidFill>
                  <a:schemeClr val="tx2">
                    <a:lumMod val="10000"/>
                  </a:schemeClr>
                </a:solidFill>
                <a:latin typeface="Roboto" panose="02000000000000000000" pitchFamily="2" charset="0"/>
                <a:ea typeface="Roboto" panose="02000000000000000000" pitchFamily="2" charset="0"/>
                <a:cs typeface="Times New Roman"/>
              </a:rPr>
              <a:t>Netflix has a wide variety of TV shows, movies in different languages and genres, which are available on subscription basis. Based </a:t>
            </a:r>
            <a:r>
              <a:rPr lang="en-US" sz="1100" dirty="0">
                <a:solidFill>
                  <a:schemeClr val="tx2">
                    <a:lumMod val="10000"/>
                  </a:schemeClr>
                </a:solidFill>
                <a:latin typeface="Roboto" panose="02000000000000000000" pitchFamily="2" charset="0"/>
                <a:ea typeface="Roboto" panose="02000000000000000000" pitchFamily="2" charset="0"/>
              </a:rPr>
              <a:t>on the statistics provided by </a:t>
            </a:r>
            <a:r>
              <a:rPr lang="en-US" sz="1100" b="0" i="0" dirty="0">
                <a:solidFill>
                  <a:schemeClr val="tx2">
                    <a:lumMod val="10000"/>
                  </a:schemeClr>
                </a:solidFill>
                <a:effectLst/>
                <a:latin typeface="Roboto" panose="02000000000000000000" pitchFamily="2" charset="0"/>
                <a:ea typeface="Roboto" panose="02000000000000000000" pitchFamily="2" charset="0"/>
              </a:rPr>
              <a:t>Netflix</a:t>
            </a:r>
            <a:r>
              <a:rPr lang="en-US" sz="1100" b="0" i="0">
                <a:solidFill>
                  <a:schemeClr val="tx2">
                    <a:lumMod val="10000"/>
                  </a:schemeClr>
                </a:solidFill>
                <a:effectLst/>
                <a:latin typeface="Roboto" panose="02000000000000000000" pitchFamily="2" charset="0"/>
                <a:ea typeface="Roboto" panose="02000000000000000000" pitchFamily="2" charset="0"/>
              </a:rPr>
              <a:t>, its customers </a:t>
            </a:r>
            <a:r>
              <a:rPr lang="en-US" sz="1100" b="0" i="0" dirty="0">
                <a:solidFill>
                  <a:schemeClr val="tx2">
                    <a:lumMod val="10000"/>
                  </a:schemeClr>
                </a:solidFill>
                <a:effectLst/>
                <a:latin typeface="Roboto" panose="02000000000000000000" pitchFamily="2" charset="0"/>
                <a:ea typeface="Roboto" panose="02000000000000000000" pitchFamily="2" charset="0"/>
              </a:rPr>
              <a:t>spend 3.2 hours each day on average consuming content</a:t>
            </a:r>
            <a:endParaRPr lang="en-US" sz="1100" dirty="0">
              <a:solidFill>
                <a:srgbClr val="4B4F58"/>
              </a:solidFill>
              <a:latin typeface="Roboto" panose="02000000000000000000" pitchFamily="2" charset="0"/>
              <a:ea typeface="Roboto" panose="02000000000000000000" pitchFamily="2" charset="0"/>
            </a:endParaRPr>
          </a:p>
        </p:txBody>
      </p:sp>
      <p:sp>
        <p:nvSpPr>
          <p:cNvPr id="125" name="Google Shape;125;p20"/>
          <p:cNvSpPr txBox="1">
            <a:spLocks noGrp="1"/>
          </p:cNvSpPr>
          <p:nvPr>
            <p:ph type="title"/>
          </p:nvPr>
        </p:nvSpPr>
        <p:spPr>
          <a:xfrm>
            <a:off x="317719" y="15162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Netflix Users</a:t>
            </a:r>
            <a:endParaRPr dirty="0"/>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sz="3200" dirty="0">
                <a:solidFill>
                  <a:schemeClr val="lt1"/>
                </a:solidFill>
                <a:latin typeface="Roboto"/>
                <a:ea typeface="Roboto"/>
                <a:cs typeface="Roboto"/>
                <a:sym typeface="Roboto"/>
              </a:rPr>
              <a:t>192.9M</a:t>
            </a:r>
            <a:endParaRPr dirty="0"/>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220.67M</a:t>
            </a:r>
            <a:endParaRPr sz="2000" dirty="0">
              <a:solidFill>
                <a:schemeClr val="lt1"/>
              </a:solidFill>
              <a:latin typeface="Roboto"/>
              <a:ea typeface="Roboto"/>
              <a:cs typeface="Roboto"/>
              <a:sym typeface="Roboto"/>
            </a:endParaRPr>
          </a:p>
        </p:txBody>
      </p:sp>
      <p:sp>
        <p:nvSpPr>
          <p:cNvPr id="128" name="Google Shape;128;p20"/>
          <p:cNvSpPr txBox="1"/>
          <p:nvPr/>
        </p:nvSpPr>
        <p:spPr>
          <a:xfrm>
            <a:off x="6187707" y="2117276"/>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219.7M</a:t>
            </a:r>
            <a:endParaRPr sz="2000" dirty="0">
              <a:solidFill>
                <a:schemeClr val="lt1"/>
              </a:solidFill>
              <a:latin typeface="Roboto"/>
              <a:ea typeface="Roboto"/>
              <a:cs typeface="Roboto"/>
              <a:sym typeface="Roboto"/>
            </a:endParaRPr>
          </a:p>
        </p:txBody>
      </p:sp>
      <p:sp>
        <p:nvSpPr>
          <p:cNvPr id="129" name="Google Shape;129;p20"/>
          <p:cNvSpPr txBox="1"/>
          <p:nvPr/>
        </p:nvSpPr>
        <p:spPr>
          <a:xfrm>
            <a:off x="399180" y="32326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2020</a:t>
            </a:r>
            <a:endParaRPr sz="1400" dirty="0">
              <a:solidFill>
                <a:schemeClr val="accent1"/>
              </a:solidFill>
              <a:latin typeface="Roboto"/>
              <a:ea typeface="Roboto"/>
              <a:cs typeface="Roboto"/>
              <a:sym typeface="Roboto"/>
            </a:endParaRPr>
          </a:p>
        </p:txBody>
      </p:sp>
      <p:cxnSp>
        <p:nvCxnSpPr>
          <p:cNvPr id="130" name="Google Shape;130;p20"/>
          <p:cNvCxnSpPr/>
          <p:nvPr/>
        </p:nvCxnSpPr>
        <p:spPr>
          <a:xfrm>
            <a:off x="399181" y="3572537"/>
            <a:ext cx="5659800" cy="0"/>
          </a:xfrm>
          <a:prstGeom prst="straightConnector1">
            <a:avLst/>
          </a:prstGeom>
          <a:noFill/>
          <a:ln w="19050" cap="flat" cmpd="sng">
            <a:solidFill>
              <a:srgbClr val="D8D8D8"/>
            </a:solidFill>
            <a:prstDash val="dot"/>
            <a:round/>
            <a:headEnd type="none" w="sm" len="sm"/>
            <a:tailEnd type="none" w="sm" len="sm"/>
          </a:ln>
        </p:spPr>
      </p:cxnSp>
      <p:sp>
        <p:nvSpPr>
          <p:cNvPr id="131" name="Google Shape;131;p20"/>
          <p:cNvSpPr txBox="1"/>
          <p:nvPr/>
        </p:nvSpPr>
        <p:spPr>
          <a:xfrm>
            <a:off x="399181" y="3589246"/>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1"/>
                </a:solidFill>
                <a:latin typeface="Roboto"/>
                <a:ea typeface="Roboto"/>
                <a:cs typeface="Roboto"/>
                <a:sym typeface="Roboto"/>
              </a:rPr>
              <a:t>Subscribers Count: 192.9M</a:t>
            </a:r>
            <a:endParaRPr sz="1200" dirty="0">
              <a:solidFill>
                <a:schemeClr val="accent1"/>
              </a:solidFill>
              <a:latin typeface="Roboto"/>
              <a:ea typeface="Roboto"/>
              <a:cs typeface="Roboto"/>
              <a:sym typeface="Roboto"/>
            </a:endParaRPr>
          </a:p>
        </p:txBody>
      </p: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Roboto"/>
                <a:ea typeface="Roboto"/>
                <a:cs typeface="Roboto"/>
                <a:sym typeface="Roboto"/>
              </a:rPr>
              <a:t>2021</a:t>
            </a:r>
            <a:endParaRPr sz="1400" dirty="0">
              <a:solidFill>
                <a:schemeClr val="accent2"/>
              </a:solidFill>
              <a:latin typeface="Roboto"/>
              <a:ea typeface="Roboto"/>
              <a:cs typeface="Roboto"/>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sp>
        <p:nvSpPr>
          <p:cNvPr id="134" name="Google Shape;134;p20"/>
          <p:cNvSpPr txBox="1"/>
          <p:nvPr/>
        </p:nvSpPr>
        <p:spPr>
          <a:xfrm>
            <a:off x="399181" y="2700361"/>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2"/>
                </a:solidFill>
                <a:latin typeface="Roboto"/>
                <a:ea typeface="Roboto"/>
                <a:cs typeface="Roboto"/>
                <a:sym typeface="Roboto"/>
              </a:rPr>
              <a:t>Subscribers Count: 219.7M</a:t>
            </a:r>
            <a:endParaRPr sz="1200" dirty="0">
              <a:solidFill>
                <a:schemeClr val="accent2"/>
              </a:solidFill>
              <a:latin typeface="Roboto"/>
              <a:ea typeface="Roboto"/>
              <a:cs typeface="Roboto"/>
              <a:sym typeface="Roboto"/>
            </a:endParaRPr>
          </a:p>
        </p:txBody>
      </p:sp>
      <p:sp>
        <p:nvSpPr>
          <p:cNvPr id="135" name="Google Shape;135;p20"/>
          <p:cNvSpPr txBox="1"/>
          <p:nvPr/>
        </p:nvSpPr>
        <p:spPr>
          <a:xfrm>
            <a:off x="399180" y="1417009"/>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Roboto"/>
                <a:ea typeface="Roboto"/>
                <a:cs typeface="Roboto"/>
                <a:sym typeface="Roboto"/>
              </a:rPr>
              <a:t>2022</a:t>
            </a:r>
            <a:endParaRPr sz="1400" dirty="0">
              <a:solidFill>
                <a:schemeClr val="accent3"/>
              </a:solidFill>
              <a:latin typeface="Roboto"/>
              <a:ea typeface="Roboto"/>
              <a:cs typeface="Roboto"/>
              <a:sym typeface="Roboto"/>
            </a:endParaRPr>
          </a:p>
        </p:txBody>
      </p: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
        <p:nvSpPr>
          <p:cNvPr id="137" name="Google Shape;137;p20"/>
          <p:cNvSpPr txBox="1"/>
          <p:nvPr/>
        </p:nvSpPr>
        <p:spPr>
          <a:xfrm>
            <a:off x="399181" y="1808095"/>
            <a:ext cx="4693500" cy="651745"/>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US" sz="1200" b="1" dirty="0">
                <a:solidFill>
                  <a:schemeClr val="accent3"/>
                </a:solidFill>
                <a:latin typeface="Roboto"/>
                <a:ea typeface="Roboto"/>
                <a:cs typeface="Roboto"/>
                <a:sym typeface="Roboto"/>
              </a:rPr>
              <a:t>Subscribers Count: </a:t>
            </a:r>
            <a:r>
              <a:rPr lang="en-US" sz="1200" b="1" dirty="0">
                <a:solidFill>
                  <a:schemeClr val="accent3"/>
                </a:solidFill>
                <a:latin typeface="Roboto"/>
                <a:ea typeface="Roboto"/>
              </a:rPr>
              <a:t>220.67M</a:t>
            </a:r>
            <a:endParaRPr sz="1200" b="1" dirty="0">
              <a:solidFill>
                <a:schemeClr val="accent3"/>
              </a:solidFill>
              <a:latin typeface="Roboto"/>
              <a:ea typeface="Roboto"/>
              <a:sym typeface="Roboto"/>
            </a:endParaRPr>
          </a:p>
          <a:p>
            <a:pPr>
              <a:lnSpc>
                <a:spcPct val="120000"/>
              </a:lnSpc>
            </a:pPr>
            <a:endParaRPr lang="en-US" sz="1100" b="0" i="0" dirty="0">
              <a:solidFill>
                <a:srgbClr val="4B4F58"/>
              </a:solidFill>
              <a:effectLst/>
              <a:latin typeface="-apple-system"/>
            </a:endParaRPr>
          </a:p>
          <a:p>
            <a:pPr marL="0" marR="0" lvl="0" indent="0" algn="l" rtl="0">
              <a:lnSpc>
                <a:spcPct val="120000"/>
              </a:lnSpc>
              <a:spcBef>
                <a:spcPts val="0"/>
              </a:spcBef>
              <a:spcAft>
                <a:spcPts val="0"/>
              </a:spcAft>
              <a:buNone/>
            </a:pPr>
            <a:endParaRPr sz="1000" dirty="0">
              <a:solidFill>
                <a:srgbClr val="71717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628232" y="899004"/>
            <a:ext cx="8368500" cy="173400"/>
          </a:xfrm>
          <a:prstGeom prst="rect">
            <a:avLst/>
          </a:prstGeom>
          <a:noFill/>
          <a:ln>
            <a:noFill/>
          </a:ln>
        </p:spPr>
        <p:txBody>
          <a:bodyPr spcFirstLastPara="1" wrap="square" lIns="0" tIns="0" rIns="0" bIns="0" anchor="ctr" anchorCtr="0">
            <a:noAutofit/>
          </a:bodyPr>
          <a:lstStyle/>
          <a:p>
            <a:pPr algn="l"/>
            <a:r>
              <a:rPr lang="en-US" b="0" i="0" dirty="0">
                <a:solidFill>
                  <a:srgbClr val="202124"/>
                </a:solidFill>
                <a:effectLst/>
                <a:latin typeface="Roboto" panose="02000000000000000000" pitchFamily="2" charset="0"/>
              </a:rPr>
              <a:t>.</a:t>
            </a:r>
            <a:endParaRPr lang="en-US" dirty="0"/>
          </a:p>
        </p:txBody>
      </p:sp>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rgbClr val="7F7F7F"/>
              </a:buClr>
              <a:buSzPts val="3200"/>
              <a:buFont typeface="Roboto"/>
              <a:buNone/>
            </a:pPr>
            <a:r>
              <a:rPr lang="en" dirty="0">
                <a:solidFill>
                  <a:schemeClr val="tx2">
                    <a:lumMod val="10000"/>
                  </a:schemeClr>
                </a:solidFill>
              </a:rPr>
              <a:t>The Main Problem</a:t>
            </a:r>
            <a:br>
              <a:rPr lang="en" dirty="0"/>
            </a:br>
            <a:r>
              <a:rPr lang="en" sz="1400" dirty="0"/>
              <a:t>Arises when it’s time to watch some shows on Netflix</a:t>
            </a:r>
            <a:endParaRPr sz="1400" dirty="0"/>
          </a:p>
        </p:txBody>
      </p:sp>
      <p:sp>
        <p:nvSpPr>
          <p:cNvPr id="95" name="Google Shape;95;p18"/>
          <p:cNvSpPr txBox="1"/>
          <p:nvPr/>
        </p:nvSpPr>
        <p:spPr>
          <a:xfrm>
            <a:off x="3717152" y="2877254"/>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a:t>
            </a:r>
            <a:br>
              <a:rPr lang="en" sz="1400" b="1" u="none" dirty="0">
                <a:solidFill>
                  <a:srgbClr val="7F7F7F"/>
                </a:solidFill>
                <a:latin typeface="Roboto"/>
                <a:ea typeface="Roboto"/>
                <a:cs typeface="Roboto"/>
                <a:sym typeface="Roboto"/>
              </a:rPr>
            </a:br>
            <a:r>
              <a:rPr lang="en-US" sz="1000" dirty="0">
                <a:solidFill>
                  <a:srgbClr val="7F7F7F"/>
                </a:solidFill>
                <a:latin typeface="Roboto"/>
                <a:ea typeface="Roboto"/>
                <a:cs typeface="Roboto"/>
                <a:sym typeface="Roboto"/>
              </a:rPr>
              <a:t>F</a:t>
            </a:r>
            <a:r>
              <a:rPr lang="en-US" sz="1000" b="0" u="none" dirty="0">
                <a:solidFill>
                  <a:srgbClr val="7F7F7F"/>
                </a:solidFill>
                <a:latin typeface="Roboto"/>
                <a:ea typeface="Roboto"/>
                <a:cs typeface="Roboto"/>
                <a:sym typeface="Roboto"/>
              </a:rPr>
              <a:t>rustrating when we are not able to find something interesting to watch.</a:t>
            </a: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96" name="Google Shape;96;p18"/>
          <p:cNvSpPr/>
          <p:nvPr/>
        </p:nvSpPr>
        <p:spPr>
          <a:xfrm>
            <a:off x="3884558" y="137668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bg1"/>
                </a:solidFill>
                <a:latin typeface="Roboto"/>
                <a:ea typeface="Roboto"/>
                <a:cs typeface="Roboto"/>
                <a:sym typeface="Roboto"/>
              </a:rPr>
              <a:t>What to watch?</a:t>
            </a:r>
            <a:endParaRPr sz="1800" dirty="0">
              <a:solidFill>
                <a:schemeClr val="bg1"/>
              </a:solidFill>
              <a:latin typeface="Roboto"/>
              <a:ea typeface="Roboto"/>
              <a:cs typeface="Roboto"/>
              <a:sym typeface="Roboto"/>
            </a:endParaRPr>
          </a:p>
        </p:txBody>
      </p:sp>
      <p:sp>
        <p:nvSpPr>
          <p:cNvPr id="97" name="Google Shape;97;p18"/>
          <p:cNvSpPr/>
          <p:nvPr/>
        </p:nvSpPr>
        <p:spPr>
          <a:xfrm>
            <a:off x="4221612" y="410332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rPr>
              <a:t>The Solution</a:t>
            </a:r>
            <a:endParaRPr dirty="0">
              <a:solidFill>
                <a:schemeClr val="tx2">
                  <a:lumMod val="10000"/>
                </a:schemeClr>
              </a:solidFill>
            </a:endParaRPr>
          </a:p>
        </p:txBody>
      </p:sp>
      <p:sp>
        <p:nvSpPr>
          <p:cNvPr id="109" name="Google Shape;109;p19"/>
          <p:cNvSpPr/>
          <p:nvPr/>
        </p:nvSpPr>
        <p:spPr>
          <a:xfrm>
            <a:off x="381000"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65151"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100" dirty="0">
                <a:solidFill>
                  <a:schemeClr val="bg1"/>
                </a:solidFill>
                <a:latin typeface="Roboto" panose="02000000000000000000" pitchFamily="2" charset="0"/>
                <a:ea typeface="Roboto" panose="02000000000000000000" pitchFamily="2" charset="0"/>
              </a:rPr>
              <a:t>The main objective of the project is to analyze and understand the insights from Netflix and suggest shows based on user preference.</a:t>
            </a:r>
            <a:endParaRPr sz="1100" dirty="0">
              <a:solidFill>
                <a:schemeClr val="bg1"/>
              </a:solidFill>
              <a:latin typeface="Roboto" panose="02000000000000000000" pitchFamily="2" charset="0"/>
              <a:ea typeface="Roboto" panose="02000000000000000000" pitchFamily="2" charset="0"/>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814926"/>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100" dirty="0">
                <a:solidFill>
                  <a:schemeClr val="bg1"/>
                </a:solidFill>
                <a:latin typeface="Roboto" panose="02000000000000000000" pitchFamily="2" charset="0"/>
                <a:ea typeface="Roboto" panose="02000000000000000000" pitchFamily="2" charset="0"/>
                <a:cs typeface="Times New Roman"/>
              </a:rPr>
              <a:t>To predict 100000 movie ratings for users in a subset of original Netflix data</a:t>
            </a:r>
            <a:endParaRPr sz="1100" dirty="0">
              <a:solidFill>
                <a:schemeClr val="bg1"/>
              </a:solidFill>
              <a:latin typeface="Roboto" panose="02000000000000000000" pitchFamily="2" charset="0"/>
              <a:ea typeface="Roboto" panose="02000000000000000000" pitchFamily="2" charset="0"/>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r>
              <a:rPr lang="en-US" sz="1100" dirty="0">
                <a:solidFill>
                  <a:schemeClr val="bg1"/>
                </a:solidFill>
                <a:latin typeface="Roboto" panose="02000000000000000000" pitchFamily="2" charset="0"/>
                <a:ea typeface="Roboto" panose="02000000000000000000" pitchFamily="2" charset="0"/>
                <a:cs typeface="Times New Roman"/>
              </a:rPr>
              <a:t>To substantially improve the accuracy of predictions about how much someone is going to enjoy the movie based on their movie preferences.</a:t>
            </a: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
        <p:nvSpPr>
          <p:cNvPr id="2" name="TextBox 1">
            <a:extLst>
              <a:ext uri="{FF2B5EF4-FFF2-40B4-BE49-F238E27FC236}">
                <a16:creationId xmlns:a16="http://schemas.microsoft.com/office/drawing/2014/main" id="{FF1EBF40-5486-8B1C-7552-DC53A068ECEA}"/>
              </a:ext>
            </a:extLst>
          </p:cNvPr>
          <p:cNvSpPr txBox="1"/>
          <p:nvPr/>
        </p:nvSpPr>
        <p:spPr>
          <a:xfrm>
            <a:off x="771277" y="954157"/>
            <a:ext cx="7892213" cy="600164"/>
          </a:xfrm>
          <a:prstGeom prst="rect">
            <a:avLst/>
          </a:prstGeom>
          <a:noFill/>
        </p:spPr>
        <p:txBody>
          <a:bodyPr wrap="square" rtlCol="0">
            <a:spAutoFit/>
          </a:bodyPr>
          <a:lstStyle/>
          <a:p>
            <a:r>
              <a:rPr lang="en-US" sz="1100" dirty="0">
                <a:latin typeface="Roboto" panose="02000000000000000000" pitchFamily="2" charset="0"/>
                <a:ea typeface="Roboto" panose="02000000000000000000" pitchFamily="2" charset="0"/>
              </a:rPr>
              <a:t>Knowing the importance of recommendations on the entertainment industry, we are planning to replicate and also try to improve the ability of the recommendation algorithms. To provide movie recommendations, we have selected the Netflix which is one of the prominent platforms of OTT.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4F156-7837-87E0-EDC7-88FB374A5E9C}"/>
              </a:ext>
            </a:extLst>
          </p:cNvPr>
          <p:cNvSpPr>
            <a:spLocks noGrp="1"/>
          </p:cNvSpPr>
          <p:nvPr>
            <p:ph type="body" idx="1"/>
          </p:nvPr>
        </p:nvSpPr>
        <p:spPr>
          <a:xfrm>
            <a:off x="271314" y="574984"/>
            <a:ext cx="8368500" cy="173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1100" dirty="0">
                <a:solidFill>
                  <a:schemeClr val="tx2">
                    <a:lumMod val="10000"/>
                  </a:schemeClr>
                </a:solidFill>
              </a:rPr>
              <a:t>Our dataset has 4 different tables which are:</a:t>
            </a:r>
          </a:p>
          <a:p>
            <a:pPr marL="228600" indent="0"/>
            <a:r>
              <a:rPr lang="en-US" sz="1100" dirty="0">
                <a:solidFill>
                  <a:schemeClr val="tx2">
                    <a:lumMod val="10000"/>
                  </a:schemeClr>
                </a:solidFill>
              </a:rPr>
              <a:t>1. Movies table</a:t>
            </a:r>
          </a:p>
          <a:p>
            <a:pPr marL="228600" indent="0"/>
            <a:r>
              <a:rPr lang="en-US" sz="1100" dirty="0">
                <a:solidFill>
                  <a:schemeClr val="tx2">
                    <a:lumMod val="10000"/>
                  </a:schemeClr>
                </a:solidFill>
              </a:rPr>
              <a:t>2. Ratings table</a:t>
            </a:r>
          </a:p>
          <a:p>
            <a:pPr marL="228600" indent="0"/>
            <a:r>
              <a:rPr lang="en-US" sz="1100" dirty="0">
                <a:solidFill>
                  <a:schemeClr val="tx2">
                    <a:lumMod val="10000"/>
                  </a:schemeClr>
                </a:solidFill>
              </a:rPr>
              <a:t>3. Tags Table</a:t>
            </a:r>
          </a:p>
          <a:p>
            <a:pPr marL="228600" indent="0"/>
            <a:r>
              <a:rPr lang="en-US" sz="1100" dirty="0">
                <a:solidFill>
                  <a:schemeClr val="tx2">
                    <a:lumMod val="10000"/>
                  </a:schemeClr>
                </a:solidFill>
              </a:rPr>
              <a:t>4. Links Table</a:t>
            </a:r>
          </a:p>
          <a:p>
            <a:pPr marL="228600" indent="0"/>
            <a:endParaRPr lang="en-US" dirty="0"/>
          </a:p>
          <a:p>
            <a:endParaRPr lang="en-US" dirty="0"/>
          </a:p>
        </p:txBody>
      </p:sp>
      <p:sp>
        <p:nvSpPr>
          <p:cNvPr id="3" name="Title 2">
            <a:extLst>
              <a:ext uri="{FF2B5EF4-FFF2-40B4-BE49-F238E27FC236}">
                <a16:creationId xmlns:a16="http://schemas.microsoft.com/office/drawing/2014/main" id="{BF968364-4D91-677D-C53D-13C38C0447A5}"/>
              </a:ext>
            </a:extLst>
          </p:cNvPr>
          <p:cNvSpPr>
            <a:spLocks noGrp="1"/>
          </p:cNvSpPr>
          <p:nvPr>
            <p:ph type="title"/>
          </p:nvPr>
        </p:nvSpPr>
        <p:spPr>
          <a:xfrm>
            <a:off x="271314" y="166384"/>
            <a:ext cx="8368500" cy="495300"/>
          </a:xfrm>
        </p:spPr>
        <p:txBody>
          <a:bodyPr/>
          <a:lstStyle/>
          <a:p>
            <a:r>
              <a:rPr lang="en-US" dirty="0">
                <a:solidFill>
                  <a:schemeClr val="tx2">
                    <a:lumMod val="10000"/>
                  </a:schemeClr>
                </a:solidFill>
              </a:rPr>
              <a:t>Netflix Dataset from Kaggle</a:t>
            </a:r>
          </a:p>
        </p:txBody>
      </p:sp>
      <p:pic>
        <p:nvPicPr>
          <p:cNvPr id="5" name="Picture 4">
            <a:extLst>
              <a:ext uri="{FF2B5EF4-FFF2-40B4-BE49-F238E27FC236}">
                <a16:creationId xmlns:a16="http://schemas.microsoft.com/office/drawing/2014/main" id="{68027DD7-DDEC-EAB7-EC5C-984FF7B2C7B2}"/>
              </a:ext>
            </a:extLst>
          </p:cNvPr>
          <p:cNvPicPr>
            <a:picLocks noChangeAspect="1"/>
          </p:cNvPicPr>
          <p:nvPr/>
        </p:nvPicPr>
        <p:blipFill>
          <a:blip r:embed="rId2"/>
          <a:stretch>
            <a:fillRect/>
          </a:stretch>
        </p:blipFill>
        <p:spPr>
          <a:xfrm>
            <a:off x="389688" y="1930435"/>
            <a:ext cx="4065876" cy="1188720"/>
          </a:xfrm>
          <a:prstGeom prst="rect">
            <a:avLst/>
          </a:prstGeom>
        </p:spPr>
      </p:pic>
      <p:sp>
        <p:nvSpPr>
          <p:cNvPr id="6" name="TextBox 5">
            <a:extLst>
              <a:ext uri="{FF2B5EF4-FFF2-40B4-BE49-F238E27FC236}">
                <a16:creationId xmlns:a16="http://schemas.microsoft.com/office/drawing/2014/main" id="{3D5635E9-ED61-8E17-29B1-106528632065}"/>
              </a:ext>
            </a:extLst>
          </p:cNvPr>
          <p:cNvSpPr txBox="1"/>
          <p:nvPr/>
        </p:nvSpPr>
        <p:spPr>
          <a:xfrm>
            <a:off x="1617882" y="1583655"/>
            <a:ext cx="1439187" cy="307777"/>
          </a:xfrm>
          <a:prstGeom prst="rect">
            <a:avLst/>
          </a:prstGeom>
          <a:noFill/>
        </p:spPr>
        <p:txBody>
          <a:bodyPr wrap="square" rtlCol="0">
            <a:spAutoFit/>
          </a:bodyPr>
          <a:lstStyle/>
          <a:p>
            <a:r>
              <a:rPr lang="en-US" b="1" dirty="0">
                <a:solidFill>
                  <a:srgbClr val="FF0000"/>
                </a:solidFill>
              </a:rPr>
              <a:t>Movies Table:</a:t>
            </a:r>
          </a:p>
        </p:txBody>
      </p:sp>
      <p:pic>
        <p:nvPicPr>
          <p:cNvPr id="8" name="Picture 7">
            <a:extLst>
              <a:ext uri="{FF2B5EF4-FFF2-40B4-BE49-F238E27FC236}">
                <a16:creationId xmlns:a16="http://schemas.microsoft.com/office/drawing/2014/main" id="{EA760782-6F20-1A68-BB4F-E3934E6DE57B}"/>
              </a:ext>
            </a:extLst>
          </p:cNvPr>
          <p:cNvPicPr>
            <a:picLocks noChangeAspect="1"/>
          </p:cNvPicPr>
          <p:nvPr/>
        </p:nvPicPr>
        <p:blipFill>
          <a:blip r:embed="rId3"/>
          <a:stretch>
            <a:fillRect/>
          </a:stretch>
        </p:blipFill>
        <p:spPr>
          <a:xfrm>
            <a:off x="5406887" y="1930435"/>
            <a:ext cx="2377440" cy="1225340"/>
          </a:xfrm>
          <a:prstGeom prst="rect">
            <a:avLst/>
          </a:prstGeom>
        </p:spPr>
      </p:pic>
      <p:sp>
        <p:nvSpPr>
          <p:cNvPr id="9" name="TextBox 8">
            <a:extLst>
              <a:ext uri="{FF2B5EF4-FFF2-40B4-BE49-F238E27FC236}">
                <a16:creationId xmlns:a16="http://schemas.microsoft.com/office/drawing/2014/main" id="{7408E636-9577-6F6A-8252-FD8C329F794E}"/>
              </a:ext>
            </a:extLst>
          </p:cNvPr>
          <p:cNvSpPr txBox="1"/>
          <p:nvPr/>
        </p:nvSpPr>
        <p:spPr>
          <a:xfrm>
            <a:off x="5887721" y="1619619"/>
            <a:ext cx="1415772" cy="523220"/>
          </a:xfrm>
          <a:prstGeom prst="rect">
            <a:avLst/>
          </a:prstGeom>
          <a:noFill/>
        </p:spPr>
        <p:txBody>
          <a:bodyPr wrap="none" rtlCol="0">
            <a:spAutoFit/>
          </a:bodyPr>
          <a:lstStyle/>
          <a:p>
            <a:r>
              <a:rPr lang="en-US" b="1" dirty="0">
                <a:solidFill>
                  <a:srgbClr val="FF0000"/>
                </a:solidFill>
              </a:rPr>
              <a:t>Ratings Table</a:t>
            </a:r>
            <a:r>
              <a:rPr lang="en-US" b="1" dirty="0"/>
              <a:t>:</a:t>
            </a:r>
          </a:p>
          <a:p>
            <a:endParaRPr lang="en-US" dirty="0"/>
          </a:p>
        </p:txBody>
      </p:sp>
      <p:pic>
        <p:nvPicPr>
          <p:cNvPr id="11" name="Picture 10">
            <a:extLst>
              <a:ext uri="{FF2B5EF4-FFF2-40B4-BE49-F238E27FC236}">
                <a16:creationId xmlns:a16="http://schemas.microsoft.com/office/drawing/2014/main" id="{5EF64F0E-56B7-43AC-53A0-E0952AE1F365}"/>
              </a:ext>
            </a:extLst>
          </p:cNvPr>
          <p:cNvPicPr>
            <a:picLocks noChangeAspect="1"/>
          </p:cNvPicPr>
          <p:nvPr/>
        </p:nvPicPr>
        <p:blipFill>
          <a:blip r:embed="rId4"/>
          <a:stretch>
            <a:fillRect/>
          </a:stretch>
        </p:blipFill>
        <p:spPr>
          <a:xfrm>
            <a:off x="625337" y="3601109"/>
            <a:ext cx="2801675" cy="1475025"/>
          </a:xfrm>
          <a:prstGeom prst="rect">
            <a:avLst/>
          </a:prstGeom>
        </p:spPr>
      </p:pic>
      <p:pic>
        <p:nvPicPr>
          <p:cNvPr id="13" name="Picture 12">
            <a:extLst>
              <a:ext uri="{FF2B5EF4-FFF2-40B4-BE49-F238E27FC236}">
                <a16:creationId xmlns:a16="http://schemas.microsoft.com/office/drawing/2014/main" id="{EADDB8BB-1E6C-4D49-7FE5-ECBCB2DAD9CF}"/>
              </a:ext>
            </a:extLst>
          </p:cNvPr>
          <p:cNvPicPr>
            <a:picLocks noChangeAspect="1"/>
          </p:cNvPicPr>
          <p:nvPr/>
        </p:nvPicPr>
        <p:blipFill>
          <a:blip r:embed="rId5"/>
          <a:stretch>
            <a:fillRect/>
          </a:stretch>
        </p:blipFill>
        <p:spPr>
          <a:xfrm>
            <a:off x="5630830" y="3586679"/>
            <a:ext cx="1899056" cy="1489455"/>
          </a:xfrm>
          <a:prstGeom prst="rect">
            <a:avLst/>
          </a:prstGeom>
        </p:spPr>
      </p:pic>
      <p:sp>
        <p:nvSpPr>
          <p:cNvPr id="14" name="TextBox 13">
            <a:extLst>
              <a:ext uri="{FF2B5EF4-FFF2-40B4-BE49-F238E27FC236}">
                <a16:creationId xmlns:a16="http://schemas.microsoft.com/office/drawing/2014/main" id="{D2BE2C7D-13D8-FEF2-D278-99AB2FFDC436}"/>
              </a:ext>
            </a:extLst>
          </p:cNvPr>
          <p:cNvSpPr txBox="1"/>
          <p:nvPr/>
        </p:nvSpPr>
        <p:spPr>
          <a:xfrm>
            <a:off x="1614114" y="3278902"/>
            <a:ext cx="1176793" cy="307777"/>
          </a:xfrm>
          <a:prstGeom prst="rect">
            <a:avLst/>
          </a:prstGeom>
          <a:noFill/>
        </p:spPr>
        <p:txBody>
          <a:bodyPr wrap="square" rtlCol="0">
            <a:spAutoFit/>
          </a:bodyPr>
          <a:lstStyle/>
          <a:p>
            <a:r>
              <a:rPr lang="en-US" b="1" dirty="0">
                <a:solidFill>
                  <a:srgbClr val="FF0000"/>
                </a:solidFill>
              </a:rPr>
              <a:t>Tags Table</a:t>
            </a:r>
          </a:p>
        </p:txBody>
      </p:sp>
      <p:sp>
        <p:nvSpPr>
          <p:cNvPr id="15" name="TextBox 14">
            <a:extLst>
              <a:ext uri="{FF2B5EF4-FFF2-40B4-BE49-F238E27FC236}">
                <a16:creationId xmlns:a16="http://schemas.microsoft.com/office/drawing/2014/main" id="{0D57A540-82DD-DD66-8892-AD859C7C7C39}"/>
              </a:ext>
            </a:extLst>
          </p:cNvPr>
          <p:cNvSpPr txBox="1"/>
          <p:nvPr/>
        </p:nvSpPr>
        <p:spPr>
          <a:xfrm>
            <a:off x="6058893" y="3299791"/>
            <a:ext cx="1244599" cy="307777"/>
          </a:xfrm>
          <a:prstGeom prst="rect">
            <a:avLst/>
          </a:prstGeom>
          <a:noFill/>
        </p:spPr>
        <p:txBody>
          <a:bodyPr wrap="square" rtlCol="0">
            <a:spAutoFit/>
          </a:bodyPr>
          <a:lstStyle/>
          <a:p>
            <a:r>
              <a:rPr lang="en-US" b="1" dirty="0">
                <a:solidFill>
                  <a:srgbClr val="FF0000"/>
                </a:solidFill>
              </a:rPr>
              <a:t>Links Table</a:t>
            </a:r>
          </a:p>
        </p:txBody>
      </p:sp>
    </p:spTree>
    <p:extLst>
      <p:ext uri="{BB962C8B-B14F-4D97-AF65-F5344CB8AC3E}">
        <p14:creationId xmlns:p14="http://schemas.microsoft.com/office/powerpoint/2010/main" val="328341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rPr>
              <a:t>Project Plan</a:t>
            </a:r>
            <a:endParaRPr dirty="0">
              <a:solidFill>
                <a:schemeClr val="tx2">
                  <a:lumMod val="10000"/>
                </a:schemeClr>
              </a:solidFill>
            </a:endParaRPr>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5181261" y="1315637"/>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Dataset from Kaggle</a:t>
            </a:r>
            <a:endParaRPr sz="900" dirty="0">
              <a:solidFill>
                <a:srgbClr val="5B5B5B"/>
              </a:solidFill>
              <a:latin typeface="Roboto"/>
              <a:ea typeface="Roboto"/>
              <a:cs typeface="Roboto"/>
              <a:sym typeface="Roboto"/>
            </a:endParaRPr>
          </a:p>
        </p:txBody>
      </p:sp>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Modeling using Matplotlib, </a:t>
            </a:r>
            <a:r>
              <a:rPr lang="en" sz="1200" dirty="0" err="1">
                <a:solidFill>
                  <a:srgbClr val="5B5B5B"/>
                </a:solidFill>
                <a:latin typeface="Roboto"/>
                <a:ea typeface="Roboto"/>
                <a:cs typeface="Roboto"/>
                <a:sym typeface="Roboto"/>
              </a:rPr>
              <a:t>Plotly</a:t>
            </a:r>
            <a:r>
              <a:rPr lang="en" sz="1200" dirty="0">
                <a:solidFill>
                  <a:srgbClr val="5B5B5B"/>
                </a:solidFill>
                <a:latin typeface="Roboto"/>
                <a:ea typeface="Roboto"/>
                <a:cs typeface="Roboto"/>
                <a:sym typeface="Roboto"/>
              </a:rPr>
              <a:t> </a:t>
            </a:r>
            <a:r>
              <a:rPr lang="en" sz="1200" dirty="0" err="1">
                <a:solidFill>
                  <a:srgbClr val="5B5B5B"/>
                </a:solidFill>
                <a:latin typeface="Roboto"/>
                <a:ea typeface="Roboto"/>
                <a:cs typeface="Roboto"/>
                <a:sym typeface="Roboto"/>
              </a:rPr>
              <a:t>libarary</a:t>
            </a:r>
            <a:endParaRPr sz="900" dirty="0">
              <a:solidFill>
                <a:srgbClr val="5B5B5B"/>
              </a:solidFill>
              <a:latin typeface="Roboto"/>
              <a:ea typeface="Roboto"/>
              <a:cs typeface="Roboto"/>
              <a:sym typeface="Roboto"/>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Eliminating missing values</a:t>
            </a: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Understanding different tables and it’s uses</a:t>
            </a: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Evaluating the result by using different machine learning algorithms</a:t>
            </a:r>
            <a:endParaRPr sz="900" dirty="0">
              <a:solidFill>
                <a:srgbClr val="5B5B5B"/>
              </a:solidFill>
              <a:latin typeface="Roboto"/>
              <a:ea typeface="Roboto"/>
              <a:cs typeface="Roboto"/>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Resulting the output to recommend the top rated shows to users</a:t>
            </a:r>
            <a:endParaRPr sz="900" dirty="0">
              <a:solidFill>
                <a:srgbClr val="5B5B5B"/>
              </a:solidFill>
              <a:latin typeface="Roboto"/>
              <a:ea typeface="Roboto"/>
              <a:cs typeface="Roboto"/>
              <a:sym typeface="Roboto"/>
            </a:endParaRPr>
          </a:p>
        </p:txBody>
      </p:sp>
      <p:sp>
        <p:nvSpPr>
          <p:cNvPr id="158" name="Google Shape;158;p21"/>
          <p:cNvSpPr/>
          <p:nvPr/>
        </p:nvSpPr>
        <p:spPr>
          <a:xfrm>
            <a:off x="4115649" y="1283074"/>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100" dirty="0">
                <a:solidFill>
                  <a:schemeClr val="lt1"/>
                </a:solidFill>
                <a:latin typeface="Roboto"/>
                <a:ea typeface="Roboto"/>
                <a:cs typeface="Roboto"/>
                <a:sym typeface="Roboto"/>
              </a:rPr>
              <a:t>Dataset</a:t>
            </a:r>
            <a:endParaRPr sz="1100" dirty="0">
              <a:solidFill>
                <a:schemeClr val="lt1"/>
              </a:solidFill>
              <a:latin typeface="Roboto"/>
              <a:ea typeface="Roboto"/>
              <a:cs typeface="Roboto"/>
              <a:sym typeface="Roboto"/>
            </a:endParaRPr>
          </a:p>
        </p:txBody>
      </p:sp>
      <p:sp>
        <p:nvSpPr>
          <p:cNvPr id="159" name="Google Shape;159;p21"/>
          <p:cNvSpPr/>
          <p:nvPr/>
        </p:nvSpPr>
        <p:spPr>
          <a:xfrm>
            <a:off x="5181261"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Data </a:t>
            </a:r>
            <a:r>
              <a:rPr lang="en-US" sz="1000" dirty="0">
                <a:solidFill>
                  <a:schemeClr val="lt1"/>
                </a:solidFill>
                <a:latin typeface="Roboto"/>
                <a:ea typeface="Roboto"/>
                <a:sym typeface="Roboto"/>
              </a:rPr>
              <a:t>Understanding</a:t>
            </a:r>
            <a:endParaRPr sz="1000" dirty="0">
              <a:solidFill>
                <a:schemeClr val="lt1"/>
              </a:solidFill>
              <a:latin typeface="Roboto"/>
              <a:ea typeface="Roboto"/>
              <a:sym typeface="Roboto"/>
            </a:endParaRPr>
          </a:p>
        </p:txBody>
      </p:sp>
      <p:sp>
        <p:nvSpPr>
          <p:cNvPr id="160" name="Google Shape;160;p21"/>
          <p:cNvSpPr/>
          <p:nvPr/>
        </p:nvSpPr>
        <p:spPr>
          <a:xfrm>
            <a:off x="5181261" y="3128769"/>
            <a:ext cx="960810"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sym typeface="Roboto"/>
              </a:rPr>
              <a:t>Data</a:t>
            </a:r>
            <a:r>
              <a:rPr lang="en-US" sz="1000" dirty="0">
                <a:solidFill>
                  <a:schemeClr val="lt1"/>
                </a:solidFill>
                <a:latin typeface="Roboto"/>
                <a:ea typeface="Roboto"/>
                <a:cs typeface="Roboto"/>
                <a:sym typeface="Roboto"/>
              </a:rPr>
              <a:t> </a:t>
            </a:r>
            <a:r>
              <a:rPr lang="en-US" sz="1000" dirty="0">
                <a:solidFill>
                  <a:schemeClr val="lt1"/>
                </a:solidFill>
                <a:latin typeface="Roboto"/>
                <a:ea typeface="Roboto"/>
                <a:sym typeface="Roboto"/>
              </a:rPr>
              <a:t>Preparation</a:t>
            </a:r>
            <a:endParaRPr sz="1000" dirty="0">
              <a:solidFill>
                <a:schemeClr val="lt1"/>
              </a:solidFill>
              <a:latin typeface="Roboto"/>
              <a:ea typeface="Roboto"/>
              <a:sym typeface="Roboto"/>
            </a:endParaRPr>
          </a:p>
        </p:txBody>
      </p:sp>
      <p:sp>
        <p:nvSpPr>
          <p:cNvPr id="161" name="Google Shape;161;p21"/>
          <p:cNvSpPr/>
          <p:nvPr/>
        </p:nvSpPr>
        <p:spPr>
          <a:xfrm>
            <a:off x="4115649" y="374400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Modeling</a:t>
            </a:r>
            <a:endParaRPr sz="1000" dirty="0">
              <a:solidFill>
                <a:schemeClr val="lt1"/>
              </a:solidFill>
              <a:latin typeface="Roboto"/>
              <a:ea typeface="Roboto"/>
              <a:cs typeface="Roboto"/>
              <a:sym typeface="Roboto"/>
            </a:endParaRPr>
          </a:p>
        </p:txBody>
      </p:sp>
      <p:sp>
        <p:nvSpPr>
          <p:cNvPr id="162" name="Google Shape;162;p21"/>
          <p:cNvSpPr/>
          <p:nvPr/>
        </p:nvSpPr>
        <p:spPr>
          <a:xfrm>
            <a:off x="3050035"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Evaluation</a:t>
            </a:r>
            <a:endParaRPr sz="1000" dirty="0">
              <a:solidFill>
                <a:schemeClr val="lt1"/>
              </a:solidFill>
              <a:latin typeface="Roboto"/>
              <a:ea typeface="Roboto"/>
              <a:cs typeface="Roboto"/>
              <a:sym typeface="Roboto"/>
            </a:endParaRPr>
          </a:p>
        </p:txBody>
      </p:sp>
      <p:sp>
        <p:nvSpPr>
          <p:cNvPr id="163" name="Google Shape;163;p21"/>
          <p:cNvSpPr/>
          <p:nvPr/>
        </p:nvSpPr>
        <p:spPr>
          <a:xfrm>
            <a:off x="3091424" y="1903005"/>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Deployment</a:t>
            </a:r>
            <a:endParaRPr sz="1000" dirty="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576D3-B5EA-5802-454F-0AC4DCE0AED4}"/>
              </a:ext>
            </a:extLst>
          </p:cNvPr>
          <p:cNvSpPr>
            <a:spLocks noGrp="1"/>
          </p:cNvSpPr>
          <p:nvPr>
            <p:ph type="title"/>
          </p:nvPr>
        </p:nvSpPr>
        <p:spPr/>
        <p:txBody>
          <a:bodyPr/>
          <a:lstStyle/>
          <a:p>
            <a:r>
              <a:rPr lang="en-US" dirty="0">
                <a:solidFill>
                  <a:schemeClr val="tx2">
                    <a:lumMod val="10000"/>
                  </a:schemeClr>
                </a:solidFill>
              </a:rPr>
              <a:t>Technologies we will use</a:t>
            </a:r>
          </a:p>
        </p:txBody>
      </p:sp>
      <p:sp>
        <p:nvSpPr>
          <p:cNvPr id="7" name="Google Shape;115;p19">
            <a:extLst>
              <a:ext uri="{FF2B5EF4-FFF2-40B4-BE49-F238E27FC236}">
                <a16:creationId xmlns:a16="http://schemas.microsoft.com/office/drawing/2014/main" id="{BCE473C1-731C-3668-406F-B39B591ED4A0}"/>
              </a:ext>
            </a:extLst>
          </p:cNvPr>
          <p:cNvSpPr/>
          <p:nvPr/>
        </p:nvSpPr>
        <p:spPr>
          <a:xfrm>
            <a:off x="2091193" y="1343770"/>
            <a:ext cx="4420925" cy="2773494"/>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r>
              <a:rPr lang="en-US" sz="1800" b="1" dirty="0">
                <a:solidFill>
                  <a:schemeClr val="bg1"/>
                </a:solidFill>
              </a:rPr>
              <a:t> </a:t>
            </a:r>
            <a:r>
              <a:rPr lang="en-US" sz="1800" b="1" dirty="0">
                <a:solidFill>
                  <a:schemeClr val="bg1"/>
                </a:solidFill>
                <a:latin typeface="Roboto" panose="02000000000000000000" pitchFamily="2" charset="0"/>
                <a:ea typeface="Roboto" panose="02000000000000000000" pitchFamily="2" charset="0"/>
              </a:rPr>
              <a:t>Python libraries: </a:t>
            </a:r>
            <a:r>
              <a:rPr lang="en-US" sz="1800" dirty="0" err="1">
                <a:solidFill>
                  <a:schemeClr val="bg1"/>
                </a:solidFill>
                <a:latin typeface="Roboto" panose="02000000000000000000" pitchFamily="2" charset="0"/>
                <a:ea typeface="Roboto" panose="02000000000000000000" pitchFamily="2" charset="0"/>
              </a:rPr>
              <a:t>Numpy</a:t>
            </a:r>
            <a:r>
              <a:rPr lang="en-US" sz="1800" dirty="0">
                <a:solidFill>
                  <a:schemeClr val="bg1"/>
                </a:solidFill>
                <a:latin typeface="Roboto" panose="02000000000000000000" pitchFamily="2" charset="0"/>
                <a:ea typeface="Roboto" panose="02000000000000000000" pitchFamily="2" charset="0"/>
              </a:rPr>
              <a:t>, Pandas, Matplotlib, </a:t>
            </a:r>
            <a:r>
              <a:rPr lang="en-US" sz="1800" dirty="0" err="1">
                <a:solidFill>
                  <a:schemeClr val="bg1"/>
                </a:solidFill>
                <a:latin typeface="Roboto" panose="02000000000000000000" pitchFamily="2" charset="0"/>
                <a:ea typeface="Roboto" panose="02000000000000000000" pitchFamily="2" charset="0"/>
              </a:rPr>
              <a:t>Plotly</a:t>
            </a:r>
            <a:r>
              <a:rPr lang="en-US" sz="1800">
                <a:solidFill>
                  <a:schemeClr val="bg1"/>
                </a:solidFill>
                <a:latin typeface="Roboto" panose="02000000000000000000" pitchFamily="2" charset="0"/>
                <a:ea typeface="Roboto" panose="02000000000000000000" pitchFamily="2" charset="0"/>
              </a:rPr>
              <a:t>, Scikit-learn</a:t>
            </a:r>
            <a:endParaRPr lang="en-US" sz="1800" dirty="0">
              <a:solidFill>
                <a:schemeClr val="bg1"/>
              </a:solidFill>
              <a:latin typeface="Roboto" panose="02000000000000000000" pitchFamily="2" charset="0"/>
              <a:ea typeface="Roboto" panose="02000000000000000000" pitchFamily="2" charset="0"/>
            </a:endParaRP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Machine Learning Algorithms</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Cloud Computing</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PySpark</a:t>
            </a:r>
            <a:endParaRPr lang="en-US" sz="1800" dirty="0">
              <a:solidFill>
                <a:schemeClr val="bg1"/>
              </a:solidFill>
              <a:latin typeface="Roboto" panose="02000000000000000000" pitchFamily="2" charset="0"/>
              <a:ea typeface="Roboto" panose="02000000000000000000" pitchFamily="2" charset="0"/>
            </a:endParaRPr>
          </a:p>
        </p:txBody>
      </p:sp>
      <p:sp>
        <p:nvSpPr>
          <p:cNvPr id="9" name="Oval 8">
            <a:extLst>
              <a:ext uri="{FF2B5EF4-FFF2-40B4-BE49-F238E27FC236}">
                <a16:creationId xmlns:a16="http://schemas.microsoft.com/office/drawing/2014/main" id="{D917B124-E8F1-4307-BD31-1A9956DA36DE}"/>
              </a:ext>
            </a:extLst>
          </p:cNvPr>
          <p:cNvSpPr/>
          <p:nvPr/>
        </p:nvSpPr>
        <p:spPr>
          <a:xfrm>
            <a:off x="1821512" y="2164245"/>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8E9513FE-966B-F771-4A8D-A4332C951578}"/>
              </a:ext>
            </a:extLst>
          </p:cNvPr>
          <p:cNvSpPr/>
          <p:nvPr/>
        </p:nvSpPr>
        <p:spPr>
          <a:xfrm>
            <a:off x="1821512" y="2730517"/>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4D05B127-A9CF-6B2B-727D-6116C1F97EEE}"/>
              </a:ext>
            </a:extLst>
          </p:cNvPr>
          <p:cNvSpPr/>
          <p:nvPr/>
        </p:nvSpPr>
        <p:spPr>
          <a:xfrm>
            <a:off x="1871870" y="1463203"/>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3FCC7030-F7E6-3608-31CD-43E65319DF2D}"/>
              </a:ext>
            </a:extLst>
          </p:cNvPr>
          <p:cNvSpPr/>
          <p:nvPr/>
        </p:nvSpPr>
        <p:spPr>
          <a:xfrm>
            <a:off x="1845035" y="3296789"/>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51381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F28603-C12B-C27B-470D-1D5F84853B16}"/>
              </a:ext>
            </a:extLst>
          </p:cNvPr>
          <p:cNvSpPr>
            <a:spLocks noGrp="1"/>
          </p:cNvSpPr>
          <p:nvPr>
            <p:ph type="title"/>
          </p:nvPr>
        </p:nvSpPr>
        <p:spPr/>
        <p:txBody>
          <a:bodyPr/>
          <a:lstStyle/>
          <a:p>
            <a:r>
              <a:rPr lang="en-US" dirty="0">
                <a:solidFill>
                  <a:schemeClr val="tx2">
                    <a:lumMod val="10000"/>
                  </a:schemeClr>
                </a:solidFill>
              </a:rPr>
              <a:t>Summary</a:t>
            </a:r>
          </a:p>
        </p:txBody>
      </p:sp>
      <p:sp>
        <p:nvSpPr>
          <p:cNvPr id="5" name="TextBox 4">
            <a:extLst>
              <a:ext uri="{FF2B5EF4-FFF2-40B4-BE49-F238E27FC236}">
                <a16:creationId xmlns:a16="http://schemas.microsoft.com/office/drawing/2014/main" id="{04B12FCD-1BED-FDFF-F6BA-DB35C467B05E}"/>
              </a:ext>
            </a:extLst>
          </p:cNvPr>
          <p:cNvSpPr txBox="1"/>
          <p:nvPr/>
        </p:nvSpPr>
        <p:spPr>
          <a:xfrm>
            <a:off x="1550504" y="1025718"/>
            <a:ext cx="5311472" cy="523220"/>
          </a:xfrm>
          <a:prstGeom prst="rect">
            <a:avLst/>
          </a:prstGeom>
          <a:noFill/>
        </p:spPr>
        <p:txBody>
          <a:bodyPr wrap="square" rtlCol="0">
            <a:spAutoFit/>
          </a:bodyPr>
          <a:lstStyle/>
          <a:p>
            <a:pPr algn="ctr"/>
            <a:r>
              <a:rPr lang="en-US" dirty="0">
                <a:solidFill>
                  <a:schemeClr val="tx2">
                    <a:lumMod val="25000"/>
                  </a:schemeClr>
                </a:solidFill>
              </a:rPr>
              <a:t>Providing customers with recommendations has become a core part of the digital entertainment industry.</a:t>
            </a:r>
          </a:p>
        </p:txBody>
      </p:sp>
      <p:sp>
        <p:nvSpPr>
          <p:cNvPr id="6" name="Google Shape;112;p19">
            <a:extLst>
              <a:ext uri="{FF2B5EF4-FFF2-40B4-BE49-F238E27FC236}">
                <a16:creationId xmlns:a16="http://schemas.microsoft.com/office/drawing/2014/main" id="{2553AB8C-332C-4029-8BCD-D467F31B8104}"/>
              </a:ext>
            </a:extLst>
          </p:cNvPr>
          <p:cNvSpPr/>
          <p:nvPr/>
        </p:nvSpPr>
        <p:spPr>
          <a:xfrm>
            <a:off x="938254" y="1854683"/>
            <a:ext cx="7013050" cy="1802917"/>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r>
              <a:rPr lang="en-US" sz="1800" dirty="0">
                <a:solidFill>
                  <a:schemeClr val="bg1"/>
                </a:solidFill>
                <a:latin typeface="Roboto" panose="02000000000000000000" pitchFamily="2" charset="0"/>
                <a:ea typeface="Roboto" panose="02000000000000000000" pitchFamily="2" charset="0"/>
              </a:rPr>
              <a:t>Based on movie ratings, tags, genres and titles we will provide the top-rated shows to customers. </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Suggesting shows based on user preference.</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Let people spend cherish able time watching the movie.</a:t>
            </a:r>
          </a:p>
          <a:p>
            <a:endParaRPr lang="en-US" sz="1800" dirty="0"/>
          </a:p>
        </p:txBody>
      </p:sp>
      <p:sp>
        <p:nvSpPr>
          <p:cNvPr id="11" name="Oval 10">
            <a:extLst>
              <a:ext uri="{FF2B5EF4-FFF2-40B4-BE49-F238E27FC236}">
                <a16:creationId xmlns:a16="http://schemas.microsoft.com/office/drawing/2014/main" id="{B244F693-3827-3FDE-E1D7-03EB2E54FE77}"/>
              </a:ext>
            </a:extLst>
          </p:cNvPr>
          <p:cNvSpPr/>
          <p:nvPr/>
        </p:nvSpPr>
        <p:spPr>
          <a:xfrm>
            <a:off x="699715" y="1854683"/>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5AA3B6BB-3B5A-B638-104E-E7DDB680FA66}"/>
              </a:ext>
            </a:extLst>
          </p:cNvPr>
          <p:cNvSpPr/>
          <p:nvPr/>
        </p:nvSpPr>
        <p:spPr>
          <a:xfrm>
            <a:off x="659959" y="2667041"/>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99150E1B-EDC9-E441-D70D-B1E7422C0882}"/>
              </a:ext>
            </a:extLst>
          </p:cNvPr>
          <p:cNvSpPr/>
          <p:nvPr/>
        </p:nvSpPr>
        <p:spPr>
          <a:xfrm>
            <a:off x="640081" y="3288257"/>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TextBox 1">
            <a:extLst>
              <a:ext uri="{FF2B5EF4-FFF2-40B4-BE49-F238E27FC236}">
                <a16:creationId xmlns:a16="http://schemas.microsoft.com/office/drawing/2014/main" id="{C5CA400A-3484-760F-185B-DD4B1EFC5DA8}"/>
              </a:ext>
            </a:extLst>
          </p:cNvPr>
          <p:cNvSpPr txBox="1"/>
          <p:nvPr/>
        </p:nvSpPr>
        <p:spPr>
          <a:xfrm>
            <a:off x="938254" y="4494410"/>
            <a:ext cx="6484522" cy="307777"/>
          </a:xfrm>
          <a:prstGeom prst="rect">
            <a:avLst/>
          </a:prstGeom>
          <a:noFill/>
        </p:spPr>
        <p:txBody>
          <a:bodyPr wrap="square" rtlCol="0">
            <a:spAutoFit/>
          </a:bodyPr>
          <a:lstStyle/>
          <a:p>
            <a:r>
              <a:rPr lang="en-US" dirty="0">
                <a:hlinkClick r:id="rId2"/>
              </a:rPr>
              <a:t>https://</a:t>
            </a:r>
            <a:r>
              <a:rPr lang="en-US" dirty="0" err="1">
                <a:hlinkClick r:id="rId2"/>
              </a:rPr>
              <a:t>github.com</a:t>
            </a:r>
            <a:r>
              <a:rPr lang="en-US" dirty="0">
                <a:hlinkClick r:id="rId2"/>
              </a:rPr>
              <a:t>/Distributed-and-scalable/Netflix-Recommendation-System</a:t>
            </a:r>
            <a:endParaRPr lang="en-US" dirty="0"/>
          </a:p>
        </p:txBody>
      </p:sp>
      <p:sp>
        <p:nvSpPr>
          <p:cNvPr id="4" name="TextBox 3">
            <a:extLst>
              <a:ext uri="{FF2B5EF4-FFF2-40B4-BE49-F238E27FC236}">
                <a16:creationId xmlns:a16="http://schemas.microsoft.com/office/drawing/2014/main" id="{5D9C2360-79CC-578B-B074-5E9810963039}"/>
              </a:ext>
            </a:extLst>
          </p:cNvPr>
          <p:cNvSpPr txBox="1"/>
          <p:nvPr/>
        </p:nvSpPr>
        <p:spPr>
          <a:xfrm>
            <a:off x="938254" y="4146838"/>
            <a:ext cx="1697370" cy="523220"/>
          </a:xfrm>
          <a:prstGeom prst="rect">
            <a:avLst/>
          </a:prstGeom>
          <a:noFill/>
        </p:spPr>
        <p:txBody>
          <a:bodyPr wrap="square" rtlCol="0">
            <a:spAutoFit/>
          </a:bodyPr>
          <a:lstStyle/>
          <a:p>
            <a:r>
              <a:rPr lang="en-US" b="1" u="sng" dirty="0"/>
              <a:t>GitHub Account</a:t>
            </a:r>
            <a:r>
              <a:rPr lang="en-US" dirty="0"/>
              <a:t>:</a:t>
            </a:r>
          </a:p>
          <a:p>
            <a:endParaRPr lang="en-US" dirty="0"/>
          </a:p>
        </p:txBody>
      </p:sp>
    </p:spTree>
    <p:extLst>
      <p:ext uri="{BB962C8B-B14F-4D97-AF65-F5344CB8AC3E}">
        <p14:creationId xmlns:p14="http://schemas.microsoft.com/office/powerpoint/2010/main" val="343339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B03E6-CA69-BD0E-666C-6B073C36134A}"/>
              </a:ext>
            </a:extLst>
          </p:cNvPr>
          <p:cNvSpPr>
            <a:spLocks noGrp="1"/>
          </p:cNvSpPr>
          <p:nvPr>
            <p:ph type="title"/>
          </p:nvPr>
        </p:nvSpPr>
        <p:spPr>
          <a:xfrm>
            <a:off x="381000" y="2324100"/>
            <a:ext cx="8368500" cy="495300"/>
          </a:xfrm>
          <a:noFill/>
          <a:ln>
            <a:solidFill>
              <a:schemeClr val="accent1"/>
            </a:solidFill>
          </a:ln>
        </p:spPr>
        <p:txBody>
          <a:bodyPr/>
          <a:lstStyle/>
          <a:p>
            <a:r>
              <a:rPr lang="en-US" dirty="0">
                <a:solidFill>
                  <a:schemeClr val="tx2">
                    <a:lumMod val="10000"/>
                  </a:schemeClr>
                </a:solidFill>
              </a:rPr>
              <a:t>THANK YOU</a:t>
            </a:r>
          </a:p>
        </p:txBody>
      </p:sp>
      <p:pic>
        <p:nvPicPr>
          <p:cNvPr id="4" name="Picture 3">
            <a:extLst>
              <a:ext uri="{FF2B5EF4-FFF2-40B4-BE49-F238E27FC236}">
                <a16:creationId xmlns:a16="http://schemas.microsoft.com/office/drawing/2014/main" id="{66911442-67B3-ECEA-7D1B-3F92C983EC03}"/>
              </a:ext>
            </a:extLst>
          </p:cNvPr>
          <p:cNvPicPr>
            <a:picLocks noChangeAspect="1"/>
          </p:cNvPicPr>
          <p:nvPr/>
        </p:nvPicPr>
        <p:blipFill>
          <a:blip r:embed="rId3"/>
          <a:stretch>
            <a:fillRect/>
          </a:stretch>
        </p:blipFill>
        <p:spPr>
          <a:xfrm>
            <a:off x="3869152" y="3004894"/>
            <a:ext cx="1392196" cy="1392196"/>
          </a:xfrm>
          <a:prstGeom prst="rect">
            <a:avLst/>
          </a:prstGeom>
        </p:spPr>
      </p:pic>
    </p:spTree>
    <p:extLst>
      <p:ext uri="{BB962C8B-B14F-4D97-AF65-F5344CB8AC3E}">
        <p14:creationId xmlns:p14="http://schemas.microsoft.com/office/powerpoint/2010/main" val="81711087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429</Words>
  <Application>Microsoft Macintosh PowerPoint</Application>
  <PresentationFormat>On-screen Show (16:9)</PresentationFormat>
  <Paragraphs>87</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Proxima Nova</vt:lpstr>
      <vt:lpstr>-apple-system</vt:lpstr>
      <vt:lpstr>Arial</vt:lpstr>
      <vt:lpstr>Alfa Slab One</vt:lpstr>
      <vt:lpstr>Noto Sans Symbols</vt:lpstr>
      <vt:lpstr>Roboto</vt:lpstr>
      <vt:lpstr>Gameday</vt:lpstr>
      <vt:lpstr>PowerPoint Presentation</vt:lpstr>
      <vt:lpstr>Netflix Users</vt:lpstr>
      <vt:lpstr>The Main Problem Arises when it’s time to watch some shows on Netflix</vt:lpstr>
      <vt:lpstr>The Solution</vt:lpstr>
      <vt:lpstr>Netflix Dataset from Kaggle</vt:lpstr>
      <vt:lpstr>Project Plan</vt:lpstr>
      <vt:lpstr>Technologies we will use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Nagulapalli, Ujwal</cp:lastModifiedBy>
  <cp:revision>10</cp:revision>
  <dcterms:modified xsi:type="dcterms:W3CDTF">2022-10-18T23:52:53Z</dcterms:modified>
</cp:coreProperties>
</file>