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sldIdLst>
    <p:sldId id="256" r:id="rId2"/>
    <p:sldId id="258" r:id="rId3"/>
    <p:sldId id="257" r:id="rId4"/>
    <p:sldId id="260" r:id="rId5"/>
    <p:sldId id="259" r:id="rId6"/>
    <p:sldId id="264" r:id="rId7"/>
    <p:sldId id="267" r:id="rId8"/>
    <p:sldId id="268" r:id="rId9"/>
    <p:sldId id="271" r:id="rId10"/>
    <p:sldId id="269" r:id="rId11"/>
    <p:sldId id="272" r:id="rId12"/>
    <p:sldId id="273" r:id="rId13"/>
    <p:sldId id="274" r:id="rId14"/>
    <p:sldId id="263" r:id="rId15"/>
    <p:sldId id="261" r:id="rId16"/>
    <p:sldId id="262" r:id="rId17"/>
    <p:sldId id="270" r:id="rId18"/>
    <p:sldId id="265" r:id="rId19"/>
    <p:sldId id="275" r:id="rId20"/>
    <p:sldId id="276" r:id="rId21"/>
    <p:sldId id="277" r:id="rId22"/>
    <p:sldId id="27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55" autoAdjust="0"/>
  </p:normalViewPr>
  <p:slideViewPr>
    <p:cSldViewPr snapToGrid="0">
      <p:cViewPr varScale="1">
        <p:scale>
          <a:sx n="66" d="100"/>
          <a:sy n="66"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3ABC5-6C6D-49D2-9FFB-15BACE4436B8}" type="datetimeFigureOut">
              <a:rPr lang="en-US" smtClean="0"/>
              <a:t>29-Jan-19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0FF17-3803-4CB5-ACD9-64695F88EA67}" type="slidenum">
              <a:rPr lang="en-US" smtClean="0"/>
              <a:t>‹#›</a:t>
            </a:fld>
            <a:endParaRPr lang="en-US"/>
          </a:p>
        </p:txBody>
      </p:sp>
    </p:spTree>
    <p:extLst>
      <p:ext uri="{BB962C8B-B14F-4D97-AF65-F5344CB8AC3E}">
        <p14:creationId xmlns:p14="http://schemas.microsoft.com/office/powerpoint/2010/main" val="381410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B0FF17-3803-4CB5-ACD9-64695F88EA67}" type="slidenum">
              <a:rPr lang="en-US" smtClean="0"/>
              <a:t>7</a:t>
            </a:fld>
            <a:endParaRPr lang="en-US"/>
          </a:p>
        </p:txBody>
      </p:sp>
    </p:spTree>
    <p:extLst>
      <p:ext uri="{BB962C8B-B14F-4D97-AF65-F5344CB8AC3E}">
        <p14:creationId xmlns:p14="http://schemas.microsoft.com/office/powerpoint/2010/main" val="175222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712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934423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12419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19510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AB1F-9C50-41A2-BE99-4D3D06C85678}" type="datetimeFigureOut">
              <a:rPr lang="en-US" smtClean="0"/>
              <a:t>29-Jan-19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913E-C377-495D-8BA2-F6350996610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62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AB1F-9C50-41A2-BE99-4D3D06C85678}" type="datetimeFigureOut">
              <a:rPr lang="en-US" smtClean="0"/>
              <a:t>29-Jan-19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02759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AB1F-9C50-41A2-BE99-4D3D06C85678}" type="datetimeFigureOut">
              <a:rPr lang="en-US" smtClean="0"/>
              <a:t>29-Jan-19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2848275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AB1F-9C50-41A2-BE99-4D3D06C85678}" type="datetimeFigureOut">
              <a:rPr lang="en-US" smtClean="0"/>
              <a:t>29-Jan-19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134081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50AB1F-9C50-41A2-BE99-4D3D06C85678}" type="datetimeFigureOut">
              <a:rPr lang="en-US" smtClean="0"/>
              <a:t>29-Jan-19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417814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E50AB1F-9C50-41A2-BE99-4D3D06C85678}" type="datetimeFigureOut">
              <a:rPr lang="en-US" smtClean="0"/>
              <a:t>29-Jan-19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59913E-C377-495D-8BA2-F6350996610F}" type="slidenum">
              <a:rPr lang="en-US" smtClean="0"/>
              <a:t>‹#›</a:t>
            </a:fld>
            <a:endParaRPr lang="en-US"/>
          </a:p>
        </p:txBody>
      </p:sp>
    </p:spTree>
    <p:extLst>
      <p:ext uri="{BB962C8B-B14F-4D97-AF65-F5344CB8AC3E}">
        <p14:creationId xmlns:p14="http://schemas.microsoft.com/office/powerpoint/2010/main" val="1297065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AB1F-9C50-41A2-BE99-4D3D06C85678}" type="datetimeFigureOut">
              <a:rPr lang="en-US" smtClean="0"/>
              <a:t>29-Jan-19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913E-C377-495D-8BA2-F6350996610F}" type="slidenum">
              <a:rPr lang="en-US" smtClean="0"/>
              <a:t>‹#›</a:t>
            </a:fld>
            <a:endParaRPr lang="en-US"/>
          </a:p>
        </p:txBody>
      </p:sp>
    </p:spTree>
    <p:extLst>
      <p:ext uri="{BB962C8B-B14F-4D97-AF65-F5344CB8AC3E}">
        <p14:creationId xmlns:p14="http://schemas.microsoft.com/office/powerpoint/2010/main" val="9307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E50AB1F-9C50-41A2-BE99-4D3D06C85678}" type="datetimeFigureOut">
              <a:rPr lang="en-US" smtClean="0"/>
              <a:t>29-Jan-19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59913E-C377-495D-8BA2-F6350996610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2565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Data Science Mega Tool-Set Comparison and Model</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415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CLASSIFICATION</a:t>
            </a:r>
          </a:p>
        </p:txBody>
      </p:sp>
      <p:sp>
        <p:nvSpPr>
          <p:cNvPr id="3" name="Content Placeholder 2"/>
          <p:cNvSpPr>
            <a:spLocks noGrp="1"/>
          </p:cNvSpPr>
          <p:nvPr>
            <p:ph sz="half" idx="1"/>
          </p:nvPr>
        </p:nvSpPr>
        <p:spPr/>
        <p:txBody>
          <a:bodyPr>
            <a:normAutofit lnSpcReduction="10000"/>
          </a:bodyPr>
          <a:lstStyle/>
          <a:p>
            <a:r>
              <a:rPr lang="en-US" sz="3200" b="1" dirty="0"/>
              <a:t>First Level</a:t>
            </a:r>
          </a:p>
          <a:p>
            <a:pPr>
              <a:buFont typeface="Wingdings" panose="05000000000000000000" pitchFamily="2" charset="2"/>
              <a:buChar char="v"/>
            </a:pPr>
            <a:r>
              <a:rPr lang="en-US" dirty="0"/>
              <a:t> Structured</a:t>
            </a:r>
          </a:p>
          <a:p>
            <a:pPr>
              <a:buFont typeface="Wingdings" panose="05000000000000000000" pitchFamily="2" charset="2"/>
              <a:buChar char="v"/>
            </a:pPr>
            <a:r>
              <a:rPr lang="en-US" dirty="0"/>
              <a:t> Semi-structured</a:t>
            </a:r>
          </a:p>
          <a:p>
            <a:pPr>
              <a:buFont typeface="Wingdings" panose="05000000000000000000" pitchFamily="2" charset="2"/>
              <a:buChar char="v"/>
            </a:pPr>
            <a:r>
              <a:rPr lang="en-US" dirty="0"/>
              <a:t> Unstructured</a:t>
            </a:r>
          </a:p>
          <a:p>
            <a:r>
              <a:rPr lang="en-US" sz="3200" b="1" dirty="0"/>
              <a:t>Second Level</a:t>
            </a:r>
          </a:p>
          <a:p>
            <a:pPr>
              <a:buFont typeface="Wingdings" panose="05000000000000000000" pitchFamily="2" charset="2"/>
              <a:buChar char="v"/>
            </a:pPr>
            <a:r>
              <a:rPr lang="en-US" dirty="0"/>
              <a:t> Qualitative   </a:t>
            </a:r>
          </a:p>
          <a:p>
            <a:pPr>
              <a:buFont typeface="Wingdings" panose="05000000000000000000" pitchFamily="2" charset="2"/>
              <a:buChar char="v"/>
            </a:pPr>
            <a:r>
              <a:rPr lang="en-US" dirty="0"/>
              <a:t> Quantitative</a:t>
            </a:r>
          </a:p>
          <a:p>
            <a:pPr>
              <a:buFont typeface="Wingdings" panose="05000000000000000000" pitchFamily="2" charset="2"/>
              <a:buChar char="v"/>
            </a:pPr>
            <a:r>
              <a:rPr lang="en-US" dirty="0"/>
              <a:t> Geographical Base</a:t>
            </a:r>
          </a:p>
          <a:p>
            <a:pPr>
              <a:buFont typeface="Wingdings" panose="05000000000000000000" pitchFamily="2" charset="2"/>
              <a:buChar char="v"/>
            </a:pPr>
            <a:r>
              <a:rPr lang="en-US" dirty="0"/>
              <a:t> Chronological or Temporal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169991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ANALYSIS</a:t>
            </a:r>
            <a:endParaRPr lang="en-US" dirty="0"/>
          </a:p>
        </p:txBody>
      </p:sp>
      <p:sp>
        <p:nvSpPr>
          <p:cNvPr id="5" name="Content Placeholder 4"/>
          <p:cNvSpPr>
            <a:spLocks noGrp="1"/>
          </p:cNvSpPr>
          <p:nvPr>
            <p:ph idx="1"/>
          </p:nvPr>
        </p:nvSpPr>
        <p:spPr/>
        <p:txBody>
          <a:bodyPr/>
          <a:lstStyle/>
          <a:p>
            <a:pPr marL="0" indent="0">
              <a:buNone/>
            </a:pPr>
            <a:r>
              <a:rPr lang="en-US" sz="3200" b="1" dirty="0"/>
              <a:t>DEFINITION</a:t>
            </a:r>
            <a:r>
              <a:rPr lang="en-US" b="1" dirty="0"/>
              <a:t> </a:t>
            </a:r>
            <a:endParaRPr lang="en-US" b="1" dirty="0" smtClean="0"/>
          </a:p>
          <a:p>
            <a:pPr marL="0" indent="0">
              <a:buNone/>
            </a:pPr>
            <a:r>
              <a:rPr lang="en-US" dirty="0" smtClean="0"/>
              <a:t>It is the </a:t>
            </a:r>
            <a:r>
              <a:rPr lang="en-US" dirty="0"/>
              <a:t>process of examining information, especially using a computer, in order to find out </a:t>
            </a:r>
            <a:r>
              <a:rPr lang="en-US" dirty="0" smtClean="0"/>
              <a:t>something, </a:t>
            </a:r>
            <a:r>
              <a:rPr lang="en-US" dirty="0"/>
              <a:t>or to help with making </a:t>
            </a:r>
            <a:r>
              <a:rPr lang="en-US" dirty="0" smtClean="0"/>
              <a:t>decisions out of it.</a:t>
            </a:r>
          </a:p>
          <a:p>
            <a:pPr marL="0" indent="0">
              <a:buNone/>
            </a:pPr>
            <a:r>
              <a:rPr lang="en-US" b="1" dirty="0" smtClean="0"/>
              <a:t>Example </a:t>
            </a:r>
            <a:r>
              <a:rPr lang="en-US" b="1" dirty="0"/>
              <a:t>Tools</a:t>
            </a:r>
          </a:p>
          <a:p>
            <a:pPr>
              <a:buFont typeface="Wingdings" panose="05000000000000000000" pitchFamily="2" charset="2"/>
              <a:buChar char="Ø"/>
            </a:pPr>
            <a:r>
              <a:rPr lang="en-US" dirty="0" err="1"/>
              <a:t>OpenRefine</a:t>
            </a:r>
            <a:r>
              <a:rPr lang="en-US" dirty="0"/>
              <a:t>, </a:t>
            </a:r>
            <a:r>
              <a:rPr lang="en-US" dirty="0" smtClean="0"/>
              <a:t> KNIME</a:t>
            </a:r>
            <a:r>
              <a:rPr lang="en-US" dirty="0"/>
              <a:t>, </a:t>
            </a:r>
            <a:endParaRPr lang="en-US" dirty="0" smtClean="0"/>
          </a:p>
          <a:p>
            <a:pPr>
              <a:buFont typeface="Wingdings" panose="05000000000000000000" pitchFamily="2" charset="2"/>
              <a:buChar char="Ø"/>
            </a:pPr>
            <a:r>
              <a:rPr lang="en-US" dirty="0" err="1" smtClean="0"/>
              <a:t>RapidMiner</a:t>
            </a:r>
            <a:r>
              <a:rPr lang="en-US" dirty="0"/>
              <a:t>, </a:t>
            </a:r>
            <a:r>
              <a:rPr lang="en-US" dirty="0" smtClean="0"/>
              <a:t>Google </a:t>
            </a:r>
            <a:r>
              <a:rPr lang="en-US" dirty="0"/>
              <a:t>Fusion Tables, </a:t>
            </a:r>
            <a:endParaRPr lang="en-US" dirty="0" smtClean="0"/>
          </a:p>
          <a:p>
            <a:pPr>
              <a:buFont typeface="Wingdings" panose="05000000000000000000" pitchFamily="2" charset="2"/>
              <a:buChar char="Ø"/>
            </a:pPr>
            <a:r>
              <a:rPr lang="en-US" dirty="0" smtClean="0"/>
              <a:t>Tableau </a:t>
            </a:r>
            <a:r>
              <a:rPr lang="en-US" dirty="0"/>
              <a:t>Public, </a:t>
            </a:r>
            <a:r>
              <a:rPr lang="en-US" dirty="0" err="1"/>
              <a:t>NodeXL</a:t>
            </a:r>
            <a:r>
              <a:rPr lang="en-US" dirty="0"/>
              <a:t>, </a:t>
            </a:r>
            <a:endParaRPr lang="en-US" dirty="0" smtClean="0"/>
          </a:p>
          <a:p>
            <a:pPr>
              <a:buFont typeface="Wingdings" panose="05000000000000000000" pitchFamily="2" charset="2"/>
              <a:buChar char="Ø"/>
            </a:pPr>
            <a:r>
              <a:rPr lang="en-US" dirty="0" err="1" smtClean="0"/>
              <a:t>WolframAlpha</a:t>
            </a:r>
            <a:r>
              <a:rPr lang="en-US" dirty="0" smtClean="0"/>
              <a:t> </a:t>
            </a:r>
            <a:r>
              <a:rPr lang="en-US" dirty="0"/>
              <a:t>tools are used</a:t>
            </a:r>
            <a:r>
              <a:rPr lang="en-US" dirty="0" smtClean="0"/>
              <a:t>.</a:t>
            </a:r>
          </a:p>
          <a:p>
            <a:endParaRPr lang="en-US" dirty="0"/>
          </a:p>
        </p:txBody>
      </p:sp>
    </p:spTree>
    <p:extLst>
      <p:ext uri="{BB962C8B-B14F-4D97-AF65-F5344CB8AC3E}">
        <p14:creationId xmlns:p14="http://schemas.microsoft.com/office/powerpoint/2010/main" val="38811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 </a:t>
            </a:r>
            <a:endParaRPr lang="en-US" dirty="0"/>
          </a:p>
        </p:txBody>
      </p:sp>
      <p:sp>
        <p:nvSpPr>
          <p:cNvPr id="5" name="Content Placeholder 4"/>
          <p:cNvSpPr>
            <a:spLocks noGrp="1"/>
          </p:cNvSpPr>
          <p:nvPr>
            <p:ph idx="1"/>
          </p:nvPr>
        </p:nvSpPr>
        <p:spPr>
          <a:xfrm>
            <a:off x="1097280" y="1845734"/>
            <a:ext cx="10058400" cy="4453466"/>
          </a:xfrm>
        </p:spPr>
        <p:txBody>
          <a:bodyPr/>
          <a:lstStyle/>
          <a:p>
            <a:pPr marL="0" indent="0">
              <a:buNone/>
            </a:pPr>
            <a:r>
              <a:rPr lang="en-US" sz="3200" b="1" dirty="0"/>
              <a:t>DEFINITION</a:t>
            </a:r>
            <a:r>
              <a:rPr lang="en-US" b="1" dirty="0"/>
              <a:t> </a:t>
            </a:r>
            <a:endParaRPr lang="en-US" b="1" dirty="0" smtClean="0"/>
          </a:p>
          <a:p>
            <a:pPr marL="0" indent="0">
              <a:buNone/>
            </a:pPr>
            <a:r>
              <a:rPr lang="en-US" dirty="0" smtClean="0"/>
              <a:t>It is </a:t>
            </a:r>
            <a:r>
              <a:rPr lang="en-US" dirty="0"/>
              <a:t>the process of examining </a:t>
            </a:r>
            <a:r>
              <a:rPr lang="en-US" dirty="0" smtClean="0"/>
              <a:t>data sets in </a:t>
            </a:r>
            <a:r>
              <a:rPr lang="en-US" dirty="0"/>
              <a:t>order to draw conclusions about the information they contain, increasingly with the aid of specialized systems and software</a:t>
            </a:r>
            <a:r>
              <a:rPr lang="en-US" dirty="0" smtClean="0"/>
              <a:t>.</a:t>
            </a:r>
          </a:p>
          <a:p>
            <a:pPr marL="0" indent="0">
              <a:buNone/>
            </a:pPr>
            <a:r>
              <a:rPr lang="en-US" b="1" dirty="0" smtClean="0"/>
              <a:t>Example Tools</a:t>
            </a:r>
          </a:p>
          <a:p>
            <a:pPr>
              <a:buFont typeface="Wingdings" panose="05000000000000000000" pitchFamily="2" charset="2"/>
              <a:buChar char="Ø"/>
            </a:pPr>
            <a:r>
              <a:rPr lang="en-US" dirty="0" smtClean="0"/>
              <a:t> R</a:t>
            </a:r>
            <a:r>
              <a:rPr lang="en-US" dirty="0"/>
              <a:t>, </a:t>
            </a:r>
            <a:r>
              <a:rPr lang="en-US" dirty="0" smtClean="0"/>
              <a:t> Tableau </a:t>
            </a:r>
            <a:r>
              <a:rPr lang="en-US" dirty="0"/>
              <a:t>Public, </a:t>
            </a:r>
            <a:endParaRPr lang="en-US" dirty="0" smtClean="0"/>
          </a:p>
          <a:p>
            <a:pPr>
              <a:buFont typeface="Wingdings" panose="05000000000000000000" pitchFamily="2" charset="2"/>
              <a:buChar char="Ø"/>
            </a:pPr>
            <a:r>
              <a:rPr lang="en-US" dirty="0" smtClean="0"/>
              <a:t> Python</a:t>
            </a:r>
            <a:r>
              <a:rPr lang="en-US" dirty="0"/>
              <a:t>, </a:t>
            </a:r>
            <a:r>
              <a:rPr lang="en-US" dirty="0" smtClean="0"/>
              <a:t> SAS</a:t>
            </a:r>
            <a:r>
              <a:rPr lang="en-US" dirty="0"/>
              <a:t>, </a:t>
            </a:r>
            <a:endParaRPr lang="en-US" dirty="0" smtClean="0"/>
          </a:p>
          <a:p>
            <a:pPr>
              <a:buFont typeface="Wingdings" panose="05000000000000000000" pitchFamily="2" charset="2"/>
              <a:buChar char="Ø"/>
            </a:pPr>
            <a:r>
              <a:rPr lang="en-US" dirty="0" smtClean="0"/>
              <a:t> Apache </a:t>
            </a:r>
            <a:r>
              <a:rPr lang="en-US" dirty="0"/>
              <a:t>Spark, </a:t>
            </a:r>
            <a:endParaRPr lang="en-US" dirty="0" smtClean="0"/>
          </a:p>
          <a:p>
            <a:pPr>
              <a:buFont typeface="Wingdings" panose="05000000000000000000" pitchFamily="2" charset="2"/>
              <a:buChar char="Ø"/>
            </a:pPr>
            <a:r>
              <a:rPr lang="en-US" dirty="0" smtClean="0"/>
              <a:t> Excel, </a:t>
            </a:r>
            <a:r>
              <a:rPr lang="en-US" dirty="0" err="1" smtClean="0"/>
              <a:t>etc</a:t>
            </a:r>
            <a:endParaRPr lang="en-US" b="1" dirty="0"/>
          </a:p>
          <a:p>
            <a:endParaRPr lang="en-US" dirty="0"/>
          </a:p>
        </p:txBody>
      </p:sp>
    </p:spTree>
    <p:extLst>
      <p:ext uri="{BB962C8B-B14F-4D97-AF65-F5344CB8AC3E}">
        <p14:creationId xmlns:p14="http://schemas.microsoft.com/office/powerpoint/2010/main" val="2799485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vs Analysis (A vs 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46937068"/>
              </p:ext>
            </p:extLst>
          </p:nvPr>
        </p:nvGraphicFramePr>
        <p:xfrm>
          <a:off x="1097280" y="1799773"/>
          <a:ext cx="10058401" cy="4399461"/>
        </p:xfrm>
        <a:graphic>
          <a:graphicData uri="http://schemas.openxmlformats.org/drawingml/2006/table">
            <a:tbl>
              <a:tblPr/>
              <a:tblGrid>
                <a:gridCol w="1195977"/>
                <a:gridCol w="4431212"/>
                <a:gridCol w="4431212"/>
              </a:tblGrid>
              <a:tr h="286359">
                <a:tc>
                  <a:txBody>
                    <a:bodyPr/>
                    <a:lstStyle/>
                    <a:p>
                      <a:pPr algn="ctr"/>
                      <a:r>
                        <a:rPr lang="en-US" sz="1800" b="0" dirty="0">
                          <a:solidFill>
                            <a:schemeClr val="bg1"/>
                          </a:solidFill>
                        </a:rPr>
                        <a:t>Basis  </a:t>
                      </a:r>
                    </a:p>
                  </a:txBody>
                  <a:tcPr marL="22225" marR="22225" marT="11112" marB="11112" anchor="ctr">
                    <a:solidFill>
                      <a:schemeClr val="accent2"/>
                    </a:solidFill>
                  </a:tcPr>
                </a:tc>
                <a:tc>
                  <a:txBody>
                    <a:bodyPr/>
                    <a:lstStyle/>
                    <a:p>
                      <a:pPr algn="ctr"/>
                      <a:r>
                        <a:rPr lang="en-US" sz="1800" b="0" dirty="0">
                          <a:solidFill>
                            <a:schemeClr val="bg1"/>
                          </a:solidFill>
                        </a:rPr>
                        <a:t>               Data Analytics  </a:t>
                      </a:r>
                    </a:p>
                  </a:txBody>
                  <a:tcPr marL="22225" marR="22225" marT="11112" marB="11112" anchor="ctr">
                    <a:solidFill>
                      <a:schemeClr val="accent2"/>
                    </a:solidFill>
                  </a:tcPr>
                </a:tc>
                <a:tc>
                  <a:txBody>
                    <a:bodyPr/>
                    <a:lstStyle/>
                    <a:p>
                      <a:pPr algn="ctr"/>
                      <a:r>
                        <a:rPr lang="en-US" sz="1800" b="0" dirty="0">
                          <a:solidFill>
                            <a:schemeClr val="bg1"/>
                          </a:solidFill>
                        </a:rPr>
                        <a:t>             Data Analysis  </a:t>
                      </a:r>
                    </a:p>
                  </a:txBody>
                  <a:tcPr marL="22225" marR="22225" marT="11112" marB="11112" anchor="ctr">
                    <a:solidFill>
                      <a:schemeClr val="accent2"/>
                    </a:solidFill>
                  </a:tcPr>
                </a:tc>
              </a:tr>
              <a:tr h="548800">
                <a:tc>
                  <a:txBody>
                    <a:bodyPr/>
                    <a:lstStyle/>
                    <a:p>
                      <a:pPr algn="l"/>
                      <a:r>
                        <a:rPr lang="en-US" sz="1600" dirty="0"/>
                        <a:t>Form  </a:t>
                      </a:r>
                    </a:p>
                    <a:p>
                      <a:pPr algn="l"/>
                      <a:r>
                        <a:rPr lang="en-US" sz="1600" dirty="0"/>
                        <a:t> </a:t>
                      </a:r>
                      <a:endParaRPr lang="en-US" sz="1600" b="1" dirty="0"/>
                    </a:p>
                  </a:txBody>
                  <a:tcPr marL="22225" marR="22225" marT="11112" marB="11112" anchor="ctr"/>
                </a:tc>
                <a:tc>
                  <a:txBody>
                    <a:bodyPr/>
                    <a:lstStyle/>
                    <a:p>
                      <a:pPr algn="l"/>
                      <a:r>
                        <a:rPr lang="en-US" sz="1400" dirty="0" smtClean="0"/>
                        <a:t>Used </a:t>
                      </a:r>
                      <a:r>
                        <a:rPr lang="en-US" sz="1400" dirty="0"/>
                        <a:t>in businesses to make decisions from data which are data-driven</a:t>
                      </a:r>
                    </a:p>
                  </a:txBody>
                  <a:tcPr marL="22225" marR="22225" marT="11112" marB="11112" anchor="ctr"/>
                </a:tc>
                <a:tc>
                  <a:txBody>
                    <a:bodyPr/>
                    <a:lstStyle/>
                    <a:p>
                      <a:pPr algn="l"/>
                      <a:r>
                        <a:rPr lang="en-US" sz="1400" dirty="0" smtClean="0"/>
                        <a:t>used </a:t>
                      </a:r>
                      <a:r>
                        <a:rPr lang="en-US" sz="1400" dirty="0"/>
                        <a:t>in businesses to analyze data and take some insights of it.</a:t>
                      </a:r>
                    </a:p>
                  </a:txBody>
                  <a:tcPr marL="22225" marR="22225" marT="11112" marB="11112" anchor="ctr"/>
                </a:tc>
              </a:tr>
              <a:tr h="526247">
                <a:tc>
                  <a:txBody>
                    <a:bodyPr/>
                    <a:lstStyle/>
                    <a:p>
                      <a:pPr algn="l"/>
                      <a:r>
                        <a:rPr lang="en-US" sz="1600" dirty="0" smtClean="0"/>
                        <a:t>Structure</a:t>
                      </a:r>
                      <a:endParaRPr lang="en-US" sz="1600" b="1" dirty="0"/>
                    </a:p>
                  </a:txBody>
                  <a:tcPr marL="22225" marR="22225" marT="11112" marB="11112" anchor="ctr"/>
                </a:tc>
                <a:tc>
                  <a:txBody>
                    <a:bodyPr/>
                    <a:lstStyle/>
                    <a:p>
                      <a:pPr algn="l"/>
                      <a:r>
                        <a:rPr lang="en-US" sz="1400" dirty="0" smtClean="0"/>
                        <a:t>Consist </a:t>
                      </a:r>
                      <a:r>
                        <a:rPr lang="en-US" sz="1400" dirty="0"/>
                        <a:t>of data collection and inspect in general and it has one or more users.</a:t>
                      </a:r>
                    </a:p>
                  </a:txBody>
                  <a:tcPr marL="22225" marR="22225" marT="11112" marB="11112" anchor="ctr"/>
                </a:tc>
                <a:tc>
                  <a:txBody>
                    <a:bodyPr/>
                    <a:lstStyle/>
                    <a:p>
                      <a:pPr algn="l"/>
                      <a:r>
                        <a:rPr lang="en-US" sz="1400" dirty="0" smtClean="0"/>
                        <a:t>Consisted </a:t>
                      </a:r>
                      <a:r>
                        <a:rPr lang="en-US" sz="1400" dirty="0"/>
                        <a:t>of defining a data, investigation, cleaning, transforming the data to give a meaningful outcome.  </a:t>
                      </a:r>
                    </a:p>
                  </a:txBody>
                  <a:tcPr marL="22225" marR="22225" marT="11112" marB="11112" anchor="ctr"/>
                </a:tc>
              </a:tr>
              <a:tr h="602350">
                <a:tc>
                  <a:txBody>
                    <a:bodyPr/>
                    <a:lstStyle/>
                    <a:p>
                      <a:pPr algn="l"/>
                      <a:r>
                        <a:rPr lang="en-US" sz="1600" dirty="0"/>
                        <a:t>Tools</a:t>
                      </a:r>
                      <a:endParaRPr lang="en-US" sz="1600" b="1" dirty="0"/>
                    </a:p>
                  </a:txBody>
                  <a:tcPr marL="22225" marR="22225" marT="11112" marB="11112" anchor="ctr"/>
                </a:tc>
                <a:tc>
                  <a:txBody>
                    <a:bodyPr/>
                    <a:lstStyle/>
                    <a:p>
                      <a:pPr algn="l"/>
                      <a:r>
                        <a:rPr lang="en-US" sz="1400" dirty="0" smtClean="0"/>
                        <a:t>Example tools </a:t>
                      </a:r>
                      <a:r>
                        <a:rPr lang="en-US" sz="1400" dirty="0"/>
                        <a:t>in a market but mainly R, Tableau Public, Python, SAS, Apache Spark, Excel are used.</a:t>
                      </a:r>
                    </a:p>
                  </a:txBody>
                  <a:tcPr marL="22225" marR="22225" marT="11112" marB="11112" anchor="ctr"/>
                </a:tc>
                <a:tc>
                  <a:txBody>
                    <a:bodyPr/>
                    <a:lstStyle/>
                    <a:p>
                      <a:pPr algn="l"/>
                      <a:r>
                        <a:rPr lang="en-US" sz="1400" dirty="0" smtClean="0"/>
                        <a:t>Example tools </a:t>
                      </a:r>
                      <a:r>
                        <a:rPr lang="en-US" sz="1400" dirty="0" err="1" smtClean="0"/>
                        <a:t>OpenRefine</a:t>
                      </a:r>
                      <a:r>
                        <a:rPr lang="en-US" sz="1400" dirty="0"/>
                        <a:t>, KNIME, </a:t>
                      </a:r>
                      <a:r>
                        <a:rPr lang="en-US" sz="1400" dirty="0" err="1"/>
                        <a:t>RapidMiner</a:t>
                      </a:r>
                      <a:r>
                        <a:rPr lang="en-US" sz="1400" dirty="0"/>
                        <a:t>, Google Fusion Tables, Tableau Public, </a:t>
                      </a:r>
                      <a:r>
                        <a:rPr lang="en-US" sz="1400" dirty="0" err="1"/>
                        <a:t>NodeXL</a:t>
                      </a:r>
                      <a:r>
                        <a:rPr lang="en-US" sz="1400" dirty="0"/>
                        <a:t>, </a:t>
                      </a:r>
                      <a:r>
                        <a:rPr lang="en-US" sz="1400" dirty="0" err="1" smtClean="0"/>
                        <a:t>WolframAlpha</a:t>
                      </a:r>
                      <a:r>
                        <a:rPr lang="en-US" sz="1400" dirty="0" smtClean="0"/>
                        <a:t>.</a:t>
                      </a:r>
                      <a:endParaRPr lang="en-US" sz="1400" dirty="0"/>
                    </a:p>
                  </a:txBody>
                  <a:tcPr marL="22225" marR="22225" marT="11112" marB="11112" anchor="ctr"/>
                </a:tc>
              </a:tr>
              <a:tr h="942460">
                <a:tc>
                  <a:txBody>
                    <a:bodyPr/>
                    <a:lstStyle/>
                    <a:p>
                      <a:pPr algn="l"/>
                      <a:r>
                        <a:rPr lang="en-US" sz="1600" dirty="0" smtClean="0"/>
                        <a:t>Process Sequence</a:t>
                      </a:r>
                      <a:endParaRPr lang="en-US" sz="1600" b="1" dirty="0"/>
                    </a:p>
                  </a:txBody>
                  <a:tcPr marL="22225" marR="22225" marT="11112" marB="11112" anchor="ctr"/>
                </a:tc>
                <a:tc>
                  <a:txBody>
                    <a:bodyPr/>
                    <a:lstStyle/>
                    <a:p>
                      <a:pPr algn="l"/>
                      <a:r>
                        <a:rPr lang="en-US" sz="1400" dirty="0" smtClean="0"/>
                        <a:t>Business </a:t>
                      </a:r>
                      <a:r>
                        <a:rPr lang="en-US" sz="1400" dirty="0"/>
                        <a:t>Case Evaluation, Data Identification, </a:t>
                      </a:r>
                      <a:r>
                        <a:rPr lang="en-US" sz="1400" dirty="0" smtClean="0"/>
                        <a:t>Acquisition </a:t>
                      </a:r>
                      <a:r>
                        <a:rPr lang="en-US" sz="1400" dirty="0"/>
                        <a:t>&amp; Filtering, </a:t>
                      </a:r>
                      <a:r>
                        <a:rPr lang="en-US" sz="1400" dirty="0" smtClean="0"/>
                        <a:t>Extraction</a:t>
                      </a:r>
                      <a:r>
                        <a:rPr lang="en-US" sz="1400" dirty="0"/>
                        <a:t>, </a:t>
                      </a:r>
                      <a:r>
                        <a:rPr lang="en-US" sz="1400" dirty="0" smtClean="0"/>
                        <a:t>Validation </a:t>
                      </a:r>
                      <a:r>
                        <a:rPr lang="en-US" sz="1400" dirty="0"/>
                        <a:t>&amp; Cleansing, </a:t>
                      </a:r>
                      <a:r>
                        <a:rPr lang="en-US" sz="1400" dirty="0" smtClean="0"/>
                        <a:t>Aggregation </a:t>
                      </a:r>
                      <a:r>
                        <a:rPr lang="en-US" sz="1400" dirty="0"/>
                        <a:t>&amp; Representation, Data Analysis, </a:t>
                      </a:r>
                      <a:r>
                        <a:rPr lang="en-US" sz="1400" dirty="0" smtClean="0"/>
                        <a:t>Visualization</a:t>
                      </a:r>
                      <a:r>
                        <a:rPr lang="en-US" sz="1400" dirty="0"/>
                        <a:t>, Utilization of Analysis Results.  </a:t>
                      </a:r>
                    </a:p>
                  </a:txBody>
                  <a:tcPr marL="22225" marR="22225" marT="11112" marB="11112" anchor="ctr"/>
                </a:tc>
                <a:tc>
                  <a:txBody>
                    <a:bodyPr/>
                    <a:lstStyle/>
                    <a:p>
                      <a:pPr algn="l"/>
                      <a:r>
                        <a:rPr lang="en-US" sz="1400" dirty="0" smtClean="0"/>
                        <a:t>Data </a:t>
                      </a:r>
                      <a:r>
                        <a:rPr lang="en-US" sz="1400" dirty="0"/>
                        <a:t>gathering</a:t>
                      </a:r>
                      <a:r>
                        <a:rPr lang="en-US" sz="1400" dirty="0" smtClean="0"/>
                        <a:t>, </a:t>
                      </a:r>
                      <a:r>
                        <a:rPr lang="en-US" sz="1400" dirty="0"/>
                        <a:t>scrubbing, analysis </a:t>
                      </a:r>
                      <a:r>
                        <a:rPr lang="en-US" sz="1400" dirty="0" smtClean="0"/>
                        <a:t>and interpret precisely </a:t>
                      </a:r>
                      <a:r>
                        <a:rPr lang="en-US" sz="1400" dirty="0"/>
                        <a:t>so that </a:t>
                      </a:r>
                      <a:r>
                        <a:rPr lang="en-US" sz="1400" dirty="0" smtClean="0"/>
                        <a:t>one </a:t>
                      </a:r>
                      <a:r>
                        <a:rPr lang="en-US" sz="1400" dirty="0"/>
                        <a:t>can understand what </a:t>
                      </a:r>
                      <a:r>
                        <a:rPr lang="en-US" sz="1400" dirty="0" smtClean="0"/>
                        <a:t>data </a:t>
                      </a:r>
                      <a:r>
                        <a:rPr lang="en-US" sz="1400" dirty="0"/>
                        <a:t>want to say.</a:t>
                      </a:r>
                    </a:p>
                  </a:txBody>
                  <a:tcPr marL="22225" marR="22225" marT="11112" marB="11112" anchor="ctr"/>
                </a:tc>
              </a:tr>
              <a:tr h="813291">
                <a:tc>
                  <a:txBody>
                    <a:bodyPr/>
                    <a:lstStyle/>
                    <a:p>
                      <a:pPr algn="l"/>
                      <a:r>
                        <a:rPr lang="en-US" sz="1600" dirty="0"/>
                        <a:t>Usage</a:t>
                      </a:r>
                      <a:endParaRPr lang="en-US" sz="1600" b="1" dirty="0"/>
                    </a:p>
                  </a:txBody>
                  <a:tcPr marL="22225" marR="22225" marT="11112" marB="11112" anchor="ctr"/>
                </a:tc>
                <a:tc>
                  <a:txBody>
                    <a:bodyPr/>
                    <a:lstStyle/>
                    <a:p>
                      <a:pPr algn="l"/>
                      <a:r>
                        <a:rPr lang="en-US" sz="1400" dirty="0" smtClean="0"/>
                        <a:t>It</a:t>
                      </a:r>
                      <a:r>
                        <a:rPr lang="en-US" sz="1400" baseline="0" dirty="0" smtClean="0"/>
                        <a:t> </a:t>
                      </a:r>
                      <a:r>
                        <a:rPr lang="en-US" sz="1400" dirty="0" smtClean="0"/>
                        <a:t>can </a:t>
                      </a:r>
                      <a:r>
                        <a:rPr lang="en-US" sz="1400" dirty="0"/>
                        <a:t>be used to find masked patterns, anonymous correlations, customer preferences, market </a:t>
                      </a:r>
                      <a:r>
                        <a:rPr lang="en-US" sz="1400" dirty="0" smtClean="0"/>
                        <a:t>trends</a:t>
                      </a:r>
                      <a:r>
                        <a:rPr lang="en-US" sz="1400" baseline="0" dirty="0" smtClean="0"/>
                        <a:t> </a:t>
                      </a:r>
                      <a:r>
                        <a:rPr lang="en-US" sz="1400" dirty="0" smtClean="0"/>
                        <a:t>that </a:t>
                      </a:r>
                      <a:r>
                        <a:rPr lang="en-US" sz="1400" dirty="0"/>
                        <a:t>can </a:t>
                      </a:r>
                      <a:r>
                        <a:rPr lang="en-US" sz="1400" dirty="0" smtClean="0"/>
                        <a:t>aid</a:t>
                      </a:r>
                      <a:r>
                        <a:rPr lang="en-US" sz="1400" baseline="0" dirty="0" smtClean="0"/>
                        <a:t> in to </a:t>
                      </a:r>
                      <a:r>
                        <a:rPr lang="en-US" sz="1400" dirty="0" smtClean="0"/>
                        <a:t>notify </a:t>
                      </a:r>
                      <a:r>
                        <a:rPr lang="en-US" sz="1400" dirty="0"/>
                        <a:t>decisions for business purpose.</a:t>
                      </a:r>
                    </a:p>
                  </a:txBody>
                  <a:tcPr marL="22225" marR="22225" marT="11112" marB="11112" anchor="ctr"/>
                </a:tc>
                <a:tc>
                  <a:txBody>
                    <a:bodyPr/>
                    <a:lstStyle/>
                    <a:p>
                      <a:pPr algn="l"/>
                      <a:r>
                        <a:rPr lang="en-US" sz="1400" dirty="0" smtClean="0"/>
                        <a:t>It</a:t>
                      </a:r>
                      <a:r>
                        <a:rPr lang="en-US" sz="1400" baseline="0" dirty="0" smtClean="0"/>
                        <a:t> may be </a:t>
                      </a:r>
                      <a:r>
                        <a:rPr lang="en-US" sz="1400" dirty="0" smtClean="0"/>
                        <a:t>descriptive </a:t>
                      </a:r>
                      <a:r>
                        <a:rPr lang="en-US" sz="1400" dirty="0"/>
                        <a:t>analysis, exploratory analysis, inferential analysis, predictive analysis and take useful insights from the data.</a:t>
                      </a:r>
                    </a:p>
                  </a:txBody>
                  <a:tcPr marL="22225" marR="22225" marT="11112" marB="11112" anchor="ctr"/>
                </a:tc>
              </a:tr>
              <a:tr h="669769">
                <a:tc>
                  <a:txBody>
                    <a:bodyPr/>
                    <a:lstStyle/>
                    <a:p>
                      <a:pPr algn="l"/>
                      <a:r>
                        <a:rPr lang="en-US" sz="1600" dirty="0"/>
                        <a:t>Example</a:t>
                      </a:r>
                      <a:endParaRPr lang="en-US" sz="1600" b="1"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year, </a:t>
                      </a:r>
                      <a:r>
                        <a:rPr lang="en-US" sz="1400" dirty="0" smtClean="0"/>
                        <a:t>one </a:t>
                      </a:r>
                      <a:r>
                        <a:rPr lang="en-US" sz="1400" dirty="0"/>
                        <a:t>has to find that what our customers next possible </a:t>
                      </a:r>
                      <a:r>
                        <a:rPr lang="en-US" sz="1400" dirty="0" smtClean="0"/>
                        <a:t>purchases.</a:t>
                      </a:r>
                      <a:endParaRPr lang="en-US" sz="1400" dirty="0"/>
                    </a:p>
                  </a:txBody>
                  <a:tcPr marL="22225" marR="22225" marT="11112" marB="11112" anchor="ctr"/>
                </a:tc>
                <a:tc>
                  <a:txBody>
                    <a:bodyPr/>
                    <a:lstStyle/>
                    <a:p>
                      <a:pPr algn="l"/>
                      <a:r>
                        <a:rPr lang="en-US" sz="1400" dirty="0" smtClean="0"/>
                        <a:t>1GB </a:t>
                      </a:r>
                      <a:r>
                        <a:rPr lang="en-US" sz="1400" dirty="0"/>
                        <a:t>customer purchase </a:t>
                      </a:r>
                      <a:r>
                        <a:rPr lang="en-US" sz="1400" dirty="0" smtClean="0"/>
                        <a:t>data </a:t>
                      </a:r>
                      <a:r>
                        <a:rPr lang="en-US" sz="1400" dirty="0"/>
                        <a:t>of past 1 </a:t>
                      </a:r>
                      <a:r>
                        <a:rPr lang="en-US" sz="1400" dirty="0" smtClean="0"/>
                        <a:t>year,</a:t>
                      </a:r>
                      <a:r>
                        <a:rPr lang="en-US" sz="1400" baseline="0" dirty="0" smtClean="0"/>
                        <a:t> </a:t>
                      </a:r>
                      <a:r>
                        <a:rPr lang="en-US" sz="1400" dirty="0" smtClean="0"/>
                        <a:t>one</a:t>
                      </a:r>
                      <a:r>
                        <a:rPr lang="en-US" sz="1400" baseline="0" dirty="0" smtClean="0"/>
                        <a:t> </a:t>
                      </a:r>
                      <a:r>
                        <a:rPr lang="en-US" sz="1400" dirty="0" smtClean="0"/>
                        <a:t> try</a:t>
                      </a:r>
                      <a:r>
                        <a:rPr lang="en-US" sz="1400" baseline="0" dirty="0" smtClean="0"/>
                        <a:t>ing </a:t>
                      </a:r>
                      <a:r>
                        <a:rPr lang="en-US" sz="1400" dirty="0" smtClean="0"/>
                        <a:t>to </a:t>
                      </a:r>
                      <a:r>
                        <a:rPr lang="en-US" sz="1400" dirty="0"/>
                        <a:t>find what happened so </a:t>
                      </a:r>
                      <a:r>
                        <a:rPr lang="en-US" sz="1400" dirty="0" smtClean="0"/>
                        <a:t>far, having</a:t>
                      </a:r>
                      <a:r>
                        <a:rPr lang="en-US" sz="1400" baseline="0" dirty="0" smtClean="0"/>
                        <a:t> </a:t>
                      </a:r>
                      <a:r>
                        <a:rPr lang="en-US" sz="1400" dirty="0" smtClean="0"/>
                        <a:t>look </a:t>
                      </a:r>
                      <a:r>
                        <a:rPr lang="en-US" sz="1400" dirty="0"/>
                        <a:t>into past.</a:t>
                      </a:r>
                    </a:p>
                  </a:txBody>
                  <a:tcPr marL="22225" marR="22225" marT="11112" marB="11112" anchor="ctr"/>
                </a:tc>
              </a:tr>
            </a:tbl>
          </a:graphicData>
        </a:graphic>
      </p:graphicFrame>
    </p:spTree>
    <p:extLst>
      <p:ext uri="{BB962C8B-B14F-4D97-AF65-F5344CB8AC3E}">
        <p14:creationId xmlns:p14="http://schemas.microsoft.com/office/powerpoint/2010/main" val="2648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BIG DATA</a:t>
            </a:r>
          </a:p>
        </p:txBody>
      </p:sp>
      <p:sp>
        <p:nvSpPr>
          <p:cNvPr id="5" name="Text Placeholder 4"/>
          <p:cNvSpPr>
            <a:spLocks noGrp="1"/>
          </p:cNvSpPr>
          <p:nvPr>
            <p:ph type="body" idx="1"/>
          </p:nvPr>
        </p:nvSpPr>
        <p:spPr/>
        <p:txBody>
          <a:bodyPr>
            <a:normAutofit/>
          </a:bodyPr>
          <a:lstStyle/>
          <a:p>
            <a:pPr marL="0" lvl="1" algn="ctr"/>
            <a:r>
              <a:rPr lang="en-US" sz="2000" dirty="0"/>
              <a:t>PILLARS, SOURCES, DATA LAKE, MODEL, TOOLS</a:t>
            </a:r>
          </a:p>
        </p:txBody>
      </p:sp>
    </p:spTree>
    <p:extLst>
      <p:ext uri="{BB962C8B-B14F-4D97-AF65-F5344CB8AC3E}">
        <p14:creationId xmlns:p14="http://schemas.microsoft.com/office/powerpoint/2010/main" val="22411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727C6F-3982-4E54-AA66-B4E0AA33FF66}"/>
              </a:ext>
            </a:extLst>
          </p:cNvPr>
          <p:cNvSpPr>
            <a:spLocks noGrp="1"/>
          </p:cNvSpPr>
          <p:nvPr>
            <p:ph type="title"/>
          </p:nvPr>
        </p:nvSpPr>
        <p:spPr/>
        <p:txBody>
          <a:bodyPr/>
          <a:lstStyle/>
          <a:p>
            <a:r>
              <a:rPr lang="en-US" dirty="0"/>
              <a:t>Big Data</a:t>
            </a:r>
            <a:endParaRPr lang="x-none" dirty="0"/>
          </a:p>
        </p:txBody>
      </p:sp>
      <p:sp>
        <p:nvSpPr>
          <p:cNvPr id="3" name="Content Placeholder 2">
            <a:extLst>
              <a:ext uri="{FF2B5EF4-FFF2-40B4-BE49-F238E27FC236}">
                <a16:creationId xmlns="" xmlns:a16="http://schemas.microsoft.com/office/drawing/2014/main" id="{1134DAC4-9E94-441C-A9BE-87750F6F60A2}"/>
              </a:ext>
            </a:extLst>
          </p:cNvPr>
          <p:cNvSpPr>
            <a:spLocks noGrp="1"/>
          </p:cNvSpPr>
          <p:nvPr>
            <p:ph idx="1"/>
          </p:nvPr>
        </p:nvSpPr>
        <p:spPr/>
        <p:txBody>
          <a:bodyPr>
            <a:normAutofit/>
          </a:bodyPr>
          <a:lstStyle/>
          <a:p>
            <a:r>
              <a:rPr lang="en-US" sz="3200" b="1" dirty="0"/>
              <a:t>DEFINITION </a:t>
            </a:r>
          </a:p>
          <a:p>
            <a:r>
              <a:rPr lang="en-US" dirty="0">
                <a:latin typeface="+mj-lt"/>
              </a:rPr>
              <a:t>Extremely large data sets that may be analyzed computationally to reveal patterns, trends, and associations, especially relating to human behavior and interactions.</a:t>
            </a:r>
          </a:p>
          <a:p>
            <a:r>
              <a:rPr lang="en-US" dirty="0">
                <a:latin typeface="+mj-lt"/>
              </a:rPr>
              <a:t>Big data is a term that describes the large volume of data – both structured and unstructured – that inundates a business on a day-to-day basis. But it’s not the amount of data that’s important. It’s what organizations do with the data that matters. Big data can be analyzed for insights that lead to better decisions and strategic business moves.</a:t>
            </a:r>
          </a:p>
          <a:p>
            <a:endParaRPr lang="x-none" dirty="0"/>
          </a:p>
        </p:txBody>
      </p:sp>
    </p:spTree>
    <p:extLst>
      <p:ext uri="{BB962C8B-B14F-4D97-AF65-F5344CB8AC3E}">
        <p14:creationId xmlns:p14="http://schemas.microsoft.com/office/powerpoint/2010/main" val="196455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1AC600-D16C-47B7-9075-94DA61007B25}"/>
              </a:ext>
            </a:extLst>
          </p:cNvPr>
          <p:cNvSpPr>
            <a:spLocks noGrp="1"/>
          </p:cNvSpPr>
          <p:nvPr>
            <p:ph type="title"/>
          </p:nvPr>
        </p:nvSpPr>
        <p:spPr>
          <a:xfrm>
            <a:off x="1097280" y="286603"/>
            <a:ext cx="10058400" cy="1450757"/>
          </a:xfrm>
        </p:spPr>
        <p:txBody>
          <a:bodyPr/>
          <a:lstStyle/>
          <a:p>
            <a:r>
              <a:rPr lang="en-US" dirty="0"/>
              <a:t>Big Data: Tools</a:t>
            </a:r>
            <a:endParaRPr lang="x-none" dirty="0"/>
          </a:p>
        </p:txBody>
      </p:sp>
      <p:sp>
        <p:nvSpPr>
          <p:cNvPr id="3" name="Content Placeholder 2">
            <a:extLst>
              <a:ext uri="{FF2B5EF4-FFF2-40B4-BE49-F238E27FC236}">
                <a16:creationId xmlns="" xmlns:a16="http://schemas.microsoft.com/office/drawing/2014/main" id="{DDC8679B-3323-4E4B-ABD6-BD8748DF3AEB}"/>
              </a:ext>
            </a:extLst>
          </p:cNvPr>
          <p:cNvSpPr>
            <a:spLocks noGrp="1"/>
          </p:cNvSpPr>
          <p:nvPr>
            <p:ph idx="1"/>
          </p:nvPr>
        </p:nvSpPr>
        <p:spPr/>
        <p:txBody>
          <a:bodyPr/>
          <a:lstStyle/>
          <a:p>
            <a:pPr marL="0" indent="0">
              <a:buNone/>
            </a:pPr>
            <a:r>
              <a:rPr lang="en-US" sz="3200" b="1" dirty="0"/>
              <a:t>Hadoop</a:t>
            </a:r>
            <a:endParaRPr lang="en-US" b="1" dirty="0"/>
          </a:p>
          <a:p>
            <a:pPr>
              <a:buFont typeface="Wingdings" panose="05000000000000000000" pitchFamily="2" charset="2"/>
              <a:buChar char="v"/>
            </a:pPr>
            <a:r>
              <a:rPr lang="en-US" dirty="0"/>
              <a:t>Hadoop software library is a framework</a:t>
            </a:r>
          </a:p>
          <a:p>
            <a:pPr>
              <a:buFont typeface="Wingdings" panose="05000000000000000000" pitchFamily="2" charset="2"/>
              <a:buChar char="v"/>
            </a:pPr>
            <a:r>
              <a:rPr lang="en-US" dirty="0"/>
              <a:t>Help in distributed processing of large data sets across clusters of computers</a:t>
            </a:r>
          </a:p>
          <a:p>
            <a:pPr>
              <a:buFont typeface="Wingdings" panose="05000000000000000000" pitchFamily="2" charset="2"/>
              <a:buChar char="v"/>
            </a:pPr>
            <a:r>
              <a:rPr lang="en-US" dirty="0"/>
              <a:t>Two method to start single node or cluster mode</a:t>
            </a:r>
          </a:p>
          <a:p>
            <a:pPr>
              <a:buFont typeface="Wingdings" panose="05000000000000000000" pitchFamily="2" charset="2"/>
              <a:buChar char="v"/>
            </a:pPr>
            <a:r>
              <a:rPr lang="en-US" dirty="0"/>
              <a:t>Latest stable version is 2.9.2 </a:t>
            </a:r>
          </a:p>
          <a:p>
            <a:pPr>
              <a:buFont typeface="Wingdings" panose="05000000000000000000" pitchFamily="2" charset="2"/>
              <a:buChar char="v"/>
            </a:pPr>
            <a:r>
              <a:rPr lang="en-US" dirty="0"/>
              <a:t>Few Important features are HDFS, YARN,MAPREDUCE, cost efficient, Hadoop libraries and many more</a:t>
            </a:r>
          </a:p>
        </p:txBody>
      </p:sp>
    </p:spTree>
    <p:extLst>
      <p:ext uri="{BB962C8B-B14F-4D97-AF65-F5344CB8AC3E}">
        <p14:creationId xmlns:p14="http://schemas.microsoft.com/office/powerpoint/2010/main" val="2845727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2CE7563-67E4-470C-A76A-FD376D4C2471}"/>
              </a:ext>
            </a:extLst>
          </p:cNvPr>
          <p:cNvSpPr>
            <a:spLocks noGrp="1"/>
          </p:cNvSpPr>
          <p:nvPr>
            <p:ph idx="1"/>
          </p:nvPr>
        </p:nvSpPr>
        <p:spPr/>
        <p:txBody>
          <a:bodyPr>
            <a:normAutofit/>
          </a:bodyPr>
          <a:lstStyle/>
          <a:p>
            <a:r>
              <a:rPr lang="en-US" sz="3200" dirty="0"/>
              <a:t>SPARK</a:t>
            </a:r>
          </a:p>
          <a:p>
            <a:pPr>
              <a:buFont typeface="Wingdings" panose="05000000000000000000" pitchFamily="2" charset="2"/>
              <a:buChar char="v"/>
            </a:pPr>
            <a:r>
              <a:rPr lang="x-none" dirty="0"/>
              <a:t>Apache Spark is the alternative — and in many aspects the successor — of Apache Hadoop. </a:t>
            </a:r>
            <a:endParaRPr lang="en-US" dirty="0"/>
          </a:p>
          <a:p>
            <a:pPr>
              <a:buFont typeface="Wingdings" panose="05000000000000000000" pitchFamily="2" charset="2"/>
              <a:buChar char="v"/>
            </a:pPr>
            <a:r>
              <a:rPr lang="en-US" dirty="0"/>
              <a:t>Built </a:t>
            </a:r>
            <a:r>
              <a:rPr lang="x-none" dirty="0"/>
              <a:t>to address the shortcomings of Hadoop</a:t>
            </a:r>
            <a:r>
              <a:rPr lang="en-US" dirty="0"/>
              <a:t>.</a:t>
            </a:r>
          </a:p>
          <a:p>
            <a:pPr>
              <a:buFont typeface="Wingdings" panose="05000000000000000000" pitchFamily="2" charset="2"/>
              <a:buChar char="v"/>
            </a:pPr>
            <a:r>
              <a:rPr lang="en-US" dirty="0"/>
              <a:t>Apache Spark achieves high performance for both batch and streaming data.</a:t>
            </a:r>
          </a:p>
          <a:p>
            <a:pPr>
              <a:buFont typeface="Wingdings" panose="05000000000000000000" pitchFamily="2" charset="2"/>
              <a:buChar char="v"/>
            </a:pPr>
            <a:r>
              <a:rPr lang="en-US" dirty="0"/>
              <a:t>Run workload 100X faster.</a:t>
            </a:r>
          </a:p>
          <a:p>
            <a:pPr>
              <a:buFont typeface="Wingdings" panose="05000000000000000000" pitchFamily="2" charset="2"/>
              <a:buChar char="v"/>
            </a:pPr>
            <a:r>
              <a:rPr lang="en-US" dirty="0"/>
              <a:t>Offers over 80 high-level operators that make it easy to build parallel apps.</a:t>
            </a:r>
          </a:p>
          <a:p>
            <a:pPr>
              <a:buFont typeface="Wingdings" panose="05000000000000000000" pitchFamily="2" charset="2"/>
              <a:buChar char="v"/>
            </a:pPr>
            <a:r>
              <a:rPr lang="en-US" dirty="0"/>
              <a:t> It powers a stack of libraries including SQL </a:t>
            </a:r>
            <a:r>
              <a:rPr lang="en-US"/>
              <a:t>and Data Frames</a:t>
            </a:r>
            <a:r>
              <a:rPr lang="en-US" dirty="0"/>
              <a:t>, MLlib for machine learning, GraphX, and Spark Streaming</a:t>
            </a:r>
          </a:p>
          <a:p>
            <a:pPr>
              <a:buFont typeface="Wingdings" panose="05000000000000000000" pitchFamily="2" charset="2"/>
              <a:buChar char="v"/>
            </a:pPr>
            <a:r>
              <a:rPr lang="en-US" dirty="0"/>
              <a:t>Latest stable version is 2.4.0 with multiple advance features</a:t>
            </a:r>
            <a:endParaRPr lang="x-none" dirty="0"/>
          </a:p>
        </p:txBody>
      </p:sp>
      <p:sp>
        <p:nvSpPr>
          <p:cNvPr id="4" name="Title 1">
            <a:extLst>
              <a:ext uri="{FF2B5EF4-FFF2-40B4-BE49-F238E27FC236}">
                <a16:creationId xmlns="" xmlns:a16="http://schemas.microsoft.com/office/drawing/2014/main" id="{D1F22F75-6806-481E-A0D8-FC161C3266D1}"/>
              </a:ext>
            </a:extLst>
          </p:cNvPr>
          <p:cNvSpPr>
            <a:spLocks noGrp="1"/>
          </p:cNvSpPr>
          <p:nvPr>
            <p:ph type="title"/>
          </p:nvPr>
        </p:nvSpPr>
        <p:spPr>
          <a:xfrm>
            <a:off x="1096963" y="287338"/>
            <a:ext cx="10058400" cy="1449387"/>
          </a:xfrm>
        </p:spPr>
        <p:txBody>
          <a:bodyPr/>
          <a:lstStyle/>
          <a:p>
            <a:r>
              <a:rPr lang="en-US" dirty="0"/>
              <a:t>Big Data: Tools</a:t>
            </a:r>
            <a:endParaRPr lang="x-none" dirty="0"/>
          </a:p>
        </p:txBody>
      </p:sp>
    </p:spTree>
    <p:extLst>
      <p:ext uri="{BB962C8B-B14F-4D97-AF65-F5344CB8AC3E}">
        <p14:creationId xmlns:p14="http://schemas.microsoft.com/office/powerpoint/2010/main" val="218156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ALGORITHMS</a:t>
            </a:r>
          </a:p>
        </p:txBody>
      </p:sp>
      <p:sp>
        <p:nvSpPr>
          <p:cNvPr id="3" name="Text Placeholder 2"/>
          <p:cNvSpPr>
            <a:spLocks noGrp="1"/>
          </p:cNvSpPr>
          <p:nvPr>
            <p:ph type="body" idx="1"/>
          </p:nvPr>
        </p:nvSpPr>
        <p:spPr/>
        <p:txBody>
          <a:bodyPr/>
          <a:lstStyle/>
          <a:p>
            <a:pPr algn="ctr"/>
            <a:r>
              <a:rPr lang="en-US" dirty="0"/>
              <a:t>Classification, for Da, for BD</a:t>
            </a:r>
          </a:p>
        </p:txBody>
      </p:sp>
    </p:spTree>
    <p:extLst>
      <p:ext uri="{BB962C8B-B14F-4D97-AF65-F5344CB8AC3E}">
        <p14:creationId xmlns:p14="http://schemas.microsoft.com/office/powerpoint/2010/main" val="220420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a:t>
            </a:r>
            <a:endParaRPr lang="en-US" dirty="0"/>
          </a:p>
        </p:txBody>
      </p:sp>
      <p:sp>
        <p:nvSpPr>
          <p:cNvPr id="5" name="Content Placeholder 4"/>
          <p:cNvSpPr>
            <a:spLocks noGrp="1"/>
          </p:cNvSpPr>
          <p:nvPr>
            <p:ph idx="1"/>
          </p:nvPr>
        </p:nvSpPr>
        <p:spPr/>
        <p:txBody>
          <a:bodyPr/>
          <a:lstStyle/>
          <a:p>
            <a:r>
              <a:rPr lang="en-US" sz="3200" b="1" dirty="0"/>
              <a:t>DEFINITION</a:t>
            </a:r>
          </a:p>
          <a:p>
            <a:r>
              <a:rPr lang="en-US" dirty="0" smtClean="0"/>
              <a:t>In </a:t>
            </a:r>
            <a:r>
              <a:rPr lang="en-US" dirty="0"/>
              <a:t>mathematics and computer science, an algorithm is an unambiguous specification of how to solve a </a:t>
            </a:r>
            <a:r>
              <a:rPr lang="en-US" dirty="0" smtClean="0"/>
              <a:t>class of problems.</a:t>
            </a:r>
          </a:p>
          <a:p>
            <a:pPr algn="ctr"/>
            <a:r>
              <a:rPr lang="en-US" dirty="0" smtClean="0"/>
              <a:t>Or</a:t>
            </a:r>
          </a:p>
          <a:p>
            <a:r>
              <a:rPr lang="en-US" dirty="0" smtClean="0"/>
              <a:t>It is </a:t>
            </a:r>
            <a:r>
              <a:rPr lang="en-US" dirty="0"/>
              <a:t>a procedure or formula for solving a problem, based on </a:t>
            </a:r>
            <a:r>
              <a:rPr lang="en-US" dirty="0" smtClean="0"/>
              <a:t>sequence </a:t>
            </a:r>
            <a:r>
              <a:rPr lang="en-US" dirty="0"/>
              <a:t>of specified actions</a:t>
            </a:r>
            <a:r>
              <a:rPr lang="en-US" dirty="0" smtClean="0"/>
              <a:t>.</a:t>
            </a:r>
          </a:p>
        </p:txBody>
      </p:sp>
    </p:spTree>
    <p:extLst>
      <p:ext uri="{BB962C8B-B14F-4D97-AF65-F5344CB8AC3E}">
        <p14:creationId xmlns:p14="http://schemas.microsoft.com/office/powerpoint/2010/main" val="49428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Distributed Systems</a:t>
            </a:r>
            <a:br>
              <a:rPr lang="en-US" dirty="0"/>
            </a:br>
            <a:r>
              <a:rPr lang="en-US" sz="5400" dirty="0"/>
              <a:t>CT-509</a:t>
            </a:r>
            <a:endParaRPr lang="en-US" dirty="0"/>
          </a:p>
        </p:txBody>
      </p:sp>
      <p:sp>
        <p:nvSpPr>
          <p:cNvPr id="3" name="Subtitle 2"/>
          <p:cNvSpPr>
            <a:spLocks noGrp="1"/>
          </p:cNvSpPr>
          <p:nvPr>
            <p:ph type="subTitle" idx="1"/>
          </p:nvPr>
        </p:nvSpPr>
        <p:spPr/>
        <p:txBody>
          <a:bodyPr>
            <a:normAutofit/>
          </a:bodyPr>
          <a:lstStyle/>
          <a:p>
            <a:pPr algn="ctr"/>
            <a:r>
              <a:rPr lang="en-US" dirty="0"/>
              <a:t>Instructor</a:t>
            </a:r>
          </a:p>
          <a:p>
            <a:pPr algn="ctr"/>
            <a:r>
              <a:rPr lang="en-US" b="1" dirty="0"/>
              <a:t>Dr. Ayaz </a:t>
            </a:r>
            <a:r>
              <a:rPr lang="en-US" b="1" dirty="0" err="1"/>
              <a:t>ul</a:t>
            </a:r>
            <a:r>
              <a:rPr lang="en-US" b="1" dirty="0"/>
              <a:t> Hassan Khan</a:t>
            </a:r>
          </a:p>
        </p:txBody>
      </p:sp>
    </p:spTree>
    <p:extLst>
      <p:ext uri="{BB962C8B-B14F-4D97-AF65-F5344CB8AC3E}">
        <p14:creationId xmlns:p14="http://schemas.microsoft.com/office/powerpoint/2010/main" val="74282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What is DOES and USED for </a:t>
            </a:r>
            <a:endParaRPr lang="en-US" dirty="0"/>
          </a:p>
        </p:txBody>
      </p:sp>
      <p:sp>
        <p:nvSpPr>
          <p:cNvPr id="3" name="Content Placeholder 2"/>
          <p:cNvSpPr>
            <a:spLocks noGrp="1"/>
          </p:cNvSpPr>
          <p:nvPr>
            <p:ph idx="1"/>
          </p:nvPr>
        </p:nvSpPr>
        <p:spPr/>
        <p:txBody>
          <a:bodyPr>
            <a:normAutofit fontScale="85000" lnSpcReduction="20000"/>
          </a:bodyPr>
          <a:lstStyle/>
          <a:p>
            <a:pPr marL="58738" indent="0">
              <a:buNone/>
            </a:pPr>
            <a:r>
              <a:rPr lang="en-US" b="1" dirty="0" smtClean="0"/>
              <a:t>WHAT IT DOES?</a:t>
            </a:r>
            <a:r>
              <a:rPr lang="en-US" dirty="0" smtClean="0"/>
              <a:t> </a:t>
            </a:r>
          </a:p>
          <a:p>
            <a:pPr marL="58738" indent="0">
              <a:buFont typeface="Wingdings" panose="05000000000000000000" pitchFamily="2" charset="2"/>
              <a:buChar char="v"/>
            </a:pPr>
            <a:r>
              <a:rPr lang="en-US" dirty="0" smtClean="0"/>
              <a:t> Follow instructions code </a:t>
            </a:r>
          </a:p>
          <a:p>
            <a:pPr marL="58738" indent="0">
              <a:buFont typeface="Wingdings" panose="05000000000000000000" pitchFamily="2" charset="2"/>
              <a:buChar char="v"/>
            </a:pPr>
            <a:r>
              <a:rPr lang="en-US" dirty="0"/>
              <a:t> </a:t>
            </a:r>
            <a:r>
              <a:rPr lang="en-US" dirty="0" smtClean="0"/>
              <a:t>Calculation (Logical/Mathematical)</a:t>
            </a:r>
          </a:p>
          <a:p>
            <a:pPr marL="58738" indent="0">
              <a:buFont typeface="Wingdings" panose="05000000000000000000" pitchFamily="2" charset="2"/>
              <a:buChar char="v"/>
            </a:pPr>
            <a:r>
              <a:rPr lang="en-US" dirty="0" smtClean="0"/>
              <a:t> Data Manipulation</a:t>
            </a:r>
          </a:p>
          <a:p>
            <a:pPr marL="58738" indent="0">
              <a:buFont typeface="Wingdings" panose="05000000000000000000" pitchFamily="2" charset="2"/>
              <a:buChar char="v"/>
            </a:pPr>
            <a:r>
              <a:rPr lang="en-US" dirty="0" smtClean="0"/>
              <a:t> Data Processing</a:t>
            </a:r>
          </a:p>
          <a:p>
            <a:pPr marL="58738" indent="0">
              <a:buNone/>
            </a:pPr>
            <a:r>
              <a:rPr lang="en-US" b="1" dirty="0" smtClean="0"/>
              <a:t> IT IS USED FOR</a:t>
            </a:r>
          </a:p>
          <a:p>
            <a:pPr marL="115888" indent="-57150">
              <a:buFont typeface="Wingdings" panose="05000000000000000000" pitchFamily="2" charset="2"/>
              <a:buChar char="v"/>
            </a:pPr>
            <a:r>
              <a:rPr lang="en-US" dirty="0" smtClean="0"/>
              <a:t> Searching</a:t>
            </a:r>
          </a:p>
          <a:p>
            <a:pPr marL="115888" indent="-57150">
              <a:buFont typeface="Wingdings" panose="05000000000000000000" pitchFamily="2" charset="2"/>
              <a:buChar char="v"/>
            </a:pPr>
            <a:r>
              <a:rPr lang="en-US" dirty="0" smtClean="0"/>
              <a:t> </a:t>
            </a:r>
            <a:r>
              <a:rPr lang="en-US" dirty="0" smtClean="0"/>
              <a:t>Sorting</a:t>
            </a:r>
          </a:p>
          <a:p>
            <a:pPr marL="115888" indent="-57150">
              <a:buFont typeface="Wingdings" panose="05000000000000000000" pitchFamily="2" charset="2"/>
              <a:buChar char="v"/>
            </a:pPr>
            <a:r>
              <a:rPr lang="en-US" dirty="0" smtClean="0"/>
              <a:t> Scheduling</a:t>
            </a:r>
            <a:endParaRPr lang="en-US" dirty="0" smtClean="0"/>
          </a:p>
          <a:p>
            <a:pPr marL="115888" indent="-57150">
              <a:buFont typeface="Wingdings" panose="05000000000000000000" pitchFamily="2" charset="2"/>
              <a:buChar char="v"/>
            </a:pPr>
            <a:r>
              <a:rPr lang="en-US" dirty="0" smtClean="0"/>
              <a:t> Automated Reasoning</a:t>
            </a:r>
          </a:p>
          <a:p>
            <a:pPr marL="115888" indent="-57150">
              <a:buFont typeface="Wingdings" panose="05000000000000000000" pitchFamily="2" charset="2"/>
              <a:buChar char="v"/>
            </a:pPr>
            <a:r>
              <a:rPr lang="en-US" dirty="0" smtClean="0"/>
              <a:t> Automate </a:t>
            </a:r>
            <a:r>
              <a:rPr lang="en-US" dirty="0" smtClean="0"/>
              <a:t>Operations/Tasks</a:t>
            </a:r>
            <a:endParaRPr lang="en-US" dirty="0"/>
          </a:p>
        </p:txBody>
      </p:sp>
    </p:spTree>
    <p:extLst>
      <p:ext uri="{BB962C8B-B14F-4D97-AF65-F5344CB8AC3E}">
        <p14:creationId xmlns:p14="http://schemas.microsoft.com/office/powerpoint/2010/main" val="416887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Classification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Algorithms have widespread range, almost in every expect of study and life. </a:t>
            </a:r>
            <a:r>
              <a:rPr lang="en-US" dirty="0"/>
              <a:t>H</a:t>
            </a:r>
            <a:r>
              <a:rPr lang="en-US" dirty="0" smtClean="0"/>
              <a:t>ere only concern with the Statistical/Computational statistics, </a:t>
            </a:r>
            <a:r>
              <a:rPr lang="en-US" dirty="0"/>
              <a:t>Data mining, </a:t>
            </a:r>
            <a:r>
              <a:rPr lang="en-US" dirty="0" smtClean="0"/>
              <a:t>Machine </a:t>
            </a:r>
            <a:r>
              <a:rPr lang="en-US" dirty="0"/>
              <a:t>learning </a:t>
            </a:r>
            <a:r>
              <a:rPr lang="en-US" dirty="0" smtClean="0"/>
              <a:t>algorithms. These classified as:</a:t>
            </a:r>
          </a:p>
          <a:p>
            <a:pPr marL="566738" indent="-457200">
              <a:buFont typeface="+mj-lt"/>
              <a:buAutoNum type="arabicPeriod"/>
            </a:pPr>
            <a:r>
              <a:rPr lang="en-US" dirty="0" smtClean="0"/>
              <a:t>Supervised </a:t>
            </a:r>
            <a:r>
              <a:rPr lang="en-US" dirty="0"/>
              <a:t>Learning</a:t>
            </a:r>
          </a:p>
          <a:p>
            <a:pPr marL="566738" indent="-457200">
              <a:buFont typeface="+mj-lt"/>
              <a:buAutoNum type="arabicPeriod"/>
            </a:pPr>
            <a:r>
              <a:rPr lang="en-US" dirty="0" smtClean="0"/>
              <a:t>Unsupervised </a:t>
            </a:r>
            <a:r>
              <a:rPr lang="en-US" dirty="0"/>
              <a:t>Learning</a:t>
            </a:r>
          </a:p>
          <a:p>
            <a:pPr marL="566738" indent="-457200">
              <a:buFont typeface="+mj-lt"/>
              <a:buAutoNum type="arabicPeriod"/>
            </a:pPr>
            <a:r>
              <a:rPr lang="en-US" dirty="0" smtClean="0"/>
              <a:t>Semi-Supervised </a:t>
            </a:r>
            <a:r>
              <a:rPr lang="en-US" dirty="0"/>
              <a:t>Learning</a:t>
            </a:r>
          </a:p>
          <a:p>
            <a:pPr marL="566738" indent="-457200">
              <a:buFont typeface="+mj-lt"/>
              <a:buAutoNum type="arabicPeriod"/>
            </a:pPr>
            <a:r>
              <a:rPr lang="en-US" dirty="0" smtClean="0"/>
              <a:t>Reinforce </a:t>
            </a:r>
            <a:r>
              <a:rPr lang="en-US" dirty="0"/>
              <a:t>Learning</a:t>
            </a:r>
          </a:p>
          <a:p>
            <a:endParaRPr lang="en-US" dirty="0"/>
          </a:p>
        </p:txBody>
      </p:sp>
    </p:spTree>
    <p:extLst>
      <p:ext uri="{BB962C8B-B14F-4D97-AF65-F5344CB8AC3E}">
        <p14:creationId xmlns:p14="http://schemas.microsoft.com/office/powerpoint/2010/main" val="1870692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41331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COMPARISON </a:t>
            </a:r>
          </a:p>
        </p:txBody>
      </p:sp>
      <p:sp>
        <p:nvSpPr>
          <p:cNvPr id="3" name="Text Placeholder 2"/>
          <p:cNvSpPr>
            <a:spLocks noGrp="1"/>
          </p:cNvSpPr>
          <p:nvPr>
            <p:ph type="body" idx="1"/>
          </p:nvPr>
        </p:nvSpPr>
        <p:spPr/>
        <p:txBody>
          <a:bodyPr/>
          <a:lstStyle/>
          <a:p>
            <a:pPr algn="ctr"/>
            <a:r>
              <a:rPr lang="en-US" cap="none" dirty="0"/>
              <a:t>Technology, Tool, Features, Use</a:t>
            </a:r>
            <a:endParaRPr lang="en-US" dirty="0"/>
          </a:p>
        </p:txBody>
      </p:sp>
    </p:spTree>
    <p:extLst>
      <p:ext uri="{BB962C8B-B14F-4D97-AF65-F5344CB8AC3E}">
        <p14:creationId xmlns:p14="http://schemas.microsoft.com/office/powerpoint/2010/main" val="358535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a:t>
            </a:r>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67089574"/>
              </p:ext>
            </p:extLst>
          </p:nvPr>
        </p:nvGraphicFramePr>
        <p:xfrm>
          <a:off x="1097280" y="1845735"/>
          <a:ext cx="10058400" cy="1511829"/>
        </p:xfrm>
        <a:graphic>
          <a:graphicData uri="http://schemas.openxmlformats.org/drawingml/2006/table">
            <a:tbl>
              <a:tblPr firstRow="1" firstCol="1" bandRow="1">
                <a:tableStyleId>{284E427A-3D55-4303-BF80-6455036E1DE7}</a:tableStyleId>
              </a:tblPr>
              <a:tblGrid>
                <a:gridCol w="5035931">
                  <a:extLst>
                    <a:ext uri="{9D8B030D-6E8A-4147-A177-3AD203B41FA5}">
                      <a16:colId xmlns="" xmlns:a16="http://schemas.microsoft.com/office/drawing/2014/main" val="20000"/>
                    </a:ext>
                  </a:extLst>
                </a:gridCol>
                <a:gridCol w="5022469">
                  <a:extLst>
                    <a:ext uri="{9D8B030D-6E8A-4147-A177-3AD203B41FA5}">
                      <a16:colId xmlns="" xmlns:a16="http://schemas.microsoft.com/office/drawing/2014/main" val="20001"/>
                    </a:ext>
                  </a:extLst>
                </a:gridCol>
              </a:tblGrid>
              <a:tr h="503943">
                <a:tc>
                  <a:txBody>
                    <a:bodyPr/>
                    <a:lstStyle/>
                    <a:p>
                      <a:pPr marL="0" marR="0">
                        <a:lnSpc>
                          <a:spcPct val="107000"/>
                        </a:lnSpc>
                        <a:spcBef>
                          <a:spcPts val="0"/>
                        </a:spcBef>
                        <a:spcAft>
                          <a:spcPts val="0"/>
                        </a:spcAft>
                      </a:pPr>
                      <a:r>
                        <a:rPr lang="en-US" sz="1800" b="0" kern="1200" spc="300" baseline="0" dirty="0">
                          <a:solidFill>
                            <a:schemeClr val="bg1"/>
                          </a:solidFill>
                        </a:rPr>
                        <a:t>Jibran Rasheed Khan </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MSIS-010/2018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0"/>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Muhammad </a:t>
                      </a:r>
                      <a:r>
                        <a:rPr lang="en-US" sz="1800" b="0" kern="1200" spc="300" baseline="0" dirty="0" err="1">
                          <a:solidFill>
                            <a:schemeClr val="bg1"/>
                          </a:solidFill>
                        </a:rPr>
                        <a:t>Waqar</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MSIS-011/2018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1"/>
                  </a:ext>
                </a:extLst>
              </a:tr>
              <a:tr h="503943">
                <a:tc>
                  <a:txBody>
                    <a:bodyPr/>
                    <a:lstStyle/>
                    <a:p>
                      <a:pPr marL="0" marR="0">
                        <a:lnSpc>
                          <a:spcPct val="107000"/>
                        </a:lnSpc>
                        <a:spcBef>
                          <a:spcPts val="0"/>
                        </a:spcBef>
                        <a:spcAft>
                          <a:spcPts val="0"/>
                        </a:spcAft>
                      </a:pPr>
                      <a:r>
                        <a:rPr lang="en-US" sz="1800" b="0" kern="1200" spc="300" baseline="0" dirty="0">
                          <a:solidFill>
                            <a:schemeClr val="bg1"/>
                          </a:solidFill>
                        </a:rPr>
                        <a:t>Hafiz </a:t>
                      </a:r>
                      <a:r>
                        <a:rPr lang="en-US" sz="1800" b="0" kern="1200" spc="300" baseline="0" dirty="0" err="1">
                          <a:solidFill>
                            <a:schemeClr val="bg1"/>
                          </a:solidFill>
                        </a:rPr>
                        <a:t>Idrees</a:t>
                      </a:r>
                      <a:r>
                        <a:rPr lang="en-US" sz="1800" b="0" kern="1200" spc="300" baseline="0" dirty="0">
                          <a:solidFill>
                            <a:schemeClr val="bg1"/>
                          </a:solidFill>
                        </a:rPr>
                        <a:t> </a:t>
                      </a:r>
                      <a:r>
                        <a:rPr lang="en-US" sz="1800" b="0" kern="1200" spc="300" baseline="0" dirty="0" err="1">
                          <a:solidFill>
                            <a:schemeClr val="bg1"/>
                          </a:solidFill>
                        </a:rPr>
                        <a:t>Riaz</a:t>
                      </a:r>
                      <a:endParaRPr lang="en-US" sz="1800" b="0" kern="1200" spc="300" baseline="0" dirty="0">
                        <a:solidFill>
                          <a:schemeClr val="bg1"/>
                        </a:solidFill>
                        <a:latin typeface="+mj-lt"/>
                        <a:ea typeface="+mj-ea"/>
                        <a:cs typeface="+mj-cs"/>
                      </a:endParaRPr>
                    </a:p>
                  </a:txBody>
                  <a:tcPr marL="68580" marR="68580" marT="0" marB="0" anchor="ctr"/>
                </a:tc>
                <a:tc>
                  <a:txBody>
                    <a:bodyPr/>
                    <a:lstStyle/>
                    <a:p>
                      <a:pPr marL="0" marR="0" algn="l">
                        <a:lnSpc>
                          <a:spcPct val="107000"/>
                        </a:lnSpc>
                        <a:spcBef>
                          <a:spcPts val="0"/>
                        </a:spcBef>
                        <a:spcAft>
                          <a:spcPts val="0"/>
                        </a:spcAft>
                      </a:pPr>
                      <a:r>
                        <a:rPr lang="en-US" sz="1800" b="0" kern="1200" spc="300" baseline="0" dirty="0">
                          <a:solidFill>
                            <a:schemeClr val="bg1"/>
                          </a:solidFill>
                        </a:rPr>
                        <a:t>MSIS-025/2018</a:t>
                      </a:r>
                      <a:endParaRPr lang="en-US" sz="1800" b="0" kern="1200" spc="300" baseline="0" dirty="0">
                        <a:solidFill>
                          <a:schemeClr val="bg1"/>
                        </a:solidFill>
                        <a:latin typeface="+mj-lt"/>
                        <a:ea typeface="+mj-ea"/>
                        <a:cs typeface="+mj-cs"/>
                      </a:endParaRPr>
                    </a:p>
                  </a:txBody>
                  <a:tcPr marL="68580" marR="68580" marT="0" marB="0" anchor="ct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134560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half" idx="1"/>
          </p:nvPr>
        </p:nvSpPr>
        <p:spPr>
          <a:xfrm>
            <a:off x="1097280" y="1845736"/>
            <a:ext cx="4937760" cy="4569578"/>
          </a:xfrm>
        </p:spPr>
        <p:txBody>
          <a:bodyPr>
            <a:normAutofit fontScale="92500" lnSpcReduction="20000"/>
          </a:bodyPr>
          <a:lstStyle/>
          <a:p>
            <a:pPr>
              <a:buFont typeface="Wingdings" panose="05000000000000000000" pitchFamily="2" charset="2"/>
              <a:buChar char="Ø"/>
            </a:pPr>
            <a:r>
              <a:rPr lang="en-US" dirty="0" smtClean="0"/>
              <a:t>Objective</a:t>
            </a:r>
            <a:endParaRPr lang="en-US" dirty="0"/>
          </a:p>
          <a:p>
            <a:pPr>
              <a:buFont typeface="Wingdings" panose="05000000000000000000" pitchFamily="2" charset="2"/>
              <a:buChar char="Ø"/>
            </a:pPr>
            <a:r>
              <a:rPr lang="en-US" dirty="0"/>
              <a:t>Data </a:t>
            </a:r>
          </a:p>
          <a:p>
            <a:pPr lvl="1">
              <a:buFont typeface="Wingdings" panose="05000000000000000000" pitchFamily="2" charset="2"/>
              <a:buChar char="Ø"/>
            </a:pPr>
            <a:r>
              <a:rPr lang="en-US" dirty="0" smtClean="0"/>
              <a:t> Forms, Types, Classification </a:t>
            </a:r>
          </a:p>
          <a:p>
            <a:pPr lvl="1">
              <a:buFont typeface="Wingdings" panose="05000000000000000000" pitchFamily="2" charset="2"/>
              <a:buChar char="Ø"/>
            </a:pPr>
            <a:r>
              <a:rPr lang="en-US" dirty="0" smtClean="0"/>
              <a:t> Analysis</a:t>
            </a:r>
            <a:endParaRPr lang="en-US" dirty="0"/>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A vs A </a:t>
            </a:r>
          </a:p>
          <a:p>
            <a:pPr lvl="1">
              <a:buFont typeface="Wingdings" panose="05000000000000000000" pitchFamily="2" charset="2"/>
              <a:buChar char="Ø"/>
            </a:pPr>
            <a:r>
              <a:rPr lang="en-US" dirty="0"/>
              <a:t> Analytics Tools</a:t>
            </a:r>
          </a:p>
          <a:p>
            <a:pPr>
              <a:buFont typeface="Wingdings" panose="05000000000000000000" pitchFamily="2" charset="2"/>
              <a:buChar char="Ø"/>
            </a:pPr>
            <a:r>
              <a:rPr lang="en-US" dirty="0"/>
              <a:t> Big Data</a:t>
            </a:r>
          </a:p>
          <a:p>
            <a:pPr lvl="1">
              <a:buFont typeface="Wingdings" panose="05000000000000000000" pitchFamily="2" charset="2"/>
              <a:buChar char="Ø"/>
            </a:pPr>
            <a:r>
              <a:rPr lang="en-US" dirty="0"/>
              <a:t> Pillars</a:t>
            </a:r>
          </a:p>
          <a:p>
            <a:pPr lvl="1">
              <a:buFont typeface="Wingdings" panose="05000000000000000000" pitchFamily="2" charset="2"/>
              <a:buChar char="Ø"/>
            </a:pPr>
            <a:r>
              <a:rPr lang="en-US" dirty="0"/>
              <a:t> </a:t>
            </a:r>
            <a:r>
              <a:rPr lang="en-US" dirty="0" smtClean="0"/>
              <a:t>Sources &amp; Data Lake</a:t>
            </a:r>
            <a:endParaRPr lang="en-US" dirty="0"/>
          </a:p>
          <a:p>
            <a:pPr lvl="1">
              <a:buFont typeface="Wingdings" panose="05000000000000000000" pitchFamily="2" charset="2"/>
              <a:buChar char="Ø"/>
            </a:pPr>
            <a:r>
              <a:rPr lang="en-US" dirty="0"/>
              <a:t> Model</a:t>
            </a:r>
          </a:p>
          <a:p>
            <a:pPr lvl="1">
              <a:buFont typeface="Wingdings" panose="05000000000000000000" pitchFamily="2" charset="2"/>
              <a:buChar char="Ø"/>
            </a:pPr>
            <a:r>
              <a:rPr lang="en-US" dirty="0"/>
              <a:t> Analytics</a:t>
            </a:r>
          </a:p>
          <a:p>
            <a:pPr lvl="1">
              <a:buFont typeface="Wingdings" panose="05000000000000000000" pitchFamily="2" charset="2"/>
              <a:buChar char="Ø"/>
            </a:pPr>
            <a:r>
              <a:rPr lang="en-US" dirty="0"/>
              <a:t> Tools</a:t>
            </a:r>
          </a:p>
          <a:p>
            <a:pPr>
              <a:buFont typeface="Wingdings" panose="05000000000000000000" pitchFamily="2" charset="2"/>
              <a:buChar char="Ø"/>
            </a:pPr>
            <a:r>
              <a:rPr lang="en-US" dirty="0"/>
              <a:t>Algorithms</a:t>
            </a:r>
          </a:p>
          <a:p>
            <a:pPr lvl="1">
              <a:buFont typeface="Wingdings" panose="05000000000000000000" pitchFamily="2" charset="2"/>
              <a:buChar char="Ø"/>
            </a:pPr>
            <a:r>
              <a:rPr lang="en-US" dirty="0"/>
              <a:t> Classification</a:t>
            </a:r>
          </a:p>
          <a:p>
            <a:pPr lvl="1">
              <a:buFont typeface="Wingdings" panose="05000000000000000000" pitchFamily="2" charset="2"/>
              <a:buChar char="Ø"/>
            </a:pPr>
            <a:r>
              <a:rPr lang="en-US" dirty="0"/>
              <a:t> Big Data &amp; </a:t>
            </a:r>
            <a:r>
              <a:rPr lang="en-US" dirty="0" smtClean="0"/>
              <a:t>Analytics </a:t>
            </a:r>
            <a:r>
              <a:rPr lang="en-US" dirty="0"/>
              <a:t>Algorithms</a:t>
            </a:r>
          </a:p>
        </p:txBody>
      </p:sp>
      <p:sp>
        <p:nvSpPr>
          <p:cNvPr id="4" name="Content Placeholder 3"/>
          <p:cNvSpPr>
            <a:spLocks noGrp="1"/>
          </p:cNvSpPr>
          <p:nvPr>
            <p:ph sz="half" idx="2"/>
          </p:nvPr>
        </p:nvSpPr>
        <p:spPr>
          <a:xfrm>
            <a:off x="6217920" y="1845734"/>
            <a:ext cx="4937760" cy="4437697"/>
          </a:xfrm>
        </p:spPr>
        <p:txBody>
          <a:bodyPr>
            <a:normAutofit fontScale="92500" lnSpcReduction="20000"/>
          </a:bodyPr>
          <a:lstStyle/>
          <a:p>
            <a:pPr>
              <a:buFont typeface="Wingdings" panose="05000000000000000000" pitchFamily="2" charset="2"/>
              <a:buChar char="Ø"/>
            </a:pPr>
            <a:r>
              <a:rPr lang="en-US" dirty="0"/>
              <a:t> Comparison</a:t>
            </a:r>
          </a:p>
          <a:p>
            <a:pPr lvl="1">
              <a:buFont typeface="Wingdings" panose="05000000000000000000" pitchFamily="2" charset="2"/>
              <a:buChar char="Ø"/>
            </a:pPr>
            <a:r>
              <a:rPr lang="en-US" dirty="0"/>
              <a:t> Technology</a:t>
            </a:r>
          </a:p>
          <a:p>
            <a:pPr lvl="1">
              <a:buFont typeface="Wingdings" panose="05000000000000000000" pitchFamily="2" charset="2"/>
              <a:buChar char="Ø"/>
            </a:pPr>
            <a:r>
              <a:rPr lang="en-US" dirty="0"/>
              <a:t> Tools </a:t>
            </a:r>
          </a:p>
          <a:p>
            <a:pPr lvl="1">
              <a:buFont typeface="Wingdings" panose="05000000000000000000" pitchFamily="2" charset="2"/>
              <a:buChar char="Ø"/>
            </a:pPr>
            <a:r>
              <a:rPr lang="en-US" dirty="0"/>
              <a:t> Feature</a:t>
            </a:r>
          </a:p>
          <a:p>
            <a:pPr lvl="1">
              <a:buFont typeface="Wingdings" panose="05000000000000000000" pitchFamily="2" charset="2"/>
              <a:buChar char="Ø"/>
            </a:pPr>
            <a:r>
              <a:rPr lang="en-US" dirty="0"/>
              <a:t> Use </a:t>
            </a:r>
          </a:p>
          <a:p>
            <a:pPr>
              <a:buFont typeface="Wingdings" panose="05000000000000000000" pitchFamily="2" charset="2"/>
              <a:buChar char="Ø"/>
            </a:pPr>
            <a:r>
              <a:rPr lang="en-US" dirty="0"/>
              <a:t> New Propose Model</a:t>
            </a:r>
          </a:p>
          <a:p>
            <a:pPr>
              <a:buFont typeface="Wingdings" panose="05000000000000000000" pitchFamily="2" charset="2"/>
              <a:buChar char="Ø"/>
            </a:pPr>
            <a:r>
              <a:rPr lang="en-US" dirty="0"/>
              <a:t> Conclusion</a:t>
            </a:r>
          </a:p>
          <a:p>
            <a:endParaRPr lang="en-US" dirty="0"/>
          </a:p>
        </p:txBody>
      </p:sp>
    </p:spTree>
    <p:extLst>
      <p:ext uri="{BB962C8B-B14F-4D97-AF65-F5344CB8AC3E}">
        <p14:creationId xmlns:p14="http://schemas.microsoft.com/office/powerpoint/2010/main" val="286884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800" dirty="0"/>
              <a:t>Our objective is to study a wide variety of Tools / Algorithms / Techniques and make a centralized platform or Framework where different nature of tools are categorized for the ease of use for Data Scientists and this will be helpful for the future enhancement of Data Science.</a:t>
            </a:r>
          </a:p>
        </p:txBody>
      </p:sp>
    </p:spTree>
    <p:extLst>
      <p:ext uri="{BB962C8B-B14F-4D97-AF65-F5344CB8AC3E}">
        <p14:creationId xmlns:p14="http://schemas.microsoft.com/office/powerpoint/2010/main" val="2747401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a:t>
            </a:r>
          </a:p>
        </p:txBody>
      </p:sp>
      <p:sp>
        <p:nvSpPr>
          <p:cNvPr id="3" name="Text Placeholder 2"/>
          <p:cNvSpPr>
            <a:spLocks noGrp="1"/>
          </p:cNvSpPr>
          <p:nvPr>
            <p:ph type="body" idx="1"/>
          </p:nvPr>
        </p:nvSpPr>
        <p:spPr/>
        <p:txBody>
          <a:bodyPr/>
          <a:lstStyle/>
          <a:p>
            <a:pPr marL="0" lvl="1" algn="ctr"/>
            <a:r>
              <a:rPr lang="en-US" dirty="0" smtClean="0"/>
              <a:t>FORMS, TYPES,  CLASSIFICATION, ANALYSIS</a:t>
            </a:r>
            <a:r>
              <a:rPr lang="en-US" dirty="0"/>
              <a:t>, ANALYTICS, A vs A, ANALYTICS TOOLS</a:t>
            </a:r>
          </a:p>
          <a:p>
            <a:endParaRPr lang="en-US" dirty="0"/>
          </a:p>
        </p:txBody>
      </p:sp>
    </p:spTree>
    <p:extLst>
      <p:ext uri="{BB962C8B-B14F-4D97-AF65-F5344CB8AC3E}">
        <p14:creationId xmlns:p14="http://schemas.microsoft.com/office/powerpoint/2010/main" val="42301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DATA</a:t>
            </a:r>
          </a:p>
        </p:txBody>
      </p:sp>
      <p:sp>
        <p:nvSpPr>
          <p:cNvPr id="5" name="Content Placeholder 4"/>
          <p:cNvSpPr>
            <a:spLocks noGrp="1"/>
          </p:cNvSpPr>
          <p:nvPr>
            <p:ph idx="1"/>
          </p:nvPr>
        </p:nvSpPr>
        <p:spPr>
          <a:xfrm>
            <a:off x="1097280" y="1845734"/>
            <a:ext cx="10058400" cy="4023360"/>
          </a:xfrm>
        </p:spPr>
        <p:txBody>
          <a:bodyPr>
            <a:normAutofit/>
          </a:bodyPr>
          <a:lstStyle/>
          <a:p>
            <a:r>
              <a:rPr lang="en-US" sz="3200" b="1" dirty="0"/>
              <a:t>DEFINITION</a:t>
            </a:r>
          </a:p>
          <a:p>
            <a:pPr algn="justLow"/>
            <a:r>
              <a:rPr lang="en-US" dirty="0"/>
              <a:t>It is something that could be measured, collected, reported, analyzed, stored, and whereupon it can be visualized using graphs, images or other analysis tools.</a:t>
            </a:r>
            <a:endParaRPr lang="en-US" dirty="0">
              <a:latin typeface="+mj-lt"/>
            </a:endParaRPr>
          </a:p>
          <a:p>
            <a:r>
              <a:rPr lang="en-US" dirty="0"/>
              <a:t>Data, in general concept refers to the facts that has information or knowledge.</a:t>
            </a:r>
          </a:p>
          <a:p>
            <a:endParaRPr lang="en-US" dirty="0">
              <a:latin typeface="+mj-lt"/>
            </a:endParaRPr>
          </a:p>
        </p:txBody>
      </p:sp>
    </p:spTree>
    <p:extLst>
      <p:ext uri="{BB962C8B-B14F-4D97-AF65-F5344CB8AC3E}">
        <p14:creationId xmlns:p14="http://schemas.microsoft.com/office/powerpoint/2010/main" val="14674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FORMS</a:t>
            </a:r>
            <a:endParaRPr lang="en-US" dirty="0"/>
          </a:p>
        </p:txBody>
      </p:sp>
      <p:sp>
        <p:nvSpPr>
          <p:cNvPr id="3" name="Content Placeholder 2"/>
          <p:cNvSpPr>
            <a:spLocks noGrp="1"/>
          </p:cNvSpPr>
          <p:nvPr>
            <p:ph sz="half" idx="1"/>
          </p:nvPr>
        </p:nvSpPr>
        <p:spPr/>
        <p:txBody>
          <a:bodyPr>
            <a:normAutofit/>
          </a:bodyPr>
          <a:lstStyle/>
          <a:p>
            <a:pPr marL="0" indent="0">
              <a:buNone/>
            </a:pPr>
            <a:r>
              <a:rPr lang="en-US" sz="3200" b="1" dirty="0"/>
              <a:t>CORE DATA FORMS</a:t>
            </a:r>
          </a:p>
          <a:p>
            <a:pPr>
              <a:buFont typeface="Wingdings" panose="05000000000000000000" pitchFamily="2" charset="2"/>
              <a:buChar char="v"/>
            </a:pPr>
            <a:r>
              <a:rPr lang="en-US" dirty="0" smtClean="0"/>
              <a:t> Number</a:t>
            </a:r>
          </a:p>
          <a:p>
            <a:pPr>
              <a:buFont typeface="Wingdings" panose="05000000000000000000" pitchFamily="2" charset="2"/>
              <a:buChar char="v"/>
            </a:pPr>
            <a:r>
              <a:rPr lang="en-US" dirty="0"/>
              <a:t> </a:t>
            </a:r>
            <a:r>
              <a:rPr lang="en-US" dirty="0" smtClean="0"/>
              <a:t>Text</a:t>
            </a:r>
          </a:p>
          <a:p>
            <a:pPr>
              <a:buFont typeface="Wingdings" panose="05000000000000000000" pitchFamily="2" charset="2"/>
              <a:buChar char="v"/>
            </a:pPr>
            <a:r>
              <a:rPr lang="en-US" dirty="0"/>
              <a:t> </a:t>
            </a:r>
            <a:r>
              <a:rPr lang="en-US" dirty="0" smtClean="0"/>
              <a:t>Image</a:t>
            </a:r>
          </a:p>
          <a:p>
            <a:pPr>
              <a:buFont typeface="Wingdings" panose="05000000000000000000" pitchFamily="2" charset="2"/>
              <a:buChar char="v"/>
            </a:pPr>
            <a:r>
              <a:rPr lang="en-US" dirty="0"/>
              <a:t> </a:t>
            </a:r>
            <a:r>
              <a:rPr lang="en-US" dirty="0" smtClean="0"/>
              <a:t>Audio </a:t>
            </a:r>
          </a:p>
          <a:p>
            <a:pPr>
              <a:buFont typeface="Wingdings" panose="05000000000000000000" pitchFamily="2" charset="2"/>
              <a:buChar char="v"/>
            </a:pPr>
            <a:r>
              <a:rPr lang="en-US" dirty="0"/>
              <a:t> </a:t>
            </a:r>
            <a:r>
              <a:rPr lang="en-US" dirty="0" smtClean="0"/>
              <a:t>Video</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Tree>
    <p:extLst>
      <p:ext uri="{BB962C8B-B14F-4D97-AF65-F5344CB8AC3E}">
        <p14:creationId xmlns:p14="http://schemas.microsoft.com/office/powerpoint/2010/main" val="3784117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sz="half" idx="1"/>
          </p:nvPr>
        </p:nvSpPr>
        <p:spPr/>
        <p:txBody>
          <a:bodyPr>
            <a:normAutofit fontScale="85000" lnSpcReduction="20000"/>
          </a:bodyPr>
          <a:lstStyle/>
          <a:p>
            <a:pPr>
              <a:buFont typeface="Wingdings" panose="05000000000000000000" pitchFamily="2" charset="2"/>
              <a:buChar char="v"/>
            </a:pPr>
            <a:r>
              <a:rPr lang="en-US" dirty="0"/>
              <a:t> Observational </a:t>
            </a:r>
          </a:p>
          <a:p>
            <a:pPr>
              <a:buFont typeface="Wingdings" panose="05000000000000000000" pitchFamily="2" charset="2"/>
              <a:buChar char="v"/>
            </a:pPr>
            <a:r>
              <a:rPr lang="en-US" dirty="0"/>
              <a:t> Simulation</a:t>
            </a:r>
          </a:p>
          <a:p>
            <a:pPr>
              <a:buFont typeface="Wingdings" panose="05000000000000000000" pitchFamily="2" charset="2"/>
              <a:buChar char="v"/>
            </a:pPr>
            <a:r>
              <a:rPr lang="en-US" dirty="0"/>
              <a:t> Experimental</a:t>
            </a:r>
          </a:p>
          <a:p>
            <a:pPr>
              <a:buFont typeface="Wingdings" panose="05000000000000000000" pitchFamily="2" charset="2"/>
              <a:buChar char="v"/>
            </a:pPr>
            <a:r>
              <a:rPr lang="en-US" dirty="0"/>
              <a:t> Derived or Compiled</a:t>
            </a:r>
          </a:p>
          <a:p>
            <a:pPr>
              <a:buFont typeface="Wingdings" panose="05000000000000000000" pitchFamily="2" charset="2"/>
              <a:buChar char="v"/>
            </a:pPr>
            <a:r>
              <a:rPr lang="en-US" dirty="0"/>
              <a:t> Machine</a:t>
            </a:r>
          </a:p>
          <a:p>
            <a:pPr>
              <a:buFont typeface="Wingdings" panose="05000000000000000000" pitchFamily="2" charset="2"/>
              <a:buChar char="v"/>
            </a:pPr>
            <a:r>
              <a:rPr lang="en-US" dirty="0"/>
              <a:t> Time-stamped</a:t>
            </a:r>
          </a:p>
          <a:p>
            <a:pPr>
              <a:buFont typeface="Wingdings" panose="05000000000000000000" pitchFamily="2" charset="2"/>
              <a:buChar char="v"/>
            </a:pPr>
            <a:r>
              <a:rPr lang="en-US" dirty="0"/>
              <a:t> Spatiotemporal </a:t>
            </a:r>
          </a:p>
          <a:p>
            <a:pPr>
              <a:buFont typeface="Wingdings" panose="05000000000000000000" pitchFamily="2" charset="2"/>
              <a:buChar char="v"/>
            </a:pPr>
            <a:r>
              <a:rPr lang="en-US" dirty="0"/>
              <a:t> Open</a:t>
            </a:r>
          </a:p>
          <a:p>
            <a:pPr>
              <a:buFont typeface="Wingdings" panose="05000000000000000000" pitchFamily="2" charset="2"/>
              <a:buChar char="v"/>
            </a:pPr>
            <a:r>
              <a:rPr lang="en-US" dirty="0"/>
              <a:t> Dark </a:t>
            </a:r>
          </a:p>
          <a:p>
            <a:pPr>
              <a:buFont typeface="Wingdings" panose="05000000000000000000" pitchFamily="2" charset="2"/>
              <a:buChar char="v"/>
            </a:pPr>
            <a:r>
              <a:rPr lang="en-US" dirty="0"/>
              <a:t> Real time</a:t>
            </a:r>
          </a:p>
          <a:p>
            <a:pPr>
              <a:buFont typeface="Wingdings" panose="05000000000000000000" pitchFamily="2" charset="2"/>
              <a:buChar char="v"/>
            </a:pPr>
            <a:r>
              <a:rPr lang="en-US" dirty="0"/>
              <a:t> Operational</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12148" b="34005"/>
          <a:stretch/>
        </p:blipFill>
        <p:spPr>
          <a:xfrm>
            <a:off x="6218555" y="1845734"/>
            <a:ext cx="4937125" cy="1957009"/>
          </a:xfrm>
        </p:spPr>
      </p:pic>
      <p:sp>
        <p:nvSpPr>
          <p:cNvPr id="7" name="TextBox 6"/>
          <p:cNvSpPr txBox="1"/>
          <p:nvPr/>
        </p:nvSpPr>
        <p:spPr>
          <a:xfrm>
            <a:off x="6415314" y="3697759"/>
            <a:ext cx="4397829" cy="369332"/>
          </a:xfrm>
          <a:prstGeom prst="rect">
            <a:avLst/>
          </a:prstGeom>
          <a:noFill/>
        </p:spPr>
        <p:txBody>
          <a:bodyPr wrap="square" rtlCol="0">
            <a:spAutoFit/>
          </a:bodyPr>
          <a:lstStyle/>
          <a:p>
            <a:r>
              <a:rPr lang="en-US" dirty="0"/>
              <a:t>Audio	Video	Image	 Text	Num</a:t>
            </a:r>
          </a:p>
        </p:txBody>
      </p:sp>
      <p:sp>
        <p:nvSpPr>
          <p:cNvPr id="8" name="TextBox 7"/>
          <p:cNvSpPr txBox="1"/>
          <p:nvPr/>
        </p:nvSpPr>
        <p:spPr>
          <a:xfrm>
            <a:off x="6350000" y="4140446"/>
            <a:ext cx="4711337" cy="1754326"/>
          </a:xfrm>
          <a:prstGeom prst="rect">
            <a:avLst/>
          </a:prstGeom>
          <a:noFill/>
        </p:spPr>
        <p:txBody>
          <a:bodyPr wrap="square" rtlCol="0">
            <a:spAutoFit/>
          </a:bodyPr>
          <a:lstStyle/>
          <a:p>
            <a:r>
              <a:rPr lang="en-US" dirty="0"/>
              <a:t>                Observational  	Simulation</a:t>
            </a:r>
          </a:p>
          <a:p>
            <a:r>
              <a:rPr lang="en-US" dirty="0"/>
              <a:t>      Experimental 	    Dark	 	Derived </a:t>
            </a:r>
          </a:p>
          <a:p>
            <a:r>
              <a:rPr lang="en-US" dirty="0"/>
              <a:t>	 Compiled 	Open  </a:t>
            </a:r>
          </a:p>
          <a:p>
            <a:r>
              <a:rPr lang="en-US" dirty="0"/>
              <a:t>Machine            Time-stamped       Operational</a:t>
            </a:r>
          </a:p>
          <a:p>
            <a:r>
              <a:rPr lang="en-US" dirty="0"/>
              <a:t>              Spatiotemporal        Real time</a:t>
            </a:r>
          </a:p>
          <a:p>
            <a:r>
              <a:rPr lang="en-US" dirty="0"/>
              <a:t>….. 	…	…..	...	…..        ... </a:t>
            </a:r>
          </a:p>
        </p:txBody>
      </p:sp>
    </p:spTree>
    <p:extLst>
      <p:ext uri="{BB962C8B-B14F-4D97-AF65-F5344CB8AC3E}">
        <p14:creationId xmlns:p14="http://schemas.microsoft.com/office/powerpoint/2010/main" val="27331646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1747</TotalTime>
  <Words>955</Words>
  <Application>Microsoft Office PowerPoint</Application>
  <PresentationFormat>Widescreen</PresentationFormat>
  <Paragraphs>169</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Calibri Light</vt:lpstr>
      <vt:lpstr>Wingdings</vt:lpstr>
      <vt:lpstr>Retrospect</vt:lpstr>
      <vt:lpstr>Data Science Mega Tool-Set Comparison and Model</vt:lpstr>
      <vt:lpstr>Distributed Systems CT-509</vt:lpstr>
      <vt:lpstr>Team</vt:lpstr>
      <vt:lpstr>Outline</vt:lpstr>
      <vt:lpstr>Objectives</vt:lpstr>
      <vt:lpstr>DATA</vt:lpstr>
      <vt:lpstr>THE DATA</vt:lpstr>
      <vt:lpstr>DATA: FORMS</vt:lpstr>
      <vt:lpstr>DATA: TYPES</vt:lpstr>
      <vt:lpstr>DATA: CLASSIFICATION</vt:lpstr>
      <vt:lpstr>DATA: ANALYSIS</vt:lpstr>
      <vt:lpstr>DATA: ANALYTICS </vt:lpstr>
      <vt:lpstr>Analytics vs Analysis (A vs A)</vt:lpstr>
      <vt:lpstr>BIG DATA</vt:lpstr>
      <vt:lpstr>Big Data</vt:lpstr>
      <vt:lpstr>Big Data: Tools</vt:lpstr>
      <vt:lpstr>Big Data: Tools</vt:lpstr>
      <vt:lpstr>ALGORITHMS</vt:lpstr>
      <vt:lpstr>Algorithm</vt:lpstr>
      <vt:lpstr>Algorithm: What is DOES and USED for </vt:lpstr>
      <vt:lpstr>Algorithm: Classification</vt:lpstr>
      <vt:lpstr>PowerPoint Presentation</vt:lpstr>
      <vt:lpstr>COMPARISON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Generic DS Framework</dc:title>
  <dc:creator>Jibran Rasheed</dc:creator>
  <cp:lastModifiedBy>Jibran Rasheed</cp:lastModifiedBy>
  <cp:revision>127</cp:revision>
  <dcterms:created xsi:type="dcterms:W3CDTF">2019-01-11T06:48:12Z</dcterms:created>
  <dcterms:modified xsi:type="dcterms:W3CDTF">2019-01-29T07:36:56Z</dcterms:modified>
</cp:coreProperties>
</file>