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6" r:id="rId2"/>
    <p:sldId id="258" r:id="rId3"/>
    <p:sldId id="257" r:id="rId4"/>
    <p:sldId id="260" r:id="rId5"/>
    <p:sldId id="259" r:id="rId6"/>
    <p:sldId id="264" r:id="rId7"/>
    <p:sldId id="267" r:id="rId8"/>
    <p:sldId id="268" r:id="rId9"/>
    <p:sldId id="271" r:id="rId10"/>
    <p:sldId id="269" r:id="rId11"/>
    <p:sldId id="272" r:id="rId12"/>
    <p:sldId id="263" r:id="rId13"/>
    <p:sldId id="261" r:id="rId14"/>
    <p:sldId id="262" r:id="rId15"/>
    <p:sldId id="270"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55" autoAdjust="0"/>
  </p:normalViewPr>
  <p:slideViewPr>
    <p:cSldViewPr snapToGrid="0">
      <p:cViewPr varScale="1">
        <p:scale>
          <a:sx n="66" d="100"/>
          <a:sy n="66"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3ABC5-6C6D-49D2-9FFB-15BACE4436B8}" type="datetimeFigureOut">
              <a:rPr lang="en-US" smtClean="0"/>
              <a:t>21-Jan-19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0FF17-3803-4CB5-ACD9-64695F88EA67}" type="slidenum">
              <a:rPr lang="en-US" smtClean="0"/>
              <a:t>‹#›</a:t>
            </a:fld>
            <a:endParaRPr lang="en-US"/>
          </a:p>
        </p:txBody>
      </p:sp>
    </p:spTree>
    <p:extLst>
      <p:ext uri="{BB962C8B-B14F-4D97-AF65-F5344CB8AC3E}">
        <p14:creationId xmlns:p14="http://schemas.microsoft.com/office/powerpoint/2010/main" val="381410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0FF17-3803-4CB5-ACD9-64695F88EA67}" type="slidenum">
              <a:rPr lang="en-US" smtClean="0"/>
              <a:t>7</a:t>
            </a:fld>
            <a:endParaRPr lang="en-US"/>
          </a:p>
        </p:txBody>
      </p:sp>
    </p:spTree>
    <p:extLst>
      <p:ext uri="{BB962C8B-B14F-4D97-AF65-F5344CB8AC3E}">
        <p14:creationId xmlns:p14="http://schemas.microsoft.com/office/powerpoint/2010/main" val="175222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21-Jan-19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21-Jan-19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21-Jan-19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21-Jan-19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21-Jan-19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21-Jan-19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21-Jan-19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CLASSIFICATION</a:t>
            </a:r>
          </a:p>
        </p:txBody>
      </p:sp>
      <p:sp>
        <p:nvSpPr>
          <p:cNvPr id="3" name="Content Placeholder 2"/>
          <p:cNvSpPr>
            <a:spLocks noGrp="1"/>
          </p:cNvSpPr>
          <p:nvPr>
            <p:ph sz="half" idx="1"/>
          </p:nvPr>
        </p:nvSpPr>
        <p:spPr/>
        <p:txBody>
          <a:bodyPr>
            <a:normAutofit lnSpcReduction="10000"/>
          </a:bodyPr>
          <a:lstStyle/>
          <a:p>
            <a:r>
              <a:rPr lang="en-US" sz="3200" b="1" dirty="0"/>
              <a:t>First Level</a:t>
            </a:r>
          </a:p>
          <a:p>
            <a:pPr>
              <a:buFont typeface="Wingdings" panose="05000000000000000000" pitchFamily="2" charset="2"/>
              <a:buChar char="v"/>
            </a:pPr>
            <a:r>
              <a:rPr lang="en-US" dirty="0"/>
              <a:t> Structured</a:t>
            </a:r>
          </a:p>
          <a:p>
            <a:pPr>
              <a:buFont typeface="Wingdings" panose="05000000000000000000" pitchFamily="2" charset="2"/>
              <a:buChar char="v"/>
            </a:pPr>
            <a:r>
              <a:rPr lang="en-US" dirty="0"/>
              <a:t> Semi-structured</a:t>
            </a:r>
          </a:p>
          <a:p>
            <a:pPr>
              <a:buFont typeface="Wingdings" panose="05000000000000000000" pitchFamily="2" charset="2"/>
              <a:buChar char="v"/>
            </a:pPr>
            <a:r>
              <a:rPr lang="en-US" dirty="0"/>
              <a:t> Unstructured</a:t>
            </a:r>
          </a:p>
          <a:p>
            <a:r>
              <a:rPr lang="en-US" sz="3200" b="1" dirty="0"/>
              <a:t>Second Level</a:t>
            </a:r>
          </a:p>
          <a:p>
            <a:pPr>
              <a:buFont typeface="Wingdings" panose="05000000000000000000" pitchFamily="2" charset="2"/>
              <a:buChar char="v"/>
            </a:pPr>
            <a:r>
              <a:rPr lang="en-US" dirty="0"/>
              <a:t> Qualitative   </a:t>
            </a:r>
          </a:p>
          <a:p>
            <a:pPr>
              <a:buFont typeface="Wingdings" panose="05000000000000000000" pitchFamily="2" charset="2"/>
              <a:buChar char="v"/>
            </a:pPr>
            <a:r>
              <a:rPr lang="en-US" dirty="0"/>
              <a:t> Quantitative</a:t>
            </a:r>
          </a:p>
          <a:p>
            <a:pPr>
              <a:buFont typeface="Wingdings" panose="05000000000000000000" pitchFamily="2" charset="2"/>
              <a:buChar char="v"/>
            </a:pPr>
            <a:r>
              <a:rPr lang="en-US" dirty="0"/>
              <a:t> Geographical Base</a:t>
            </a:r>
          </a:p>
          <a:p>
            <a:pPr>
              <a:buFont typeface="Wingdings" panose="05000000000000000000" pitchFamily="2" charset="2"/>
              <a:buChar char="v"/>
            </a:pPr>
            <a:r>
              <a:rPr lang="en-US" dirty="0"/>
              <a:t> Chronological or Temporal</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69991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88115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BIG DATA</a:t>
            </a:r>
          </a:p>
        </p:txBody>
      </p:sp>
      <p:sp>
        <p:nvSpPr>
          <p:cNvPr id="5" name="Text Placeholder 4"/>
          <p:cNvSpPr>
            <a:spLocks noGrp="1"/>
          </p:cNvSpPr>
          <p:nvPr>
            <p:ph type="body" idx="1"/>
          </p:nvPr>
        </p:nvSpPr>
        <p:spPr/>
        <p:txBody>
          <a:bodyPr>
            <a:normAutofit/>
          </a:bodyPr>
          <a:lstStyle/>
          <a:p>
            <a:pPr marL="0" lvl="1" algn="ctr"/>
            <a:r>
              <a:rPr lang="en-US" sz="2000" dirty="0"/>
              <a:t>PILLARS, SOURCES, DATA LAKE, MODEL, TOOLS</a:t>
            </a:r>
          </a:p>
        </p:txBody>
      </p:sp>
    </p:spTree>
    <p:extLst>
      <p:ext uri="{BB962C8B-B14F-4D97-AF65-F5344CB8AC3E}">
        <p14:creationId xmlns:p14="http://schemas.microsoft.com/office/powerpoint/2010/main" val="2241138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727C6F-3982-4E54-AA66-B4E0AA33FF66}"/>
              </a:ext>
            </a:extLst>
          </p:cNvPr>
          <p:cNvSpPr>
            <a:spLocks noGrp="1"/>
          </p:cNvSpPr>
          <p:nvPr>
            <p:ph type="title"/>
          </p:nvPr>
        </p:nvSpPr>
        <p:spPr/>
        <p:txBody>
          <a:bodyPr/>
          <a:lstStyle/>
          <a:p>
            <a:r>
              <a:rPr lang="en-US" dirty="0"/>
              <a:t>Big Data</a:t>
            </a:r>
            <a:endParaRPr lang="x-none" dirty="0"/>
          </a:p>
        </p:txBody>
      </p:sp>
      <p:sp>
        <p:nvSpPr>
          <p:cNvPr id="3" name="Content Placeholder 2">
            <a:extLst>
              <a:ext uri="{FF2B5EF4-FFF2-40B4-BE49-F238E27FC236}">
                <a16:creationId xmlns:a16="http://schemas.microsoft.com/office/drawing/2014/main" xmlns="" id="{1134DAC4-9E94-441C-A9BE-87750F6F60A2}"/>
              </a:ext>
            </a:extLst>
          </p:cNvPr>
          <p:cNvSpPr>
            <a:spLocks noGrp="1"/>
          </p:cNvSpPr>
          <p:nvPr>
            <p:ph idx="1"/>
          </p:nvPr>
        </p:nvSpPr>
        <p:spPr/>
        <p:txBody>
          <a:bodyPr>
            <a:normAutofit/>
          </a:bodyPr>
          <a:lstStyle/>
          <a:p>
            <a:r>
              <a:rPr lang="en-US" sz="3200" b="1" dirty="0"/>
              <a:t>DEFINITION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AC600-D16C-47B7-9075-94DA61007B25}"/>
              </a:ext>
            </a:extLst>
          </p:cNvPr>
          <p:cNvSpPr>
            <a:spLocks noGrp="1"/>
          </p:cNvSpPr>
          <p:nvPr>
            <p:ph type="title"/>
          </p:nvPr>
        </p:nvSpPr>
        <p:spPr>
          <a:xfrm>
            <a:off x="1097280" y="286603"/>
            <a:ext cx="10058400" cy="1450757"/>
          </a:xfrm>
        </p:spPr>
        <p:txBody>
          <a:bodyPr/>
          <a:lstStyle/>
          <a:p>
            <a:r>
              <a:rPr lang="en-US" dirty="0"/>
              <a:t>Big Data: Tools</a:t>
            </a:r>
            <a:endParaRPr lang="x-none" dirty="0"/>
          </a:p>
        </p:txBody>
      </p:sp>
      <p:sp>
        <p:nvSpPr>
          <p:cNvPr id="3" name="Content Placeholder 2">
            <a:extLst>
              <a:ext uri="{FF2B5EF4-FFF2-40B4-BE49-F238E27FC236}">
                <a16:creationId xmlns:a16="http://schemas.microsoft.com/office/drawing/2014/main" xmlns=""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many more</a:t>
            </a:r>
          </a:p>
        </p:txBody>
      </p:sp>
    </p:spTree>
    <p:extLst>
      <p:ext uri="{BB962C8B-B14F-4D97-AF65-F5344CB8AC3E}">
        <p14:creationId xmlns:p14="http://schemas.microsoft.com/office/powerpoint/2010/main" val="2845727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2CE7563-67E4-470C-A76A-FD376D4C2471}"/>
              </a:ext>
            </a:extLst>
          </p:cNvPr>
          <p:cNvSpPr>
            <a:spLocks noGrp="1"/>
          </p:cNvSpPr>
          <p:nvPr>
            <p:ph idx="1"/>
          </p:nvPr>
        </p:nvSpPr>
        <p:spPr/>
        <p:txBody>
          <a:bodyPr>
            <a:normAutofit/>
          </a:bodyPr>
          <a:lstStyle/>
          <a:p>
            <a:r>
              <a:rPr lang="en-US" sz="3200" dirty="0"/>
              <a:t>SPARK</a:t>
            </a:r>
          </a:p>
          <a:p>
            <a:pPr>
              <a:buFont typeface="Wingdings" panose="05000000000000000000" pitchFamily="2" charset="2"/>
              <a:buChar char="v"/>
            </a:pPr>
            <a:r>
              <a:rPr lang="x-none" dirty="0"/>
              <a:t>Apache Spark is the alternative — and in many aspects the successor — of Apache Hadoop. </a:t>
            </a:r>
            <a:endParaRPr lang="en-US" dirty="0"/>
          </a:p>
          <a:p>
            <a:pPr>
              <a:buFont typeface="Wingdings" panose="05000000000000000000" pitchFamily="2" charset="2"/>
              <a:buChar char="v"/>
            </a:pPr>
            <a:r>
              <a:rPr lang="en-US" dirty="0"/>
              <a:t>Built </a:t>
            </a:r>
            <a:r>
              <a:rPr lang="x-none" dirty="0"/>
              <a:t>to address the shortcomings of Hadoop</a:t>
            </a:r>
            <a:r>
              <a:rPr lang="en-US" dirty="0"/>
              <a:t>.</a:t>
            </a:r>
          </a:p>
          <a:p>
            <a:pPr>
              <a:buFont typeface="Wingdings" panose="05000000000000000000" pitchFamily="2" charset="2"/>
              <a:buChar char="v"/>
            </a:pPr>
            <a:r>
              <a:rPr lang="en-US" dirty="0"/>
              <a:t>Apache Spark achieves high performance for both batch and streaming data.</a:t>
            </a:r>
          </a:p>
          <a:p>
            <a:pPr>
              <a:buFont typeface="Wingdings" panose="05000000000000000000" pitchFamily="2" charset="2"/>
              <a:buChar char="v"/>
            </a:pPr>
            <a:r>
              <a:rPr lang="en-US" dirty="0"/>
              <a:t>Run workload 100X faster.</a:t>
            </a:r>
          </a:p>
          <a:p>
            <a:pPr>
              <a:buFont typeface="Wingdings" panose="05000000000000000000" pitchFamily="2" charset="2"/>
              <a:buChar char="v"/>
            </a:pPr>
            <a:r>
              <a:rPr lang="en-US" dirty="0"/>
              <a:t>Offers over 80 high-level operators that make it easy to build parallel apps.</a:t>
            </a:r>
          </a:p>
          <a:p>
            <a:pPr>
              <a:buFont typeface="Wingdings" panose="05000000000000000000" pitchFamily="2" charset="2"/>
              <a:buChar char="v"/>
            </a:pPr>
            <a:r>
              <a:rPr lang="en-US" dirty="0"/>
              <a:t> It powers a stack of libraries including SQL </a:t>
            </a:r>
            <a:r>
              <a:rPr lang="en-US"/>
              <a:t>and Data Frames</a:t>
            </a:r>
            <a:r>
              <a:rPr lang="en-US" dirty="0"/>
              <a:t>, MLlib for machine learning, GraphX, and Spark Streaming</a:t>
            </a:r>
          </a:p>
          <a:p>
            <a:pPr>
              <a:buFont typeface="Wingdings" panose="05000000000000000000" pitchFamily="2" charset="2"/>
              <a:buChar char="v"/>
            </a:pPr>
            <a:r>
              <a:rPr lang="en-US" dirty="0"/>
              <a:t>Latest stable version is 2.4.0 with multiple advance features</a:t>
            </a:r>
            <a:endParaRPr lang="x-none" dirty="0"/>
          </a:p>
        </p:txBody>
      </p:sp>
      <p:sp>
        <p:nvSpPr>
          <p:cNvPr id="4" name="Title 1">
            <a:extLst>
              <a:ext uri="{FF2B5EF4-FFF2-40B4-BE49-F238E27FC236}">
                <a16:creationId xmlns:a16="http://schemas.microsoft.com/office/drawing/2014/main" xmlns="" id="{D1F22F75-6806-481E-A0D8-FC161C3266D1}"/>
              </a:ext>
            </a:extLst>
          </p:cNvPr>
          <p:cNvSpPr>
            <a:spLocks noGrp="1"/>
          </p:cNvSpPr>
          <p:nvPr>
            <p:ph type="title"/>
          </p:nvPr>
        </p:nvSpPr>
        <p:spPr>
          <a:xfrm>
            <a:off x="1096963" y="287338"/>
            <a:ext cx="10058400" cy="1449387"/>
          </a:xfrm>
        </p:spPr>
        <p:txBody>
          <a:bodyPr/>
          <a:lstStyle/>
          <a:p>
            <a:r>
              <a:rPr lang="en-US" dirty="0"/>
              <a:t>Big Data: Tools</a:t>
            </a:r>
            <a:endParaRPr lang="x-none" dirty="0"/>
          </a:p>
        </p:txBody>
      </p:sp>
    </p:spTree>
    <p:extLst>
      <p:ext uri="{BB962C8B-B14F-4D97-AF65-F5344CB8AC3E}">
        <p14:creationId xmlns:p14="http://schemas.microsoft.com/office/powerpoint/2010/main" val="2181567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ALGORITHMS</a:t>
            </a:r>
          </a:p>
        </p:txBody>
      </p:sp>
      <p:sp>
        <p:nvSpPr>
          <p:cNvPr id="3" name="Text Placeholder 2"/>
          <p:cNvSpPr>
            <a:spLocks noGrp="1"/>
          </p:cNvSpPr>
          <p:nvPr>
            <p:ph type="body" idx="1"/>
          </p:nvPr>
        </p:nvSpPr>
        <p:spPr/>
        <p:txBody>
          <a:bodyPr/>
          <a:lstStyle/>
          <a:p>
            <a:pPr algn="ctr"/>
            <a:r>
              <a:rPr lang="en-US" dirty="0"/>
              <a:t>Classification, for Da, for BD</a:t>
            </a:r>
          </a:p>
        </p:txBody>
      </p:sp>
    </p:spTree>
    <p:extLst>
      <p:ext uri="{BB962C8B-B14F-4D97-AF65-F5344CB8AC3E}">
        <p14:creationId xmlns:p14="http://schemas.microsoft.com/office/powerpoint/2010/main" val="2204207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 </a:t>
            </a:r>
          </a:p>
        </p:txBody>
      </p:sp>
      <p:sp>
        <p:nvSpPr>
          <p:cNvPr id="3" name="Text Placeholder 2"/>
          <p:cNvSpPr>
            <a:spLocks noGrp="1"/>
          </p:cNvSpPr>
          <p:nvPr>
            <p:ph type="body" idx="1"/>
          </p:nvPr>
        </p:nvSpPr>
        <p:spPr/>
        <p:txBody>
          <a:bodyPr/>
          <a:lstStyle/>
          <a:p>
            <a:pPr algn="ctr"/>
            <a:r>
              <a:rPr lang="en-US" cap="none" dirty="0"/>
              <a:t>Technology, Tool, Features, Use</a:t>
            </a:r>
            <a:endParaRPr lang="en-US" dirty="0"/>
          </a:p>
        </p:txBody>
      </p:sp>
    </p:spTree>
    <p:extLst>
      <p:ext uri="{BB962C8B-B14F-4D97-AF65-F5344CB8AC3E}">
        <p14:creationId xmlns:p14="http://schemas.microsoft.com/office/powerpoint/2010/main" val="358535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7089574"/>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a16="http://schemas.microsoft.com/office/drawing/2014/main" xmlns="" val="20000"/>
                    </a:ext>
                  </a:extLst>
                </a:gridCol>
                <a:gridCol w="5022469">
                  <a:extLst>
                    <a:ext uri="{9D8B030D-6E8A-4147-A177-3AD203B41FA5}">
                      <a16:colId xmlns:a16="http://schemas.microsoft.com/office/drawing/2014/main" xmlns=""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bg1"/>
                          </a:solidFill>
                        </a:rPr>
                        <a:t>Jibran Rasheed Khan </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MSIS-010/2018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0"/>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Muhammad </a:t>
                      </a:r>
                      <a:r>
                        <a:rPr lang="en-US" sz="1800" b="0" kern="1200" spc="300" baseline="0" dirty="0" err="1">
                          <a:solidFill>
                            <a:schemeClr val="bg1"/>
                          </a:solidFill>
                        </a:rPr>
                        <a:t>Waqar</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MSIS-011/2018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1"/>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Hafiz </a:t>
                      </a:r>
                      <a:r>
                        <a:rPr lang="en-US" sz="1800" b="0" kern="1200" spc="300" baseline="0" dirty="0" err="1">
                          <a:solidFill>
                            <a:schemeClr val="bg1"/>
                          </a:solidFill>
                        </a:rPr>
                        <a:t>Idrees</a:t>
                      </a:r>
                      <a:r>
                        <a:rPr lang="en-US" sz="1800" b="0" kern="1200" spc="300" baseline="0" dirty="0">
                          <a:solidFill>
                            <a:schemeClr val="bg1"/>
                          </a:solidFill>
                        </a:rPr>
                        <a:t> </a:t>
                      </a:r>
                      <a:r>
                        <a:rPr lang="en-US" sz="1800" b="0" kern="1200" spc="300" baseline="0" dirty="0" err="1">
                          <a:solidFill>
                            <a:schemeClr val="bg1"/>
                          </a:solidFill>
                        </a:rPr>
                        <a:t>Riaz</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MSIS-025/2018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half" idx="1"/>
          </p:nvPr>
        </p:nvSpPr>
        <p:spPr>
          <a:xfrm>
            <a:off x="1097280" y="1845736"/>
            <a:ext cx="4937760" cy="4569578"/>
          </a:xfrm>
        </p:spPr>
        <p:txBody>
          <a:bodyPr>
            <a:normAutofit fontScale="92500" lnSpcReduction="20000"/>
          </a:bodyPr>
          <a:lstStyle/>
          <a:p>
            <a:pPr>
              <a:buFont typeface="Wingdings" panose="05000000000000000000" pitchFamily="2" charset="2"/>
              <a:buChar char="Ø"/>
            </a:pPr>
            <a:r>
              <a:rPr lang="en-US" dirty="0" smtClean="0"/>
              <a:t>Objective</a:t>
            </a:r>
            <a:endParaRPr lang="en-US" dirty="0"/>
          </a:p>
          <a:p>
            <a:pPr>
              <a:buFont typeface="Wingdings" panose="05000000000000000000" pitchFamily="2" charset="2"/>
              <a:buChar char="Ø"/>
            </a:pPr>
            <a:r>
              <a:rPr lang="en-US" dirty="0"/>
              <a:t>Data </a:t>
            </a:r>
          </a:p>
          <a:p>
            <a:pPr lvl="1">
              <a:buFont typeface="Wingdings" panose="05000000000000000000" pitchFamily="2" charset="2"/>
              <a:buChar char="Ø"/>
            </a:pPr>
            <a:r>
              <a:rPr lang="en-US" dirty="0" smtClean="0"/>
              <a:t> Forms, Types, Classification </a:t>
            </a:r>
          </a:p>
          <a:p>
            <a:pPr lvl="1">
              <a:buFont typeface="Wingdings" panose="05000000000000000000" pitchFamily="2" charset="2"/>
              <a:buChar char="Ø"/>
            </a:pPr>
            <a:r>
              <a:rPr lang="en-US" dirty="0" smtClean="0"/>
              <a:t> Analysis</a:t>
            </a:r>
            <a:endParaRPr lang="en-US" dirty="0"/>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A vs A </a:t>
            </a:r>
          </a:p>
          <a:p>
            <a:pPr lvl="1">
              <a:buFont typeface="Wingdings" panose="05000000000000000000" pitchFamily="2" charset="2"/>
              <a:buChar char="Ø"/>
            </a:pPr>
            <a:r>
              <a:rPr lang="en-US" dirty="0"/>
              <a:t> Analytics Tools</a:t>
            </a:r>
          </a:p>
          <a:p>
            <a:pPr>
              <a:buFont typeface="Wingdings" panose="05000000000000000000" pitchFamily="2" charset="2"/>
              <a:buChar char="Ø"/>
            </a:pPr>
            <a:r>
              <a:rPr lang="en-US" dirty="0"/>
              <a:t> Big Data</a:t>
            </a:r>
          </a:p>
          <a:p>
            <a:pPr lvl="1">
              <a:buFont typeface="Wingdings" panose="05000000000000000000" pitchFamily="2" charset="2"/>
              <a:buChar char="Ø"/>
            </a:pPr>
            <a:r>
              <a:rPr lang="en-US" dirty="0"/>
              <a:t> Pillars</a:t>
            </a:r>
          </a:p>
          <a:p>
            <a:pPr lvl="1">
              <a:buFont typeface="Wingdings" panose="05000000000000000000" pitchFamily="2" charset="2"/>
              <a:buChar char="Ø"/>
            </a:pPr>
            <a:r>
              <a:rPr lang="en-US" dirty="0"/>
              <a:t> </a:t>
            </a:r>
            <a:r>
              <a:rPr lang="en-US" dirty="0" smtClean="0"/>
              <a:t>Sources &amp; Data Lake</a:t>
            </a:r>
            <a:endParaRPr lang="en-US" dirty="0"/>
          </a:p>
          <a:p>
            <a:pPr lvl="1">
              <a:buFont typeface="Wingdings" panose="05000000000000000000" pitchFamily="2" charset="2"/>
              <a:buChar char="Ø"/>
            </a:pPr>
            <a:r>
              <a:rPr lang="en-US" dirty="0"/>
              <a:t> Model</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Tools</a:t>
            </a:r>
          </a:p>
          <a:p>
            <a:pPr>
              <a:buFont typeface="Wingdings" panose="05000000000000000000" pitchFamily="2" charset="2"/>
              <a:buChar char="Ø"/>
            </a:pPr>
            <a:r>
              <a:rPr lang="en-US" dirty="0"/>
              <a:t>Algorithms</a:t>
            </a:r>
          </a:p>
          <a:p>
            <a:pPr lvl="1">
              <a:buFont typeface="Wingdings" panose="05000000000000000000" pitchFamily="2" charset="2"/>
              <a:buChar char="Ø"/>
            </a:pPr>
            <a:r>
              <a:rPr lang="en-US" dirty="0"/>
              <a:t> Classification</a:t>
            </a:r>
          </a:p>
          <a:p>
            <a:pPr lvl="1">
              <a:buFont typeface="Wingdings" panose="05000000000000000000" pitchFamily="2" charset="2"/>
              <a:buChar char="Ø"/>
            </a:pPr>
            <a:r>
              <a:rPr lang="en-US" dirty="0"/>
              <a:t> Big Data &amp; </a:t>
            </a:r>
            <a:r>
              <a:rPr lang="en-US" dirty="0" smtClean="0"/>
              <a:t>Analytics </a:t>
            </a:r>
            <a:r>
              <a:rPr lang="en-US" dirty="0"/>
              <a:t>Algorithms</a:t>
            </a:r>
          </a:p>
        </p:txBody>
      </p:sp>
      <p:sp>
        <p:nvSpPr>
          <p:cNvPr id="4" name="Content Placeholder 3"/>
          <p:cNvSpPr>
            <a:spLocks noGrp="1"/>
          </p:cNvSpPr>
          <p:nvPr>
            <p:ph sz="half" idx="2"/>
          </p:nvPr>
        </p:nvSpPr>
        <p:spPr>
          <a:xfrm>
            <a:off x="6217920" y="1845734"/>
            <a:ext cx="4937760" cy="4437697"/>
          </a:xfrm>
        </p:spPr>
        <p:txBody>
          <a:bodyPr>
            <a:normAutofit fontScale="92500" lnSpcReduction="20000"/>
          </a:bodyPr>
          <a:lstStyle/>
          <a:p>
            <a:pPr>
              <a:buFont typeface="Wingdings" panose="05000000000000000000" pitchFamily="2" charset="2"/>
              <a:buChar char="Ø"/>
            </a:pPr>
            <a:r>
              <a:rPr lang="en-US" dirty="0"/>
              <a:t> Comparison</a:t>
            </a:r>
          </a:p>
          <a:p>
            <a:pPr lvl="1">
              <a:buFont typeface="Wingdings" panose="05000000000000000000" pitchFamily="2" charset="2"/>
              <a:buChar char="Ø"/>
            </a:pPr>
            <a:r>
              <a:rPr lang="en-US" dirty="0"/>
              <a:t> Technology</a:t>
            </a:r>
          </a:p>
          <a:p>
            <a:pPr lvl="1">
              <a:buFont typeface="Wingdings" panose="05000000000000000000" pitchFamily="2" charset="2"/>
              <a:buChar char="Ø"/>
            </a:pPr>
            <a:r>
              <a:rPr lang="en-US" dirty="0"/>
              <a:t> Tools </a:t>
            </a:r>
          </a:p>
          <a:p>
            <a:pPr lvl="1">
              <a:buFont typeface="Wingdings" panose="05000000000000000000" pitchFamily="2" charset="2"/>
              <a:buChar char="Ø"/>
            </a:pPr>
            <a:r>
              <a:rPr lang="en-US" dirty="0"/>
              <a:t> Feature</a:t>
            </a:r>
          </a:p>
          <a:p>
            <a:pPr lvl="1">
              <a:buFont typeface="Wingdings" panose="05000000000000000000" pitchFamily="2" charset="2"/>
              <a:buChar char="Ø"/>
            </a:pPr>
            <a:r>
              <a:rPr lang="en-US" dirty="0"/>
              <a:t> Use </a:t>
            </a:r>
          </a:p>
          <a:p>
            <a:pPr>
              <a:buFont typeface="Wingdings" panose="05000000000000000000" pitchFamily="2" charset="2"/>
              <a:buChar char="Ø"/>
            </a:pPr>
            <a:r>
              <a:rPr lang="en-US" dirty="0"/>
              <a:t> New Propose Model</a:t>
            </a:r>
          </a:p>
          <a:p>
            <a:pPr>
              <a:buFont typeface="Wingdings" panose="05000000000000000000" pitchFamily="2" charset="2"/>
              <a:buChar char="Ø"/>
            </a:pPr>
            <a:r>
              <a:rPr lang="en-US" dirty="0"/>
              <a:t> Conclusion</a:t>
            </a:r>
          </a:p>
          <a:p>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or Framework 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a:t>
            </a:r>
          </a:p>
        </p:txBody>
      </p:sp>
      <p:sp>
        <p:nvSpPr>
          <p:cNvPr id="3" name="Text Placeholder 2"/>
          <p:cNvSpPr>
            <a:spLocks noGrp="1"/>
          </p:cNvSpPr>
          <p:nvPr>
            <p:ph type="body" idx="1"/>
          </p:nvPr>
        </p:nvSpPr>
        <p:spPr/>
        <p:txBody>
          <a:bodyPr/>
          <a:lstStyle/>
          <a:p>
            <a:pPr marL="0" lvl="1" algn="ctr"/>
            <a:r>
              <a:rPr lang="en-US" dirty="0" smtClean="0"/>
              <a:t>FORMS, TYPES,  CLASSIFICATION, ANALYSIS</a:t>
            </a:r>
            <a:r>
              <a:rPr lang="en-US" dirty="0"/>
              <a:t>, ANALYTICS, A vs A, ANALYTICS TOOLS</a:t>
            </a:r>
          </a:p>
          <a:p>
            <a:endParaRPr lang="en-US" dirty="0"/>
          </a:p>
        </p:txBody>
      </p:sp>
    </p:spTree>
    <p:extLst>
      <p:ext uri="{BB962C8B-B14F-4D97-AF65-F5344CB8AC3E}">
        <p14:creationId xmlns:p14="http://schemas.microsoft.com/office/powerpoint/2010/main" val="42301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a:t>
            </a:r>
          </a:p>
        </p:txBody>
      </p:sp>
      <p:sp>
        <p:nvSpPr>
          <p:cNvPr id="5" name="Content Placeholder 4"/>
          <p:cNvSpPr>
            <a:spLocks noGrp="1"/>
          </p:cNvSpPr>
          <p:nvPr>
            <p:ph idx="1"/>
          </p:nvPr>
        </p:nvSpPr>
        <p:spPr>
          <a:xfrm>
            <a:off x="1097280" y="1845734"/>
            <a:ext cx="10058400" cy="4023360"/>
          </a:xfrm>
        </p:spPr>
        <p:txBody>
          <a:bodyPr>
            <a:normAutofit/>
          </a:bodyPr>
          <a:lstStyle/>
          <a:p>
            <a:r>
              <a:rPr lang="en-US" sz="3200" b="1" dirty="0"/>
              <a:t>DEFINITION</a:t>
            </a:r>
          </a:p>
          <a:p>
            <a:pPr algn="justLow"/>
            <a:r>
              <a:rPr lang="en-US" dirty="0"/>
              <a:t>It is something that could be measured, collected, reported, analyzed, stored, and whereupon it can be visualized using graphs, images or other analysis tools.</a:t>
            </a:r>
            <a:endParaRPr lang="en-US" dirty="0">
              <a:latin typeface="+mj-lt"/>
            </a:endParaRPr>
          </a:p>
          <a:p>
            <a:r>
              <a:rPr lang="en-US" dirty="0"/>
              <a:t>Data, in general concept refers to the facts that has information or knowledge.</a:t>
            </a:r>
          </a:p>
          <a:p>
            <a:endParaRPr lang="en-US" dirty="0">
              <a:latin typeface="+mj-lt"/>
            </a:endParaRPr>
          </a:p>
        </p:txBody>
      </p:sp>
    </p:spTree>
    <p:extLst>
      <p:ext uri="{BB962C8B-B14F-4D97-AF65-F5344CB8AC3E}">
        <p14:creationId xmlns:p14="http://schemas.microsoft.com/office/powerpoint/2010/main" val="14674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FORMS</a:t>
            </a:r>
            <a:endParaRPr lang="en-US" dirty="0"/>
          </a:p>
        </p:txBody>
      </p:sp>
      <p:sp>
        <p:nvSpPr>
          <p:cNvPr id="3" name="Content Placeholder 2"/>
          <p:cNvSpPr>
            <a:spLocks noGrp="1"/>
          </p:cNvSpPr>
          <p:nvPr>
            <p:ph sz="half" idx="1"/>
          </p:nvPr>
        </p:nvSpPr>
        <p:spPr/>
        <p:txBody>
          <a:bodyPr>
            <a:normAutofit/>
          </a:bodyPr>
          <a:lstStyle/>
          <a:p>
            <a:pPr marL="0" indent="0">
              <a:buNone/>
            </a:pPr>
            <a:r>
              <a:rPr lang="en-US" sz="3200" b="1" dirty="0"/>
              <a:t>CORE DATA FORMS</a:t>
            </a:r>
          </a:p>
          <a:p>
            <a:pPr>
              <a:buFont typeface="Wingdings" panose="05000000000000000000" pitchFamily="2" charset="2"/>
              <a:buChar char="v"/>
            </a:pPr>
            <a:r>
              <a:rPr lang="en-US" dirty="0" smtClean="0"/>
              <a:t> Number</a:t>
            </a:r>
          </a:p>
          <a:p>
            <a:pPr>
              <a:buFont typeface="Wingdings" panose="05000000000000000000" pitchFamily="2" charset="2"/>
              <a:buChar char="v"/>
            </a:pPr>
            <a:r>
              <a:rPr lang="en-US" dirty="0"/>
              <a:t> </a:t>
            </a:r>
            <a:r>
              <a:rPr lang="en-US" dirty="0" smtClean="0"/>
              <a:t>Text</a:t>
            </a:r>
          </a:p>
          <a:p>
            <a:pPr>
              <a:buFont typeface="Wingdings" panose="05000000000000000000" pitchFamily="2" charset="2"/>
              <a:buChar char="v"/>
            </a:pPr>
            <a:r>
              <a:rPr lang="en-US" dirty="0"/>
              <a:t> </a:t>
            </a:r>
            <a:r>
              <a:rPr lang="en-US" dirty="0" smtClean="0"/>
              <a:t>Image</a:t>
            </a:r>
          </a:p>
          <a:p>
            <a:pPr>
              <a:buFont typeface="Wingdings" panose="05000000000000000000" pitchFamily="2" charset="2"/>
              <a:buChar char="v"/>
            </a:pPr>
            <a:r>
              <a:rPr lang="en-US" dirty="0"/>
              <a:t> </a:t>
            </a:r>
            <a:r>
              <a:rPr lang="en-US" dirty="0" smtClean="0"/>
              <a:t>Audio </a:t>
            </a:r>
          </a:p>
          <a:p>
            <a:pPr>
              <a:buFont typeface="Wingdings" panose="05000000000000000000" pitchFamily="2" charset="2"/>
              <a:buChar char="v"/>
            </a:pPr>
            <a:r>
              <a:rPr lang="en-US" dirty="0"/>
              <a:t> </a:t>
            </a:r>
            <a:r>
              <a:rPr lang="en-US" dirty="0" smtClean="0"/>
              <a:t>Video</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Tree>
    <p:extLst>
      <p:ext uri="{BB962C8B-B14F-4D97-AF65-F5344CB8AC3E}">
        <p14:creationId xmlns:p14="http://schemas.microsoft.com/office/powerpoint/2010/main" val="378411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sz="half" idx="1"/>
          </p:nvPr>
        </p:nvSpPr>
        <p:spPr/>
        <p:txBody>
          <a:bodyPr>
            <a:normAutofit fontScale="85000" lnSpcReduction="20000"/>
          </a:bodyPr>
          <a:lstStyle/>
          <a:p>
            <a:pPr>
              <a:buFont typeface="Wingdings" panose="05000000000000000000" pitchFamily="2" charset="2"/>
              <a:buChar char="v"/>
            </a:pPr>
            <a:r>
              <a:rPr lang="en-US" dirty="0"/>
              <a:t> Observational </a:t>
            </a:r>
          </a:p>
          <a:p>
            <a:pPr>
              <a:buFont typeface="Wingdings" panose="05000000000000000000" pitchFamily="2" charset="2"/>
              <a:buChar char="v"/>
            </a:pPr>
            <a:r>
              <a:rPr lang="en-US" dirty="0"/>
              <a:t> Simulation</a:t>
            </a:r>
          </a:p>
          <a:p>
            <a:pPr>
              <a:buFont typeface="Wingdings" panose="05000000000000000000" pitchFamily="2" charset="2"/>
              <a:buChar char="v"/>
            </a:pPr>
            <a:r>
              <a:rPr lang="en-US" dirty="0"/>
              <a:t> Experimental</a:t>
            </a:r>
          </a:p>
          <a:p>
            <a:pPr>
              <a:buFont typeface="Wingdings" panose="05000000000000000000" pitchFamily="2" charset="2"/>
              <a:buChar char="v"/>
            </a:pPr>
            <a:r>
              <a:rPr lang="en-US" dirty="0"/>
              <a:t> Derived or Compiled</a:t>
            </a:r>
          </a:p>
          <a:p>
            <a:pPr>
              <a:buFont typeface="Wingdings" panose="05000000000000000000" pitchFamily="2" charset="2"/>
              <a:buChar char="v"/>
            </a:pPr>
            <a:r>
              <a:rPr lang="en-US" dirty="0"/>
              <a:t> Machine</a:t>
            </a:r>
          </a:p>
          <a:p>
            <a:pPr>
              <a:buFont typeface="Wingdings" panose="05000000000000000000" pitchFamily="2" charset="2"/>
              <a:buChar char="v"/>
            </a:pPr>
            <a:r>
              <a:rPr lang="en-US" dirty="0"/>
              <a:t> Time-stamped</a:t>
            </a:r>
          </a:p>
          <a:p>
            <a:pPr>
              <a:buFont typeface="Wingdings" panose="05000000000000000000" pitchFamily="2" charset="2"/>
              <a:buChar char="v"/>
            </a:pPr>
            <a:r>
              <a:rPr lang="en-US" dirty="0"/>
              <a:t> Spatiotemporal </a:t>
            </a:r>
          </a:p>
          <a:p>
            <a:pPr>
              <a:buFont typeface="Wingdings" panose="05000000000000000000" pitchFamily="2" charset="2"/>
              <a:buChar char="v"/>
            </a:pPr>
            <a:r>
              <a:rPr lang="en-US" dirty="0"/>
              <a:t> Open</a:t>
            </a:r>
          </a:p>
          <a:p>
            <a:pPr>
              <a:buFont typeface="Wingdings" panose="05000000000000000000" pitchFamily="2" charset="2"/>
              <a:buChar char="v"/>
            </a:pPr>
            <a:r>
              <a:rPr lang="en-US" dirty="0"/>
              <a:t> Dark </a:t>
            </a:r>
          </a:p>
          <a:p>
            <a:pPr>
              <a:buFont typeface="Wingdings" panose="05000000000000000000" pitchFamily="2" charset="2"/>
              <a:buChar char="v"/>
            </a:pPr>
            <a:r>
              <a:rPr lang="en-US" dirty="0"/>
              <a:t> Real time</a:t>
            </a:r>
          </a:p>
          <a:p>
            <a:pPr>
              <a:buFont typeface="Wingdings" panose="05000000000000000000" pitchFamily="2" charset="2"/>
              <a:buChar char="v"/>
            </a:pPr>
            <a:r>
              <a:rPr lang="en-US" dirty="0"/>
              <a:t> Operational</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
        <p:nvSpPr>
          <p:cNvPr id="8" name="TextBox 7"/>
          <p:cNvSpPr txBox="1"/>
          <p:nvPr/>
        </p:nvSpPr>
        <p:spPr>
          <a:xfrm>
            <a:off x="6350000" y="4140446"/>
            <a:ext cx="4711337" cy="1754326"/>
          </a:xfrm>
          <a:prstGeom prst="rect">
            <a:avLst/>
          </a:prstGeom>
          <a:noFill/>
        </p:spPr>
        <p:txBody>
          <a:bodyPr wrap="square" rtlCol="0">
            <a:spAutoFit/>
          </a:bodyPr>
          <a:lstStyle/>
          <a:p>
            <a:r>
              <a:rPr lang="en-US" dirty="0"/>
              <a:t>                Observational  	Simulation</a:t>
            </a:r>
          </a:p>
          <a:p>
            <a:r>
              <a:rPr lang="en-US" dirty="0"/>
              <a:t>      Experimental 	    Dark	 	Derived </a:t>
            </a:r>
          </a:p>
          <a:p>
            <a:r>
              <a:rPr lang="en-US" dirty="0"/>
              <a:t>	 Compiled 	Open  </a:t>
            </a:r>
          </a:p>
          <a:p>
            <a:r>
              <a:rPr lang="en-US" dirty="0"/>
              <a:t>Machine            Time-stamped       Operational</a:t>
            </a:r>
          </a:p>
          <a:p>
            <a:r>
              <a:rPr lang="en-US" dirty="0"/>
              <a:t>              Spatiotemporal        Real time</a:t>
            </a:r>
          </a:p>
          <a:p>
            <a:r>
              <a:rPr lang="en-US" dirty="0"/>
              <a:t>….. 	…	…..	...	…..        ... </a:t>
            </a:r>
          </a:p>
        </p:txBody>
      </p:sp>
    </p:spTree>
    <p:extLst>
      <p:ext uri="{BB962C8B-B14F-4D97-AF65-F5344CB8AC3E}">
        <p14:creationId xmlns:p14="http://schemas.microsoft.com/office/powerpoint/2010/main" val="273316469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1522</TotalTime>
  <Words>456</Words>
  <Application>Microsoft Office PowerPoint</Application>
  <PresentationFormat>Widescreen</PresentationFormat>
  <Paragraphs>108</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Calibri Light</vt:lpstr>
      <vt:lpstr>Wingdings</vt:lpstr>
      <vt:lpstr>Retrospect</vt:lpstr>
      <vt:lpstr>Data Science Mega Tool-Set Comparison and Model</vt:lpstr>
      <vt:lpstr>Distributed Systems CT-509</vt:lpstr>
      <vt:lpstr>Team</vt:lpstr>
      <vt:lpstr>Outline</vt:lpstr>
      <vt:lpstr>Objectives</vt:lpstr>
      <vt:lpstr>DATA</vt:lpstr>
      <vt:lpstr>THE DATA</vt:lpstr>
      <vt:lpstr>DATA: FORMS</vt:lpstr>
      <vt:lpstr>DATA: TYPES</vt:lpstr>
      <vt:lpstr>DATA: CLASSIFICATION</vt:lpstr>
      <vt:lpstr>DATA: ANALYSIS</vt:lpstr>
      <vt:lpstr>BIG DATA</vt:lpstr>
      <vt:lpstr>Big Data</vt:lpstr>
      <vt:lpstr>Big Data: Tools</vt:lpstr>
      <vt:lpstr>Big Data: Tools</vt:lpstr>
      <vt:lpstr>ALGORITHMS</vt:lpstr>
      <vt:lpstr>COMPARISON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Jibran Rasheed</cp:lastModifiedBy>
  <cp:revision>95</cp:revision>
  <dcterms:created xsi:type="dcterms:W3CDTF">2019-01-11T06:48:12Z</dcterms:created>
  <dcterms:modified xsi:type="dcterms:W3CDTF">2019-01-21T05:40:45Z</dcterms:modified>
</cp:coreProperties>
</file>