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7"/>
  </p:notesMasterIdLst>
  <p:sldIdLst>
    <p:sldId id="256" r:id="rId2"/>
    <p:sldId id="258" r:id="rId3"/>
    <p:sldId id="257" r:id="rId4"/>
    <p:sldId id="260" r:id="rId5"/>
    <p:sldId id="259" r:id="rId6"/>
    <p:sldId id="264" r:id="rId7"/>
    <p:sldId id="267" r:id="rId8"/>
    <p:sldId id="268" r:id="rId9"/>
    <p:sldId id="269" r:id="rId10"/>
    <p:sldId id="263" r:id="rId11"/>
    <p:sldId id="261" r:id="rId12"/>
    <p:sldId id="262" r:id="rId13"/>
    <p:sldId id="270" r:id="rId14"/>
    <p:sldId id="265"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55" autoAdjust="0"/>
  </p:normalViewPr>
  <p:slideViewPr>
    <p:cSldViewPr snapToGrid="0">
      <p:cViewPr varScale="1">
        <p:scale>
          <a:sx n="72" d="100"/>
          <a:sy n="72" d="100"/>
        </p:scale>
        <p:origin x="41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E3ABC5-6C6D-49D2-9FFB-15BACE4436B8}" type="datetimeFigureOut">
              <a:rPr lang="en-US" smtClean="0"/>
              <a:t>1/19/2019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B0FF17-3803-4CB5-ACD9-64695F88EA67}" type="slidenum">
              <a:rPr lang="en-US" smtClean="0"/>
              <a:t>‹#›</a:t>
            </a:fld>
            <a:endParaRPr lang="en-US"/>
          </a:p>
        </p:txBody>
      </p:sp>
    </p:spTree>
    <p:extLst>
      <p:ext uri="{BB962C8B-B14F-4D97-AF65-F5344CB8AC3E}">
        <p14:creationId xmlns:p14="http://schemas.microsoft.com/office/powerpoint/2010/main" val="3814107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B0FF17-3803-4CB5-ACD9-64695F88EA67}" type="slidenum">
              <a:rPr lang="en-US" smtClean="0"/>
              <a:t>7</a:t>
            </a:fld>
            <a:endParaRPr lang="en-US"/>
          </a:p>
        </p:txBody>
      </p:sp>
    </p:spTree>
    <p:extLst>
      <p:ext uri="{BB962C8B-B14F-4D97-AF65-F5344CB8AC3E}">
        <p14:creationId xmlns:p14="http://schemas.microsoft.com/office/powerpoint/2010/main" val="1752228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712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93442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124190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195108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50AB1F-9C50-41A2-BE99-4D3D06C85678}"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6621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50AB1F-9C50-41A2-BE99-4D3D06C85678}" type="datetimeFigureOut">
              <a:rPr lang="en-US" smtClean="0"/>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027596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50AB1F-9C50-41A2-BE99-4D3D06C85678}" type="datetimeFigureOut">
              <a:rPr lang="en-US" smtClean="0"/>
              <a:t>1/19/2019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848275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50AB1F-9C50-41A2-BE99-4D3D06C85678}" type="datetimeFigureOut">
              <a:rPr lang="en-US" smtClean="0"/>
              <a:t>1/19/2019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340815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E50AB1F-9C50-41A2-BE99-4D3D06C85678}" type="datetimeFigureOut">
              <a:rPr lang="en-US" smtClean="0"/>
              <a:t>1/19/2019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178142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E50AB1F-9C50-41A2-BE99-4D3D06C85678}" type="datetimeFigureOut">
              <a:rPr lang="en-US" smtClean="0"/>
              <a:t>1/19/2019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59913E-C377-495D-8BA2-F6350996610F}" type="slidenum">
              <a:rPr lang="en-US" smtClean="0"/>
              <a:t>‹#›</a:t>
            </a:fld>
            <a:endParaRPr lang="en-US"/>
          </a:p>
        </p:txBody>
      </p:sp>
    </p:spTree>
    <p:extLst>
      <p:ext uri="{BB962C8B-B14F-4D97-AF65-F5344CB8AC3E}">
        <p14:creationId xmlns:p14="http://schemas.microsoft.com/office/powerpoint/2010/main" val="1297065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50AB1F-9C50-41A2-BE99-4D3D06C85678}" type="datetimeFigureOut">
              <a:rPr lang="en-US" smtClean="0"/>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93070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E50AB1F-9C50-41A2-BE99-4D3D06C85678}" type="datetimeFigureOut">
              <a:rPr lang="en-US" smtClean="0"/>
              <a:t>1/19/2019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59913E-C377-495D-8BA2-F6350996610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25654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Data Science Mega Tool-Set Comparison and Model</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04153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BIG DATA</a:t>
            </a:r>
          </a:p>
        </p:txBody>
      </p:sp>
      <p:sp>
        <p:nvSpPr>
          <p:cNvPr id="5" name="Text Placeholder 4"/>
          <p:cNvSpPr>
            <a:spLocks noGrp="1"/>
          </p:cNvSpPr>
          <p:nvPr>
            <p:ph type="body" idx="1"/>
          </p:nvPr>
        </p:nvSpPr>
        <p:spPr/>
        <p:txBody>
          <a:bodyPr>
            <a:normAutofit/>
          </a:bodyPr>
          <a:lstStyle/>
          <a:p>
            <a:pPr marL="0" lvl="1" algn="ctr"/>
            <a:r>
              <a:rPr lang="en-US" sz="2000" dirty="0"/>
              <a:t>PILLARS, SOURCES, MODEL, TOOLS</a:t>
            </a:r>
          </a:p>
        </p:txBody>
      </p:sp>
    </p:spTree>
    <p:extLst>
      <p:ext uri="{BB962C8B-B14F-4D97-AF65-F5344CB8AC3E}">
        <p14:creationId xmlns:p14="http://schemas.microsoft.com/office/powerpoint/2010/main" val="2241138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27C6F-3982-4E54-AA66-B4E0AA33FF66}"/>
              </a:ext>
            </a:extLst>
          </p:cNvPr>
          <p:cNvSpPr>
            <a:spLocks noGrp="1"/>
          </p:cNvSpPr>
          <p:nvPr>
            <p:ph type="title"/>
          </p:nvPr>
        </p:nvSpPr>
        <p:spPr/>
        <p:txBody>
          <a:bodyPr/>
          <a:lstStyle/>
          <a:p>
            <a:r>
              <a:rPr lang="en-US" dirty="0"/>
              <a:t>Big Data</a:t>
            </a:r>
            <a:endParaRPr lang="x-none" dirty="0"/>
          </a:p>
        </p:txBody>
      </p:sp>
      <p:sp>
        <p:nvSpPr>
          <p:cNvPr id="3" name="Content Placeholder 2">
            <a:extLst>
              <a:ext uri="{FF2B5EF4-FFF2-40B4-BE49-F238E27FC236}">
                <a16:creationId xmlns:a16="http://schemas.microsoft.com/office/drawing/2014/main" id="{1134DAC4-9E94-441C-A9BE-87750F6F60A2}"/>
              </a:ext>
            </a:extLst>
          </p:cNvPr>
          <p:cNvSpPr>
            <a:spLocks noGrp="1"/>
          </p:cNvSpPr>
          <p:nvPr>
            <p:ph idx="1"/>
          </p:nvPr>
        </p:nvSpPr>
        <p:spPr/>
        <p:txBody>
          <a:bodyPr>
            <a:normAutofit/>
          </a:bodyPr>
          <a:lstStyle/>
          <a:p>
            <a:r>
              <a:rPr lang="en-US" sz="3200" b="1" dirty="0"/>
              <a:t>DEFINITION </a:t>
            </a:r>
          </a:p>
          <a:p>
            <a:r>
              <a:rPr lang="en-US" dirty="0">
                <a:latin typeface="+mj-lt"/>
              </a:rPr>
              <a:t>Extremely large data sets that may be analyzed computationally to reveal patterns, trends, and associations, especially relating to human behavior and interactions.</a:t>
            </a:r>
          </a:p>
          <a:p>
            <a:r>
              <a:rPr lang="en-US" dirty="0">
                <a:latin typeface="+mj-lt"/>
              </a:rPr>
              <a:t>Big data is a term that describes the large volume of data – both structured and unstructured – that inundates a business on a day-to-day basis. But it’s not the amount of data that’s important. It’s what organizations do with the data that matters. Big data can be analyzed for insights that lead to better decisions and strategic business moves.</a:t>
            </a:r>
          </a:p>
          <a:p>
            <a:endParaRPr lang="x-none" dirty="0"/>
          </a:p>
        </p:txBody>
      </p:sp>
    </p:spTree>
    <p:extLst>
      <p:ext uri="{BB962C8B-B14F-4D97-AF65-F5344CB8AC3E}">
        <p14:creationId xmlns:p14="http://schemas.microsoft.com/office/powerpoint/2010/main" val="196455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AC600-D16C-47B7-9075-94DA61007B25}"/>
              </a:ext>
            </a:extLst>
          </p:cNvPr>
          <p:cNvSpPr>
            <a:spLocks noGrp="1"/>
          </p:cNvSpPr>
          <p:nvPr>
            <p:ph type="title"/>
          </p:nvPr>
        </p:nvSpPr>
        <p:spPr>
          <a:xfrm>
            <a:off x="1097280" y="286603"/>
            <a:ext cx="10058400" cy="1450757"/>
          </a:xfrm>
        </p:spPr>
        <p:txBody>
          <a:bodyPr/>
          <a:lstStyle/>
          <a:p>
            <a:r>
              <a:rPr lang="en-US" dirty="0"/>
              <a:t>Big Data: Tools</a:t>
            </a:r>
            <a:endParaRPr lang="x-none" dirty="0"/>
          </a:p>
        </p:txBody>
      </p:sp>
      <p:sp>
        <p:nvSpPr>
          <p:cNvPr id="3" name="Content Placeholder 2">
            <a:extLst>
              <a:ext uri="{FF2B5EF4-FFF2-40B4-BE49-F238E27FC236}">
                <a16:creationId xmlns:a16="http://schemas.microsoft.com/office/drawing/2014/main" id="{DDC8679B-3323-4E4B-ABD6-BD8748DF3AEB}"/>
              </a:ext>
            </a:extLst>
          </p:cNvPr>
          <p:cNvSpPr>
            <a:spLocks noGrp="1"/>
          </p:cNvSpPr>
          <p:nvPr>
            <p:ph idx="1"/>
          </p:nvPr>
        </p:nvSpPr>
        <p:spPr/>
        <p:txBody>
          <a:bodyPr/>
          <a:lstStyle/>
          <a:p>
            <a:pPr marL="0" indent="0">
              <a:buNone/>
            </a:pPr>
            <a:r>
              <a:rPr lang="en-US" sz="3200" b="1" dirty="0"/>
              <a:t>Hadoop</a:t>
            </a:r>
            <a:endParaRPr lang="en-US" b="1" dirty="0"/>
          </a:p>
          <a:p>
            <a:pPr>
              <a:buFont typeface="Wingdings" panose="05000000000000000000" pitchFamily="2" charset="2"/>
              <a:buChar char="v"/>
            </a:pPr>
            <a:r>
              <a:rPr lang="en-US" dirty="0"/>
              <a:t>Hadoop software library is a framework</a:t>
            </a:r>
          </a:p>
          <a:p>
            <a:pPr>
              <a:buFont typeface="Wingdings" panose="05000000000000000000" pitchFamily="2" charset="2"/>
              <a:buChar char="v"/>
            </a:pPr>
            <a:r>
              <a:rPr lang="en-US" dirty="0"/>
              <a:t>Help in distributed processing of large data sets across clusters of computers</a:t>
            </a:r>
          </a:p>
          <a:p>
            <a:pPr>
              <a:buFont typeface="Wingdings" panose="05000000000000000000" pitchFamily="2" charset="2"/>
              <a:buChar char="v"/>
            </a:pPr>
            <a:r>
              <a:rPr lang="en-US" dirty="0"/>
              <a:t>Two method to start single node or cluster mode</a:t>
            </a:r>
          </a:p>
          <a:p>
            <a:pPr>
              <a:buFont typeface="Wingdings" panose="05000000000000000000" pitchFamily="2" charset="2"/>
              <a:buChar char="v"/>
            </a:pPr>
            <a:r>
              <a:rPr lang="en-US" dirty="0"/>
              <a:t>Latest stable version is 2.9.2 </a:t>
            </a:r>
          </a:p>
          <a:p>
            <a:pPr>
              <a:buFont typeface="Wingdings" panose="05000000000000000000" pitchFamily="2" charset="2"/>
              <a:buChar char="v"/>
            </a:pPr>
            <a:r>
              <a:rPr lang="en-US" dirty="0"/>
              <a:t>Few Important features are HDFS, YARN,MAPREDUCE, cost efficient, Hadoop libraries and many more</a:t>
            </a:r>
          </a:p>
        </p:txBody>
      </p:sp>
    </p:spTree>
    <p:extLst>
      <p:ext uri="{BB962C8B-B14F-4D97-AF65-F5344CB8AC3E}">
        <p14:creationId xmlns:p14="http://schemas.microsoft.com/office/powerpoint/2010/main" val="2845727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CE7563-67E4-470C-A76A-FD376D4C2471}"/>
              </a:ext>
            </a:extLst>
          </p:cNvPr>
          <p:cNvSpPr>
            <a:spLocks noGrp="1"/>
          </p:cNvSpPr>
          <p:nvPr>
            <p:ph idx="1"/>
          </p:nvPr>
        </p:nvSpPr>
        <p:spPr/>
        <p:txBody>
          <a:bodyPr>
            <a:normAutofit/>
          </a:bodyPr>
          <a:lstStyle/>
          <a:p>
            <a:r>
              <a:rPr lang="en-US" sz="3200" dirty="0"/>
              <a:t>SPARK</a:t>
            </a:r>
          </a:p>
          <a:p>
            <a:pPr>
              <a:buFont typeface="Wingdings" panose="05000000000000000000" pitchFamily="2" charset="2"/>
              <a:buChar char="v"/>
            </a:pPr>
            <a:r>
              <a:rPr lang="en-PK" dirty="0"/>
              <a:t>Apache Spark is the alternative — and in many aspects the successor — of Apache Hadoop. </a:t>
            </a:r>
            <a:endParaRPr lang="en-US" dirty="0"/>
          </a:p>
          <a:p>
            <a:pPr>
              <a:buFont typeface="Wingdings" panose="05000000000000000000" pitchFamily="2" charset="2"/>
              <a:buChar char="v"/>
            </a:pPr>
            <a:r>
              <a:rPr lang="en-US" dirty="0"/>
              <a:t>Built </a:t>
            </a:r>
            <a:r>
              <a:rPr lang="en-PK" dirty="0"/>
              <a:t>to address the shortcomings of Hadoop</a:t>
            </a:r>
            <a:r>
              <a:rPr lang="en-US" dirty="0"/>
              <a:t>.</a:t>
            </a:r>
          </a:p>
          <a:p>
            <a:pPr>
              <a:buFont typeface="Wingdings" panose="05000000000000000000" pitchFamily="2" charset="2"/>
              <a:buChar char="v"/>
            </a:pPr>
            <a:r>
              <a:rPr lang="en-US" dirty="0"/>
              <a:t>Apache Spark achieves high performance for both batch and streaming data.</a:t>
            </a:r>
          </a:p>
          <a:p>
            <a:pPr>
              <a:buFont typeface="Wingdings" panose="05000000000000000000" pitchFamily="2" charset="2"/>
              <a:buChar char="v"/>
            </a:pPr>
            <a:r>
              <a:rPr lang="en-US" dirty="0"/>
              <a:t>Run workload 100X faster.</a:t>
            </a:r>
          </a:p>
          <a:p>
            <a:pPr>
              <a:buFont typeface="Wingdings" panose="05000000000000000000" pitchFamily="2" charset="2"/>
              <a:buChar char="v"/>
            </a:pPr>
            <a:r>
              <a:rPr lang="en-US" dirty="0"/>
              <a:t>Offers over 80 high-level operators that make it easy to build parallel apps.</a:t>
            </a:r>
          </a:p>
          <a:p>
            <a:pPr>
              <a:buFont typeface="Wingdings" panose="05000000000000000000" pitchFamily="2" charset="2"/>
              <a:buChar char="v"/>
            </a:pPr>
            <a:r>
              <a:rPr lang="en-US" dirty="0"/>
              <a:t> It powers a stack of libraries including SQL and </a:t>
            </a:r>
            <a:r>
              <a:rPr lang="en-US" dirty="0" err="1"/>
              <a:t>DataFrames</a:t>
            </a:r>
            <a:r>
              <a:rPr lang="en-US" dirty="0"/>
              <a:t>, MLlib for machine learning, GraphX, and Spark Streaming</a:t>
            </a:r>
            <a:endParaRPr lang="en-PK" dirty="0"/>
          </a:p>
        </p:txBody>
      </p:sp>
      <p:sp>
        <p:nvSpPr>
          <p:cNvPr id="4" name="Title 1">
            <a:extLst>
              <a:ext uri="{FF2B5EF4-FFF2-40B4-BE49-F238E27FC236}">
                <a16:creationId xmlns:a16="http://schemas.microsoft.com/office/drawing/2014/main" id="{D1F22F75-6806-481E-A0D8-FC161C3266D1}"/>
              </a:ext>
            </a:extLst>
          </p:cNvPr>
          <p:cNvSpPr>
            <a:spLocks noGrp="1"/>
          </p:cNvSpPr>
          <p:nvPr>
            <p:ph type="title"/>
          </p:nvPr>
        </p:nvSpPr>
        <p:spPr>
          <a:xfrm>
            <a:off x="1096963" y="287338"/>
            <a:ext cx="10058400" cy="1449387"/>
          </a:xfrm>
        </p:spPr>
        <p:txBody>
          <a:bodyPr/>
          <a:lstStyle/>
          <a:p>
            <a:r>
              <a:rPr lang="en-US" dirty="0"/>
              <a:t>Big Data: Tools</a:t>
            </a:r>
            <a:endParaRPr lang="x-none" dirty="0"/>
          </a:p>
        </p:txBody>
      </p:sp>
    </p:spTree>
    <p:extLst>
      <p:ext uri="{BB962C8B-B14F-4D97-AF65-F5344CB8AC3E}">
        <p14:creationId xmlns:p14="http://schemas.microsoft.com/office/powerpoint/2010/main" val="2181567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ALGORITHMS</a:t>
            </a:r>
          </a:p>
        </p:txBody>
      </p:sp>
      <p:sp>
        <p:nvSpPr>
          <p:cNvPr id="3" name="Text Placeholder 2"/>
          <p:cNvSpPr>
            <a:spLocks noGrp="1"/>
          </p:cNvSpPr>
          <p:nvPr>
            <p:ph type="body" idx="1"/>
          </p:nvPr>
        </p:nvSpPr>
        <p:spPr/>
        <p:txBody>
          <a:bodyPr/>
          <a:lstStyle/>
          <a:p>
            <a:pPr algn="ctr"/>
            <a:r>
              <a:rPr lang="en-US" dirty="0"/>
              <a:t>Classification, for Da, for BD</a:t>
            </a:r>
          </a:p>
        </p:txBody>
      </p:sp>
    </p:spTree>
    <p:extLst>
      <p:ext uri="{BB962C8B-B14F-4D97-AF65-F5344CB8AC3E}">
        <p14:creationId xmlns:p14="http://schemas.microsoft.com/office/powerpoint/2010/main" val="2204207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COMPARISON </a:t>
            </a:r>
          </a:p>
        </p:txBody>
      </p:sp>
      <p:sp>
        <p:nvSpPr>
          <p:cNvPr id="3" name="Text Placeholder 2"/>
          <p:cNvSpPr>
            <a:spLocks noGrp="1"/>
          </p:cNvSpPr>
          <p:nvPr>
            <p:ph type="body" idx="1"/>
          </p:nvPr>
        </p:nvSpPr>
        <p:spPr/>
        <p:txBody>
          <a:bodyPr/>
          <a:lstStyle/>
          <a:p>
            <a:pPr algn="ctr"/>
            <a:r>
              <a:rPr lang="en-US" cap="none" dirty="0"/>
              <a:t>Technology, Tool, Features, Use</a:t>
            </a:r>
            <a:endParaRPr lang="en-US" dirty="0"/>
          </a:p>
        </p:txBody>
      </p:sp>
    </p:spTree>
    <p:extLst>
      <p:ext uri="{BB962C8B-B14F-4D97-AF65-F5344CB8AC3E}">
        <p14:creationId xmlns:p14="http://schemas.microsoft.com/office/powerpoint/2010/main" val="3585353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Distributed Systems</a:t>
            </a:r>
            <a:br>
              <a:rPr lang="en-US" dirty="0"/>
            </a:br>
            <a:r>
              <a:rPr lang="en-US" sz="5400" dirty="0"/>
              <a:t>CT-509</a:t>
            </a:r>
            <a:endParaRPr lang="en-US" dirty="0"/>
          </a:p>
        </p:txBody>
      </p:sp>
      <p:sp>
        <p:nvSpPr>
          <p:cNvPr id="3" name="Subtitle 2"/>
          <p:cNvSpPr>
            <a:spLocks noGrp="1"/>
          </p:cNvSpPr>
          <p:nvPr>
            <p:ph type="subTitle" idx="1"/>
          </p:nvPr>
        </p:nvSpPr>
        <p:spPr/>
        <p:txBody>
          <a:bodyPr>
            <a:normAutofit/>
          </a:bodyPr>
          <a:lstStyle/>
          <a:p>
            <a:pPr algn="ctr"/>
            <a:r>
              <a:rPr lang="en-US" dirty="0"/>
              <a:t>Instructor</a:t>
            </a:r>
          </a:p>
          <a:p>
            <a:pPr algn="ctr"/>
            <a:r>
              <a:rPr lang="en-US" b="1" dirty="0"/>
              <a:t>Dr. Ayaz </a:t>
            </a:r>
            <a:r>
              <a:rPr lang="en-US" b="1" dirty="0" err="1"/>
              <a:t>ul</a:t>
            </a:r>
            <a:r>
              <a:rPr lang="en-US" b="1" dirty="0"/>
              <a:t> Hassan Khan</a:t>
            </a:r>
          </a:p>
        </p:txBody>
      </p:sp>
    </p:spTree>
    <p:extLst>
      <p:ext uri="{BB962C8B-B14F-4D97-AF65-F5344CB8AC3E}">
        <p14:creationId xmlns:p14="http://schemas.microsoft.com/office/powerpoint/2010/main" val="742829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a:t>
            </a:r>
          </a:p>
        </p:txBody>
      </p:sp>
      <p:sp>
        <p:nvSpPr>
          <p:cNvPr id="3" name="Content Placeholder 2"/>
          <p:cNvSpPr>
            <a:spLocks noGrp="1"/>
          </p:cNvSpPr>
          <p:nvPr>
            <p:ph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67089574"/>
              </p:ext>
            </p:extLst>
          </p:nvPr>
        </p:nvGraphicFramePr>
        <p:xfrm>
          <a:off x="1097280" y="1845735"/>
          <a:ext cx="10058400" cy="1511829"/>
        </p:xfrm>
        <a:graphic>
          <a:graphicData uri="http://schemas.openxmlformats.org/drawingml/2006/table">
            <a:tbl>
              <a:tblPr firstRow="1" firstCol="1" bandRow="1">
                <a:tableStyleId>{284E427A-3D55-4303-BF80-6455036E1DE7}</a:tableStyleId>
              </a:tblPr>
              <a:tblGrid>
                <a:gridCol w="5035931">
                  <a:extLst>
                    <a:ext uri="{9D8B030D-6E8A-4147-A177-3AD203B41FA5}">
                      <a16:colId xmlns:a16="http://schemas.microsoft.com/office/drawing/2014/main" val="20000"/>
                    </a:ext>
                  </a:extLst>
                </a:gridCol>
                <a:gridCol w="5022469">
                  <a:extLst>
                    <a:ext uri="{9D8B030D-6E8A-4147-A177-3AD203B41FA5}">
                      <a16:colId xmlns:a16="http://schemas.microsoft.com/office/drawing/2014/main" val="20001"/>
                    </a:ext>
                  </a:extLst>
                </a:gridCol>
              </a:tblGrid>
              <a:tr h="503943">
                <a:tc>
                  <a:txBody>
                    <a:bodyPr/>
                    <a:lstStyle/>
                    <a:p>
                      <a:pPr marL="0" marR="0">
                        <a:lnSpc>
                          <a:spcPct val="107000"/>
                        </a:lnSpc>
                        <a:spcBef>
                          <a:spcPts val="0"/>
                        </a:spcBef>
                        <a:spcAft>
                          <a:spcPts val="0"/>
                        </a:spcAft>
                      </a:pPr>
                      <a:r>
                        <a:rPr lang="en-US" sz="1800" b="0" kern="1200" spc="300" baseline="0" dirty="0">
                          <a:solidFill>
                            <a:schemeClr val="bg1"/>
                          </a:solidFill>
                        </a:rPr>
                        <a:t>Jibran Rasheed Khan </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MSIS-010/2018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a16="http://schemas.microsoft.com/office/drawing/2014/main" val="10000"/>
                  </a:ext>
                </a:extLst>
              </a:tr>
              <a:tr h="503943">
                <a:tc>
                  <a:txBody>
                    <a:bodyPr/>
                    <a:lstStyle/>
                    <a:p>
                      <a:pPr marL="0" marR="0">
                        <a:lnSpc>
                          <a:spcPct val="107000"/>
                        </a:lnSpc>
                        <a:spcBef>
                          <a:spcPts val="0"/>
                        </a:spcBef>
                        <a:spcAft>
                          <a:spcPts val="0"/>
                        </a:spcAft>
                      </a:pPr>
                      <a:r>
                        <a:rPr lang="en-US" sz="1800" b="0" kern="1200" spc="300" baseline="0" dirty="0">
                          <a:solidFill>
                            <a:schemeClr val="bg1"/>
                          </a:solidFill>
                        </a:rPr>
                        <a:t>Muhammad </a:t>
                      </a:r>
                      <a:r>
                        <a:rPr lang="en-US" sz="1800" b="0" kern="1200" spc="300" baseline="0" dirty="0" err="1">
                          <a:solidFill>
                            <a:schemeClr val="bg1"/>
                          </a:solidFill>
                        </a:rPr>
                        <a:t>Waqar</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MSIS-011/2018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a16="http://schemas.microsoft.com/office/drawing/2014/main" val="10001"/>
                  </a:ext>
                </a:extLst>
              </a:tr>
              <a:tr h="503943">
                <a:tc>
                  <a:txBody>
                    <a:bodyPr/>
                    <a:lstStyle/>
                    <a:p>
                      <a:pPr marL="0" marR="0">
                        <a:lnSpc>
                          <a:spcPct val="107000"/>
                        </a:lnSpc>
                        <a:spcBef>
                          <a:spcPts val="0"/>
                        </a:spcBef>
                        <a:spcAft>
                          <a:spcPts val="0"/>
                        </a:spcAft>
                      </a:pPr>
                      <a:r>
                        <a:rPr lang="en-US" sz="1800" b="0" kern="1200" spc="300" baseline="0" dirty="0">
                          <a:solidFill>
                            <a:schemeClr val="bg1"/>
                          </a:solidFill>
                        </a:rPr>
                        <a:t>Hafiz </a:t>
                      </a:r>
                      <a:r>
                        <a:rPr lang="en-US" sz="1800" b="0" kern="1200" spc="300" baseline="0" dirty="0" err="1">
                          <a:solidFill>
                            <a:schemeClr val="bg1"/>
                          </a:solidFill>
                        </a:rPr>
                        <a:t>Idrees</a:t>
                      </a:r>
                      <a:r>
                        <a:rPr lang="en-US" sz="1800" b="0" kern="1200" spc="300" baseline="0" dirty="0">
                          <a:solidFill>
                            <a:schemeClr val="bg1"/>
                          </a:solidFill>
                        </a:rPr>
                        <a:t> </a:t>
                      </a:r>
                      <a:r>
                        <a:rPr lang="en-US" sz="1800" b="0" kern="1200" spc="300" baseline="0" dirty="0" err="1">
                          <a:solidFill>
                            <a:schemeClr val="bg1"/>
                          </a:solidFill>
                        </a:rPr>
                        <a:t>Riaz</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MSIS-025/2018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134560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sz="half" idx="1"/>
          </p:nvPr>
        </p:nvSpPr>
        <p:spPr>
          <a:xfrm>
            <a:off x="1097280" y="1845736"/>
            <a:ext cx="4937760" cy="4437696"/>
          </a:xfrm>
        </p:spPr>
        <p:txBody>
          <a:bodyPr>
            <a:normAutofit fontScale="92500" lnSpcReduction="20000"/>
          </a:bodyPr>
          <a:lstStyle/>
          <a:p>
            <a:pPr>
              <a:buFont typeface="Wingdings" panose="05000000000000000000" pitchFamily="2" charset="2"/>
              <a:buChar char="Ø"/>
            </a:pPr>
            <a:r>
              <a:rPr lang="en-US" dirty="0"/>
              <a:t> Objective</a:t>
            </a:r>
          </a:p>
          <a:p>
            <a:pPr>
              <a:buFont typeface="Wingdings" panose="05000000000000000000" pitchFamily="2" charset="2"/>
              <a:buChar char="Ø"/>
            </a:pPr>
            <a:r>
              <a:rPr lang="en-US" dirty="0"/>
              <a:t>Data </a:t>
            </a:r>
          </a:p>
          <a:p>
            <a:pPr lvl="1">
              <a:buFont typeface="Wingdings" panose="05000000000000000000" pitchFamily="2" charset="2"/>
              <a:buChar char="Ø"/>
            </a:pPr>
            <a:r>
              <a:rPr lang="en-US" dirty="0"/>
              <a:t> Analysis</a:t>
            </a:r>
          </a:p>
          <a:p>
            <a:pPr lvl="1">
              <a:buFont typeface="Wingdings" panose="05000000000000000000" pitchFamily="2" charset="2"/>
              <a:buChar char="Ø"/>
            </a:pPr>
            <a:r>
              <a:rPr lang="en-US" dirty="0"/>
              <a:t> Analytics</a:t>
            </a:r>
          </a:p>
          <a:p>
            <a:pPr lvl="1">
              <a:buFont typeface="Wingdings" panose="05000000000000000000" pitchFamily="2" charset="2"/>
              <a:buChar char="Ø"/>
            </a:pPr>
            <a:r>
              <a:rPr lang="en-US" dirty="0"/>
              <a:t> A vs A </a:t>
            </a:r>
          </a:p>
          <a:p>
            <a:pPr lvl="1">
              <a:buFont typeface="Wingdings" panose="05000000000000000000" pitchFamily="2" charset="2"/>
              <a:buChar char="Ø"/>
            </a:pPr>
            <a:r>
              <a:rPr lang="en-US" dirty="0"/>
              <a:t> Analytics Tools</a:t>
            </a:r>
          </a:p>
          <a:p>
            <a:pPr>
              <a:buFont typeface="Wingdings" panose="05000000000000000000" pitchFamily="2" charset="2"/>
              <a:buChar char="Ø"/>
            </a:pPr>
            <a:r>
              <a:rPr lang="en-US" dirty="0"/>
              <a:t> Big Data</a:t>
            </a:r>
          </a:p>
          <a:p>
            <a:pPr lvl="1">
              <a:buFont typeface="Wingdings" panose="05000000000000000000" pitchFamily="2" charset="2"/>
              <a:buChar char="Ø"/>
            </a:pPr>
            <a:r>
              <a:rPr lang="en-US" dirty="0"/>
              <a:t> Pillars</a:t>
            </a:r>
          </a:p>
          <a:p>
            <a:pPr lvl="1">
              <a:buFont typeface="Wingdings" panose="05000000000000000000" pitchFamily="2" charset="2"/>
              <a:buChar char="Ø"/>
            </a:pPr>
            <a:r>
              <a:rPr lang="en-US" dirty="0"/>
              <a:t> Sources</a:t>
            </a:r>
          </a:p>
          <a:p>
            <a:pPr lvl="1">
              <a:buFont typeface="Wingdings" panose="05000000000000000000" pitchFamily="2" charset="2"/>
              <a:buChar char="Ø"/>
            </a:pPr>
            <a:r>
              <a:rPr lang="en-US" dirty="0"/>
              <a:t> Model</a:t>
            </a:r>
          </a:p>
          <a:p>
            <a:pPr lvl="1">
              <a:buFont typeface="Wingdings" panose="05000000000000000000" pitchFamily="2" charset="2"/>
              <a:buChar char="Ø"/>
            </a:pPr>
            <a:r>
              <a:rPr lang="en-US" dirty="0"/>
              <a:t> Analytics</a:t>
            </a:r>
          </a:p>
          <a:p>
            <a:pPr lvl="1">
              <a:buFont typeface="Wingdings" panose="05000000000000000000" pitchFamily="2" charset="2"/>
              <a:buChar char="Ø"/>
            </a:pPr>
            <a:r>
              <a:rPr lang="en-US" dirty="0"/>
              <a:t> Tools</a:t>
            </a:r>
          </a:p>
          <a:p>
            <a:pPr>
              <a:buFont typeface="Wingdings" panose="05000000000000000000" pitchFamily="2" charset="2"/>
              <a:buChar char="Ø"/>
            </a:pPr>
            <a:r>
              <a:rPr lang="en-US" dirty="0"/>
              <a:t>Algorithms</a:t>
            </a:r>
          </a:p>
          <a:p>
            <a:pPr lvl="1">
              <a:buFont typeface="Wingdings" panose="05000000000000000000" pitchFamily="2" charset="2"/>
              <a:buChar char="Ø"/>
            </a:pPr>
            <a:r>
              <a:rPr lang="en-US" dirty="0"/>
              <a:t> Classification</a:t>
            </a:r>
          </a:p>
          <a:p>
            <a:pPr lvl="1">
              <a:buFont typeface="Wingdings" panose="05000000000000000000" pitchFamily="2" charset="2"/>
              <a:buChar char="Ø"/>
            </a:pPr>
            <a:r>
              <a:rPr lang="en-US" dirty="0"/>
              <a:t> Big Data &amp; Analytics Algorithms</a:t>
            </a:r>
          </a:p>
        </p:txBody>
      </p:sp>
      <p:sp>
        <p:nvSpPr>
          <p:cNvPr id="4" name="Content Placeholder 3"/>
          <p:cNvSpPr>
            <a:spLocks noGrp="1"/>
          </p:cNvSpPr>
          <p:nvPr>
            <p:ph sz="half" idx="2"/>
          </p:nvPr>
        </p:nvSpPr>
        <p:spPr>
          <a:xfrm>
            <a:off x="6217920" y="1845734"/>
            <a:ext cx="4937760" cy="4437697"/>
          </a:xfrm>
        </p:spPr>
        <p:txBody>
          <a:bodyPr>
            <a:normAutofit fontScale="92500" lnSpcReduction="20000"/>
          </a:bodyPr>
          <a:lstStyle/>
          <a:p>
            <a:pPr>
              <a:buFont typeface="Wingdings" panose="05000000000000000000" pitchFamily="2" charset="2"/>
              <a:buChar char="Ø"/>
            </a:pPr>
            <a:r>
              <a:rPr lang="en-US" dirty="0"/>
              <a:t> Comparison</a:t>
            </a:r>
          </a:p>
          <a:p>
            <a:pPr lvl="1">
              <a:buFont typeface="Wingdings" panose="05000000000000000000" pitchFamily="2" charset="2"/>
              <a:buChar char="Ø"/>
            </a:pPr>
            <a:r>
              <a:rPr lang="en-US" dirty="0"/>
              <a:t> Technology</a:t>
            </a:r>
          </a:p>
          <a:p>
            <a:pPr lvl="1">
              <a:buFont typeface="Wingdings" panose="05000000000000000000" pitchFamily="2" charset="2"/>
              <a:buChar char="Ø"/>
            </a:pPr>
            <a:r>
              <a:rPr lang="en-US" dirty="0"/>
              <a:t> Tools </a:t>
            </a:r>
          </a:p>
          <a:p>
            <a:pPr lvl="1">
              <a:buFont typeface="Wingdings" panose="05000000000000000000" pitchFamily="2" charset="2"/>
              <a:buChar char="Ø"/>
            </a:pPr>
            <a:r>
              <a:rPr lang="en-US" dirty="0"/>
              <a:t> Feature</a:t>
            </a:r>
          </a:p>
          <a:p>
            <a:pPr lvl="1">
              <a:buFont typeface="Wingdings" panose="05000000000000000000" pitchFamily="2" charset="2"/>
              <a:buChar char="Ø"/>
            </a:pPr>
            <a:r>
              <a:rPr lang="en-US" dirty="0"/>
              <a:t> Use </a:t>
            </a:r>
          </a:p>
          <a:p>
            <a:pPr>
              <a:buFont typeface="Wingdings" panose="05000000000000000000" pitchFamily="2" charset="2"/>
              <a:buChar char="Ø"/>
            </a:pPr>
            <a:r>
              <a:rPr lang="en-US" dirty="0"/>
              <a:t> New Propose Model</a:t>
            </a:r>
          </a:p>
          <a:p>
            <a:pPr>
              <a:buFont typeface="Wingdings" panose="05000000000000000000" pitchFamily="2" charset="2"/>
              <a:buChar char="Ø"/>
            </a:pPr>
            <a:r>
              <a:rPr lang="en-US" dirty="0"/>
              <a:t> Conclusion</a:t>
            </a:r>
          </a:p>
          <a:p>
            <a:endParaRPr lang="en-US" dirty="0"/>
          </a:p>
        </p:txBody>
      </p:sp>
    </p:spTree>
    <p:extLst>
      <p:ext uri="{BB962C8B-B14F-4D97-AF65-F5344CB8AC3E}">
        <p14:creationId xmlns:p14="http://schemas.microsoft.com/office/powerpoint/2010/main" val="2868840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a:bodyPr>
          <a:lstStyle/>
          <a:p>
            <a:r>
              <a:rPr lang="en-US" sz="2800" dirty="0"/>
              <a:t>Our objective is to study a wide variety of Tools / Algorithms / Techniques and make a centralized platform or Framework where different nature of tools are categorized for the ease of use for Data Scientists and this will be helpful for the future enhancement of Data Science.</a:t>
            </a:r>
          </a:p>
        </p:txBody>
      </p:sp>
    </p:spTree>
    <p:extLst>
      <p:ext uri="{BB962C8B-B14F-4D97-AF65-F5344CB8AC3E}">
        <p14:creationId xmlns:p14="http://schemas.microsoft.com/office/powerpoint/2010/main" val="2747401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a:t>
            </a:r>
          </a:p>
        </p:txBody>
      </p:sp>
      <p:sp>
        <p:nvSpPr>
          <p:cNvPr id="3" name="Text Placeholder 2"/>
          <p:cNvSpPr>
            <a:spLocks noGrp="1"/>
          </p:cNvSpPr>
          <p:nvPr>
            <p:ph type="body" idx="1"/>
          </p:nvPr>
        </p:nvSpPr>
        <p:spPr/>
        <p:txBody>
          <a:bodyPr/>
          <a:lstStyle/>
          <a:p>
            <a:pPr marL="0" lvl="1" algn="ctr"/>
            <a:r>
              <a:rPr lang="en-US" dirty="0"/>
              <a:t>TYPES, DATA LAKE, ANALYSIS, ANALYTICS, A vs A, ANALYTICS TOOLS</a:t>
            </a:r>
          </a:p>
          <a:p>
            <a:endParaRPr lang="en-US" dirty="0"/>
          </a:p>
        </p:txBody>
      </p:sp>
    </p:spTree>
    <p:extLst>
      <p:ext uri="{BB962C8B-B14F-4D97-AF65-F5344CB8AC3E}">
        <p14:creationId xmlns:p14="http://schemas.microsoft.com/office/powerpoint/2010/main" val="4230158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DATA</a:t>
            </a:r>
          </a:p>
        </p:txBody>
      </p:sp>
      <p:sp>
        <p:nvSpPr>
          <p:cNvPr id="5" name="Content Placeholder 4"/>
          <p:cNvSpPr>
            <a:spLocks noGrp="1"/>
          </p:cNvSpPr>
          <p:nvPr>
            <p:ph idx="1"/>
          </p:nvPr>
        </p:nvSpPr>
        <p:spPr>
          <a:xfrm>
            <a:off x="1097280" y="1845734"/>
            <a:ext cx="10058400" cy="4023360"/>
          </a:xfrm>
        </p:spPr>
        <p:txBody>
          <a:bodyPr>
            <a:normAutofit/>
          </a:bodyPr>
          <a:lstStyle/>
          <a:p>
            <a:r>
              <a:rPr lang="en-US" sz="3200" b="1" dirty="0"/>
              <a:t>DEFINITION</a:t>
            </a:r>
          </a:p>
          <a:p>
            <a:pPr algn="justLow"/>
            <a:r>
              <a:rPr lang="en-US" dirty="0"/>
              <a:t>It is something that could be measured, collected, reported, analyzed, stored, and whereupon it can be visualized using graphs, images or other analysis tools.</a:t>
            </a:r>
            <a:endParaRPr lang="en-US" dirty="0">
              <a:latin typeface="+mj-lt"/>
            </a:endParaRPr>
          </a:p>
          <a:p>
            <a:r>
              <a:rPr lang="en-US" dirty="0"/>
              <a:t>Data, in general concept refers to the facts that has information or knowledge.</a:t>
            </a:r>
          </a:p>
          <a:p>
            <a:endParaRPr lang="en-US" dirty="0">
              <a:latin typeface="+mj-lt"/>
            </a:endParaRPr>
          </a:p>
        </p:txBody>
      </p:sp>
    </p:spTree>
    <p:extLst>
      <p:ext uri="{BB962C8B-B14F-4D97-AF65-F5344CB8AC3E}">
        <p14:creationId xmlns:p14="http://schemas.microsoft.com/office/powerpoint/2010/main" val="146744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sz="half" idx="1"/>
          </p:nvPr>
        </p:nvSpPr>
        <p:spPr/>
        <p:txBody>
          <a:bodyPr>
            <a:normAutofit fontScale="85000" lnSpcReduction="20000"/>
          </a:bodyPr>
          <a:lstStyle/>
          <a:p>
            <a:pPr>
              <a:buFont typeface="Wingdings" panose="05000000000000000000" pitchFamily="2" charset="2"/>
              <a:buChar char="v"/>
            </a:pPr>
            <a:r>
              <a:rPr lang="en-US" dirty="0"/>
              <a:t> Observational </a:t>
            </a:r>
          </a:p>
          <a:p>
            <a:pPr>
              <a:buFont typeface="Wingdings" panose="05000000000000000000" pitchFamily="2" charset="2"/>
              <a:buChar char="v"/>
            </a:pPr>
            <a:r>
              <a:rPr lang="en-US" dirty="0"/>
              <a:t> Simulation</a:t>
            </a:r>
          </a:p>
          <a:p>
            <a:pPr>
              <a:buFont typeface="Wingdings" panose="05000000000000000000" pitchFamily="2" charset="2"/>
              <a:buChar char="v"/>
            </a:pPr>
            <a:r>
              <a:rPr lang="en-US" dirty="0"/>
              <a:t> Experimental</a:t>
            </a:r>
          </a:p>
          <a:p>
            <a:pPr>
              <a:buFont typeface="Wingdings" panose="05000000000000000000" pitchFamily="2" charset="2"/>
              <a:buChar char="v"/>
            </a:pPr>
            <a:r>
              <a:rPr lang="en-US" dirty="0"/>
              <a:t> Derived or Compiled</a:t>
            </a:r>
          </a:p>
          <a:p>
            <a:pPr>
              <a:buFont typeface="Wingdings" panose="05000000000000000000" pitchFamily="2" charset="2"/>
              <a:buChar char="v"/>
            </a:pPr>
            <a:r>
              <a:rPr lang="en-US" dirty="0"/>
              <a:t> Machine</a:t>
            </a:r>
          </a:p>
          <a:p>
            <a:pPr>
              <a:buFont typeface="Wingdings" panose="05000000000000000000" pitchFamily="2" charset="2"/>
              <a:buChar char="v"/>
            </a:pPr>
            <a:r>
              <a:rPr lang="en-US" dirty="0"/>
              <a:t> Time-stamped</a:t>
            </a:r>
          </a:p>
          <a:p>
            <a:pPr>
              <a:buFont typeface="Wingdings" panose="05000000000000000000" pitchFamily="2" charset="2"/>
              <a:buChar char="v"/>
            </a:pPr>
            <a:r>
              <a:rPr lang="en-US" dirty="0"/>
              <a:t> Spatiotemporal </a:t>
            </a:r>
          </a:p>
          <a:p>
            <a:pPr>
              <a:buFont typeface="Wingdings" panose="05000000000000000000" pitchFamily="2" charset="2"/>
              <a:buChar char="v"/>
            </a:pPr>
            <a:r>
              <a:rPr lang="en-US" dirty="0"/>
              <a:t> Open</a:t>
            </a:r>
          </a:p>
          <a:p>
            <a:pPr>
              <a:buFont typeface="Wingdings" panose="05000000000000000000" pitchFamily="2" charset="2"/>
              <a:buChar char="v"/>
            </a:pPr>
            <a:r>
              <a:rPr lang="en-US" dirty="0"/>
              <a:t> Dark </a:t>
            </a:r>
          </a:p>
          <a:p>
            <a:pPr>
              <a:buFont typeface="Wingdings" panose="05000000000000000000" pitchFamily="2" charset="2"/>
              <a:buChar char="v"/>
            </a:pPr>
            <a:r>
              <a:rPr lang="en-US" dirty="0"/>
              <a:t> Real time</a:t>
            </a:r>
          </a:p>
          <a:p>
            <a:pPr>
              <a:buFont typeface="Wingdings" panose="05000000000000000000" pitchFamily="2" charset="2"/>
              <a:buChar char="v"/>
            </a:pPr>
            <a:r>
              <a:rPr lang="en-US" dirty="0"/>
              <a:t> Operational</a:t>
            </a:r>
          </a:p>
        </p:txBody>
      </p:sp>
      <p:pic>
        <p:nvPicPr>
          <p:cNvPr id="6" name="Content Placeholder 5"/>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12148" b="34005"/>
          <a:stretch/>
        </p:blipFill>
        <p:spPr>
          <a:xfrm>
            <a:off x="6218555" y="1845734"/>
            <a:ext cx="4937125" cy="1957009"/>
          </a:xfrm>
        </p:spPr>
      </p:pic>
      <p:sp>
        <p:nvSpPr>
          <p:cNvPr id="7" name="TextBox 6"/>
          <p:cNvSpPr txBox="1"/>
          <p:nvPr/>
        </p:nvSpPr>
        <p:spPr>
          <a:xfrm>
            <a:off x="6415314" y="3697759"/>
            <a:ext cx="4397829" cy="369332"/>
          </a:xfrm>
          <a:prstGeom prst="rect">
            <a:avLst/>
          </a:prstGeom>
          <a:noFill/>
        </p:spPr>
        <p:txBody>
          <a:bodyPr wrap="square" rtlCol="0">
            <a:spAutoFit/>
          </a:bodyPr>
          <a:lstStyle/>
          <a:p>
            <a:r>
              <a:rPr lang="en-US" dirty="0"/>
              <a:t>Audio	Video	Image	 Text	Num</a:t>
            </a:r>
          </a:p>
        </p:txBody>
      </p:sp>
      <p:sp>
        <p:nvSpPr>
          <p:cNvPr id="8" name="TextBox 7"/>
          <p:cNvSpPr txBox="1"/>
          <p:nvPr/>
        </p:nvSpPr>
        <p:spPr>
          <a:xfrm>
            <a:off x="6350000" y="4140446"/>
            <a:ext cx="4711337" cy="1754326"/>
          </a:xfrm>
          <a:prstGeom prst="rect">
            <a:avLst/>
          </a:prstGeom>
          <a:noFill/>
        </p:spPr>
        <p:txBody>
          <a:bodyPr wrap="square" rtlCol="0">
            <a:spAutoFit/>
          </a:bodyPr>
          <a:lstStyle/>
          <a:p>
            <a:r>
              <a:rPr lang="en-US" dirty="0"/>
              <a:t>                Observational  	Simulation</a:t>
            </a:r>
          </a:p>
          <a:p>
            <a:r>
              <a:rPr lang="en-US" dirty="0"/>
              <a:t>      Experimental 	    Dark	 	Derived </a:t>
            </a:r>
          </a:p>
          <a:p>
            <a:r>
              <a:rPr lang="en-US" dirty="0"/>
              <a:t>	 Compiled 	Open  </a:t>
            </a:r>
          </a:p>
          <a:p>
            <a:r>
              <a:rPr lang="en-US" dirty="0"/>
              <a:t>Machine            Time-stamped       Operational</a:t>
            </a:r>
          </a:p>
          <a:p>
            <a:r>
              <a:rPr lang="en-US" dirty="0"/>
              <a:t>              Spatiotemporal        Real time</a:t>
            </a:r>
          </a:p>
          <a:p>
            <a:r>
              <a:rPr lang="en-US" dirty="0"/>
              <a:t>….. 	…	…..	...	…..        ... </a:t>
            </a:r>
          </a:p>
        </p:txBody>
      </p:sp>
    </p:spTree>
    <p:extLst>
      <p:ext uri="{BB962C8B-B14F-4D97-AF65-F5344CB8AC3E}">
        <p14:creationId xmlns:p14="http://schemas.microsoft.com/office/powerpoint/2010/main" val="3784117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CLASSIFICATION</a:t>
            </a:r>
          </a:p>
        </p:txBody>
      </p:sp>
      <p:sp>
        <p:nvSpPr>
          <p:cNvPr id="3" name="Content Placeholder 2"/>
          <p:cNvSpPr>
            <a:spLocks noGrp="1"/>
          </p:cNvSpPr>
          <p:nvPr>
            <p:ph sz="half" idx="1"/>
          </p:nvPr>
        </p:nvSpPr>
        <p:spPr/>
        <p:txBody>
          <a:bodyPr>
            <a:normAutofit lnSpcReduction="10000"/>
          </a:bodyPr>
          <a:lstStyle/>
          <a:p>
            <a:r>
              <a:rPr lang="en-US" sz="3200" b="1" dirty="0"/>
              <a:t>First Level</a:t>
            </a:r>
          </a:p>
          <a:p>
            <a:pPr>
              <a:buFont typeface="Wingdings" panose="05000000000000000000" pitchFamily="2" charset="2"/>
              <a:buChar char="v"/>
            </a:pPr>
            <a:r>
              <a:rPr lang="en-US" dirty="0"/>
              <a:t> Structured</a:t>
            </a:r>
          </a:p>
          <a:p>
            <a:pPr>
              <a:buFont typeface="Wingdings" panose="05000000000000000000" pitchFamily="2" charset="2"/>
              <a:buChar char="v"/>
            </a:pPr>
            <a:r>
              <a:rPr lang="en-US" dirty="0"/>
              <a:t> Semi-structured</a:t>
            </a:r>
          </a:p>
          <a:p>
            <a:pPr>
              <a:buFont typeface="Wingdings" panose="05000000000000000000" pitchFamily="2" charset="2"/>
              <a:buChar char="v"/>
            </a:pPr>
            <a:r>
              <a:rPr lang="en-US" dirty="0"/>
              <a:t> Unstructured</a:t>
            </a:r>
          </a:p>
          <a:p>
            <a:r>
              <a:rPr lang="en-US" sz="3200" b="1" dirty="0"/>
              <a:t>Second Level</a:t>
            </a:r>
          </a:p>
          <a:p>
            <a:pPr>
              <a:buFont typeface="Wingdings" panose="05000000000000000000" pitchFamily="2" charset="2"/>
              <a:buChar char="v"/>
            </a:pPr>
            <a:r>
              <a:rPr lang="en-US" dirty="0"/>
              <a:t> Qualitative   </a:t>
            </a:r>
          </a:p>
          <a:p>
            <a:pPr>
              <a:buFont typeface="Wingdings" panose="05000000000000000000" pitchFamily="2" charset="2"/>
              <a:buChar char="v"/>
            </a:pPr>
            <a:r>
              <a:rPr lang="en-US" dirty="0"/>
              <a:t> Quantitative</a:t>
            </a:r>
          </a:p>
          <a:p>
            <a:pPr>
              <a:buFont typeface="Wingdings" panose="05000000000000000000" pitchFamily="2" charset="2"/>
              <a:buChar char="v"/>
            </a:pPr>
            <a:r>
              <a:rPr lang="en-US" dirty="0"/>
              <a:t> Geographical Base</a:t>
            </a:r>
          </a:p>
          <a:p>
            <a:pPr>
              <a:buFont typeface="Wingdings" panose="05000000000000000000" pitchFamily="2" charset="2"/>
              <a:buChar char="v"/>
            </a:pPr>
            <a:r>
              <a:rPr lang="en-US" dirty="0"/>
              <a:t> Chronological or Temporal</a:t>
            </a:r>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216999138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1511</TotalTime>
  <Words>426</Words>
  <Application>Microsoft Office PowerPoint</Application>
  <PresentationFormat>Widescreen</PresentationFormat>
  <Paragraphs>97</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Calibri Light</vt:lpstr>
      <vt:lpstr>Wingdings</vt:lpstr>
      <vt:lpstr>Retrospect</vt:lpstr>
      <vt:lpstr>Data Science Mega Tool-Set Comparison and Model</vt:lpstr>
      <vt:lpstr>Distributed Systems CT-509</vt:lpstr>
      <vt:lpstr>Team</vt:lpstr>
      <vt:lpstr>Outline</vt:lpstr>
      <vt:lpstr>Objectives</vt:lpstr>
      <vt:lpstr>DATA</vt:lpstr>
      <vt:lpstr>THE DATA</vt:lpstr>
      <vt:lpstr>DATA: TYPES</vt:lpstr>
      <vt:lpstr>DATA: CLASSIFICATION</vt:lpstr>
      <vt:lpstr>BIG DATA</vt:lpstr>
      <vt:lpstr>Big Data</vt:lpstr>
      <vt:lpstr>Big Data: Tools</vt:lpstr>
      <vt:lpstr>Big Data: Tools</vt:lpstr>
      <vt:lpstr>ALGORITHMS</vt:lpstr>
      <vt:lpstr>COMPARISON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 DS Framework</dc:title>
  <dc:creator>Jibran Rasheed</dc:creator>
  <cp:lastModifiedBy>idrees riaz</cp:lastModifiedBy>
  <cp:revision>86</cp:revision>
  <dcterms:created xsi:type="dcterms:W3CDTF">2019-01-11T06:48:12Z</dcterms:created>
  <dcterms:modified xsi:type="dcterms:W3CDTF">2019-01-19T06:42:21Z</dcterms:modified>
</cp:coreProperties>
</file>