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75"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72" d="100"/>
          <a:sy n="72"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1/28/2019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1/28/2019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1/28/2019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p>
          <a:p>
            <a:r>
              <a:rPr lang="en-US" dirty="0"/>
              <a:t>It is the process of examining information, especially using a computer, in order to find out something, or to help with making decisions out of it.</a:t>
            </a:r>
          </a:p>
          <a:p>
            <a:pPr marL="0" indent="0">
              <a:buNone/>
            </a:pPr>
            <a:r>
              <a:rPr lang="en-US" b="1" dirty="0"/>
              <a:t>Example Tools</a:t>
            </a:r>
          </a:p>
          <a:p>
            <a:pPr>
              <a:buFont typeface="Wingdings" panose="05000000000000000000" pitchFamily="2" charset="2"/>
              <a:buChar char="Ø"/>
            </a:pPr>
            <a:r>
              <a:rPr lang="en-US" dirty="0" err="1"/>
              <a:t>OpenRefine</a:t>
            </a:r>
            <a:r>
              <a:rPr lang="en-US" dirty="0"/>
              <a:t>,  KNIME, </a:t>
            </a:r>
          </a:p>
          <a:p>
            <a:pPr>
              <a:buFont typeface="Wingdings" panose="05000000000000000000" pitchFamily="2" charset="2"/>
              <a:buChar char="Ø"/>
            </a:pPr>
            <a:r>
              <a:rPr lang="en-US" dirty="0" err="1"/>
              <a:t>RapidMiner</a:t>
            </a:r>
            <a:r>
              <a:rPr lang="en-US" dirty="0"/>
              <a:t>, Google Fusion Tables, </a:t>
            </a:r>
          </a:p>
          <a:p>
            <a:pPr>
              <a:buFont typeface="Wingdings" panose="05000000000000000000" pitchFamily="2" charset="2"/>
              <a:buChar char="Ø"/>
            </a:pPr>
            <a:r>
              <a:rPr lang="en-US" dirty="0"/>
              <a:t>Tableau Public, </a:t>
            </a:r>
            <a:r>
              <a:rPr lang="en-US" dirty="0" err="1"/>
              <a:t>NodeXL</a:t>
            </a:r>
            <a:r>
              <a:rPr lang="en-US" dirty="0"/>
              <a:t>, </a:t>
            </a:r>
          </a:p>
          <a:p>
            <a:pPr>
              <a:buFont typeface="Wingdings" panose="05000000000000000000" pitchFamily="2" charset="2"/>
              <a:buChar char="Ø"/>
            </a:pPr>
            <a:r>
              <a:rPr lang="en-US" dirty="0" err="1"/>
              <a:t>WolframAlpha</a:t>
            </a:r>
            <a:r>
              <a:rPr lang="en-US" dirty="0"/>
              <a:t> tools are used.</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a:t>
            </a:r>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p>
          <a:p>
            <a:r>
              <a:rPr lang="en-US" dirty="0"/>
              <a:t>It is the process of examining data sets in order to draw conclusions about the information they contain, increasingly with the aid of specialized systems and software.</a:t>
            </a:r>
          </a:p>
          <a:p>
            <a:pPr marL="0" indent="0">
              <a:buNone/>
            </a:pPr>
            <a:r>
              <a:rPr lang="en-US" b="1" dirty="0"/>
              <a:t>Example Tools</a:t>
            </a:r>
          </a:p>
          <a:p>
            <a:pPr>
              <a:buFont typeface="Wingdings" panose="05000000000000000000" pitchFamily="2" charset="2"/>
              <a:buChar char="Ø"/>
            </a:pPr>
            <a:r>
              <a:rPr lang="en-US" dirty="0"/>
              <a:t> R,  Tableau Public, </a:t>
            </a:r>
          </a:p>
          <a:p>
            <a:pPr>
              <a:buFont typeface="Wingdings" panose="05000000000000000000" pitchFamily="2" charset="2"/>
              <a:buChar char="Ø"/>
            </a:pPr>
            <a:r>
              <a:rPr lang="en-US" dirty="0"/>
              <a:t> Python,  SAS, </a:t>
            </a:r>
          </a:p>
          <a:p>
            <a:pPr>
              <a:buFont typeface="Wingdings" panose="05000000000000000000" pitchFamily="2" charset="2"/>
              <a:buChar char="Ø"/>
            </a:pPr>
            <a:r>
              <a:rPr lang="en-US" dirty="0"/>
              <a:t> Apache Spark, </a:t>
            </a:r>
          </a:p>
          <a:p>
            <a:pPr>
              <a:buFont typeface="Wingdings" panose="05000000000000000000" pitchFamily="2" charset="2"/>
              <a:buChar char="Ø"/>
            </a:pPr>
            <a:r>
              <a:rPr lang="en-US" dirty="0"/>
              <a:t> Excel, </a:t>
            </a:r>
            <a:r>
              <a:rPr lang="en-US" dirty="0" err="1"/>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vs Analysis (A vs 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extLst>
                    <a:ext uri="{9D8B030D-6E8A-4147-A177-3AD203B41FA5}">
                      <a16:colId xmlns:a16="http://schemas.microsoft.com/office/drawing/2014/main" val="20000"/>
                    </a:ext>
                  </a:extLst>
                </a:gridCol>
                <a:gridCol w="4431212">
                  <a:extLst>
                    <a:ext uri="{9D8B030D-6E8A-4147-A177-3AD203B41FA5}">
                      <a16:colId xmlns:a16="http://schemas.microsoft.com/office/drawing/2014/main" val="20001"/>
                    </a:ext>
                  </a:extLst>
                </a:gridCol>
                <a:gridCol w="4431212">
                  <a:extLst>
                    <a:ext uri="{9D8B030D-6E8A-4147-A177-3AD203B41FA5}">
                      <a16:colId xmlns:a16="http://schemas.microsoft.com/office/drawing/2014/main" val="20002"/>
                    </a:ext>
                  </a:extLst>
                </a:gridCol>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extLst>
                  <a:ext uri="{0D108BD9-81ED-4DB2-BD59-A6C34878D82A}">
                    <a16:rowId xmlns:a16="http://schemas.microsoft.com/office/drawing/2014/main" val="10000"/>
                  </a:ext>
                </a:extLst>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a:t>Used in businesses to make decisions from data which are data-driven</a:t>
                      </a:r>
                    </a:p>
                  </a:txBody>
                  <a:tcPr marL="22225" marR="22225" marT="11112" marB="11112" anchor="ctr"/>
                </a:tc>
                <a:tc>
                  <a:txBody>
                    <a:bodyPr/>
                    <a:lstStyle/>
                    <a:p>
                      <a:pPr algn="l"/>
                      <a:r>
                        <a:rPr lang="en-US" sz="1400" dirty="0"/>
                        <a:t>used in businesses to analyze data and take some insights of it.</a:t>
                      </a:r>
                    </a:p>
                  </a:txBody>
                  <a:tcPr marL="22225" marR="22225" marT="11112" marB="11112" anchor="ctr"/>
                </a:tc>
                <a:extLst>
                  <a:ext uri="{0D108BD9-81ED-4DB2-BD59-A6C34878D82A}">
                    <a16:rowId xmlns:a16="http://schemas.microsoft.com/office/drawing/2014/main" val="10001"/>
                  </a:ext>
                </a:extLst>
              </a:tr>
              <a:tr h="526247">
                <a:tc>
                  <a:txBody>
                    <a:bodyPr/>
                    <a:lstStyle/>
                    <a:p>
                      <a:pPr algn="l"/>
                      <a:r>
                        <a:rPr lang="en-US" sz="1600" dirty="0"/>
                        <a:t>Structure</a:t>
                      </a:r>
                      <a:endParaRPr lang="en-US" sz="1600" b="1" dirty="0"/>
                    </a:p>
                  </a:txBody>
                  <a:tcPr marL="22225" marR="22225" marT="11112" marB="11112" anchor="ctr"/>
                </a:tc>
                <a:tc>
                  <a:txBody>
                    <a:bodyPr/>
                    <a:lstStyle/>
                    <a:p>
                      <a:pPr algn="l"/>
                      <a:r>
                        <a:rPr lang="en-US" sz="1400" dirty="0"/>
                        <a:t>Consist of data collection and inspect in general and it has one or more users.</a:t>
                      </a:r>
                    </a:p>
                  </a:txBody>
                  <a:tcPr marL="22225" marR="22225" marT="11112" marB="11112" anchor="ctr"/>
                </a:tc>
                <a:tc>
                  <a:txBody>
                    <a:bodyPr/>
                    <a:lstStyle/>
                    <a:p>
                      <a:pPr algn="l"/>
                      <a:r>
                        <a:rPr lang="en-US" sz="1400" dirty="0"/>
                        <a:t>Consisted of defining a data, investigation, cleaning, transforming the data to give a meaningful outcome.  </a:t>
                      </a:r>
                    </a:p>
                  </a:txBody>
                  <a:tcPr marL="22225" marR="22225" marT="11112" marB="11112" anchor="ctr"/>
                </a:tc>
                <a:extLst>
                  <a:ext uri="{0D108BD9-81ED-4DB2-BD59-A6C34878D82A}">
                    <a16:rowId xmlns:a16="http://schemas.microsoft.com/office/drawing/2014/main" val="10002"/>
                  </a:ext>
                </a:extLst>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a:t>Example tools in a market but mainly R, Tableau Public, Python, SAS, Apache Spark, Excel are used.</a:t>
                      </a:r>
                    </a:p>
                  </a:txBody>
                  <a:tcPr marL="22225" marR="22225" marT="11112" marB="11112" anchor="ctr"/>
                </a:tc>
                <a:tc>
                  <a:txBody>
                    <a:bodyPr/>
                    <a:lstStyle/>
                    <a:p>
                      <a:pPr algn="l"/>
                      <a:r>
                        <a:rPr lang="en-US" sz="1400" dirty="0"/>
                        <a:t>Example tools </a:t>
                      </a:r>
                      <a:r>
                        <a:rPr lang="en-US" sz="1400" dirty="0" err="1"/>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a:t>WolframAlpha</a:t>
                      </a:r>
                      <a:r>
                        <a:rPr lang="en-US" sz="1400" dirty="0"/>
                        <a:t>.</a:t>
                      </a:r>
                    </a:p>
                  </a:txBody>
                  <a:tcPr marL="22225" marR="22225" marT="11112" marB="11112" anchor="ctr"/>
                </a:tc>
                <a:extLst>
                  <a:ext uri="{0D108BD9-81ED-4DB2-BD59-A6C34878D82A}">
                    <a16:rowId xmlns:a16="http://schemas.microsoft.com/office/drawing/2014/main" val="10003"/>
                  </a:ext>
                </a:extLst>
              </a:tr>
              <a:tr h="942460">
                <a:tc>
                  <a:txBody>
                    <a:bodyPr/>
                    <a:lstStyle/>
                    <a:p>
                      <a:pPr algn="l"/>
                      <a:r>
                        <a:rPr lang="en-US" sz="1600" dirty="0"/>
                        <a:t>Process Sequence</a:t>
                      </a:r>
                      <a:endParaRPr lang="en-US" sz="1600" b="1" dirty="0"/>
                    </a:p>
                  </a:txBody>
                  <a:tcPr marL="22225" marR="22225" marT="11112" marB="11112" anchor="ctr"/>
                </a:tc>
                <a:tc>
                  <a:txBody>
                    <a:bodyPr/>
                    <a:lstStyle/>
                    <a:p>
                      <a:pPr algn="l"/>
                      <a:r>
                        <a:rPr lang="en-US" sz="1400" dirty="0"/>
                        <a:t>Business Case Evaluation, Data Identification, Acquisition &amp; Filtering, Extraction, Validation &amp; Cleansing, Aggregation &amp; Representation, Data Analysis, Visualization, Utilization of Analysis Results.  </a:t>
                      </a:r>
                    </a:p>
                  </a:txBody>
                  <a:tcPr marL="22225" marR="22225" marT="11112" marB="11112" anchor="ctr"/>
                </a:tc>
                <a:tc>
                  <a:txBody>
                    <a:bodyPr/>
                    <a:lstStyle/>
                    <a:p>
                      <a:pPr algn="l"/>
                      <a:r>
                        <a:rPr lang="en-US" sz="1400" dirty="0"/>
                        <a:t>Data gathering, scrubbing, analysis and interpret precisely so that one can understand what data want to say.</a:t>
                      </a:r>
                    </a:p>
                  </a:txBody>
                  <a:tcPr marL="22225" marR="22225" marT="11112" marB="11112" anchor="ctr"/>
                </a:tc>
                <a:extLst>
                  <a:ext uri="{0D108BD9-81ED-4DB2-BD59-A6C34878D82A}">
                    <a16:rowId xmlns:a16="http://schemas.microsoft.com/office/drawing/2014/main" val="10004"/>
                  </a:ext>
                </a:extLst>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a:t>It</a:t>
                      </a:r>
                      <a:r>
                        <a:rPr lang="en-US" sz="1400" baseline="0" dirty="0"/>
                        <a:t> </a:t>
                      </a:r>
                      <a:r>
                        <a:rPr lang="en-US" sz="1400" dirty="0"/>
                        <a:t>can be used to find masked patterns, anonymous correlations, customer preferences, market trends</a:t>
                      </a:r>
                      <a:r>
                        <a:rPr lang="en-US" sz="1400" baseline="0" dirty="0"/>
                        <a:t> </a:t>
                      </a:r>
                      <a:r>
                        <a:rPr lang="en-US" sz="1400" dirty="0"/>
                        <a:t>that can aid</a:t>
                      </a:r>
                      <a:r>
                        <a:rPr lang="en-US" sz="1400" baseline="0" dirty="0"/>
                        <a:t> in to </a:t>
                      </a:r>
                      <a:r>
                        <a:rPr lang="en-US" sz="1400" dirty="0"/>
                        <a:t>notify decisions for business purpose.</a:t>
                      </a:r>
                    </a:p>
                  </a:txBody>
                  <a:tcPr marL="22225" marR="22225" marT="11112" marB="11112" anchor="ctr"/>
                </a:tc>
                <a:tc>
                  <a:txBody>
                    <a:bodyPr/>
                    <a:lstStyle/>
                    <a:p>
                      <a:pPr algn="l"/>
                      <a:r>
                        <a:rPr lang="en-US" sz="1400" dirty="0"/>
                        <a:t>It</a:t>
                      </a:r>
                      <a:r>
                        <a:rPr lang="en-US" sz="1400" baseline="0" dirty="0"/>
                        <a:t> may be </a:t>
                      </a:r>
                      <a:r>
                        <a:rPr lang="en-US" sz="1400" dirty="0"/>
                        <a:t>descriptive analysis, exploratory analysis, inferential analysis, predictive analysis and take useful insights from the data.</a:t>
                      </a:r>
                    </a:p>
                  </a:txBody>
                  <a:tcPr marL="22225" marR="22225" marT="11112" marB="11112" anchor="ctr"/>
                </a:tc>
                <a:extLst>
                  <a:ext uri="{0D108BD9-81ED-4DB2-BD59-A6C34878D82A}">
                    <a16:rowId xmlns:a16="http://schemas.microsoft.com/office/drawing/2014/main" val="10005"/>
                  </a:ext>
                </a:extLst>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a:t>1GB customer purchase data of past 1 year, one has to find that what our customers next possible purchases.</a:t>
                      </a:r>
                    </a:p>
                  </a:txBody>
                  <a:tcPr marL="22225" marR="22225" marT="11112" marB="11112" anchor="ctr"/>
                </a:tc>
                <a:tc>
                  <a:txBody>
                    <a:bodyPr/>
                    <a:lstStyle/>
                    <a:p>
                      <a:pPr algn="l"/>
                      <a:r>
                        <a:rPr lang="en-US" sz="1400" dirty="0"/>
                        <a:t>1GB customer purchase data of past 1 year,</a:t>
                      </a:r>
                      <a:r>
                        <a:rPr lang="en-US" sz="1400" baseline="0" dirty="0"/>
                        <a:t> </a:t>
                      </a:r>
                      <a:r>
                        <a:rPr lang="en-US" sz="1400" dirty="0"/>
                        <a:t>one</a:t>
                      </a:r>
                      <a:r>
                        <a:rPr lang="en-US" sz="1400" baseline="0" dirty="0"/>
                        <a:t> </a:t>
                      </a:r>
                      <a:r>
                        <a:rPr lang="en-US" sz="1400" dirty="0"/>
                        <a:t> try</a:t>
                      </a:r>
                      <a:r>
                        <a:rPr lang="en-US" sz="1400" baseline="0" dirty="0"/>
                        <a:t>ing </a:t>
                      </a:r>
                      <a:r>
                        <a:rPr lang="en-US" sz="1400" dirty="0"/>
                        <a:t>to find what happened so far, having</a:t>
                      </a:r>
                      <a:r>
                        <a:rPr lang="en-US" sz="1400" baseline="0" dirty="0"/>
                        <a:t> </a:t>
                      </a:r>
                      <a:r>
                        <a:rPr lang="en-US" sz="1400" dirty="0"/>
                        <a:t>look into past.</a:t>
                      </a:r>
                    </a:p>
                  </a:txBody>
                  <a:tcPr marL="22225" marR="22225" marT="11112" marB="11112"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E7563-67E4-470C-A76A-FD376D4C2471}"/>
              </a:ext>
            </a:extLst>
          </p:cNvPr>
          <p:cNvSpPr>
            <a:spLocks noGrp="1"/>
          </p:cNvSpPr>
          <p:nvPr>
            <p:ph idx="1"/>
          </p:nvPr>
        </p:nvSpPr>
        <p:spPr/>
        <p:txBody>
          <a:bodyPr>
            <a:normAutofit/>
          </a:bodyPr>
          <a:lstStyle/>
          <a:p>
            <a:r>
              <a:rPr lang="en-US" sz="3200" b="1"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and Data Frames,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B18B-4DA4-4CC6-AA85-24D93A7030E6}"/>
              </a:ext>
            </a:extLst>
          </p:cNvPr>
          <p:cNvSpPr>
            <a:spLocks noGrp="1"/>
          </p:cNvSpPr>
          <p:nvPr>
            <p:ph type="title"/>
          </p:nvPr>
        </p:nvSpPr>
        <p:spPr/>
        <p:txBody>
          <a:bodyPr/>
          <a:lstStyle/>
          <a:p>
            <a:r>
              <a:rPr lang="en-US" dirty="0"/>
              <a:t>Big Data: Tools</a:t>
            </a:r>
            <a:endParaRPr lang="en-PK" dirty="0"/>
          </a:p>
        </p:txBody>
      </p:sp>
      <p:sp>
        <p:nvSpPr>
          <p:cNvPr id="3" name="Content Placeholder 2">
            <a:extLst>
              <a:ext uri="{FF2B5EF4-FFF2-40B4-BE49-F238E27FC236}">
                <a16:creationId xmlns:a16="http://schemas.microsoft.com/office/drawing/2014/main" id="{30E794A1-6573-4598-90E8-7C27AE5A980A}"/>
              </a:ext>
            </a:extLst>
          </p:cNvPr>
          <p:cNvSpPr>
            <a:spLocks noGrp="1"/>
          </p:cNvSpPr>
          <p:nvPr>
            <p:ph idx="1"/>
          </p:nvPr>
        </p:nvSpPr>
        <p:spPr/>
        <p:txBody>
          <a:bodyPr>
            <a:normAutofit/>
          </a:bodyPr>
          <a:lstStyle/>
          <a:p>
            <a:r>
              <a:rPr lang="en-US" sz="3200" b="1" dirty="0"/>
              <a:t>Storm</a:t>
            </a:r>
            <a:endParaRPr lang="en-US" dirty="0"/>
          </a:p>
          <a:p>
            <a:pPr>
              <a:buFont typeface="Wingdings" panose="05000000000000000000" pitchFamily="2" charset="2"/>
              <a:buChar char="v"/>
            </a:pPr>
            <a:r>
              <a:rPr lang="en-US" dirty="0"/>
              <a:t>Apache Storm is a free and open source distributed real time computation system.</a:t>
            </a:r>
          </a:p>
          <a:p>
            <a:pPr>
              <a:buFont typeface="Wingdings" panose="05000000000000000000" pitchFamily="2" charset="2"/>
              <a:buChar char="v"/>
            </a:pPr>
            <a:r>
              <a:rPr lang="en-US" dirty="0"/>
              <a:t>Storm is simple and can be used with any programming language.</a:t>
            </a:r>
          </a:p>
          <a:p>
            <a:pPr>
              <a:buFont typeface="Wingdings" panose="05000000000000000000" pitchFamily="2" charset="2"/>
              <a:buChar char="v"/>
            </a:pPr>
            <a:r>
              <a:rPr lang="en-US" dirty="0"/>
              <a:t>Storm topology consumes streams of data and processes those streams in arbitrarily complex ways</a:t>
            </a:r>
          </a:p>
          <a:p>
            <a:pPr>
              <a:buFont typeface="Wingdings" panose="05000000000000000000" pitchFamily="2" charset="2"/>
              <a:buChar char="v"/>
            </a:pPr>
            <a:r>
              <a:rPr lang="en-US" dirty="0"/>
              <a:t>The latest version of storm </a:t>
            </a:r>
            <a:r>
              <a:rPr lang="en-US"/>
              <a:t>is 1.2.2</a:t>
            </a:r>
            <a:endParaRPr lang="en-US" dirty="0"/>
          </a:p>
          <a:p>
            <a:endParaRPr lang="en-PK" sz="3200" b="1" dirty="0"/>
          </a:p>
        </p:txBody>
      </p:sp>
    </p:spTree>
    <p:extLst>
      <p:ext uri="{BB962C8B-B14F-4D97-AF65-F5344CB8AC3E}">
        <p14:creationId xmlns:p14="http://schemas.microsoft.com/office/powerpoint/2010/main" val="53400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a:t>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Forms, Types, Classification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Sources &amp; Data Lake</a:t>
            </a:r>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Analytics 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a:t>FORMS, TYPES,  CLASSIFICATION,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FORMS</a:t>
            </a:r>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a:t> Number</a:t>
            </a:r>
          </a:p>
          <a:p>
            <a:pPr>
              <a:buFont typeface="Wingdings" panose="05000000000000000000" pitchFamily="2" charset="2"/>
              <a:buChar char="v"/>
            </a:pPr>
            <a:r>
              <a:rPr lang="en-US" dirty="0"/>
              <a:t> Text</a:t>
            </a:r>
          </a:p>
          <a:p>
            <a:pPr>
              <a:buFont typeface="Wingdings" panose="05000000000000000000" pitchFamily="2" charset="2"/>
              <a:buChar char="v"/>
            </a:pPr>
            <a:r>
              <a:rPr lang="en-US" dirty="0"/>
              <a:t> Image</a:t>
            </a:r>
          </a:p>
          <a:p>
            <a:pPr>
              <a:buFont typeface="Wingdings" panose="05000000000000000000" pitchFamily="2" charset="2"/>
              <a:buChar char="v"/>
            </a:pPr>
            <a:r>
              <a:rPr lang="en-US" dirty="0"/>
              <a:t> Audio </a:t>
            </a:r>
          </a:p>
          <a:p>
            <a:pPr>
              <a:buFont typeface="Wingdings" panose="05000000000000000000" pitchFamily="2" charset="2"/>
              <a:buChar char="v"/>
            </a:pPr>
            <a:r>
              <a:rPr lang="en-US" dirty="0"/>
              <a:t> 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1787</TotalTime>
  <Words>879</Words>
  <Application>Microsoft Office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Big Data: Tools</vt:lpstr>
      <vt:lpstr>ALGORITHMS</vt:lpstr>
      <vt:lpstr>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115</cp:revision>
  <dcterms:created xsi:type="dcterms:W3CDTF">2019-01-11T06:48:12Z</dcterms:created>
  <dcterms:modified xsi:type="dcterms:W3CDTF">2019-01-28T08:28:42Z</dcterms:modified>
</cp:coreProperties>
</file>