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1"/>
  </p:notesMasterIdLst>
  <p:sldIdLst>
    <p:sldId id="256" r:id="rId2"/>
    <p:sldId id="258" r:id="rId3"/>
    <p:sldId id="257" r:id="rId4"/>
    <p:sldId id="260" r:id="rId5"/>
    <p:sldId id="259" r:id="rId6"/>
    <p:sldId id="264" r:id="rId7"/>
    <p:sldId id="267" r:id="rId8"/>
    <p:sldId id="268" r:id="rId9"/>
    <p:sldId id="271" r:id="rId10"/>
    <p:sldId id="269" r:id="rId11"/>
    <p:sldId id="272" r:id="rId12"/>
    <p:sldId id="273" r:id="rId13"/>
    <p:sldId id="274" r:id="rId14"/>
    <p:sldId id="263" r:id="rId15"/>
    <p:sldId id="261" r:id="rId16"/>
    <p:sldId id="262" r:id="rId17"/>
    <p:sldId id="270" r:id="rId18"/>
    <p:sldId id="265"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55" autoAdjust="0"/>
  </p:normalViewPr>
  <p:slideViewPr>
    <p:cSldViewPr snapToGrid="0">
      <p:cViewPr varScale="1">
        <p:scale>
          <a:sx n="66" d="100"/>
          <a:sy n="66"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3ABC5-6C6D-49D2-9FFB-15BACE4436B8}" type="datetimeFigureOut">
              <a:rPr lang="en-US" smtClean="0"/>
              <a:t>28-Jan-19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0FF17-3803-4CB5-ACD9-64695F88EA67}" type="slidenum">
              <a:rPr lang="en-US" smtClean="0"/>
              <a:t>‹#›</a:t>
            </a:fld>
            <a:endParaRPr lang="en-US"/>
          </a:p>
        </p:txBody>
      </p:sp>
    </p:spTree>
    <p:extLst>
      <p:ext uri="{BB962C8B-B14F-4D97-AF65-F5344CB8AC3E}">
        <p14:creationId xmlns:p14="http://schemas.microsoft.com/office/powerpoint/2010/main" val="381410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B0FF17-3803-4CB5-ACD9-64695F88EA67}" type="slidenum">
              <a:rPr lang="en-US" smtClean="0"/>
              <a:t>7</a:t>
            </a:fld>
            <a:endParaRPr lang="en-US"/>
          </a:p>
        </p:txBody>
      </p:sp>
    </p:spTree>
    <p:extLst>
      <p:ext uri="{BB962C8B-B14F-4D97-AF65-F5344CB8AC3E}">
        <p14:creationId xmlns:p14="http://schemas.microsoft.com/office/powerpoint/2010/main" val="175222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28-Jan-19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28-Jan-19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28-Jan-19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28-Jan-19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28-Jan-19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28-Jan-19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28-Jan-19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28-Jan-19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Science Mega Tool-Set Comparison and Model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CLASSIFICATION</a:t>
            </a:r>
          </a:p>
        </p:txBody>
      </p:sp>
      <p:sp>
        <p:nvSpPr>
          <p:cNvPr id="3" name="Content Placeholder 2"/>
          <p:cNvSpPr>
            <a:spLocks noGrp="1"/>
          </p:cNvSpPr>
          <p:nvPr>
            <p:ph sz="half" idx="1"/>
          </p:nvPr>
        </p:nvSpPr>
        <p:spPr/>
        <p:txBody>
          <a:bodyPr>
            <a:normAutofit lnSpcReduction="10000"/>
          </a:bodyPr>
          <a:lstStyle/>
          <a:p>
            <a:r>
              <a:rPr lang="en-US" sz="3200" b="1" dirty="0"/>
              <a:t>First Level</a:t>
            </a:r>
          </a:p>
          <a:p>
            <a:pPr>
              <a:buFont typeface="Wingdings" panose="05000000000000000000" pitchFamily="2" charset="2"/>
              <a:buChar char="v"/>
            </a:pPr>
            <a:r>
              <a:rPr lang="en-US" dirty="0"/>
              <a:t> Structured</a:t>
            </a:r>
          </a:p>
          <a:p>
            <a:pPr>
              <a:buFont typeface="Wingdings" panose="05000000000000000000" pitchFamily="2" charset="2"/>
              <a:buChar char="v"/>
            </a:pPr>
            <a:r>
              <a:rPr lang="en-US" dirty="0"/>
              <a:t> Semi-structured</a:t>
            </a:r>
          </a:p>
          <a:p>
            <a:pPr>
              <a:buFont typeface="Wingdings" panose="05000000000000000000" pitchFamily="2" charset="2"/>
              <a:buChar char="v"/>
            </a:pPr>
            <a:r>
              <a:rPr lang="en-US" dirty="0"/>
              <a:t> Unstructured</a:t>
            </a:r>
          </a:p>
          <a:p>
            <a:r>
              <a:rPr lang="en-US" sz="3200" b="1" dirty="0"/>
              <a:t>Second Level</a:t>
            </a:r>
          </a:p>
          <a:p>
            <a:pPr>
              <a:buFont typeface="Wingdings" panose="05000000000000000000" pitchFamily="2" charset="2"/>
              <a:buChar char="v"/>
            </a:pPr>
            <a:r>
              <a:rPr lang="en-US" dirty="0"/>
              <a:t> Qualitative   </a:t>
            </a:r>
          </a:p>
          <a:p>
            <a:pPr>
              <a:buFont typeface="Wingdings" panose="05000000000000000000" pitchFamily="2" charset="2"/>
              <a:buChar char="v"/>
            </a:pPr>
            <a:r>
              <a:rPr lang="en-US" dirty="0"/>
              <a:t> Quantitative</a:t>
            </a:r>
          </a:p>
          <a:p>
            <a:pPr>
              <a:buFont typeface="Wingdings" panose="05000000000000000000" pitchFamily="2" charset="2"/>
              <a:buChar char="v"/>
            </a:pPr>
            <a:r>
              <a:rPr lang="en-US" dirty="0"/>
              <a:t> Geographical Base</a:t>
            </a:r>
          </a:p>
          <a:p>
            <a:pPr>
              <a:buFont typeface="Wingdings" panose="05000000000000000000" pitchFamily="2" charset="2"/>
              <a:buChar char="v"/>
            </a:pPr>
            <a:r>
              <a:rPr lang="en-US" dirty="0"/>
              <a:t> Chronological or Temporal</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169991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5" name="Content Placeholder 4"/>
          <p:cNvSpPr>
            <a:spLocks noGrp="1"/>
          </p:cNvSpPr>
          <p:nvPr>
            <p:ph idx="1"/>
          </p:nvPr>
        </p:nvSpPr>
        <p:spPr/>
        <p:txBody>
          <a:bodyPr/>
          <a:lstStyle/>
          <a:p>
            <a:pPr marL="0" indent="0">
              <a:buNone/>
            </a:pPr>
            <a:r>
              <a:rPr lang="en-US" sz="3200" b="1" dirty="0"/>
              <a:t>DEFINITION</a:t>
            </a:r>
            <a:r>
              <a:rPr lang="en-US" b="1" dirty="0"/>
              <a:t> </a:t>
            </a:r>
            <a:endParaRPr lang="en-US" b="1" dirty="0" smtClean="0"/>
          </a:p>
          <a:p>
            <a:r>
              <a:rPr lang="en-US" dirty="0" smtClean="0"/>
              <a:t>It is the </a:t>
            </a:r>
            <a:r>
              <a:rPr lang="en-US" dirty="0"/>
              <a:t>process of examining information, especially using a computer, in order to find out </a:t>
            </a:r>
            <a:r>
              <a:rPr lang="en-US" dirty="0" smtClean="0"/>
              <a:t>something, </a:t>
            </a:r>
            <a:r>
              <a:rPr lang="en-US" dirty="0"/>
              <a:t>or to help with making </a:t>
            </a:r>
            <a:r>
              <a:rPr lang="en-US" dirty="0" smtClean="0"/>
              <a:t>decisions out of it.</a:t>
            </a:r>
          </a:p>
          <a:p>
            <a:pPr marL="0" indent="0">
              <a:buNone/>
            </a:pPr>
            <a:r>
              <a:rPr lang="en-US" b="1" dirty="0" smtClean="0"/>
              <a:t>Example </a:t>
            </a:r>
            <a:r>
              <a:rPr lang="en-US" b="1" dirty="0"/>
              <a:t>Tools</a:t>
            </a:r>
          </a:p>
          <a:p>
            <a:pPr>
              <a:buFont typeface="Wingdings" panose="05000000000000000000" pitchFamily="2" charset="2"/>
              <a:buChar char="Ø"/>
            </a:pPr>
            <a:r>
              <a:rPr lang="en-US" dirty="0" err="1"/>
              <a:t>OpenRefine</a:t>
            </a:r>
            <a:r>
              <a:rPr lang="en-US" dirty="0"/>
              <a:t>, </a:t>
            </a:r>
            <a:r>
              <a:rPr lang="en-US" dirty="0" smtClean="0"/>
              <a:t> KNIME</a:t>
            </a:r>
            <a:r>
              <a:rPr lang="en-US" dirty="0"/>
              <a:t>, </a:t>
            </a:r>
            <a:endParaRPr lang="en-US" dirty="0" smtClean="0"/>
          </a:p>
          <a:p>
            <a:pPr>
              <a:buFont typeface="Wingdings" panose="05000000000000000000" pitchFamily="2" charset="2"/>
              <a:buChar char="Ø"/>
            </a:pPr>
            <a:r>
              <a:rPr lang="en-US" dirty="0" err="1" smtClean="0"/>
              <a:t>RapidMiner</a:t>
            </a:r>
            <a:r>
              <a:rPr lang="en-US" dirty="0"/>
              <a:t>, </a:t>
            </a:r>
            <a:r>
              <a:rPr lang="en-US" dirty="0" smtClean="0"/>
              <a:t>Google </a:t>
            </a:r>
            <a:r>
              <a:rPr lang="en-US" dirty="0"/>
              <a:t>Fusion Tables, </a:t>
            </a:r>
            <a:endParaRPr lang="en-US" dirty="0" smtClean="0"/>
          </a:p>
          <a:p>
            <a:pPr>
              <a:buFont typeface="Wingdings" panose="05000000000000000000" pitchFamily="2" charset="2"/>
              <a:buChar char="Ø"/>
            </a:pPr>
            <a:r>
              <a:rPr lang="en-US" dirty="0" smtClean="0"/>
              <a:t>Tableau </a:t>
            </a:r>
            <a:r>
              <a:rPr lang="en-US" dirty="0"/>
              <a:t>Public, </a:t>
            </a:r>
            <a:r>
              <a:rPr lang="en-US" dirty="0" err="1"/>
              <a:t>NodeXL</a:t>
            </a:r>
            <a:r>
              <a:rPr lang="en-US" dirty="0"/>
              <a:t>, </a:t>
            </a:r>
            <a:endParaRPr lang="en-US" dirty="0" smtClean="0"/>
          </a:p>
          <a:p>
            <a:pPr>
              <a:buFont typeface="Wingdings" panose="05000000000000000000" pitchFamily="2" charset="2"/>
              <a:buChar char="Ø"/>
            </a:pPr>
            <a:r>
              <a:rPr lang="en-US" dirty="0" err="1" smtClean="0"/>
              <a:t>WolframAlpha</a:t>
            </a:r>
            <a:r>
              <a:rPr lang="en-US" dirty="0" smtClean="0"/>
              <a:t> </a:t>
            </a:r>
            <a:r>
              <a:rPr lang="en-US" dirty="0"/>
              <a:t>tools are used</a:t>
            </a:r>
            <a:r>
              <a:rPr lang="en-US" dirty="0" smtClean="0"/>
              <a:t>.</a:t>
            </a:r>
          </a:p>
          <a:p>
            <a:endParaRPr lang="en-US" dirty="0"/>
          </a:p>
        </p:txBody>
      </p:sp>
    </p:spTree>
    <p:extLst>
      <p:ext uri="{BB962C8B-B14F-4D97-AF65-F5344CB8AC3E}">
        <p14:creationId xmlns:p14="http://schemas.microsoft.com/office/powerpoint/2010/main" val="388115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ANALYTICS </a:t>
            </a:r>
            <a:endParaRPr lang="en-US" dirty="0"/>
          </a:p>
        </p:txBody>
      </p:sp>
      <p:sp>
        <p:nvSpPr>
          <p:cNvPr id="5" name="Content Placeholder 4"/>
          <p:cNvSpPr>
            <a:spLocks noGrp="1"/>
          </p:cNvSpPr>
          <p:nvPr>
            <p:ph idx="1"/>
          </p:nvPr>
        </p:nvSpPr>
        <p:spPr>
          <a:xfrm>
            <a:off x="1097280" y="1845734"/>
            <a:ext cx="10058400" cy="4453466"/>
          </a:xfrm>
        </p:spPr>
        <p:txBody>
          <a:bodyPr/>
          <a:lstStyle/>
          <a:p>
            <a:pPr marL="0" indent="0">
              <a:buNone/>
            </a:pPr>
            <a:r>
              <a:rPr lang="en-US" sz="3200" b="1" dirty="0"/>
              <a:t>DEFINITION</a:t>
            </a:r>
            <a:r>
              <a:rPr lang="en-US" b="1" dirty="0"/>
              <a:t> </a:t>
            </a:r>
            <a:endParaRPr lang="en-US" b="1" dirty="0" smtClean="0"/>
          </a:p>
          <a:p>
            <a:r>
              <a:rPr lang="en-US" dirty="0" smtClean="0"/>
              <a:t>It is </a:t>
            </a:r>
            <a:r>
              <a:rPr lang="en-US" dirty="0"/>
              <a:t>the process of examining </a:t>
            </a:r>
            <a:r>
              <a:rPr lang="en-US" dirty="0" smtClean="0"/>
              <a:t>data sets in </a:t>
            </a:r>
            <a:r>
              <a:rPr lang="en-US" dirty="0"/>
              <a:t>order to draw conclusions about the information they contain, increasingly with the aid of specialized systems and software</a:t>
            </a:r>
            <a:r>
              <a:rPr lang="en-US" dirty="0" smtClean="0"/>
              <a:t>.</a:t>
            </a:r>
          </a:p>
          <a:p>
            <a:pPr marL="0" indent="0">
              <a:buNone/>
            </a:pPr>
            <a:r>
              <a:rPr lang="en-US" b="1" dirty="0" smtClean="0"/>
              <a:t>Example Tools</a:t>
            </a:r>
          </a:p>
          <a:p>
            <a:pPr>
              <a:buFont typeface="Wingdings" panose="05000000000000000000" pitchFamily="2" charset="2"/>
              <a:buChar char="Ø"/>
            </a:pPr>
            <a:r>
              <a:rPr lang="en-US" dirty="0" smtClean="0"/>
              <a:t> R</a:t>
            </a:r>
            <a:r>
              <a:rPr lang="en-US" dirty="0"/>
              <a:t>, </a:t>
            </a:r>
            <a:r>
              <a:rPr lang="en-US" dirty="0" smtClean="0"/>
              <a:t> Tableau </a:t>
            </a:r>
            <a:r>
              <a:rPr lang="en-US" dirty="0"/>
              <a:t>Public, </a:t>
            </a:r>
            <a:endParaRPr lang="en-US" dirty="0" smtClean="0"/>
          </a:p>
          <a:p>
            <a:pPr>
              <a:buFont typeface="Wingdings" panose="05000000000000000000" pitchFamily="2" charset="2"/>
              <a:buChar char="Ø"/>
            </a:pPr>
            <a:r>
              <a:rPr lang="en-US" dirty="0" smtClean="0"/>
              <a:t> Python</a:t>
            </a:r>
            <a:r>
              <a:rPr lang="en-US" dirty="0"/>
              <a:t>, </a:t>
            </a:r>
            <a:r>
              <a:rPr lang="en-US" dirty="0" smtClean="0"/>
              <a:t> SAS</a:t>
            </a:r>
            <a:r>
              <a:rPr lang="en-US" dirty="0"/>
              <a:t>, </a:t>
            </a:r>
            <a:endParaRPr lang="en-US" dirty="0" smtClean="0"/>
          </a:p>
          <a:p>
            <a:pPr>
              <a:buFont typeface="Wingdings" panose="05000000000000000000" pitchFamily="2" charset="2"/>
              <a:buChar char="Ø"/>
            </a:pPr>
            <a:r>
              <a:rPr lang="en-US" dirty="0" smtClean="0"/>
              <a:t> Apache </a:t>
            </a:r>
            <a:r>
              <a:rPr lang="en-US" dirty="0"/>
              <a:t>Spark, </a:t>
            </a:r>
            <a:endParaRPr lang="en-US" dirty="0" smtClean="0"/>
          </a:p>
          <a:p>
            <a:pPr>
              <a:buFont typeface="Wingdings" panose="05000000000000000000" pitchFamily="2" charset="2"/>
              <a:buChar char="Ø"/>
            </a:pPr>
            <a:r>
              <a:rPr lang="en-US" dirty="0" smtClean="0"/>
              <a:t> Excel, </a:t>
            </a:r>
            <a:r>
              <a:rPr lang="en-US" dirty="0" err="1" smtClean="0"/>
              <a:t>etc</a:t>
            </a:r>
            <a:endParaRPr lang="en-US" b="1" dirty="0"/>
          </a:p>
          <a:p>
            <a:endParaRPr lang="en-US" dirty="0"/>
          </a:p>
        </p:txBody>
      </p:sp>
    </p:spTree>
    <p:extLst>
      <p:ext uri="{BB962C8B-B14F-4D97-AF65-F5344CB8AC3E}">
        <p14:creationId xmlns:p14="http://schemas.microsoft.com/office/powerpoint/2010/main" val="2799485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vs Analysis (A vs 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6937068"/>
              </p:ext>
            </p:extLst>
          </p:nvPr>
        </p:nvGraphicFramePr>
        <p:xfrm>
          <a:off x="1097280" y="1799773"/>
          <a:ext cx="10058401" cy="4399461"/>
        </p:xfrm>
        <a:graphic>
          <a:graphicData uri="http://schemas.openxmlformats.org/drawingml/2006/table">
            <a:tbl>
              <a:tblPr/>
              <a:tblGrid>
                <a:gridCol w="1195977"/>
                <a:gridCol w="4431212"/>
                <a:gridCol w="4431212"/>
              </a:tblGrid>
              <a:tr h="286359">
                <a:tc>
                  <a:txBody>
                    <a:bodyPr/>
                    <a:lstStyle/>
                    <a:p>
                      <a:pPr algn="ctr"/>
                      <a:r>
                        <a:rPr lang="en-US" sz="1800" b="0" dirty="0">
                          <a:solidFill>
                            <a:schemeClr val="bg1"/>
                          </a:solidFill>
                        </a:rPr>
                        <a:t>Basis  </a:t>
                      </a:r>
                    </a:p>
                  </a:txBody>
                  <a:tcPr marL="22225" marR="22225" marT="11112" marB="11112" anchor="ctr">
                    <a:solidFill>
                      <a:schemeClr val="accent2"/>
                    </a:solidFill>
                  </a:tcPr>
                </a:tc>
                <a:tc>
                  <a:txBody>
                    <a:bodyPr/>
                    <a:lstStyle/>
                    <a:p>
                      <a:pPr algn="ctr"/>
                      <a:r>
                        <a:rPr lang="en-US" sz="1800" b="0" dirty="0">
                          <a:solidFill>
                            <a:schemeClr val="bg1"/>
                          </a:solidFill>
                        </a:rPr>
                        <a:t>               Data Analytics  </a:t>
                      </a:r>
                    </a:p>
                  </a:txBody>
                  <a:tcPr marL="22225" marR="22225" marT="11112" marB="11112" anchor="ctr">
                    <a:solidFill>
                      <a:schemeClr val="accent2"/>
                    </a:solidFill>
                  </a:tcPr>
                </a:tc>
                <a:tc>
                  <a:txBody>
                    <a:bodyPr/>
                    <a:lstStyle/>
                    <a:p>
                      <a:pPr algn="ctr"/>
                      <a:r>
                        <a:rPr lang="en-US" sz="1800" b="0" dirty="0">
                          <a:solidFill>
                            <a:schemeClr val="bg1"/>
                          </a:solidFill>
                        </a:rPr>
                        <a:t>             Data Analysis  </a:t>
                      </a:r>
                    </a:p>
                  </a:txBody>
                  <a:tcPr marL="22225" marR="22225" marT="11112" marB="11112" anchor="ctr">
                    <a:solidFill>
                      <a:schemeClr val="accent2"/>
                    </a:solidFill>
                  </a:tcPr>
                </a:tc>
              </a:tr>
              <a:tr h="548800">
                <a:tc>
                  <a:txBody>
                    <a:bodyPr/>
                    <a:lstStyle/>
                    <a:p>
                      <a:pPr algn="l"/>
                      <a:r>
                        <a:rPr lang="en-US" sz="1600" dirty="0"/>
                        <a:t>Form  </a:t>
                      </a:r>
                    </a:p>
                    <a:p>
                      <a:pPr algn="l"/>
                      <a:r>
                        <a:rPr lang="en-US" sz="1600" dirty="0"/>
                        <a:t> </a:t>
                      </a:r>
                      <a:endParaRPr lang="en-US" sz="1600" b="1" dirty="0"/>
                    </a:p>
                  </a:txBody>
                  <a:tcPr marL="22225" marR="22225" marT="11112" marB="11112" anchor="ctr"/>
                </a:tc>
                <a:tc>
                  <a:txBody>
                    <a:bodyPr/>
                    <a:lstStyle/>
                    <a:p>
                      <a:pPr algn="l"/>
                      <a:r>
                        <a:rPr lang="en-US" sz="1400" dirty="0" smtClean="0"/>
                        <a:t>Used </a:t>
                      </a:r>
                      <a:r>
                        <a:rPr lang="en-US" sz="1400" dirty="0"/>
                        <a:t>in businesses to make decisions from data which are data-driven</a:t>
                      </a:r>
                    </a:p>
                  </a:txBody>
                  <a:tcPr marL="22225" marR="22225" marT="11112" marB="11112" anchor="ctr"/>
                </a:tc>
                <a:tc>
                  <a:txBody>
                    <a:bodyPr/>
                    <a:lstStyle/>
                    <a:p>
                      <a:pPr algn="l"/>
                      <a:r>
                        <a:rPr lang="en-US" sz="1400" dirty="0" smtClean="0"/>
                        <a:t>used </a:t>
                      </a:r>
                      <a:r>
                        <a:rPr lang="en-US" sz="1400" dirty="0"/>
                        <a:t>in businesses to analyze data and take some insights of it.</a:t>
                      </a:r>
                    </a:p>
                  </a:txBody>
                  <a:tcPr marL="22225" marR="22225" marT="11112" marB="11112" anchor="ctr"/>
                </a:tc>
              </a:tr>
              <a:tr h="526247">
                <a:tc>
                  <a:txBody>
                    <a:bodyPr/>
                    <a:lstStyle/>
                    <a:p>
                      <a:pPr algn="l"/>
                      <a:r>
                        <a:rPr lang="en-US" sz="1600" dirty="0" smtClean="0"/>
                        <a:t>Structure</a:t>
                      </a:r>
                      <a:endParaRPr lang="en-US" sz="1600" b="1" dirty="0"/>
                    </a:p>
                  </a:txBody>
                  <a:tcPr marL="22225" marR="22225" marT="11112" marB="11112" anchor="ctr"/>
                </a:tc>
                <a:tc>
                  <a:txBody>
                    <a:bodyPr/>
                    <a:lstStyle/>
                    <a:p>
                      <a:pPr algn="l"/>
                      <a:r>
                        <a:rPr lang="en-US" sz="1400" dirty="0" smtClean="0"/>
                        <a:t>Consist </a:t>
                      </a:r>
                      <a:r>
                        <a:rPr lang="en-US" sz="1400" dirty="0"/>
                        <a:t>of data collection and inspect in general and it has one or more users.</a:t>
                      </a:r>
                    </a:p>
                  </a:txBody>
                  <a:tcPr marL="22225" marR="22225" marT="11112" marB="11112" anchor="ctr"/>
                </a:tc>
                <a:tc>
                  <a:txBody>
                    <a:bodyPr/>
                    <a:lstStyle/>
                    <a:p>
                      <a:pPr algn="l"/>
                      <a:r>
                        <a:rPr lang="en-US" sz="1400" dirty="0" smtClean="0"/>
                        <a:t>Consisted </a:t>
                      </a:r>
                      <a:r>
                        <a:rPr lang="en-US" sz="1400" dirty="0"/>
                        <a:t>of defining a data, investigation, cleaning, transforming the data to give a meaningful outcome.  </a:t>
                      </a:r>
                    </a:p>
                  </a:txBody>
                  <a:tcPr marL="22225" marR="22225" marT="11112" marB="11112" anchor="ctr"/>
                </a:tc>
              </a:tr>
              <a:tr h="602350">
                <a:tc>
                  <a:txBody>
                    <a:bodyPr/>
                    <a:lstStyle/>
                    <a:p>
                      <a:pPr algn="l"/>
                      <a:r>
                        <a:rPr lang="en-US" sz="1600" dirty="0"/>
                        <a:t>Tools</a:t>
                      </a:r>
                      <a:endParaRPr lang="en-US" sz="1600" b="1" dirty="0"/>
                    </a:p>
                  </a:txBody>
                  <a:tcPr marL="22225" marR="22225" marT="11112" marB="11112" anchor="ctr"/>
                </a:tc>
                <a:tc>
                  <a:txBody>
                    <a:bodyPr/>
                    <a:lstStyle/>
                    <a:p>
                      <a:pPr algn="l"/>
                      <a:r>
                        <a:rPr lang="en-US" sz="1400" dirty="0" smtClean="0"/>
                        <a:t>Example tools </a:t>
                      </a:r>
                      <a:r>
                        <a:rPr lang="en-US" sz="1400" dirty="0"/>
                        <a:t>in a market but mainly R, Tableau Public, Python, SAS, Apache Spark, Excel are used.</a:t>
                      </a:r>
                    </a:p>
                  </a:txBody>
                  <a:tcPr marL="22225" marR="22225" marT="11112" marB="11112" anchor="ctr"/>
                </a:tc>
                <a:tc>
                  <a:txBody>
                    <a:bodyPr/>
                    <a:lstStyle/>
                    <a:p>
                      <a:pPr algn="l"/>
                      <a:r>
                        <a:rPr lang="en-US" sz="1400" dirty="0" smtClean="0"/>
                        <a:t>Example tools </a:t>
                      </a:r>
                      <a:r>
                        <a:rPr lang="en-US" sz="1400" dirty="0" err="1" smtClean="0"/>
                        <a:t>OpenRefine</a:t>
                      </a:r>
                      <a:r>
                        <a:rPr lang="en-US" sz="1400" dirty="0"/>
                        <a:t>, KNIME, </a:t>
                      </a:r>
                      <a:r>
                        <a:rPr lang="en-US" sz="1400" dirty="0" err="1"/>
                        <a:t>RapidMiner</a:t>
                      </a:r>
                      <a:r>
                        <a:rPr lang="en-US" sz="1400" dirty="0"/>
                        <a:t>, Google Fusion Tables, Tableau Public, </a:t>
                      </a:r>
                      <a:r>
                        <a:rPr lang="en-US" sz="1400" dirty="0" err="1"/>
                        <a:t>NodeXL</a:t>
                      </a:r>
                      <a:r>
                        <a:rPr lang="en-US" sz="1400" dirty="0"/>
                        <a:t>, </a:t>
                      </a:r>
                      <a:r>
                        <a:rPr lang="en-US" sz="1400" dirty="0" err="1" smtClean="0"/>
                        <a:t>WolframAlpha</a:t>
                      </a:r>
                      <a:r>
                        <a:rPr lang="en-US" sz="1400" dirty="0" smtClean="0"/>
                        <a:t>.</a:t>
                      </a:r>
                      <a:endParaRPr lang="en-US" sz="1400" dirty="0"/>
                    </a:p>
                  </a:txBody>
                  <a:tcPr marL="22225" marR="22225" marT="11112" marB="11112" anchor="ctr"/>
                </a:tc>
              </a:tr>
              <a:tr h="942460">
                <a:tc>
                  <a:txBody>
                    <a:bodyPr/>
                    <a:lstStyle/>
                    <a:p>
                      <a:pPr algn="l"/>
                      <a:r>
                        <a:rPr lang="en-US" sz="1600" dirty="0" smtClean="0"/>
                        <a:t>Process Sequence</a:t>
                      </a:r>
                      <a:endParaRPr lang="en-US" sz="1600" b="1" dirty="0"/>
                    </a:p>
                  </a:txBody>
                  <a:tcPr marL="22225" marR="22225" marT="11112" marB="11112" anchor="ctr"/>
                </a:tc>
                <a:tc>
                  <a:txBody>
                    <a:bodyPr/>
                    <a:lstStyle/>
                    <a:p>
                      <a:pPr algn="l"/>
                      <a:r>
                        <a:rPr lang="en-US" sz="1400" dirty="0" smtClean="0"/>
                        <a:t>Business </a:t>
                      </a:r>
                      <a:r>
                        <a:rPr lang="en-US" sz="1400" dirty="0"/>
                        <a:t>Case Evaluation, Data Identification, </a:t>
                      </a:r>
                      <a:r>
                        <a:rPr lang="en-US" sz="1400" dirty="0" smtClean="0"/>
                        <a:t>Acquisition </a:t>
                      </a:r>
                      <a:r>
                        <a:rPr lang="en-US" sz="1400" dirty="0"/>
                        <a:t>&amp; Filtering, </a:t>
                      </a:r>
                      <a:r>
                        <a:rPr lang="en-US" sz="1400" dirty="0" smtClean="0"/>
                        <a:t>Extraction</a:t>
                      </a:r>
                      <a:r>
                        <a:rPr lang="en-US" sz="1400" dirty="0"/>
                        <a:t>, </a:t>
                      </a:r>
                      <a:r>
                        <a:rPr lang="en-US" sz="1400" dirty="0" smtClean="0"/>
                        <a:t>Validation </a:t>
                      </a:r>
                      <a:r>
                        <a:rPr lang="en-US" sz="1400" dirty="0"/>
                        <a:t>&amp; Cleansing, </a:t>
                      </a:r>
                      <a:r>
                        <a:rPr lang="en-US" sz="1400" dirty="0" smtClean="0"/>
                        <a:t>Aggregation </a:t>
                      </a:r>
                      <a:r>
                        <a:rPr lang="en-US" sz="1400" dirty="0"/>
                        <a:t>&amp; Representation, Data Analysis, </a:t>
                      </a:r>
                      <a:r>
                        <a:rPr lang="en-US" sz="1400" dirty="0" smtClean="0"/>
                        <a:t>Visualization</a:t>
                      </a:r>
                      <a:r>
                        <a:rPr lang="en-US" sz="1400" dirty="0"/>
                        <a:t>, Utilization of Analysis Results.  </a:t>
                      </a:r>
                    </a:p>
                  </a:txBody>
                  <a:tcPr marL="22225" marR="22225" marT="11112" marB="11112" anchor="ctr"/>
                </a:tc>
                <a:tc>
                  <a:txBody>
                    <a:bodyPr/>
                    <a:lstStyle/>
                    <a:p>
                      <a:pPr algn="l"/>
                      <a:r>
                        <a:rPr lang="en-US" sz="1400" dirty="0" smtClean="0"/>
                        <a:t>Data </a:t>
                      </a:r>
                      <a:r>
                        <a:rPr lang="en-US" sz="1400" dirty="0"/>
                        <a:t>gathering</a:t>
                      </a:r>
                      <a:r>
                        <a:rPr lang="en-US" sz="1400" dirty="0" smtClean="0"/>
                        <a:t>, </a:t>
                      </a:r>
                      <a:r>
                        <a:rPr lang="en-US" sz="1400" dirty="0"/>
                        <a:t>scrubbing, analysis </a:t>
                      </a:r>
                      <a:r>
                        <a:rPr lang="en-US" sz="1400" dirty="0" smtClean="0"/>
                        <a:t>and interpret precisely </a:t>
                      </a:r>
                      <a:r>
                        <a:rPr lang="en-US" sz="1400" dirty="0"/>
                        <a:t>so that </a:t>
                      </a:r>
                      <a:r>
                        <a:rPr lang="en-US" sz="1400" dirty="0" smtClean="0"/>
                        <a:t>one </a:t>
                      </a:r>
                      <a:r>
                        <a:rPr lang="en-US" sz="1400" dirty="0"/>
                        <a:t>can understand what </a:t>
                      </a:r>
                      <a:r>
                        <a:rPr lang="en-US" sz="1400" dirty="0" smtClean="0"/>
                        <a:t>data </a:t>
                      </a:r>
                      <a:r>
                        <a:rPr lang="en-US" sz="1400" dirty="0"/>
                        <a:t>want to say.</a:t>
                      </a:r>
                    </a:p>
                  </a:txBody>
                  <a:tcPr marL="22225" marR="22225" marT="11112" marB="11112" anchor="ctr"/>
                </a:tc>
              </a:tr>
              <a:tr h="813291">
                <a:tc>
                  <a:txBody>
                    <a:bodyPr/>
                    <a:lstStyle/>
                    <a:p>
                      <a:pPr algn="l"/>
                      <a:r>
                        <a:rPr lang="en-US" sz="1600" dirty="0"/>
                        <a:t>Usage</a:t>
                      </a:r>
                      <a:endParaRPr lang="en-US" sz="1600" b="1" dirty="0"/>
                    </a:p>
                  </a:txBody>
                  <a:tcPr marL="22225" marR="22225" marT="11112" marB="11112" anchor="ctr"/>
                </a:tc>
                <a:tc>
                  <a:txBody>
                    <a:bodyPr/>
                    <a:lstStyle/>
                    <a:p>
                      <a:pPr algn="l"/>
                      <a:r>
                        <a:rPr lang="en-US" sz="1400" dirty="0" smtClean="0"/>
                        <a:t>It</a:t>
                      </a:r>
                      <a:r>
                        <a:rPr lang="en-US" sz="1400" baseline="0" dirty="0" smtClean="0"/>
                        <a:t> </a:t>
                      </a:r>
                      <a:r>
                        <a:rPr lang="en-US" sz="1400" dirty="0" smtClean="0"/>
                        <a:t>can </a:t>
                      </a:r>
                      <a:r>
                        <a:rPr lang="en-US" sz="1400" dirty="0"/>
                        <a:t>be used to find masked patterns, anonymous correlations, customer preferences, market </a:t>
                      </a:r>
                      <a:r>
                        <a:rPr lang="en-US" sz="1400" dirty="0" smtClean="0"/>
                        <a:t>trends</a:t>
                      </a:r>
                      <a:r>
                        <a:rPr lang="en-US" sz="1400" baseline="0" dirty="0" smtClean="0"/>
                        <a:t> </a:t>
                      </a:r>
                      <a:r>
                        <a:rPr lang="en-US" sz="1400" dirty="0" smtClean="0"/>
                        <a:t>that </a:t>
                      </a:r>
                      <a:r>
                        <a:rPr lang="en-US" sz="1400" dirty="0"/>
                        <a:t>can </a:t>
                      </a:r>
                      <a:r>
                        <a:rPr lang="en-US" sz="1400" dirty="0" smtClean="0"/>
                        <a:t>aid</a:t>
                      </a:r>
                      <a:r>
                        <a:rPr lang="en-US" sz="1400" baseline="0" dirty="0" smtClean="0"/>
                        <a:t> in to </a:t>
                      </a:r>
                      <a:r>
                        <a:rPr lang="en-US" sz="1400" dirty="0" smtClean="0"/>
                        <a:t>notify </a:t>
                      </a:r>
                      <a:r>
                        <a:rPr lang="en-US" sz="1400" dirty="0"/>
                        <a:t>decisions for business purpose.</a:t>
                      </a:r>
                    </a:p>
                  </a:txBody>
                  <a:tcPr marL="22225" marR="22225" marT="11112" marB="11112" anchor="ctr"/>
                </a:tc>
                <a:tc>
                  <a:txBody>
                    <a:bodyPr/>
                    <a:lstStyle/>
                    <a:p>
                      <a:pPr algn="l"/>
                      <a:r>
                        <a:rPr lang="en-US" sz="1400" dirty="0" smtClean="0"/>
                        <a:t>It</a:t>
                      </a:r>
                      <a:r>
                        <a:rPr lang="en-US" sz="1400" baseline="0" dirty="0" smtClean="0"/>
                        <a:t> may be </a:t>
                      </a:r>
                      <a:r>
                        <a:rPr lang="en-US" sz="1400" dirty="0" smtClean="0"/>
                        <a:t>descriptive </a:t>
                      </a:r>
                      <a:r>
                        <a:rPr lang="en-US" sz="1400" dirty="0"/>
                        <a:t>analysis, exploratory analysis, inferential analysis, predictive analysis and take useful insights from the data.</a:t>
                      </a:r>
                    </a:p>
                  </a:txBody>
                  <a:tcPr marL="22225" marR="22225" marT="11112" marB="11112" anchor="ctr"/>
                </a:tc>
              </a:tr>
              <a:tr h="669769">
                <a:tc>
                  <a:txBody>
                    <a:bodyPr/>
                    <a:lstStyle/>
                    <a:p>
                      <a:pPr algn="l"/>
                      <a:r>
                        <a:rPr lang="en-US" sz="1600" dirty="0"/>
                        <a:t>Example</a:t>
                      </a:r>
                      <a:endParaRPr lang="en-US" sz="1600" b="1" dirty="0"/>
                    </a:p>
                  </a:txBody>
                  <a:tcPr marL="22225" marR="22225" marT="11112" marB="11112" anchor="ctr"/>
                </a:tc>
                <a:tc>
                  <a:txBody>
                    <a:bodyPr/>
                    <a:lstStyle/>
                    <a:p>
                      <a:pPr algn="l"/>
                      <a:r>
                        <a:rPr lang="en-US" sz="1400" dirty="0" smtClean="0"/>
                        <a:t>1GB </a:t>
                      </a:r>
                      <a:r>
                        <a:rPr lang="en-US" sz="1400" dirty="0"/>
                        <a:t>customer purchase </a:t>
                      </a:r>
                      <a:r>
                        <a:rPr lang="en-US" sz="1400" dirty="0" smtClean="0"/>
                        <a:t>data </a:t>
                      </a:r>
                      <a:r>
                        <a:rPr lang="en-US" sz="1400" dirty="0"/>
                        <a:t>of past 1 year, </a:t>
                      </a:r>
                      <a:r>
                        <a:rPr lang="en-US" sz="1400" dirty="0" smtClean="0"/>
                        <a:t>one </a:t>
                      </a:r>
                      <a:r>
                        <a:rPr lang="en-US" sz="1400" dirty="0"/>
                        <a:t>has to find that what our customers next possible </a:t>
                      </a:r>
                      <a:r>
                        <a:rPr lang="en-US" sz="1400" dirty="0" smtClean="0"/>
                        <a:t>purchases.</a:t>
                      </a:r>
                      <a:endParaRPr lang="en-US" sz="1400" dirty="0"/>
                    </a:p>
                  </a:txBody>
                  <a:tcPr marL="22225" marR="22225" marT="11112" marB="11112" anchor="ctr"/>
                </a:tc>
                <a:tc>
                  <a:txBody>
                    <a:bodyPr/>
                    <a:lstStyle/>
                    <a:p>
                      <a:pPr algn="l"/>
                      <a:r>
                        <a:rPr lang="en-US" sz="1400" dirty="0" smtClean="0"/>
                        <a:t>1GB </a:t>
                      </a:r>
                      <a:r>
                        <a:rPr lang="en-US" sz="1400" dirty="0"/>
                        <a:t>customer purchase </a:t>
                      </a:r>
                      <a:r>
                        <a:rPr lang="en-US" sz="1400" dirty="0" smtClean="0"/>
                        <a:t>data </a:t>
                      </a:r>
                      <a:r>
                        <a:rPr lang="en-US" sz="1400" dirty="0"/>
                        <a:t>of past 1 </a:t>
                      </a:r>
                      <a:r>
                        <a:rPr lang="en-US" sz="1400" dirty="0" smtClean="0"/>
                        <a:t>year,</a:t>
                      </a:r>
                      <a:r>
                        <a:rPr lang="en-US" sz="1400" baseline="0" dirty="0" smtClean="0"/>
                        <a:t> </a:t>
                      </a:r>
                      <a:r>
                        <a:rPr lang="en-US" sz="1400" dirty="0" smtClean="0"/>
                        <a:t>one</a:t>
                      </a:r>
                      <a:r>
                        <a:rPr lang="en-US" sz="1400" baseline="0" dirty="0" smtClean="0"/>
                        <a:t> </a:t>
                      </a:r>
                      <a:r>
                        <a:rPr lang="en-US" sz="1400" dirty="0" smtClean="0"/>
                        <a:t> try</a:t>
                      </a:r>
                      <a:r>
                        <a:rPr lang="en-US" sz="1400" baseline="0" dirty="0" smtClean="0"/>
                        <a:t>ing </a:t>
                      </a:r>
                      <a:r>
                        <a:rPr lang="en-US" sz="1400" dirty="0" smtClean="0"/>
                        <a:t>to </a:t>
                      </a:r>
                      <a:r>
                        <a:rPr lang="en-US" sz="1400" dirty="0"/>
                        <a:t>find what happened so </a:t>
                      </a:r>
                      <a:r>
                        <a:rPr lang="en-US" sz="1400" dirty="0" smtClean="0"/>
                        <a:t>far, having</a:t>
                      </a:r>
                      <a:r>
                        <a:rPr lang="en-US" sz="1400" baseline="0" dirty="0" smtClean="0"/>
                        <a:t> </a:t>
                      </a:r>
                      <a:r>
                        <a:rPr lang="en-US" sz="1400" dirty="0" smtClean="0"/>
                        <a:t>look </a:t>
                      </a:r>
                      <a:r>
                        <a:rPr lang="en-US" sz="1400" dirty="0"/>
                        <a:t>into past.</a:t>
                      </a:r>
                    </a:p>
                  </a:txBody>
                  <a:tcPr marL="22225" marR="22225" marT="11112" marB="11112" anchor="ctr"/>
                </a:tc>
              </a:tr>
            </a:tbl>
          </a:graphicData>
        </a:graphic>
      </p:graphicFrame>
    </p:spTree>
    <p:extLst>
      <p:ext uri="{BB962C8B-B14F-4D97-AF65-F5344CB8AC3E}">
        <p14:creationId xmlns:p14="http://schemas.microsoft.com/office/powerpoint/2010/main" val="2648148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BIG DATA</a:t>
            </a:r>
          </a:p>
        </p:txBody>
      </p:sp>
      <p:sp>
        <p:nvSpPr>
          <p:cNvPr id="5" name="Text Placeholder 4"/>
          <p:cNvSpPr>
            <a:spLocks noGrp="1"/>
          </p:cNvSpPr>
          <p:nvPr>
            <p:ph type="body" idx="1"/>
          </p:nvPr>
        </p:nvSpPr>
        <p:spPr/>
        <p:txBody>
          <a:bodyPr>
            <a:normAutofit/>
          </a:bodyPr>
          <a:lstStyle/>
          <a:p>
            <a:pPr marL="0" lvl="1" algn="ctr"/>
            <a:r>
              <a:rPr lang="en-US" sz="2000" dirty="0"/>
              <a:t>PILLARS, SOURCES, DATA LAKE, MODEL, TOOLS</a:t>
            </a:r>
          </a:p>
        </p:txBody>
      </p:sp>
    </p:spTree>
    <p:extLst>
      <p:ext uri="{BB962C8B-B14F-4D97-AF65-F5344CB8AC3E}">
        <p14:creationId xmlns:p14="http://schemas.microsoft.com/office/powerpoint/2010/main" val="2241138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727C6F-3982-4E54-AA66-B4E0AA33FF66}"/>
              </a:ext>
            </a:extLst>
          </p:cNvPr>
          <p:cNvSpPr>
            <a:spLocks noGrp="1"/>
          </p:cNvSpPr>
          <p:nvPr>
            <p:ph type="title"/>
          </p:nvPr>
        </p:nvSpPr>
        <p:spPr/>
        <p:txBody>
          <a:bodyPr/>
          <a:lstStyle/>
          <a:p>
            <a:r>
              <a:rPr lang="en-US" dirty="0"/>
              <a:t>Big Data</a:t>
            </a:r>
            <a:endParaRPr lang="x-none" dirty="0"/>
          </a:p>
        </p:txBody>
      </p:sp>
      <p:sp>
        <p:nvSpPr>
          <p:cNvPr id="3" name="Content Placeholder 2">
            <a:extLst>
              <a:ext uri="{FF2B5EF4-FFF2-40B4-BE49-F238E27FC236}">
                <a16:creationId xmlns="" xmlns:a16="http://schemas.microsoft.com/office/drawing/2014/main" id="{1134DAC4-9E94-441C-A9BE-87750F6F60A2}"/>
              </a:ext>
            </a:extLst>
          </p:cNvPr>
          <p:cNvSpPr>
            <a:spLocks noGrp="1"/>
          </p:cNvSpPr>
          <p:nvPr>
            <p:ph idx="1"/>
          </p:nvPr>
        </p:nvSpPr>
        <p:spPr/>
        <p:txBody>
          <a:bodyPr>
            <a:normAutofit/>
          </a:bodyPr>
          <a:lstStyle/>
          <a:p>
            <a:r>
              <a:rPr lang="en-US" sz="3200" b="1" dirty="0"/>
              <a:t>DEFINITION </a:t>
            </a:r>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x-none" dirty="0"/>
          </a:p>
        </p:txBody>
      </p:sp>
    </p:spTree>
    <p:extLst>
      <p:ext uri="{BB962C8B-B14F-4D97-AF65-F5344CB8AC3E}">
        <p14:creationId xmlns:p14="http://schemas.microsoft.com/office/powerpoint/2010/main" val="196455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1AC600-D16C-47B7-9075-94DA61007B25}"/>
              </a:ext>
            </a:extLst>
          </p:cNvPr>
          <p:cNvSpPr>
            <a:spLocks noGrp="1"/>
          </p:cNvSpPr>
          <p:nvPr>
            <p:ph type="title"/>
          </p:nvPr>
        </p:nvSpPr>
        <p:spPr>
          <a:xfrm>
            <a:off x="1097280" y="286603"/>
            <a:ext cx="10058400" cy="1450757"/>
          </a:xfrm>
        </p:spPr>
        <p:txBody>
          <a:bodyPr/>
          <a:lstStyle/>
          <a:p>
            <a:r>
              <a:rPr lang="en-US" dirty="0"/>
              <a:t>Big Data: Tools</a:t>
            </a:r>
            <a:endParaRPr lang="x-none" dirty="0"/>
          </a:p>
        </p:txBody>
      </p:sp>
      <p:sp>
        <p:nvSpPr>
          <p:cNvPr id="3" name="Content Placeholder 2">
            <a:extLst>
              <a:ext uri="{FF2B5EF4-FFF2-40B4-BE49-F238E27FC236}">
                <a16:creationId xmlns="" xmlns:a16="http://schemas.microsoft.com/office/drawing/2014/main" id="{DDC8679B-3323-4E4B-ABD6-BD8748DF3AEB}"/>
              </a:ext>
            </a:extLst>
          </p:cNvPr>
          <p:cNvSpPr>
            <a:spLocks noGrp="1"/>
          </p:cNvSpPr>
          <p:nvPr>
            <p:ph idx="1"/>
          </p:nvPr>
        </p:nvSpPr>
        <p:spPr/>
        <p:txBody>
          <a:bodyPr/>
          <a:lstStyle/>
          <a:p>
            <a:pPr marL="0" indent="0">
              <a:buNone/>
            </a:pPr>
            <a:r>
              <a:rPr lang="en-US" sz="3200" b="1" dirty="0"/>
              <a:t>Hadoop</a:t>
            </a:r>
            <a:endParaRPr lang="en-US" b="1" dirty="0"/>
          </a:p>
          <a:p>
            <a:pPr>
              <a:buFont typeface="Wingdings" panose="05000000000000000000" pitchFamily="2" charset="2"/>
              <a:buChar char="v"/>
            </a:pPr>
            <a:r>
              <a:rPr lang="en-US" dirty="0"/>
              <a:t>Hadoop software library is a framework</a:t>
            </a:r>
          </a:p>
          <a:p>
            <a:pPr>
              <a:buFont typeface="Wingdings" panose="05000000000000000000" pitchFamily="2" charset="2"/>
              <a:buChar char="v"/>
            </a:pPr>
            <a:r>
              <a:rPr lang="en-US" dirty="0"/>
              <a:t>Help in distributed processing of large data sets across clusters of computers</a:t>
            </a:r>
          </a:p>
          <a:p>
            <a:pPr>
              <a:buFont typeface="Wingdings" panose="05000000000000000000" pitchFamily="2" charset="2"/>
              <a:buChar char="v"/>
            </a:pPr>
            <a:r>
              <a:rPr lang="en-US" dirty="0"/>
              <a:t>Two method to start single node or cluster mode</a:t>
            </a:r>
          </a:p>
          <a:p>
            <a:pPr>
              <a:buFont typeface="Wingdings" panose="05000000000000000000" pitchFamily="2" charset="2"/>
              <a:buChar char="v"/>
            </a:pPr>
            <a:r>
              <a:rPr lang="en-US" dirty="0"/>
              <a:t>Latest stable version is 2.9.2 </a:t>
            </a:r>
          </a:p>
          <a:p>
            <a:pPr>
              <a:buFont typeface="Wingdings" panose="05000000000000000000" pitchFamily="2" charset="2"/>
              <a:buChar char="v"/>
            </a:pPr>
            <a:r>
              <a:rPr lang="en-US" dirty="0"/>
              <a:t>Few Important features are HDFS, YARN,MAPREDUCE, cost efficient, Hadoop libraries and many more</a:t>
            </a:r>
          </a:p>
        </p:txBody>
      </p:sp>
    </p:spTree>
    <p:extLst>
      <p:ext uri="{BB962C8B-B14F-4D97-AF65-F5344CB8AC3E}">
        <p14:creationId xmlns:p14="http://schemas.microsoft.com/office/powerpoint/2010/main" val="2845727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2CE7563-67E4-470C-A76A-FD376D4C2471}"/>
              </a:ext>
            </a:extLst>
          </p:cNvPr>
          <p:cNvSpPr>
            <a:spLocks noGrp="1"/>
          </p:cNvSpPr>
          <p:nvPr>
            <p:ph idx="1"/>
          </p:nvPr>
        </p:nvSpPr>
        <p:spPr/>
        <p:txBody>
          <a:bodyPr>
            <a:normAutofit/>
          </a:bodyPr>
          <a:lstStyle/>
          <a:p>
            <a:r>
              <a:rPr lang="en-US" sz="3200" dirty="0"/>
              <a:t>SPARK</a:t>
            </a:r>
          </a:p>
          <a:p>
            <a:pPr>
              <a:buFont typeface="Wingdings" panose="05000000000000000000" pitchFamily="2" charset="2"/>
              <a:buChar char="v"/>
            </a:pPr>
            <a:r>
              <a:rPr lang="x-none" dirty="0"/>
              <a:t>Apache Spark is the alternative — and in many aspects the successor — of Apache Hadoop. </a:t>
            </a:r>
            <a:endParaRPr lang="en-US" dirty="0"/>
          </a:p>
          <a:p>
            <a:pPr>
              <a:buFont typeface="Wingdings" panose="05000000000000000000" pitchFamily="2" charset="2"/>
              <a:buChar char="v"/>
            </a:pPr>
            <a:r>
              <a:rPr lang="en-US" dirty="0"/>
              <a:t>Built </a:t>
            </a:r>
            <a:r>
              <a:rPr lang="x-none" dirty="0"/>
              <a:t>to address the shortcomings of Hadoop</a:t>
            </a:r>
            <a:r>
              <a:rPr lang="en-US" dirty="0"/>
              <a:t>.</a:t>
            </a:r>
          </a:p>
          <a:p>
            <a:pPr>
              <a:buFont typeface="Wingdings" panose="05000000000000000000" pitchFamily="2" charset="2"/>
              <a:buChar char="v"/>
            </a:pPr>
            <a:r>
              <a:rPr lang="en-US" dirty="0"/>
              <a:t>Apache Spark achieves high performance for both batch and streaming data.</a:t>
            </a:r>
          </a:p>
          <a:p>
            <a:pPr>
              <a:buFont typeface="Wingdings" panose="05000000000000000000" pitchFamily="2" charset="2"/>
              <a:buChar char="v"/>
            </a:pPr>
            <a:r>
              <a:rPr lang="en-US" dirty="0"/>
              <a:t>Run workload 100X faster.</a:t>
            </a:r>
          </a:p>
          <a:p>
            <a:pPr>
              <a:buFont typeface="Wingdings" panose="05000000000000000000" pitchFamily="2" charset="2"/>
              <a:buChar char="v"/>
            </a:pPr>
            <a:r>
              <a:rPr lang="en-US" dirty="0"/>
              <a:t>Offers over 80 high-level operators that make it easy to build parallel apps.</a:t>
            </a:r>
          </a:p>
          <a:p>
            <a:pPr>
              <a:buFont typeface="Wingdings" panose="05000000000000000000" pitchFamily="2" charset="2"/>
              <a:buChar char="v"/>
            </a:pPr>
            <a:r>
              <a:rPr lang="en-US" dirty="0"/>
              <a:t> It powers a stack of libraries including SQL </a:t>
            </a:r>
            <a:r>
              <a:rPr lang="en-US"/>
              <a:t>and Data Frames</a:t>
            </a:r>
            <a:r>
              <a:rPr lang="en-US" dirty="0"/>
              <a:t>, MLlib for machine learning, GraphX, and Spark Streaming</a:t>
            </a:r>
          </a:p>
          <a:p>
            <a:pPr>
              <a:buFont typeface="Wingdings" panose="05000000000000000000" pitchFamily="2" charset="2"/>
              <a:buChar char="v"/>
            </a:pPr>
            <a:r>
              <a:rPr lang="en-US" dirty="0"/>
              <a:t>Latest stable version is 2.4.0 with multiple advance features</a:t>
            </a:r>
            <a:endParaRPr lang="x-none" dirty="0"/>
          </a:p>
        </p:txBody>
      </p:sp>
      <p:sp>
        <p:nvSpPr>
          <p:cNvPr id="4" name="Title 1">
            <a:extLst>
              <a:ext uri="{FF2B5EF4-FFF2-40B4-BE49-F238E27FC236}">
                <a16:creationId xmlns="" xmlns:a16="http://schemas.microsoft.com/office/drawing/2014/main" id="{D1F22F75-6806-481E-A0D8-FC161C3266D1}"/>
              </a:ext>
            </a:extLst>
          </p:cNvPr>
          <p:cNvSpPr>
            <a:spLocks noGrp="1"/>
          </p:cNvSpPr>
          <p:nvPr>
            <p:ph type="title"/>
          </p:nvPr>
        </p:nvSpPr>
        <p:spPr>
          <a:xfrm>
            <a:off x="1096963" y="287338"/>
            <a:ext cx="10058400" cy="1449387"/>
          </a:xfrm>
        </p:spPr>
        <p:txBody>
          <a:bodyPr/>
          <a:lstStyle/>
          <a:p>
            <a:r>
              <a:rPr lang="en-US" dirty="0"/>
              <a:t>Big Data: Tools</a:t>
            </a:r>
            <a:endParaRPr lang="x-none" dirty="0"/>
          </a:p>
        </p:txBody>
      </p:sp>
    </p:spTree>
    <p:extLst>
      <p:ext uri="{BB962C8B-B14F-4D97-AF65-F5344CB8AC3E}">
        <p14:creationId xmlns:p14="http://schemas.microsoft.com/office/powerpoint/2010/main" val="2181567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ALGORITHMS</a:t>
            </a:r>
          </a:p>
        </p:txBody>
      </p:sp>
      <p:sp>
        <p:nvSpPr>
          <p:cNvPr id="3" name="Text Placeholder 2"/>
          <p:cNvSpPr>
            <a:spLocks noGrp="1"/>
          </p:cNvSpPr>
          <p:nvPr>
            <p:ph type="body" idx="1"/>
          </p:nvPr>
        </p:nvSpPr>
        <p:spPr/>
        <p:txBody>
          <a:bodyPr/>
          <a:lstStyle/>
          <a:p>
            <a:pPr algn="ctr"/>
            <a:r>
              <a:rPr lang="en-US" dirty="0"/>
              <a:t>Classification, for Da, for BD</a:t>
            </a:r>
          </a:p>
        </p:txBody>
      </p:sp>
    </p:spTree>
    <p:extLst>
      <p:ext uri="{BB962C8B-B14F-4D97-AF65-F5344CB8AC3E}">
        <p14:creationId xmlns:p14="http://schemas.microsoft.com/office/powerpoint/2010/main" val="2204207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COMPARISON </a:t>
            </a:r>
          </a:p>
        </p:txBody>
      </p:sp>
      <p:sp>
        <p:nvSpPr>
          <p:cNvPr id="3" name="Text Placeholder 2"/>
          <p:cNvSpPr>
            <a:spLocks noGrp="1"/>
          </p:cNvSpPr>
          <p:nvPr>
            <p:ph type="body" idx="1"/>
          </p:nvPr>
        </p:nvSpPr>
        <p:spPr/>
        <p:txBody>
          <a:bodyPr/>
          <a:lstStyle/>
          <a:p>
            <a:pPr algn="ctr"/>
            <a:r>
              <a:rPr lang="en-US" cap="none" dirty="0"/>
              <a:t>Technology, Tool, Features, Use</a:t>
            </a:r>
            <a:endParaRPr lang="en-US" dirty="0"/>
          </a:p>
        </p:txBody>
      </p:sp>
    </p:spTree>
    <p:extLst>
      <p:ext uri="{BB962C8B-B14F-4D97-AF65-F5344CB8AC3E}">
        <p14:creationId xmlns:p14="http://schemas.microsoft.com/office/powerpoint/2010/main" val="3585353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67089574"/>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 xmlns:a16="http://schemas.microsoft.com/office/drawing/2014/main" val="20000"/>
                    </a:ext>
                  </a:extLst>
                </a:gridCol>
                <a:gridCol w="5022469">
                  <a:extLst>
                    <a:ext uri="{9D8B030D-6E8A-4147-A177-3AD203B41FA5}">
                      <a16:colId xmlns="" xmlns:a16="http://schemas.microsoft.com/office/drawing/2014/main" val="20001"/>
                    </a:ext>
                  </a:extLst>
                </a:gridCol>
              </a:tblGrid>
              <a:tr h="503943">
                <a:tc>
                  <a:txBody>
                    <a:bodyPr/>
                    <a:lstStyle/>
                    <a:p>
                      <a:pPr marL="0" marR="0">
                        <a:lnSpc>
                          <a:spcPct val="107000"/>
                        </a:lnSpc>
                        <a:spcBef>
                          <a:spcPts val="0"/>
                        </a:spcBef>
                        <a:spcAft>
                          <a:spcPts val="0"/>
                        </a:spcAft>
                      </a:pPr>
                      <a:r>
                        <a:rPr lang="en-US" sz="1800" b="0" kern="1200" spc="300" baseline="0" dirty="0">
                          <a:solidFill>
                            <a:schemeClr val="bg1"/>
                          </a:solidFill>
                        </a:rPr>
                        <a:t>Jibran Rasheed Khan </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MSIS-010/2018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0"/>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Muhammad </a:t>
                      </a:r>
                      <a:r>
                        <a:rPr lang="en-US" sz="1800" b="0" kern="1200" spc="300" baseline="0" dirty="0" err="1">
                          <a:solidFill>
                            <a:schemeClr val="bg1"/>
                          </a:solidFill>
                        </a:rPr>
                        <a:t>Waqar</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MSIS-011/2018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1"/>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Hafiz </a:t>
                      </a:r>
                      <a:r>
                        <a:rPr lang="en-US" sz="1800" b="0" kern="1200" spc="300" baseline="0" dirty="0" err="1">
                          <a:solidFill>
                            <a:schemeClr val="bg1"/>
                          </a:solidFill>
                        </a:rPr>
                        <a:t>Idrees</a:t>
                      </a:r>
                      <a:r>
                        <a:rPr lang="en-US" sz="1800" b="0" kern="1200" spc="300" baseline="0" dirty="0">
                          <a:solidFill>
                            <a:schemeClr val="bg1"/>
                          </a:solidFill>
                        </a:rPr>
                        <a:t> </a:t>
                      </a:r>
                      <a:r>
                        <a:rPr lang="en-US" sz="1800" b="0" kern="1200" spc="300" baseline="0" dirty="0" err="1">
                          <a:solidFill>
                            <a:schemeClr val="bg1"/>
                          </a:solidFill>
                        </a:rPr>
                        <a:t>Riaz</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MSIS-025/2018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half" idx="1"/>
          </p:nvPr>
        </p:nvSpPr>
        <p:spPr>
          <a:xfrm>
            <a:off x="1097280" y="1845736"/>
            <a:ext cx="4937760" cy="4569578"/>
          </a:xfrm>
        </p:spPr>
        <p:txBody>
          <a:bodyPr>
            <a:normAutofit fontScale="92500" lnSpcReduction="20000"/>
          </a:bodyPr>
          <a:lstStyle/>
          <a:p>
            <a:pPr>
              <a:buFont typeface="Wingdings" panose="05000000000000000000" pitchFamily="2" charset="2"/>
              <a:buChar char="Ø"/>
            </a:pPr>
            <a:r>
              <a:rPr lang="en-US" dirty="0" smtClean="0"/>
              <a:t>Objective</a:t>
            </a:r>
            <a:endParaRPr lang="en-US" dirty="0"/>
          </a:p>
          <a:p>
            <a:pPr>
              <a:buFont typeface="Wingdings" panose="05000000000000000000" pitchFamily="2" charset="2"/>
              <a:buChar char="Ø"/>
            </a:pPr>
            <a:r>
              <a:rPr lang="en-US" dirty="0"/>
              <a:t>Data </a:t>
            </a:r>
          </a:p>
          <a:p>
            <a:pPr lvl="1">
              <a:buFont typeface="Wingdings" panose="05000000000000000000" pitchFamily="2" charset="2"/>
              <a:buChar char="Ø"/>
            </a:pPr>
            <a:r>
              <a:rPr lang="en-US" dirty="0" smtClean="0"/>
              <a:t> Forms, Types, Classification </a:t>
            </a:r>
          </a:p>
          <a:p>
            <a:pPr lvl="1">
              <a:buFont typeface="Wingdings" panose="05000000000000000000" pitchFamily="2" charset="2"/>
              <a:buChar char="Ø"/>
            </a:pPr>
            <a:r>
              <a:rPr lang="en-US" dirty="0" smtClean="0"/>
              <a:t> Analysis</a:t>
            </a:r>
            <a:endParaRPr lang="en-US" dirty="0"/>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A vs A </a:t>
            </a:r>
          </a:p>
          <a:p>
            <a:pPr lvl="1">
              <a:buFont typeface="Wingdings" panose="05000000000000000000" pitchFamily="2" charset="2"/>
              <a:buChar char="Ø"/>
            </a:pPr>
            <a:r>
              <a:rPr lang="en-US" dirty="0"/>
              <a:t> Analytics Tools</a:t>
            </a:r>
          </a:p>
          <a:p>
            <a:pPr>
              <a:buFont typeface="Wingdings" panose="05000000000000000000" pitchFamily="2" charset="2"/>
              <a:buChar char="Ø"/>
            </a:pPr>
            <a:r>
              <a:rPr lang="en-US" dirty="0"/>
              <a:t> Big Data</a:t>
            </a:r>
          </a:p>
          <a:p>
            <a:pPr lvl="1">
              <a:buFont typeface="Wingdings" panose="05000000000000000000" pitchFamily="2" charset="2"/>
              <a:buChar char="Ø"/>
            </a:pPr>
            <a:r>
              <a:rPr lang="en-US" dirty="0"/>
              <a:t> Pillars</a:t>
            </a:r>
          </a:p>
          <a:p>
            <a:pPr lvl="1">
              <a:buFont typeface="Wingdings" panose="05000000000000000000" pitchFamily="2" charset="2"/>
              <a:buChar char="Ø"/>
            </a:pPr>
            <a:r>
              <a:rPr lang="en-US" dirty="0"/>
              <a:t> </a:t>
            </a:r>
            <a:r>
              <a:rPr lang="en-US" dirty="0" smtClean="0"/>
              <a:t>Sources &amp; Data Lake</a:t>
            </a:r>
            <a:endParaRPr lang="en-US" dirty="0"/>
          </a:p>
          <a:p>
            <a:pPr lvl="1">
              <a:buFont typeface="Wingdings" panose="05000000000000000000" pitchFamily="2" charset="2"/>
              <a:buChar char="Ø"/>
            </a:pPr>
            <a:r>
              <a:rPr lang="en-US" dirty="0"/>
              <a:t> Model</a:t>
            </a:r>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Tools</a:t>
            </a:r>
          </a:p>
          <a:p>
            <a:pPr>
              <a:buFont typeface="Wingdings" panose="05000000000000000000" pitchFamily="2" charset="2"/>
              <a:buChar char="Ø"/>
            </a:pPr>
            <a:r>
              <a:rPr lang="en-US" dirty="0"/>
              <a:t>Algorithms</a:t>
            </a:r>
          </a:p>
          <a:p>
            <a:pPr lvl="1">
              <a:buFont typeface="Wingdings" panose="05000000000000000000" pitchFamily="2" charset="2"/>
              <a:buChar char="Ø"/>
            </a:pPr>
            <a:r>
              <a:rPr lang="en-US" dirty="0"/>
              <a:t> Classification</a:t>
            </a:r>
          </a:p>
          <a:p>
            <a:pPr lvl="1">
              <a:buFont typeface="Wingdings" panose="05000000000000000000" pitchFamily="2" charset="2"/>
              <a:buChar char="Ø"/>
            </a:pPr>
            <a:r>
              <a:rPr lang="en-US" dirty="0"/>
              <a:t> Big Data &amp; </a:t>
            </a:r>
            <a:r>
              <a:rPr lang="en-US" dirty="0" smtClean="0"/>
              <a:t>Analytics </a:t>
            </a:r>
            <a:r>
              <a:rPr lang="en-US" dirty="0"/>
              <a:t>Algorithms</a:t>
            </a:r>
          </a:p>
        </p:txBody>
      </p:sp>
      <p:sp>
        <p:nvSpPr>
          <p:cNvPr id="4" name="Content Placeholder 3"/>
          <p:cNvSpPr>
            <a:spLocks noGrp="1"/>
          </p:cNvSpPr>
          <p:nvPr>
            <p:ph sz="half" idx="2"/>
          </p:nvPr>
        </p:nvSpPr>
        <p:spPr>
          <a:xfrm>
            <a:off x="6217920" y="1845734"/>
            <a:ext cx="4937760" cy="4437697"/>
          </a:xfrm>
        </p:spPr>
        <p:txBody>
          <a:bodyPr>
            <a:normAutofit fontScale="92500" lnSpcReduction="20000"/>
          </a:bodyPr>
          <a:lstStyle/>
          <a:p>
            <a:pPr>
              <a:buFont typeface="Wingdings" panose="05000000000000000000" pitchFamily="2" charset="2"/>
              <a:buChar char="Ø"/>
            </a:pPr>
            <a:r>
              <a:rPr lang="en-US" dirty="0"/>
              <a:t> Comparison</a:t>
            </a:r>
          </a:p>
          <a:p>
            <a:pPr lvl="1">
              <a:buFont typeface="Wingdings" panose="05000000000000000000" pitchFamily="2" charset="2"/>
              <a:buChar char="Ø"/>
            </a:pPr>
            <a:r>
              <a:rPr lang="en-US" dirty="0"/>
              <a:t> Technology</a:t>
            </a:r>
          </a:p>
          <a:p>
            <a:pPr lvl="1">
              <a:buFont typeface="Wingdings" panose="05000000000000000000" pitchFamily="2" charset="2"/>
              <a:buChar char="Ø"/>
            </a:pPr>
            <a:r>
              <a:rPr lang="en-US" dirty="0"/>
              <a:t> Tools </a:t>
            </a:r>
          </a:p>
          <a:p>
            <a:pPr lvl="1">
              <a:buFont typeface="Wingdings" panose="05000000000000000000" pitchFamily="2" charset="2"/>
              <a:buChar char="Ø"/>
            </a:pPr>
            <a:r>
              <a:rPr lang="en-US" dirty="0"/>
              <a:t> Feature</a:t>
            </a:r>
          </a:p>
          <a:p>
            <a:pPr lvl="1">
              <a:buFont typeface="Wingdings" panose="05000000000000000000" pitchFamily="2" charset="2"/>
              <a:buChar char="Ø"/>
            </a:pPr>
            <a:r>
              <a:rPr lang="en-US" dirty="0"/>
              <a:t> Use </a:t>
            </a:r>
          </a:p>
          <a:p>
            <a:pPr>
              <a:buFont typeface="Wingdings" panose="05000000000000000000" pitchFamily="2" charset="2"/>
              <a:buChar char="Ø"/>
            </a:pPr>
            <a:r>
              <a:rPr lang="en-US" dirty="0"/>
              <a:t> New Propose Model</a:t>
            </a:r>
          </a:p>
          <a:p>
            <a:pPr>
              <a:buFont typeface="Wingdings" panose="05000000000000000000" pitchFamily="2" charset="2"/>
              <a:buChar char="Ø"/>
            </a:pPr>
            <a:r>
              <a:rPr lang="en-US" dirty="0"/>
              <a:t> Conclusion</a:t>
            </a:r>
          </a:p>
          <a:p>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or Framework 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a:t>
            </a:r>
          </a:p>
        </p:txBody>
      </p:sp>
      <p:sp>
        <p:nvSpPr>
          <p:cNvPr id="3" name="Text Placeholder 2"/>
          <p:cNvSpPr>
            <a:spLocks noGrp="1"/>
          </p:cNvSpPr>
          <p:nvPr>
            <p:ph type="body" idx="1"/>
          </p:nvPr>
        </p:nvSpPr>
        <p:spPr/>
        <p:txBody>
          <a:bodyPr/>
          <a:lstStyle/>
          <a:p>
            <a:pPr marL="0" lvl="1" algn="ctr"/>
            <a:r>
              <a:rPr lang="en-US" dirty="0" smtClean="0"/>
              <a:t>FORMS, TYPES,  CLASSIFICATION, ANALYSIS</a:t>
            </a:r>
            <a:r>
              <a:rPr lang="en-US" dirty="0"/>
              <a:t>, ANALYTICS, A vs A, ANALYTICS TOOLS</a:t>
            </a:r>
          </a:p>
          <a:p>
            <a:endParaRPr lang="en-US" dirty="0"/>
          </a:p>
        </p:txBody>
      </p:sp>
    </p:spTree>
    <p:extLst>
      <p:ext uri="{BB962C8B-B14F-4D97-AF65-F5344CB8AC3E}">
        <p14:creationId xmlns:p14="http://schemas.microsoft.com/office/powerpoint/2010/main" val="423015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DATA</a:t>
            </a:r>
          </a:p>
        </p:txBody>
      </p:sp>
      <p:sp>
        <p:nvSpPr>
          <p:cNvPr id="5" name="Content Placeholder 4"/>
          <p:cNvSpPr>
            <a:spLocks noGrp="1"/>
          </p:cNvSpPr>
          <p:nvPr>
            <p:ph idx="1"/>
          </p:nvPr>
        </p:nvSpPr>
        <p:spPr>
          <a:xfrm>
            <a:off x="1097280" y="1845734"/>
            <a:ext cx="10058400" cy="4023360"/>
          </a:xfrm>
        </p:spPr>
        <p:txBody>
          <a:bodyPr>
            <a:normAutofit/>
          </a:bodyPr>
          <a:lstStyle/>
          <a:p>
            <a:r>
              <a:rPr lang="en-US" sz="3200" b="1" dirty="0"/>
              <a:t>DEFINITION</a:t>
            </a:r>
          </a:p>
          <a:p>
            <a:pPr algn="justLow"/>
            <a:r>
              <a:rPr lang="en-US" dirty="0"/>
              <a:t>It is something that could be measured, collected, reported, analyzed, stored, and whereupon it can be visualized using graphs, images or other analysis tools.</a:t>
            </a:r>
            <a:endParaRPr lang="en-US" dirty="0">
              <a:latin typeface="+mj-lt"/>
            </a:endParaRPr>
          </a:p>
          <a:p>
            <a:r>
              <a:rPr lang="en-US" dirty="0"/>
              <a:t>Data, in general concept refers to the facts that has information or knowledge.</a:t>
            </a:r>
          </a:p>
          <a:p>
            <a:endParaRPr lang="en-US" dirty="0">
              <a:latin typeface="+mj-lt"/>
            </a:endParaRPr>
          </a:p>
        </p:txBody>
      </p:sp>
    </p:spTree>
    <p:extLst>
      <p:ext uri="{BB962C8B-B14F-4D97-AF65-F5344CB8AC3E}">
        <p14:creationId xmlns:p14="http://schemas.microsoft.com/office/powerpoint/2010/main" val="14674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FORMS</a:t>
            </a:r>
            <a:endParaRPr lang="en-US" dirty="0"/>
          </a:p>
        </p:txBody>
      </p:sp>
      <p:sp>
        <p:nvSpPr>
          <p:cNvPr id="3" name="Content Placeholder 2"/>
          <p:cNvSpPr>
            <a:spLocks noGrp="1"/>
          </p:cNvSpPr>
          <p:nvPr>
            <p:ph sz="half" idx="1"/>
          </p:nvPr>
        </p:nvSpPr>
        <p:spPr/>
        <p:txBody>
          <a:bodyPr>
            <a:normAutofit/>
          </a:bodyPr>
          <a:lstStyle/>
          <a:p>
            <a:pPr marL="0" indent="0">
              <a:buNone/>
            </a:pPr>
            <a:r>
              <a:rPr lang="en-US" sz="3200" b="1" dirty="0"/>
              <a:t>CORE DATA FORMS</a:t>
            </a:r>
          </a:p>
          <a:p>
            <a:pPr>
              <a:buFont typeface="Wingdings" panose="05000000000000000000" pitchFamily="2" charset="2"/>
              <a:buChar char="v"/>
            </a:pPr>
            <a:r>
              <a:rPr lang="en-US" dirty="0" smtClean="0"/>
              <a:t> Number</a:t>
            </a:r>
          </a:p>
          <a:p>
            <a:pPr>
              <a:buFont typeface="Wingdings" panose="05000000000000000000" pitchFamily="2" charset="2"/>
              <a:buChar char="v"/>
            </a:pPr>
            <a:r>
              <a:rPr lang="en-US" dirty="0"/>
              <a:t> </a:t>
            </a:r>
            <a:r>
              <a:rPr lang="en-US" dirty="0" smtClean="0"/>
              <a:t>Text</a:t>
            </a:r>
          </a:p>
          <a:p>
            <a:pPr>
              <a:buFont typeface="Wingdings" panose="05000000000000000000" pitchFamily="2" charset="2"/>
              <a:buChar char="v"/>
            </a:pPr>
            <a:r>
              <a:rPr lang="en-US" dirty="0"/>
              <a:t> </a:t>
            </a:r>
            <a:r>
              <a:rPr lang="en-US" dirty="0" smtClean="0"/>
              <a:t>Image</a:t>
            </a:r>
          </a:p>
          <a:p>
            <a:pPr>
              <a:buFont typeface="Wingdings" panose="05000000000000000000" pitchFamily="2" charset="2"/>
              <a:buChar char="v"/>
            </a:pPr>
            <a:r>
              <a:rPr lang="en-US" dirty="0"/>
              <a:t> </a:t>
            </a:r>
            <a:r>
              <a:rPr lang="en-US" dirty="0" smtClean="0"/>
              <a:t>Audio </a:t>
            </a:r>
          </a:p>
          <a:p>
            <a:pPr>
              <a:buFont typeface="Wingdings" panose="05000000000000000000" pitchFamily="2" charset="2"/>
              <a:buChar char="v"/>
            </a:pPr>
            <a:r>
              <a:rPr lang="en-US" dirty="0"/>
              <a:t> </a:t>
            </a:r>
            <a:r>
              <a:rPr lang="en-US" dirty="0" smtClean="0"/>
              <a:t>Video</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Tree>
    <p:extLst>
      <p:ext uri="{BB962C8B-B14F-4D97-AF65-F5344CB8AC3E}">
        <p14:creationId xmlns:p14="http://schemas.microsoft.com/office/powerpoint/2010/main" val="378411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sz="half" idx="1"/>
          </p:nvPr>
        </p:nvSpPr>
        <p:spPr/>
        <p:txBody>
          <a:bodyPr>
            <a:normAutofit fontScale="85000" lnSpcReduction="20000"/>
          </a:bodyPr>
          <a:lstStyle/>
          <a:p>
            <a:pPr>
              <a:buFont typeface="Wingdings" panose="05000000000000000000" pitchFamily="2" charset="2"/>
              <a:buChar char="v"/>
            </a:pPr>
            <a:r>
              <a:rPr lang="en-US" dirty="0"/>
              <a:t> Observational </a:t>
            </a:r>
          </a:p>
          <a:p>
            <a:pPr>
              <a:buFont typeface="Wingdings" panose="05000000000000000000" pitchFamily="2" charset="2"/>
              <a:buChar char="v"/>
            </a:pPr>
            <a:r>
              <a:rPr lang="en-US" dirty="0"/>
              <a:t> Simulation</a:t>
            </a:r>
          </a:p>
          <a:p>
            <a:pPr>
              <a:buFont typeface="Wingdings" panose="05000000000000000000" pitchFamily="2" charset="2"/>
              <a:buChar char="v"/>
            </a:pPr>
            <a:r>
              <a:rPr lang="en-US" dirty="0"/>
              <a:t> Experimental</a:t>
            </a:r>
          </a:p>
          <a:p>
            <a:pPr>
              <a:buFont typeface="Wingdings" panose="05000000000000000000" pitchFamily="2" charset="2"/>
              <a:buChar char="v"/>
            </a:pPr>
            <a:r>
              <a:rPr lang="en-US" dirty="0"/>
              <a:t> Derived or Compiled</a:t>
            </a:r>
          </a:p>
          <a:p>
            <a:pPr>
              <a:buFont typeface="Wingdings" panose="05000000000000000000" pitchFamily="2" charset="2"/>
              <a:buChar char="v"/>
            </a:pPr>
            <a:r>
              <a:rPr lang="en-US" dirty="0"/>
              <a:t> Machine</a:t>
            </a:r>
          </a:p>
          <a:p>
            <a:pPr>
              <a:buFont typeface="Wingdings" panose="05000000000000000000" pitchFamily="2" charset="2"/>
              <a:buChar char="v"/>
            </a:pPr>
            <a:r>
              <a:rPr lang="en-US" dirty="0"/>
              <a:t> Time-stamped</a:t>
            </a:r>
          </a:p>
          <a:p>
            <a:pPr>
              <a:buFont typeface="Wingdings" panose="05000000000000000000" pitchFamily="2" charset="2"/>
              <a:buChar char="v"/>
            </a:pPr>
            <a:r>
              <a:rPr lang="en-US" dirty="0"/>
              <a:t> Spatiotemporal </a:t>
            </a:r>
          </a:p>
          <a:p>
            <a:pPr>
              <a:buFont typeface="Wingdings" panose="05000000000000000000" pitchFamily="2" charset="2"/>
              <a:buChar char="v"/>
            </a:pPr>
            <a:r>
              <a:rPr lang="en-US" dirty="0"/>
              <a:t> Open</a:t>
            </a:r>
          </a:p>
          <a:p>
            <a:pPr>
              <a:buFont typeface="Wingdings" panose="05000000000000000000" pitchFamily="2" charset="2"/>
              <a:buChar char="v"/>
            </a:pPr>
            <a:r>
              <a:rPr lang="en-US" dirty="0"/>
              <a:t> Dark </a:t>
            </a:r>
          </a:p>
          <a:p>
            <a:pPr>
              <a:buFont typeface="Wingdings" panose="05000000000000000000" pitchFamily="2" charset="2"/>
              <a:buChar char="v"/>
            </a:pPr>
            <a:r>
              <a:rPr lang="en-US" dirty="0"/>
              <a:t> Real time</a:t>
            </a:r>
          </a:p>
          <a:p>
            <a:pPr>
              <a:buFont typeface="Wingdings" panose="05000000000000000000" pitchFamily="2" charset="2"/>
              <a:buChar char="v"/>
            </a:pPr>
            <a:r>
              <a:rPr lang="en-US" dirty="0"/>
              <a:t> Operational</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
        <p:nvSpPr>
          <p:cNvPr id="8" name="TextBox 7"/>
          <p:cNvSpPr txBox="1"/>
          <p:nvPr/>
        </p:nvSpPr>
        <p:spPr>
          <a:xfrm>
            <a:off x="6350000" y="4140446"/>
            <a:ext cx="4711337" cy="1754326"/>
          </a:xfrm>
          <a:prstGeom prst="rect">
            <a:avLst/>
          </a:prstGeom>
          <a:noFill/>
        </p:spPr>
        <p:txBody>
          <a:bodyPr wrap="square" rtlCol="0">
            <a:spAutoFit/>
          </a:bodyPr>
          <a:lstStyle/>
          <a:p>
            <a:r>
              <a:rPr lang="en-US" dirty="0"/>
              <a:t>                Observational  	Simulation</a:t>
            </a:r>
          </a:p>
          <a:p>
            <a:r>
              <a:rPr lang="en-US" dirty="0"/>
              <a:t>      Experimental 	    Dark	 	Derived </a:t>
            </a:r>
          </a:p>
          <a:p>
            <a:r>
              <a:rPr lang="en-US" dirty="0"/>
              <a:t>	 Compiled 	Open  </a:t>
            </a:r>
          </a:p>
          <a:p>
            <a:r>
              <a:rPr lang="en-US" dirty="0"/>
              <a:t>Machine            Time-stamped       Operational</a:t>
            </a:r>
          </a:p>
          <a:p>
            <a:r>
              <a:rPr lang="en-US" dirty="0"/>
              <a:t>              Spatiotemporal        Real time</a:t>
            </a:r>
          </a:p>
          <a:p>
            <a:r>
              <a:rPr lang="en-US" dirty="0"/>
              <a:t>….. 	…	…..	...	…..        ... </a:t>
            </a:r>
          </a:p>
        </p:txBody>
      </p:sp>
    </p:spTree>
    <p:extLst>
      <p:ext uri="{BB962C8B-B14F-4D97-AF65-F5344CB8AC3E}">
        <p14:creationId xmlns:p14="http://schemas.microsoft.com/office/powerpoint/2010/main" val="273316469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1604</TotalTime>
  <Words>825</Words>
  <Application>Microsoft Office PowerPoint</Application>
  <PresentationFormat>Widescreen</PresentationFormat>
  <Paragraphs>146</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Calibri Light</vt:lpstr>
      <vt:lpstr>Wingdings</vt:lpstr>
      <vt:lpstr>Retrospect</vt:lpstr>
      <vt:lpstr>Data Science Mega Tool-Set Comparison and Model</vt:lpstr>
      <vt:lpstr>Distributed Systems CT-509</vt:lpstr>
      <vt:lpstr>Team</vt:lpstr>
      <vt:lpstr>Outline</vt:lpstr>
      <vt:lpstr>Objectives</vt:lpstr>
      <vt:lpstr>DATA</vt:lpstr>
      <vt:lpstr>THE DATA</vt:lpstr>
      <vt:lpstr>DATA: FORMS</vt:lpstr>
      <vt:lpstr>DATA: TYPES</vt:lpstr>
      <vt:lpstr>DATA: CLASSIFICATION</vt:lpstr>
      <vt:lpstr>DATA: ANALYSIS</vt:lpstr>
      <vt:lpstr>DATA: ANALYTICS </vt:lpstr>
      <vt:lpstr>Analytics vs Analysis (A vs A)</vt:lpstr>
      <vt:lpstr>BIG DATA</vt:lpstr>
      <vt:lpstr>Big Data</vt:lpstr>
      <vt:lpstr>Big Data: Tools</vt:lpstr>
      <vt:lpstr>Big Data: Tools</vt:lpstr>
      <vt:lpstr>ALGORITHMS</vt:lpstr>
      <vt:lpstr>COMPARISON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Jibran Rasheed</cp:lastModifiedBy>
  <cp:revision>113</cp:revision>
  <dcterms:created xsi:type="dcterms:W3CDTF">2019-01-11T06:48:12Z</dcterms:created>
  <dcterms:modified xsi:type="dcterms:W3CDTF">2019-01-28T08:55:52Z</dcterms:modified>
</cp:coreProperties>
</file>