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7" r:id="rId4"/>
    <p:sldId id="260"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17-Jan-19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71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17-Jan-19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9344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17-Jan-19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12419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17-Jan-19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19510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B1F-9C50-41A2-BE99-4D3D06C85678}" type="datetimeFigureOut">
              <a:rPr lang="en-US" smtClean="0"/>
              <a:t>17-Jan-19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62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AB1F-9C50-41A2-BE99-4D3D06C85678}" type="datetimeFigureOut">
              <a:rPr lang="en-US" smtClean="0"/>
              <a:t>17-Jan-19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02759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AB1F-9C50-41A2-BE99-4D3D06C85678}" type="datetimeFigureOut">
              <a:rPr lang="en-US" smtClean="0"/>
              <a:t>17-Jan-19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84827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AB1F-9C50-41A2-BE99-4D3D06C85678}" type="datetimeFigureOut">
              <a:rPr lang="en-US" smtClean="0"/>
              <a:t>17-Jan-19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34081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50AB1F-9C50-41A2-BE99-4D3D06C85678}" type="datetimeFigureOut">
              <a:rPr lang="en-US" smtClean="0"/>
              <a:t>17-Jan-19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1781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50AB1F-9C50-41A2-BE99-4D3D06C85678}" type="datetimeFigureOut">
              <a:rPr lang="en-US" smtClean="0"/>
              <a:t>17-Jan-19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59913E-C377-495D-8BA2-F6350996610F}" type="slidenum">
              <a:rPr lang="en-US" smtClean="0"/>
              <a:t>‹#›</a:t>
            </a:fld>
            <a:endParaRPr lang="en-US"/>
          </a:p>
        </p:txBody>
      </p:sp>
    </p:spTree>
    <p:extLst>
      <p:ext uri="{BB962C8B-B14F-4D97-AF65-F5344CB8AC3E}">
        <p14:creationId xmlns:p14="http://schemas.microsoft.com/office/powerpoint/2010/main" val="129706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AB1F-9C50-41A2-BE99-4D3D06C85678}" type="datetimeFigureOut">
              <a:rPr lang="en-US" smtClean="0"/>
              <a:t>17-Jan-19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930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50AB1F-9C50-41A2-BE99-4D3D06C85678}" type="datetimeFigureOut">
              <a:rPr lang="en-US" smtClean="0"/>
              <a:t>17-Jan-19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59913E-C377-495D-8BA2-F6350996610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565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Data Science Mega Tool-Set Comparison and Model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4153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Distributed Systems</a:t>
            </a:r>
            <a:br>
              <a:rPr lang="en-US" dirty="0"/>
            </a:br>
            <a:r>
              <a:rPr lang="en-US" sz="5400" dirty="0"/>
              <a:t>CT-509</a:t>
            </a:r>
            <a:endParaRPr lang="en-US" dirty="0"/>
          </a:p>
        </p:txBody>
      </p:sp>
      <p:sp>
        <p:nvSpPr>
          <p:cNvPr id="3" name="Subtitle 2"/>
          <p:cNvSpPr>
            <a:spLocks noGrp="1"/>
          </p:cNvSpPr>
          <p:nvPr>
            <p:ph type="subTitle" idx="1"/>
          </p:nvPr>
        </p:nvSpPr>
        <p:spPr/>
        <p:txBody>
          <a:bodyPr>
            <a:normAutofit/>
          </a:bodyPr>
          <a:lstStyle/>
          <a:p>
            <a:pPr algn="ctr"/>
            <a:r>
              <a:rPr lang="en-US" dirty="0"/>
              <a:t>Instructor</a:t>
            </a:r>
          </a:p>
          <a:p>
            <a:pPr algn="ctr"/>
            <a:r>
              <a:rPr lang="en-US" b="1" dirty="0"/>
              <a:t>Dr. Ayaz </a:t>
            </a:r>
            <a:r>
              <a:rPr lang="en-US" b="1" dirty="0" err="1"/>
              <a:t>ul</a:t>
            </a:r>
            <a:r>
              <a:rPr lang="en-US" b="1" dirty="0"/>
              <a:t> Hassan Khan</a:t>
            </a:r>
          </a:p>
        </p:txBody>
      </p:sp>
    </p:spTree>
    <p:extLst>
      <p:ext uri="{BB962C8B-B14F-4D97-AF65-F5344CB8AC3E}">
        <p14:creationId xmlns:p14="http://schemas.microsoft.com/office/powerpoint/2010/main" val="74282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23142928"/>
              </p:ext>
            </p:extLst>
          </p:nvPr>
        </p:nvGraphicFramePr>
        <p:xfrm>
          <a:off x="1097280" y="1845735"/>
          <a:ext cx="10058400" cy="1511829"/>
        </p:xfrm>
        <a:graphic>
          <a:graphicData uri="http://schemas.openxmlformats.org/drawingml/2006/table">
            <a:tbl>
              <a:tblPr firstRow="1" firstCol="1" bandRow="1">
                <a:tableStyleId>{284E427A-3D55-4303-BF80-6455036E1DE7}</a:tableStyleId>
              </a:tblPr>
              <a:tblGrid>
                <a:gridCol w="5035931">
                  <a:extLst>
                    <a:ext uri="{9D8B030D-6E8A-4147-A177-3AD203B41FA5}">
                      <a16:colId xmlns:a16="http://schemas.microsoft.com/office/drawing/2014/main" xmlns="" val="20000"/>
                    </a:ext>
                  </a:extLst>
                </a:gridCol>
                <a:gridCol w="5022469">
                  <a:extLst>
                    <a:ext uri="{9D8B030D-6E8A-4147-A177-3AD203B41FA5}">
                      <a16:colId xmlns:a16="http://schemas.microsoft.com/office/drawing/2014/main" xmlns="" val="20001"/>
                    </a:ext>
                  </a:extLst>
                </a:gridCol>
              </a:tblGrid>
              <a:tr h="503943">
                <a:tc>
                  <a:txBody>
                    <a:bodyPr/>
                    <a:lstStyle/>
                    <a:p>
                      <a:pPr marL="0" marR="0">
                        <a:lnSpc>
                          <a:spcPct val="107000"/>
                        </a:lnSpc>
                        <a:spcBef>
                          <a:spcPts val="0"/>
                        </a:spcBef>
                        <a:spcAft>
                          <a:spcPts val="0"/>
                        </a:spcAft>
                      </a:pPr>
                      <a:r>
                        <a:rPr lang="en-US" sz="1800" b="0" kern="1200" spc="300" baseline="0" dirty="0">
                          <a:solidFill>
                            <a:schemeClr val="tx1"/>
                          </a:solidFill>
                        </a:rPr>
                        <a:t>Jibran Rasheed Khan </a:t>
                      </a:r>
                      <a:endParaRPr lang="en-US" sz="1800" b="0" kern="1200" spc="300" baseline="0" dirty="0">
                        <a:solidFill>
                          <a:schemeClr val="tx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tx1"/>
                          </a:solidFill>
                        </a:rPr>
                        <a:t>MSIS-010/2018</a:t>
                      </a:r>
                      <a:endParaRPr lang="en-US" sz="1800" b="0" kern="1200" spc="300" baseline="0" dirty="0">
                        <a:solidFill>
                          <a:schemeClr val="tx1"/>
                        </a:solidFill>
                        <a:latin typeface="+mj-lt"/>
                        <a:ea typeface="+mj-ea"/>
                        <a:cs typeface="+mj-cs"/>
                      </a:endParaRPr>
                    </a:p>
                  </a:txBody>
                  <a:tcPr marL="68580" marR="68580" marT="0" marB="0" anchor="ctr"/>
                </a:tc>
                <a:extLst>
                  <a:ext uri="{0D108BD9-81ED-4DB2-BD59-A6C34878D82A}">
                    <a16:rowId xmlns:a16="http://schemas.microsoft.com/office/drawing/2014/main" xmlns="" val="10000"/>
                  </a:ext>
                </a:extLst>
              </a:tr>
              <a:tr h="503943">
                <a:tc>
                  <a:txBody>
                    <a:bodyPr/>
                    <a:lstStyle/>
                    <a:p>
                      <a:pPr marL="0" marR="0">
                        <a:lnSpc>
                          <a:spcPct val="107000"/>
                        </a:lnSpc>
                        <a:spcBef>
                          <a:spcPts val="0"/>
                        </a:spcBef>
                        <a:spcAft>
                          <a:spcPts val="0"/>
                        </a:spcAft>
                      </a:pPr>
                      <a:r>
                        <a:rPr lang="en-US" sz="1800" b="0" kern="1200" spc="300" baseline="0" dirty="0">
                          <a:solidFill>
                            <a:schemeClr val="tx1"/>
                          </a:solidFill>
                        </a:rPr>
                        <a:t>Muhammad </a:t>
                      </a:r>
                      <a:r>
                        <a:rPr lang="en-US" sz="1800" b="0" kern="1200" spc="300" baseline="0" dirty="0" err="1">
                          <a:solidFill>
                            <a:schemeClr val="tx1"/>
                          </a:solidFill>
                        </a:rPr>
                        <a:t>Waqar</a:t>
                      </a:r>
                      <a:endParaRPr lang="en-US" sz="1800" b="0" kern="1200" spc="300" baseline="0" dirty="0">
                        <a:solidFill>
                          <a:schemeClr val="tx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tx1"/>
                          </a:solidFill>
                        </a:rPr>
                        <a:t>MSIS-011/2018</a:t>
                      </a:r>
                      <a:endParaRPr lang="en-US" sz="1800" b="0" kern="1200" spc="300" baseline="0" dirty="0">
                        <a:solidFill>
                          <a:schemeClr val="tx1"/>
                        </a:solidFill>
                        <a:latin typeface="+mj-lt"/>
                        <a:ea typeface="+mj-ea"/>
                        <a:cs typeface="+mj-cs"/>
                      </a:endParaRPr>
                    </a:p>
                  </a:txBody>
                  <a:tcPr marL="68580" marR="68580" marT="0" marB="0" anchor="ctr"/>
                </a:tc>
                <a:extLst>
                  <a:ext uri="{0D108BD9-81ED-4DB2-BD59-A6C34878D82A}">
                    <a16:rowId xmlns:a16="http://schemas.microsoft.com/office/drawing/2014/main" xmlns="" val="10001"/>
                  </a:ext>
                </a:extLst>
              </a:tr>
              <a:tr h="503943">
                <a:tc>
                  <a:txBody>
                    <a:bodyPr/>
                    <a:lstStyle/>
                    <a:p>
                      <a:pPr marL="0" marR="0">
                        <a:lnSpc>
                          <a:spcPct val="107000"/>
                        </a:lnSpc>
                        <a:spcBef>
                          <a:spcPts val="0"/>
                        </a:spcBef>
                        <a:spcAft>
                          <a:spcPts val="0"/>
                        </a:spcAft>
                      </a:pPr>
                      <a:r>
                        <a:rPr lang="en-US" sz="1800" b="0" kern="1200" spc="300" baseline="0" dirty="0">
                          <a:solidFill>
                            <a:schemeClr val="tx1"/>
                          </a:solidFill>
                        </a:rPr>
                        <a:t>Hafiz </a:t>
                      </a:r>
                      <a:r>
                        <a:rPr lang="en-US" sz="1800" b="0" kern="1200" spc="300" baseline="0" dirty="0" err="1">
                          <a:solidFill>
                            <a:schemeClr val="tx1"/>
                          </a:solidFill>
                        </a:rPr>
                        <a:t>Idrees</a:t>
                      </a:r>
                      <a:r>
                        <a:rPr lang="en-US" sz="1800" b="0" kern="1200" spc="300" baseline="0" dirty="0">
                          <a:solidFill>
                            <a:schemeClr val="tx1"/>
                          </a:solidFill>
                        </a:rPr>
                        <a:t> </a:t>
                      </a:r>
                      <a:r>
                        <a:rPr lang="en-US" sz="1800" b="0" kern="1200" spc="300" baseline="0" dirty="0" err="1">
                          <a:solidFill>
                            <a:schemeClr val="tx1"/>
                          </a:solidFill>
                        </a:rPr>
                        <a:t>Riaz</a:t>
                      </a:r>
                      <a:endParaRPr lang="en-US" sz="1800" b="0" kern="1200" spc="300" baseline="0" dirty="0">
                        <a:solidFill>
                          <a:schemeClr val="tx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tx1"/>
                          </a:solidFill>
                        </a:rPr>
                        <a:t>MSIS-025/2018</a:t>
                      </a:r>
                      <a:endParaRPr lang="en-US" sz="1800" b="0" kern="1200" spc="300" baseline="0" dirty="0">
                        <a:solidFill>
                          <a:schemeClr val="tx1"/>
                        </a:solidFill>
                        <a:latin typeface="+mj-lt"/>
                        <a:ea typeface="+mj-ea"/>
                        <a:cs typeface="+mj-cs"/>
                      </a:endParaRPr>
                    </a:p>
                  </a:txBody>
                  <a:tcPr marL="68580" marR="68580" marT="0" marB="0"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13456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half" idx="1"/>
          </p:nvPr>
        </p:nvSpPr>
        <p:spPr/>
        <p:txBody>
          <a:bodyPr>
            <a:normAutofit lnSpcReduction="10000"/>
          </a:bodyPr>
          <a:lstStyle/>
          <a:p>
            <a:pPr>
              <a:buFont typeface="Wingdings" panose="05000000000000000000" pitchFamily="2" charset="2"/>
              <a:buChar char="Ø"/>
            </a:pPr>
            <a:r>
              <a:rPr lang="en-US" dirty="0"/>
              <a:t> Objective</a:t>
            </a:r>
          </a:p>
          <a:p>
            <a:pPr>
              <a:buFont typeface="Wingdings" panose="05000000000000000000" pitchFamily="2" charset="2"/>
              <a:buChar char="Ø"/>
            </a:pPr>
            <a:r>
              <a:rPr lang="en-US" dirty="0" smtClean="0"/>
              <a:t> Big Data</a:t>
            </a:r>
          </a:p>
          <a:p>
            <a:pPr lvl="1">
              <a:buFont typeface="Wingdings" panose="05000000000000000000" pitchFamily="2" charset="2"/>
              <a:buChar char="Ø"/>
            </a:pPr>
            <a:r>
              <a:rPr lang="en-US" dirty="0" smtClean="0"/>
              <a:t> Pillars</a:t>
            </a:r>
          </a:p>
          <a:p>
            <a:pPr lvl="1">
              <a:buFont typeface="Wingdings" panose="05000000000000000000" pitchFamily="2" charset="2"/>
              <a:buChar char="Ø"/>
            </a:pPr>
            <a:r>
              <a:rPr lang="en-US" dirty="0"/>
              <a:t> </a:t>
            </a:r>
            <a:r>
              <a:rPr lang="en-US" dirty="0" smtClean="0"/>
              <a:t>Model</a:t>
            </a:r>
          </a:p>
          <a:p>
            <a:pPr lvl="1">
              <a:buFont typeface="Wingdings" panose="05000000000000000000" pitchFamily="2" charset="2"/>
              <a:buChar char="Ø"/>
            </a:pPr>
            <a:r>
              <a:rPr lang="en-US" dirty="0" smtClean="0"/>
              <a:t> Data Lake</a:t>
            </a:r>
          </a:p>
          <a:p>
            <a:pPr lvl="1">
              <a:buFont typeface="Wingdings" panose="05000000000000000000" pitchFamily="2" charset="2"/>
              <a:buChar char="Ø"/>
            </a:pPr>
            <a:r>
              <a:rPr lang="en-US" dirty="0"/>
              <a:t> </a:t>
            </a:r>
            <a:r>
              <a:rPr lang="en-US" dirty="0" smtClean="0"/>
              <a:t>Tools</a:t>
            </a:r>
          </a:p>
          <a:p>
            <a:pPr>
              <a:buFont typeface="Wingdings" panose="05000000000000000000" pitchFamily="2" charset="2"/>
              <a:buChar char="Ø"/>
            </a:pPr>
            <a:r>
              <a:rPr lang="en-US" dirty="0" smtClean="0"/>
              <a:t> Data </a:t>
            </a:r>
            <a:r>
              <a:rPr lang="en-US" dirty="0" smtClean="0"/>
              <a:t>Analysis</a:t>
            </a:r>
            <a:endParaRPr lang="en-US" dirty="0" smtClean="0"/>
          </a:p>
          <a:p>
            <a:pPr lvl="1">
              <a:buFont typeface="Wingdings" panose="05000000000000000000" pitchFamily="2" charset="2"/>
              <a:buChar char="Ø"/>
            </a:pPr>
            <a:r>
              <a:rPr lang="en-US" dirty="0" smtClean="0"/>
              <a:t> Analysis vs Analytics </a:t>
            </a:r>
          </a:p>
          <a:p>
            <a:pPr lvl="1">
              <a:buFont typeface="Wingdings" panose="05000000000000000000" pitchFamily="2" charset="2"/>
              <a:buChar char="Ø"/>
            </a:pPr>
            <a:r>
              <a:rPr lang="en-US" dirty="0" smtClean="0"/>
              <a:t> Analytics Tools</a:t>
            </a:r>
            <a:endParaRPr lang="en-US" dirty="0" smtClean="0"/>
          </a:p>
          <a:p>
            <a:pPr>
              <a:buFont typeface="Wingdings" panose="05000000000000000000" pitchFamily="2" charset="2"/>
              <a:buChar char="Ø"/>
            </a:pPr>
            <a:r>
              <a:rPr lang="en-US" dirty="0"/>
              <a:t> </a:t>
            </a:r>
            <a:r>
              <a:rPr lang="en-US" dirty="0" smtClean="0"/>
              <a:t> Algorithms</a:t>
            </a:r>
          </a:p>
          <a:p>
            <a:pPr lvl="1">
              <a:buFont typeface="Wingdings" panose="05000000000000000000" pitchFamily="2" charset="2"/>
              <a:buChar char="Ø"/>
            </a:pPr>
            <a:r>
              <a:rPr lang="en-US" dirty="0" smtClean="0"/>
              <a:t> Classification</a:t>
            </a:r>
          </a:p>
          <a:p>
            <a:pPr lvl="1">
              <a:buFont typeface="Wingdings" panose="05000000000000000000" pitchFamily="2" charset="2"/>
              <a:buChar char="Ø"/>
            </a:pPr>
            <a:r>
              <a:rPr lang="en-US" dirty="0"/>
              <a:t> </a:t>
            </a:r>
            <a:r>
              <a:rPr lang="en-US" dirty="0" smtClean="0"/>
              <a:t>Big Data &amp; Analytics </a:t>
            </a:r>
            <a:r>
              <a:rPr lang="en-US" dirty="0" smtClean="0"/>
              <a:t>Algorithms</a:t>
            </a:r>
            <a:endParaRPr lang="en-US" dirty="0"/>
          </a:p>
          <a:p>
            <a:pPr>
              <a:buFont typeface="Wingdings" panose="05000000000000000000" pitchFamily="2" charset="2"/>
              <a:buChar char="Ø"/>
            </a:pPr>
            <a:endParaRPr lang="en-US" dirty="0"/>
          </a:p>
        </p:txBody>
      </p:sp>
      <p:sp>
        <p:nvSpPr>
          <p:cNvPr id="4" name="Content Placeholder 3"/>
          <p:cNvSpPr>
            <a:spLocks noGrp="1"/>
          </p:cNvSpPr>
          <p:nvPr>
            <p:ph sz="half" idx="2"/>
          </p:nvPr>
        </p:nvSpPr>
        <p:spPr/>
        <p:txBody>
          <a:bodyPr>
            <a:normAutofit lnSpcReduction="10000"/>
          </a:bodyPr>
          <a:lstStyle/>
          <a:p>
            <a:pPr>
              <a:buFont typeface="Wingdings" panose="05000000000000000000" pitchFamily="2" charset="2"/>
              <a:buChar char="Ø"/>
            </a:pPr>
            <a:r>
              <a:rPr lang="en-US" dirty="0" smtClean="0"/>
              <a:t> Comparison</a:t>
            </a:r>
          </a:p>
          <a:p>
            <a:pPr lvl="1">
              <a:buFont typeface="Wingdings" panose="05000000000000000000" pitchFamily="2" charset="2"/>
              <a:buChar char="Ø"/>
            </a:pPr>
            <a:r>
              <a:rPr lang="en-US" dirty="0" smtClean="0"/>
              <a:t> Tools</a:t>
            </a:r>
          </a:p>
          <a:p>
            <a:pPr lvl="1">
              <a:buFont typeface="Wingdings" panose="05000000000000000000" pitchFamily="2" charset="2"/>
              <a:buChar char="Ø"/>
            </a:pPr>
            <a:r>
              <a:rPr lang="en-US" dirty="0" smtClean="0"/>
              <a:t> Characteristics </a:t>
            </a:r>
          </a:p>
          <a:p>
            <a:pPr>
              <a:buFont typeface="Wingdings" panose="05000000000000000000" pitchFamily="2" charset="2"/>
              <a:buChar char="Ø"/>
            </a:pPr>
            <a:r>
              <a:rPr lang="en-US" dirty="0" smtClean="0"/>
              <a:t> New Propose Model</a:t>
            </a:r>
          </a:p>
          <a:p>
            <a:pPr>
              <a:buFont typeface="Wingdings" panose="05000000000000000000" pitchFamily="2" charset="2"/>
              <a:buChar char="Ø"/>
            </a:pPr>
            <a:r>
              <a:rPr lang="en-US" smtClean="0"/>
              <a:t> Conclusion</a:t>
            </a:r>
            <a:endParaRPr lang="en-US" dirty="0" smtClean="0"/>
          </a:p>
          <a:p>
            <a:endParaRPr lang="en-US" dirty="0"/>
          </a:p>
        </p:txBody>
      </p:sp>
    </p:spTree>
    <p:extLst>
      <p:ext uri="{BB962C8B-B14F-4D97-AF65-F5344CB8AC3E}">
        <p14:creationId xmlns:p14="http://schemas.microsoft.com/office/powerpoint/2010/main" val="286884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800" dirty="0"/>
              <a:t>Our objective is to study a wide variety of Tools / Algorithms / Techniques and make a centralized platform </a:t>
            </a:r>
            <a:r>
              <a:rPr lang="en-US" sz="2800"/>
              <a:t>or Framework </a:t>
            </a:r>
            <a:r>
              <a:rPr lang="en-US" sz="2800" dirty="0"/>
              <a:t>where different nature of tools are categorized for the ease of use for Data Scientists and this will be helpful for the future enhancement of Data Science.</a:t>
            </a:r>
          </a:p>
        </p:txBody>
      </p:sp>
    </p:spTree>
    <p:extLst>
      <p:ext uri="{BB962C8B-B14F-4D97-AF65-F5344CB8AC3E}">
        <p14:creationId xmlns:p14="http://schemas.microsoft.com/office/powerpoint/2010/main" val="274740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727C6F-3982-4E54-AA66-B4E0AA33FF66}"/>
              </a:ext>
            </a:extLst>
          </p:cNvPr>
          <p:cNvSpPr>
            <a:spLocks noGrp="1"/>
          </p:cNvSpPr>
          <p:nvPr>
            <p:ph type="title"/>
          </p:nvPr>
        </p:nvSpPr>
        <p:spPr/>
        <p:txBody>
          <a:bodyPr/>
          <a:lstStyle/>
          <a:p>
            <a:r>
              <a:rPr lang="en-US" dirty="0"/>
              <a:t>Introduction to Big Data</a:t>
            </a:r>
            <a:endParaRPr lang="x-none" dirty="0"/>
          </a:p>
        </p:txBody>
      </p:sp>
      <p:sp>
        <p:nvSpPr>
          <p:cNvPr id="3" name="Content Placeholder 2">
            <a:extLst>
              <a:ext uri="{FF2B5EF4-FFF2-40B4-BE49-F238E27FC236}">
                <a16:creationId xmlns:a16="http://schemas.microsoft.com/office/drawing/2014/main" xmlns="" id="{1134DAC4-9E94-441C-A9BE-87750F6F60A2}"/>
              </a:ext>
            </a:extLst>
          </p:cNvPr>
          <p:cNvSpPr>
            <a:spLocks noGrp="1"/>
          </p:cNvSpPr>
          <p:nvPr>
            <p:ph idx="1"/>
          </p:nvPr>
        </p:nvSpPr>
        <p:spPr/>
        <p:txBody>
          <a:bodyPr>
            <a:normAutofit/>
          </a:bodyPr>
          <a:lstStyle/>
          <a:p>
            <a:r>
              <a:rPr lang="en-US" b="1" i="1" u="sng" dirty="0"/>
              <a:t>Definition</a:t>
            </a:r>
            <a:r>
              <a:rPr lang="en-US" dirty="0"/>
              <a:t> </a:t>
            </a:r>
          </a:p>
          <a:p>
            <a:r>
              <a:rPr lang="en-US" dirty="0">
                <a:latin typeface="+mj-lt"/>
              </a:rPr>
              <a:t>Extremely large data sets that may be analyzed computationally to reveal patterns, trends, and associations, especially relating to human behavior and interactions.</a:t>
            </a:r>
          </a:p>
          <a:p>
            <a:r>
              <a:rPr lang="en-US" dirty="0">
                <a:latin typeface="+mj-lt"/>
              </a:rPr>
              <a:t>Big data is a term that describes the large volume of data – both structured and unstructured – that inundates a business on a day-to-day basis. But it’s not the amount of data that’s important. It’s what organizations do with the data that matters. Big data can be analyzed for insights that lead to better decisions and strategic business moves.</a:t>
            </a:r>
          </a:p>
          <a:p>
            <a:endParaRPr lang="x-none" dirty="0"/>
          </a:p>
        </p:txBody>
      </p:sp>
    </p:spTree>
    <p:extLst>
      <p:ext uri="{BB962C8B-B14F-4D97-AF65-F5344CB8AC3E}">
        <p14:creationId xmlns:p14="http://schemas.microsoft.com/office/powerpoint/2010/main" val="196455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1AC600-D16C-47B7-9075-94DA61007B25}"/>
              </a:ext>
            </a:extLst>
          </p:cNvPr>
          <p:cNvSpPr>
            <a:spLocks noGrp="1"/>
          </p:cNvSpPr>
          <p:nvPr>
            <p:ph type="title"/>
          </p:nvPr>
        </p:nvSpPr>
        <p:spPr/>
        <p:txBody>
          <a:bodyPr/>
          <a:lstStyle/>
          <a:p>
            <a:r>
              <a:rPr lang="en-US" dirty="0"/>
              <a:t>Tools used for big data</a:t>
            </a:r>
            <a:endParaRPr lang="x-none" dirty="0"/>
          </a:p>
        </p:txBody>
      </p:sp>
      <p:sp>
        <p:nvSpPr>
          <p:cNvPr id="3" name="Content Placeholder 2">
            <a:extLst>
              <a:ext uri="{FF2B5EF4-FFF2-40B4-BE49-F238E27FC236}">
                <a16:creationId xmlns:a16="http://schemas.microsoft.com/office/drawing/2014/main" xmlns="" id="{DDC8679B-3323-4E4B-ABD6-BD8748DF3AEB}"/>
              </a:ext>
            </a:extLst>
          </p:cNvPr>
          <p:cNvSpPr>
            <a:spLocks noGrp="1"/>
          </p:cNvSpPr>
          <p:nvPr>
            <p:ph idx="1"/>
          </p:nvPr>
        </p:nvSpPr>
        <p:spPr/>
        <p:txBody>
          <a:bodyPr/>
          <a:lstStyle/>
          <a:p>
            <a:pPr marL="0" indent="0">
              <a:buNone/>
            </a:pPr>
            <a:r>
              <a:rPr lang="en-US" sz="3200" b="1" dirty="0"/>
              <a:t>Hadoop</a:t>
            </a:r>
            <a:endParaRPr lang="en-US" b="1" dirty="0"/>
          </a:p>
          <a:p>
            <a:pPr>
              <a:buFont typeface="Wingdings" panose="05000000000000000000" pitchFamily="2" charset="2"/>
              <a:buChar char="v"/>
            </a:pPr>
            <a:r>
              <a:rPr lang="en-US" dirty="0"/>
              <a:t>Hadoop software library is a framework</a:t>
            </a:r>
          </a:p>
          <a:p>
            <a:pPr>
              <a:buFont typeface="Wingdings" panose="05000000000000000000" pitchFamily="2" charset="2"/>
              <a:buChar char="v"/>
            </a:pPr>
            <a:r>
              <a:rPr lang="en-US" dirty="0"/>
              <a:t>Help in distributed processing of large data sets across clusters of computers</a:t>
            </a:r>
          </a:p>
          <a:p>
            <a:pPr>
              <a:buFont typeface="Wingdings" panose="05000000000000000000" pitchFamily="2" charset="2"/>
              <a:buChar char="v"/>
            </a:pPr>
            <a:r>
              <a:rPr lang="en-US" dirty="0"/>
              <a:t>Two method to start single node or cluster mode</a:t>
            </a:r>
          </a:p>
          <a:p>
            <a:pPr>
              <a:buFont typeface="Wingdings" panose="05000000000000000000" pitchFamily="2" charset="2"/>
              <a:buChar char="v"/>
            </a:pPr>
            <a:r>
              <a:rPr lang="en-US" dirty="0"/>
              <a:t>Latest stable version is 2.9.2 </a:t>
            </a:r>
          </a:p>
          <a:p>
            <a:pPr>
              <a:buFont typeface="Wingdings" panose="05000000000000000000" pitchFamily="2" charset="2"/>
              <a:buChar char="v"/>
            </a:pPr>
            <a:r>
              <a:rPr lang="en-US" dirty="0"/>
              <a:t>Few Important features are HDFS, YARN,MAPREDUCE, cost efficient, Hadoop libraries and </a:t>
            </a:r>
            <a:r>
              <a:rPr lang="en-US"/>
              <a:t>many more</a:t>
            </a:r>
            <a:endParaRPr lang="en-US" dirty="0"/>
          </a:p>
        </p:txBody>
      </p:sp>
    </p:spTree>
    <p:extLst>
      <p:ext uri="{BB962C8B-B14F-4D97-AF65-F5344CB8AC3E}">
        <p14:creationId xmlns:p14="http://schemas.microsoft.com/office/powerpoint/2010/main" val="284572790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353</TotalTime>
  <Words>274</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Calibri Light</vt:lpstr>
      <vt:lpstr>Wingdings</vt:lpstr>
      <vt:lpstr>Retrospect</vt:lpstr>
      <vt:lpstr>Data Science Mega Tool-Set Comparison and Model</vt:lpstr>
      <vt:lpstr>Distributed Systems CT-509</vt:lpstr>
      <vt:lpstr>Team</vt:lpstr>
      <vt:lpstr>Outline</vt:lpstr>
      <vt:lpstr>Objectives</vt:lpstr>
      <vt:lpstr>Introduction to Big Data</vt:lpstr>
      <vt:lpstr>Tools used for big data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DS Framework</dc:title>
  <dc:creator>Jibran Rasheed</dc:creator>
  <cp:lastModifiedBy>Jibran Rasheed</cp:lastModifiedBy>
  <cp:revision>41</cp:revision>
  <dcterms:created xsi:type="dcterms:W3CDTF">2019-01-11T06:48:12Z</dcterms:created>
  <dcterms:modified xsi:type="dcterms:W3CDTF">2019-01-17T07:06:43Z</dcterms:modified>
</cp:coreProperties>
</file>