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456" r:id="rId5"/>
    <p:sldId id="513" r:id="rId6"/>
    <p:sldId id="470" r:id="rId7"/>
    <p:sldId id="502" r:id="rId8"/>
    <p:sldId id="521" r:id="rId9"/>
    <p:sldId id="503" r:id="rId10"/>
    <p:sldId id="518" r:id="rId11"/>
    <p:sldId id="517" r:id="rId12"/>
    <p:sldId id="522" r:id="rId13"/>
    <p:sldId id="516" r:id="rId14"/>
    <p:sldId id="505" r:id="rId15"/>
    <p:sldId id="508" r:id="rId16"/>
    <p:sldId id="507" r:id="rId17"/>
    <p:sldId id="515" r:id="rId18"/>
    <p:sldId id="519" r:id="rId19"/>
    <p:sldId id="526" r:id="rId20"/>
    <p:sldId id="524" r:id="rId21"/>
    <p:sldId id="506" r:id="rId22"/>
    <p:sldId id="457" r:id="rId23"/>
  </p:sldIdLst>
  <p:sldSz cx="12188825" cy="6858000"/>
  <p:notesSz cx="6858000" cy="99472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342"/>
    <a:srgbClr val="F89119"/>
    <a:srgbClr val="55B775"/>
    <a:srgbClr val="555375"/>
    <a:srgbClr val="0779B7"/>
    <a:srgbClr val="F59321"/>
    <a:srgbClr val="ED7D31"/>
    <a:srgbClr val="F59120"/>
    <a:srgbClr val="E2E2E4"/>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autoAdjust="0"/>
    <p:restoredTop sz="93238" autoAdjust="0"/>
  </p:normalViewPr>
  <p:slideViewPr>
    <p:cSldViewPr showGuides="1">
      <p:cViewPr varScale="1">
        <p:scale>
          <a:sx n="68" d="100"/>
          <a:sy n="68" d="100"/>
        </p:scale>
        <p:origin x="-804" y="-10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4CEDD-546E-4270-BC67-F3247252AC9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69F4109-E4D5-40E0-BCC4-CD549B8E08D4}">
      <dgm:prSet phldrT="[Text]"/>
      <dgm:spPr/>
      <dgm:t>
        <a:bodyPr/>
        <a:lstStyle/>
        <a:p>
          <a:r>
            <a:rPr lang="en-US" dirty="0" smtClean="0"/>
            <a:t>Board</a:t>
          </a:r>
          <a:endParaRPr lang="en-US" dirty="0"/>
        </a:p>
      </dgm:t>
    </dgm:pt>
    <dgm:pt modelId="{34D0DAE2-195D-44D2-97D8-28A30C445373}" type="parTrans" cxnId="{0D26C1CB-4BC7-4F72-B81E-CC72907FDE10}">
      <dgm:prSet/>
      <dgm:spPr/>
      <dgm:t>
        <a:bodyPr/>
        <a:lstStyle/>
        <a:p>
          <a:endParaRPr lang="en-US"/>
        </a:p>
      </dgm:t>
    </dgm:pt>
    <dgm:pt modelId="{7B1C7082-5E3A-4D20-BD51-7E4A3986CB0E}" type="sibTrans" cxnId="{0D26C1CB-4BC7-4F72-B81E-CC72907FDE10}">
      <dgm:prSet/>
      <dgm:spPr/>
      <dgm:t>
        <a:bodyPr/>
        <a:lstStyle/>
        <a:p>
          <a:endParaRPr lang="en-US"/>
        </a:p>
      </dgm:t>
    </dgm:pt>
    <dgm:pt modelId="{A0F36671-2987-4E55-8688-EAC314CE9C82}">
      <dgm:prSet phldrT="[Text]"/>
      <dgm:spPr/>
      <dgm:t>
        <a:bodyPr/>
        <a:lstStyle/>
        <a:p>
          <a:r>
            <a:rPr lang="en-US" dirty="0" smtClean="0"/>
            <a:t>Advisor</a:t>
          </a:r>
          <a:endParaRPr lang="en-US" dirty="0"/>
        </a:p>
      </dgm:t>
    </dgm:pt>
    <dgm:pt modelId="{0E897046-D2F7-4391-B594-0DB490BBF4FD}" type="parTrans" cxnId="{BFE2A13E-3B2F-45F8-AE0B-D5B6379460B6}">
      <dgm:prSet/>
      <dgm:spPr/>
      <dgm:t>
        <a:bodyPr/>
        <a:lstStyle/>
        <a:p>
          <a:endParaRPr lang="en-US"/>
        </a:p>
      </dgm:t>
    </dgm:pt>
    <dgm:pt modelId="{24247B94-E97B-4CBF-9C38-902341C44907}" type="sibTrans" cxnId="{BFE2A13E-3B2F-45F8-AE0B-D5B6379460B6}">
      <dgm:prSet/>
      <dgm:spPr/>
      <dgm:t>
        <a:bodyPr/>
        <a:lstStyle/>
        <a:p>
          <a:endParaRPr lang="en-US"/>
        </a:p>
      </dgm:t>
    </dgm:pt>
    <dgm:pt modelId="{EFB3ABF2-7F51-4FD6-92FF-27925CC7339B}">
      <dgm:prSet phldrT="[Text]"/>
      <dgm:spPr/>
      <dgm:t>
        <a:bodyPr/>
        <a:lstStyle/>
        <a:p>
          <a:r>
            <a:rPr lang="en-US" dirty="0" smtClean="0"/>
            <a:t>Member1(</a:t>
          </a:r>
          <a:r>
            <a:rPr lang="en-US" dirty="0" err="1" smtClean="0"/>
            <a:t>name,tittle,skill,exp</a:t>
          </a:r>
          <a:r>
            <a:rPr lang="en-US" dirty="0" smtClean="0"/>
            <a:t>)</a:t>
          </a:r>
          <a:endParaRPr lang="en-US" dirty="0"/>
        </a:p>
      </dgm:t>
    </dgm:pt>
    <dgm:pt modelId="{E350D9FE-E7D2-40E6-8E1F-CA4AA3481A3C}" type="parTrans" cxnId="{576E385E-4244-45F6-A9EB-DB110438168E}">
      <dgm:prSet/>
      <dgm:spPr/>
      <dgm:t>
        <a:bodyPr/>
        <a:lstStyle/>
        <a:p>
          <a:endParaRPr lang="en-US"/>
        </a:p>
      </dgm:t>
    </dgm:pt>
    <dgm:pt modelId="{A78FA8DC-D990-42C5-97F7-35F2058AEBF7}" type="sibTrans" cxnId="{576E385E-4244-45F6-A9EB-DB110438168E}">
      <dgm:prSet/>
      <dgm:spPr/>
      <dgm:t>
        <a:bodyPr/>
        <a:lstStyle/>
        <a:p>
          <a:endParaRPr lang="en-US"/>
        </a:p>
      </dgm:t>
    </dgm:pt>
    <dgm:pt modelId="{BD7ADC50-3E5A-4CB8-A71F-B51FE95E85D0}">
      <dgm:prSet phldrT="[Text]"/>
      <dgm:spPr/>
      <dgm:t>
        <a:bodyPr/>
        <a:lstStyle/>
        <a:p>
          <a:r>
            <a:rPr lang="en-US" dirty="0" smtClean="0"/>
            <a:t>Member2(</a:t>
          </a:r>
          <a:r>
            <a:rPr lang="en-US" dirty="0" err="1" smtClean="0"/>
            <a:t>name,title,skill,exp</a:t>
          </a:r>
          <a:r>
            <a:rPr lang="en-US" dirty="0" smtClean="0"/>
            <a:t>)</a:t>
          </a:r>
          <a:endParaRPr lang="en-US" dirty="0"/>
        </a:p>
      </dgm:t>
    </dgm:pt>
    <dgm:pt modelId="{E96FADB6-768F-4EC9-8C36-FBAF6CA7D1C9}" type="parTrans" cxnId="{E4275F09-D908-4F75-B4B9-75A6497821E0}">
      <dgm:prSet/>
      <dgm:spPr/>
      <dgm:t>
        <a:bodyPr/>
        <a:lstStyle/>
        <a:p>
          <a:endParaRPr lang="en-US"/>
        </a:p>
      </dgm:t>
    </dgm:pt>
    <dgm:pt modelId="{FF9FE048-095B-411F-909B-0A74FF40CE76}" type="sibTrans" cxnId="{E4275F09-D908-4F75-B4B9-75A6497821E0}">
      <dgm:prSet/>
      <dgm:spPr/>
      <dgm:t>
        <a:bodyPr/>
        <a:lstStyle/>
        <a:p>
          <a:endParaRPr lang="en-US"/>
        </a:p>
      </dgm:t>
    </dgm:pt>
    <dgm:pt modelId="{FE118A0E-9357-4687-84B6-338C668F4339}">
      <dgm:prSet phldrT="[Text]"/>
      <dgm:spPr/>
      <dgm:t>
        <a:bodyPr/>
        <a:lstStyle/>
        <a:p>
          <a:r>
            <a:rPr lang="en-US" dirty="0" smtClean="0"/>
            <a:t>investor</a:t>
          </a:r>
          <a:endParaRPr lang="en-US" dirty="0"/>
        </a:p>
      </dgm:t>
    </dgm:pt>
    <dgm:pt modelId="{CDC5AE90-9617-423D-BDE4-8D3024881394}" type="parTrans" cxnId="{DDA91370-C06B-4197-B203-CB42198EF35D}">
      <dgm:prSet/>
      <dgm:spPr/>
      <dgm:t>
        <a:bodyPr/>
        <a:lstStyle/>
        <a:p>
          <a:endParaRPr lang="en-US"/>
        </a:p>
      </dgm:t>
    </dgm:pt>
    <dgm:pt modelId="{2BCDC24E-D556-44C3-B1AB-4388169A726C}" type="sibTrans" cxnId="{DDA91370-C06B-4197-B203-CB42198EF35D}">
      <dgm:prSet/>
      <dgm:spPr/>
      <dgm:t>
        <a:bodyPr/>
        <a:lstStyle/>
        <a:p>
          <a:endParaRPr lang="en-US"/>
        </a:p>
      </dgm:t>
    </dgm:pt>
    <dgm:pt modelId="{B953B972-09F1-4FD1-BB71-917F69CFFD53}">
      <dgm:prSet phldrT="[Text]" phldr="1"/>
      <dgm:spPr/>
      <dgm:t>
        <a:bodyPr/>
        <a:lstStyle/>
        <a:p>
          <a:endParaRPr lang="en-US"/>
        </a:p>
      </dgm:t>
    </dgm:pt>
    <dgm:pt modelId="{930D5DD6-FD67-4531-8B2B-1C6987636713}" type="parTrans" cxnId="{B860AA23-BD31-4E52-A6CE-81B542E4D354}">
      <dgm:prSet/>
      <dgm:spPr/>
      <dgm:t>
        <a:bodyPr/>
        <a:lstStyle/>
        <a:p>
          <a:endParaRPr lang="en-US"/>
        </a:p>
      </dgm:t>
    </dgm:pt>
    <dgm:pt modelId="{FA3BEED3-5D2C-4C07-AFD9-4A17DEAF127B}" type="sibTrans" cxnId="{B860AA23-BD31-4E52-A6CE-81B542E4D354}">
      <dgm:prSet/>
      <dgm:spPr/>
      <dgm:t>
        <a:bodyPr/>
        <a:lstStyle/>
        <a:p>
          <a:endParaRPr lang="en-US"/>
        </a:p>
      </dgm:t>
    </dgm:pt>
    <dgm:pt modelId="{561D1851-44B8-47D3-80CF-0D8D4F22A880}" type="pres">
      <dgm:prSet presAssocID="{84F4CEDD-546E-4270-BC67-F3247252AC99}" presName="hierChild1" presStyleCnt="0">
        <dgm:presLayoutVars>
          <dgm:chPref val="1"/>
          <dgm:dir/>
          <dgm:animOne val="branch"/>
          <dgm:animLvl val="lvl"/>
          <dgm:resizeHandles/>
        </dgm:presLayoutVars>
      </dgm:prSet>
      <dgm:spPr/>
      <dgm:t>
        <a:bodyPr/>
        <a:lstStyle/>
        <a:p>
          <a:endParaRPr lang="en-US"/>
        </a:p>
      </dgm:t>
    </dgm:pt>
    <dgm:pt modelId="{7BB2D056-C614-4F69-9BFB-2902536674C0}" type="pres">
      <dgm:prSet presAssocID="{B69F4109-E4D5-40E0-BCC4-CD549B8E08D4}" presName="hierRoot1" presStyleCnt="0"/>
      <dgm:spPr/>
    </dgm:pt>
    <dgm:pt modelId="{4F200E72-FA09-4B8C-8A66-AE3CBA28339C}" type="pres">
      <dgm:prSet presAssocID="{B69F4109-E4D5-40E0-BCC4-CD549B8E08D4}" presName="composite" presStyleCnt="0"/>
      <dgm:spPr/>
    </dgm:pt>
    <dgm:pt modelId="{4F0904D2-D31E-4452-91C0-F5CC2CBEF095}" type="pres">
      <dgm:prSet presAssocID="{B69F4109-E4D5-40E0-BCC4-CD549B8E08D4}" presName="background" presStyleLbl="node0" presStyleIdx="0" presStyleCnt="1"/>
      <dgm:spPr/>
    </dgm:pt>
    <dgm:pt modelId="{DCD7E654-C1C8-4058-9589-E1D624D9BA8C}" type="pres">
      <dgm:prSet presAssocID="{B69F4109-E4D5-40E0-BCC4-CD549B8E08D4}" presName="text" presStyleLbl="fgAcc0" presStyleIdx="0" presStyleCnt="1">
        <dgm:presLayoutVars>
          <dgm:chPref val="3"/>
        </dgm:presLayoutVars>
      </dgm:prSet>
      <dgm:spPr/>
      <dgm:t>
        <a:bodyPr/>
        <a:lstStyle/>
        <a:p>
          <a:endParaRPr lang="en-US"/>
        </a:p>
      </dgm:t>
    </dgm:pt>
    <dgm:pt modelId="{B3031D4B-918C-4B8D-A178-01012A2B9CC7}" type="pres">
      <dgm:prSet presAssocID="{B69F4109-E4D5-40E0-BCC4-CD549B8E08D4}" presName="hierChild2" presStyleCnt="0"/>
      <dgm:spPr/>
    </dgm:pt>
    <dgm:pt modelId="{1D138F8E-D80B-4431-A8D1-63708CC05C70}" type="pres">
      <dgm:prSet presAssocID="{0E897046-D2F7-4391-B594-0DB490BBF4FD}" presName="Name10" presStyleLbl="parChTrans1D2" presStyleIdx="0" presStyleCnt="2"/>
      <dgm:spPr/>
      <dgm:t>
        <a:bodyPr/>
        <a:lstStyle/>
        <a:p>
          <a:endParaRPr lang="en-US"/>
        </a:p>
      </dgm:t>
    </dgm:pt>
    <dgm:pt modelId="{7C11C12A-0295-4DA3-8B71-EC933781E838}" type="pres">
      <dgm:prSet presAssocID="{A0F36671-2987-4E55-8688-EAC314CE9C82}" presName="hierRoot2" presStyleCnt="0"/>
      <dgm:spPr/>
    </dgm:pt>
    <dgm:pt modelId="{F9B180D5-04E2-49D8-B342-413A10156972}" type="pres">
      <dgm:prSet presAssocID="{A0F36671-2987-4E55-8688-EAC314CE9C82}" presName="composite2" presStyleCnt="0"/>
      <dgm:spPr/>
    </dgm:pt>
    <dgm:pt modelId="{7EF03912-3DE8-41B8-BB8E-A80084B9F2B9}" type="pres">
      <dgm:prSet presAssocID="{A0F36671-2987-4E55-8688-EAC314CE9C82}" presName="background2" presStyleLbl="node2" presStyleIdx="0" presStyleCnt="2"/>
      <dgm:spPr/>
    </dgm:pt>
    <dgm:pt modelId="{D4E1B597-92AD-4D7D-900E-E1D7172E5025}" type="pres">
      <dgm:prSet presAssocID="{A0F36671-2987-4E55-8688-EAC314CE9C82}" presName="text2" presStyleLbl="fgAcc2" presStyleIdx="0" presStyleCnt="2">
        <dgm:presLayoutVars>
          <dgm:chPref val="3"/>
        </dgm:presLayoutVars>
      </dgm:prSet>
      <dgm:spPr/>
      <dgm:t>
        <a:bodyPr/>
        <a:lstStyle/>
        <a:p>
          <a:endParaRPr lang="en-US"/>
        </a:p>
      </dgm:t>
    </dgm:pt>
    <dgm:pt modelId="{C7625F7D-5362-461C-BC18-B6616248D43B}" type="pres">
      <dgm:prSet presAssocID="{A0F36671-2987-4E55-8688-EAC314CE9C82}" presName="hierChild3" presStyleCnt="0"/>
      <dgm:spPr/>
    </dgm:pt>
    <dgm:pt modelId="{9B91056A-3076-4DAD-9C6F-FC148FBE77DD}" type="pres">
      <dgm:prSet presAssocID="{E350D9FE-E7D2-40E6-8E1F-CA4AA3481A3C}" presName="Name17" presStyleLbl="parChTrans1D3" presStyleIdx="0" presStyleCnt="3"/>
      <dgm:spPr/>
      <dgm:t>
        <a:bodyPr/>
        <a:lstStyle/>
        <a:p>
          <a:endParaRPr lang="en-US"/>
        </a:p>
      </dgm:t>
    </dgm:pt>
    <dgm:pt modelId="{0D345E2D-57D0-456D-A6E6-3C8C1F65F6A5}" type="pres">
      <dgm:prSet presAssocID="{EFB3ABF2-7F51-4FD6-92FF-27925CC7339B}" presName="hierRoot3" presStyleCnt="0"/>
      <dgm:spPr/>
    </dgm:pt>
    <dgm:pt modelId="{5CC7E534-0541-4A28-BE89-DFD5B0A32AA7}" type="pres">
      <dgm:prSet presAssocID="{EFB3ABF2-7F51-4FD6-92FF-27925CC7339B}" presName="composite3" presStyleCnt="0"/>
      <dgm:spPr/>
    </dgm:pt>
    <dgm:pt modelId="{56A3E592-80BF-4D34-8942-9B448F3AABDD}" type="pres">
      <dgm:prSet presAssocID="{EFB3ABF2-7F51-4FD6-92FF-27925CC7339B}" presName="background3" presStyleLbl="node3" presStyleIdx="0" presStyleCnt="3"/>
      <dgm:spPr/>
    </dgm:pt>
    <dgm:pt modelId="{959F32BE-CE94-41A8-B10B-A88268DD8B06}" type="pres">
      <dgm:prSet presAssocID="{EFB3ABF2-7F51-4FD6-92FF-27925CC7339B}" presName="text3" presStyleLbl="fgAcc3" presStyleIdx="0" presStyleCnt="3">
        <dgm:presLayoutVars>
          <dgm:chPref val="3"/>
        </dgm:presLayoutVars>
      </dgm:prSet>
      <dgm:spPr/>
      <dgm:t>
        <a:bodyPr/>
        <a:lstStyle/>
        <a:p>
          <a:endParaRPr lang="en-US"/>
        </a:p>
      </dgm:t>
    </dgm:pt>
    <dgm:pt modelId="{C133C21C-FEBD-42A6-B159-5B31E4987969}" type="pres">
      <dgm:prSet presAssocID="{EFB3ABF2-7F51-4FD6-92FF-27925CC7339B}" presName="hierChild4" presStyleCnt="0"/>
      <dgm:spPr/>
    </dgm:pt>
    <dgm:pt modelId="{365E89EC-2DAB-4502-9B3A-6F7521680508}" type="pres">
      <dgm:prSet presAssocID="{E96FADB6-768F-4EC9-8C36-FBAF6CA7D1C9}" presName="Name17" presStyleLbl="parChTrans1D3" presStyleIdx="1" presStyleCnt="3"/>
      <dgm:spPr/>
      <dgm:t>
        <a:bodyPr/>
        <a:lstStyle/>
        <a:p>
          <a:endParaRPr lang="en-US"/>
        </a:p>
      </dgm:t>
    </dgm:pt>
    <dgm:pt modelId="{5C2B7A54-6555-4A6E-AEE0-DE15B4FDAB7D}" type="pres">
      <dgm:prSet presAssocID="{BD7ADC50-3E5A-4CB8-A71F-B51FE95E85D0}" presName="hierRoot3" presStyleCnt="0"/>
      <dgm:spPr/>
    </dgm:pt>
    <dgm:pt modelId="{2C341DE0-6CB2-45AC-AD68-0A092F82FDA4}" type="pres">
      <dgm:prSet presAssocID="{BD7ADC50-3E5A-4CB8-A71F-B51FE95E85D0}" presName="composite3" presStyleCnt="0"/>
      <dgm:spPr/>
    </dgm:pt>
    <dgm:pt modelId="{452D6E82-EA2C-4ACE-9BC9-8155A400453A}" type="pres">
      <dgm:prSet presAssocID="{BD7ADC50-3E5A-4CB8-A71F-B51FE95E85D0}" presName="background3" presStyleLbl="node3" presStyleIdx="1" presStyleCnt="3"/>
      <dgm:spPr/>
    </dgm:pt>
    <dgm:pt modelId="{FD09F663-EB43-428E-842A-0FBC6B653824}" type="pres">
      <dgm:prSet presAssocID="{BD7ADC50-3E5A-4CB8-A71F-B51FE95E85D0}" presName="text3" presStyleLbl="fgAcc3" presStyleIdx="1" presStyleCnt="3">
        <dgm:presLayoutVars>
          <dgm:chPref val="3"/>
        </dgm:presLayoutVars>
      </dgm:prSet>
      <dgm:spPr/>
      <dgm:t>
        <a:bodyPr/>
        <a:lstStyle/>
        <a:p>
          <a:endParaRPr lang="en-US"/>
        </a:p>
      </dgm:t>
    </dgm:pt>
    <dgm:pt modelId="{23253D83-7B89-479B-8D88-94172A88E191}" type="pres">
      <dgm:prSet presAssocID="{BD7ADC50-3E5A-4CB8-A71F-B51FE95E85D0}" presName="hierChild4" presStyleCnt="0"/>
      <dgm:spPr/>
    </dgm:pt>
    <dgm:pt modelId="{1E49332D-A5FD-48FC-8CB5-1F15CD3D5E50}" type="pres">
      <dgm:prSet presAssocID="{CDC5AE90-9617-423D-BDE4-8D3024881394}" presName="Name10" presStyleLbl="parChTrans1D2" presStyleIdx="1" presStyleCnt="2"/>
      <dgm:spPr/>
      <dgm:t>
        <a:bodyPr/>
        <a:lstStyle/>
        <a:p>
          <a:endParaRPr lang="en-US"/>
        </a:p>
      </dgm:t>
    </dgm:pt>
    <dgm:pt modelId="{8226C676-6FC9-44D8-B03E-D93CBF0C56E3}" type="pres">
      <dgm:prSet presAssocID="{FE118A0E-9357-4687-84B6-338C668F4339}" presName="hierRoot2" presStyleCnt="0"/>
      <dgm:spPr/>
    </dgm:pt>
    <dgm:pt modelId="{F31B8D40-515B-4FA7-B26C-89C49B7FCF5C}" type="pres">
      <dgm:prSet presAssocID="{FE118A0E-9357-4687-84B6-338C668F4339}" presName="composite2" presStyleCnt="0"/>
      <dgm:spPr/>
    </dgm:pt>
    <dgm:pt modelId="{AE3A6F44-F4C9-4DFB-9DD3-BAA489FDC68E}" type="pres">
      <dgm:prSet presAssocID="{FE118A0E-9357-4687-84B6-338C668F4339}" presName="background2" presStyleLbl="node2" presStyleIdx="1" presStyleCnt="2"/>
      <dgm:spPr/>
    </dgm:pt>
    <dgm:pt modelId="{6FAEC6D7-B764-4795-BD73-07AB890FBEF0}" type="pres">
      <dgm:prSet presAssocID="{FE118A0E-9357-4687-84B6-338C668F4339}" presName="text2" presStyleLbl="fgAcc2" presStyleIdx="1" presStyleCnt="2">
        <dgm:presLayoutVars>
          <dgm:chPref val="3"/>
        </dgm:presLayoutVars>
      </dgm:prSet>
      <dgm:spPr/>
      <dgm:t>
        <a:bodyPr/>
        <a:lstStyle/>
        <a:p>
          <a:endParaRPr lang="en-US"/>
        </a:p>
      </dgm:t>
    </dgm:pt>
    <dgm:pt modelId="{8EB02CDA-6A96-494A-B2CA-5362569CDA21}" type="pres">
      <dgm:prSet presAssocID="{FE118A0E-9357-4687-84B6-338C668F4339}" presName="hierChild3" presStyleCnt="0"/>
      <dgm:spPr/>
    </dgm:pt>
    <dgm:pt modelId="{78C2524F-62A9-4CEC-9E3B-BB6F58395967}" type="pres">
      <dgm:prSet presAssocID="{930D5DD6-FD67-4531-8B2B-1C6987636713}" presName="Name17" presStyleLbl="parChTrans1D3" presStyleIdx="2" presStyleCnt="3"/>
      <dgm:spPr/>
      <dgm:t>
        <a:bodyPr/>
        <a:lstStyle/>
        <a:p>
          <a:endParaRPr lang="en-US"/>
        </a:p>
      </dgm:t>
    </dgm:pt>
    <dgm:pt modelId="{C7488E47-8ACD-4D13-BA8B-519FA72DCE5C}" type="pres">
      <dgm:prSet presAssocID="{B953B972-09F1-4FD1-BB71-917F69CFFD53}" presName="hierRoot3" presStyleCnt="0"/>
      <dgm:spPr/>
    </dgm:pt>
    <dgm:pt modelId="{FD88B6B5-C4BA-411D-9D4A-9D127320695F}" type="pres">
      <dgm:prSet presAssocID="{B953B972-09F1-4FD1-BB71-917F69CFFD53}" presName="composite3" presStyleCnt="0"/>
      <dgm:spPr/>
    </dgm:pt>
    <dgm:pt modelId="{0590396D-F322-4069-92FE-179D88638A90}" type="pres">
      <dgm:prSet presAssocID="{B953B972-09F1-4FD1-BB71-917F69CFFD53}" presName="background3" presStyleLbl="node3" presStyleIdx="2" presStyleCnt="3"/>
      <dgm:spPr/>
    </dgm:pt>
    <dgm:pt modelId="{BE7F8ABB-4C2D-40AF-AD9C-F13ECAFBF68E}" type="pres">
      <dgm:prSet presAssocID="{B953B972-09F1-4FD1-BB71-917F69CFFD53}" presName="text3" presStyleLbl="fgAcc3" presStyleIdx="2" presStyleCnt="3">
        <dgm:presLayoutVars>
          <dgm:chPref val="3"/>
        </dgm:presLayoutVars>
      </dgm:prSet>
      <dgm:spPr/>
      <dgm:t>
        <a:bodyPr/>
        <a:lstStyle/>
        <a:p>
          <a:endParaRPr lang="en-US"/>
        </a:p>
      </dgm:t>
    </dgm:pt>
    <dgm:pt modelId="{EA20BE3F-A29C-4752-A3B7-8FE0225FC106}" type="pres">
      <dgm:prSet presAssocID="{B953B972-09F1-4FD1-BB71-917F69CFFD53}" presName="hierChild4" presStyleCnt="0"/>
      <dgm:spPr/>
    </dgm:pt>
  </dgm:ptLst>
  <dgm:cxnLst>
    <dgm:cxn modelId="{8BF4C9AB-F033-4BBF-84FF-C15C8B4F3A72}" type="presOf" srcId="{CDC5AE90-9617-423D-BDE4-8D3024881394}" destId="{1E49332D-A5FD-48FC-8CB5-1F15CD3D5E50}" srcOrd="0" destOrd="0" presId="urn:microsoft.com/office/officeart/2005/8/layout/hierarchy1"/>
    <dgm:cxn modelId="{31ABD72F-8701-4BF8-8EB0-3438827297FB}" type="presOf" srcId="{930D5DD6-FD67-4531-8B2B-1C6987636713}" destId="{78C2524F-62A9-4CEC-9E3B-BB6F58395967}" srcOrd="0" destOrd="0" presId="urn:microsoft.com/office/officeart/2005/8/layout/hierarchy1"/>
    <dgm:cxn modelId="{929D8348-863D-4BBD-A96A-959A7A1CECF9}" type="presOf" srcId="{E350D9FE-E7D2-40E6-8E1F-CA4AA3481A3C}" destId="{9B91056A-3076-4DAD-9C6F-FC148FBE77DD}" srcOrd="0" destOrd="0" presId="urn:microsoft.com/office/officeart/2005/8/layout/hierarchy1"/>
    <dgm:cxn modelId="{B6D54B52-ADED-4042-8A1D-642E11F4EB7C}" type="presOf" srcId="{BD7ADC50-3E5A-4CB8-A71F-B51FE95E85D0}" destId="{FD09F663-EB43-428E-842A-0FBC6B653824}" srcOrd="0" destOrd="0" presId="urn:microsoft.com/office/officeart/2005/8/layout/hierarchy1"/>
    <dgm:cxn modelId="{64A7E7C7-33E3-4973-B176-C05C22814851}" type="presOf" srcId="{84F4CEDD-546E-4270-BC67-F3247252AC99}" destId="{561D1851-44B8-47D3-80CF-0D8D4F22A880}" srcOrd="0" destOrd="0" presId="urn:microsoft.com/office/officeart/2005/8/layout/hierarchy1"/>
    <dgm:cxn modelId="{BC29A8F4-7E09-4517-9139-F3CF5CC503BF}" type="presOf" srcId="{E96FADB6-768F-4EC9-8C36-FBAF6CA7D1C9}" destId="{365E89EC-2DAB-4502-9B3A-6F7521680508}" srcOrd="0" destOrd="0" presId="urn:microsoft.com/office/officeart/2005/8/layout/hierarchy1"/>
    <dgm:cxn modelId="{1C176B84-A1D1-426C-96BA-AE3F32CF1413}" type="presOf" srcId="{FE118A0E-9357-4687-84B6-338C668F4339}" destId="{6FAEC6D7-B764-4795-BD73-07AB890FBEF0}" srcOrd="0" destOrd="0" presId="urn:microsoft.com/office/officeart/2005/8/layout/hierarchy1"/>
    <dgm:cxn modelId="{533BF5C9-2BE2-4D91-86AC-93ACF40681DE}" type="presOf" srcId="{EFB3ABF2-7F51-4FD6-92FF-27925CC7339B}" destId="{959F32BE-CE94-41A8-B10B-A88268DD8B06}" srcOrd="0" destOrd="0" presId="urn:microsoft.com/office/officeart/2005/8/layout/hierarchy1"/>
    <dgm:cxn modelId="{E4275F09-D908-4F75-B4B9-75A6497821E0}" srcId="{A0F36671-2987-4E55-8688-EAC314CE9C82}" destId="{BD7ADC50-3E5A-4CB8-A71F-B51FE95E85D0}" srcOrd="1" destOrd="0" parTransId="{E96FADB6-768F-4EC9-8C36-FBAF6CA7D1C9}" sibTransId="{FF9FE048-095B-411F-909B-0A74FF40CE76}"/>
    <dgm:cxn modelId="{9486A0DE-F4D8-4A5F-A99B-1B46B8C41453}" type="presOf" srcId="{B953B972-09F1-4FD1-BB71-917F69CFFD53}" destId="{BE7F8ABB-4C2D-40AF-AD9C-F13ECAFBF68E}" srcOrd="0" destOrd="0" presId="urn:microsoft.com/office/officeart/2005/8/layout/hierarchy1"/>
    <dgm:cxn modelId="{8026523A-5539-489D-837A-739D531A6B34}" type="presOf" srcId="{0E897046-D2F7-4391-B594-0DB490BBF4FD}" destId="{1D138F8E-D80B-4431-A8D1-63708CC05C70}" srcOrd="0" destOrd="0" presId="urn:microsoft.com/office/officeart/2005/8/layout/hierarchy1"/>
    <dgm:cxn modelId="{DDA91370-C06B-4197-B203-CB42198EF35D}" srcId="{B69F4109-E4D5-40E0-BCC4-CD549B8E08D4}" destId="{FE118A0E-9357-4687-84B6-338C668F4339}" srcOrd="1" destOrd="0" parTransId="{CDC5AE90-9617-423D-BDE4-8D3024881394}" sibTransId="{2BCDC24E-D556-44C3-B1AB-4388169A726C}"/>
    <dgm:cxn modelId="{9EE5A35C-EC93-4593-A174-B5C4CF5A8671}" type="presOf" srcId="{A0F36671-2987-4E55-8688-EAC314CE9C82}" destId="{D4E1B597-92AD-4D7D-900E-E1D7172E5025}" srcOrd="0" destOrd="0" presId="urn:microsoft.com/office/officeart/2005/8/layout/hierarchy1"/>
    <dgm:cxn modelId="{E5826123-0D14-4488-882D-FBF3E760F567}" type="presOf" srcId="{B69F4109-E4D5-40E0-BCC4-CD549B8E08D4}" destId="{DCD7E654-C1C8-4058-9589-E1D624D9BA8C}" srcOrd="0" destOrd="0" presId="urn:microsoft.com/office/officeart/2005/8/layout/hierarchy1"/>
    <dgm:cxn modelId="{B860AA23-BD31-4E52-A6CE-81B542E4D354}" srcId="{FE118A0E-9357-4687-84B6-338C668F4339}" destId="{B953B972-09F1-4FD1-BB71-917F69CFFD53}" srcOrd="0" destOrd="0" parTransId="{930D5DD6-FD67-4531-8B2B-1C6987636713}" sibTransId="{FA3BEED3-5D2C-4C07-AFD9-4A17DEAF127B}"/>
    <dgm:cxn modelId="{576E385E-4244-45F6-A9EB-DB110438168E}" srcId="{A0F36671-2987-4E55-8688-EAC314CE9C82}" destId="{EFB3ABF2-7F51-4FD6-92FF-27925CC7339B}" srcOrd="0" destOrd="0" parTransId="{E350D9FE-E7D2-40E6-8E1F-CA4AA3481A3C}" sibTransId="{A78FA8DC-D990-42C5-97F7-35F2058AEBF7}"/>
    <dgm:cxn modelId="{BFE2A13E-3B2F-45F8-AE0B-D5B6379460B6}" srcId="{B69F4109-E4D5-40E0-BCC4-CD549B8E08D4}" destId="{A0F36671-2987-4E55-8688-EAC314CE9C82}" srcOrd="0" destOrd="0" parTransId="{0E897046-D2F7-4391-B594-0DB490BBF4FD}" sibTransId="{24247B94-E97B-4CBF-9C38-902341C44907}"/>
    <dgm:cxn modelId="{0D26C1CB-4BC7-4F72-B81E-CC72907FDE10}" srcId="{84F4CEDD-546E-4270-BC67-F3247252AC99}" destId="{B69F4109-E4D5-40E0-BCC4-CD549B8E08D4}" srcOrd="0" destOrd="0" parTransId="{34D0DAE2-195D-44D2-97D8-28A30C445373}" sibTransId="{7B1C7082-5E3A-4D20-BD51-7E4A3986CB0E}"/>
    <dgm:cxn modelId="{F991FE6A-FF3C-4A98-8F1A-0B484D1B4E70}" type="presParOf" srcId="{561D1851-44B8-47D3-80CF-0D8D4F22A880}" destId="{7BB2D056-C614-4F69-9BFB-2902536674C0}" srcOrd="0" destOrd="0" presId="urn:microsoft.com/office/officeart/2005/8/layout/hierarchy1"/>
    <dgm:cxn modelId="{F948C984-01AD-4255-8D84-3154C24C90DF}" type="presParOf" srcId="{7BB2D056-C614-4F69-9BFB-2902536674C0}" destId="{4F200E72-FA09-4B8C-8A66-AE3CBA28339C}" srcOrd="0" destOrd="0" presId="urn:microsoft.com/office/officeart/2005/8/layout/hierarchy1"/>
    <dgm:cxn modelId="{9A6FAD7A-0281-4C54-B12B-76F98E6F1309}" type="presParOf" srcId="{4F200E72-FA09-4B8C-8A66-AE3CBA28339C}" destId="{4F0904D2-D31E-4452-91C0-F5CC2CBEF095}" srcOrd="0" destOrd="0" presId="urn:microsoft.com/office/officeart/2005/8/layout/hierarchy1"/>
    <dgm:cxn modelId="{B1DF667F-B349-4443-AF0F-06D7AB7EDF1B}" type="presParOf" srcId="{4F200E72-FA09-4B8C-8A66-AE3CBA28339C}" destId="{DCD7E654-C1C8-4058-9589-E1D624D9BA8C}" srcOrd="1" destOrd="0" presId="urn:microsoft.com/office/officeart/2005/8/layout/hierarchy1"/>
    <dgm:cxn modelId="{C0605C6F-4E43-4EA1-B1C7-6467060A1044}" type="presParOf" srcId="{7BB2D056-C614-4F69-9BFB-2902536674C0}" destId="{B3031D4B-918C-4B8D-A178-01012A2B9CC7}" srcOrd="1" destOrd="0" presId="urn:microsoft.com/office/officeart/2005/8/layout/hierarchy1"/>
    <dgm:cxn modelId="{612BA499-6B14-48D8-A393-A0106F1888E1}" type="presParOf" srcId="{B3031D4B-918C-4B8D-A178-01012A2B9CC7}" destId="{1D138F8E-D80B-4431-A8D1-63708CC05C70}" srcOrd="0" destOrd="0" presId="urn:microsoft.com/office/officeart/2005/8/layout/hierarchy1"/>
    <dgm:cxn modelId="{90123499-1961-4284-8216-C250D01D0CF3}" type="presParOf" srcId="{B3031D4B-918C-4B8D-A178-01012A2B9CC7}" destId="{7C11C12A-0295-4DA3-8B71-EC933781E838}" srcOrd="1" destOrd="0" presId="urn:microsoft.com/office/officeart/2005/8/layout/hierarchy1"/>
    <dgm:cxn modelId="{92E70529-22F3-4F32-9134-D1DA81C847C8}" type="presParOf" srcId="{7C11C12A-0295-4DA3-8B71-EC933781E838}" destId="{F9B180D5-04E2-49D8-B342-413A10156972}" srcOrd="0" destOrd="0" presId="urn:microsoft.com/office/officeart/2005/8/layout/hierarchy1"/>
    <dgm:cxn modelId="{C059F116-7180-45C5-AA35-054AB569C24F}" type="presParOf" srcId="{F9B180D5-04E2-49D8-B342-413A10156972}" destId="{7EF03912-3DE8-41B8-BB8E-A80084B9F2B9}" srcOrd="0" destOrd="0" presId="urn:microsoft.com/office/officeart/2005/8/layout/hierarchy1"/>
    <dgm:cxn modelId="{7521315D-2625-43E7-8188-B57F163767E5}" type="presParOf" srcId="{F9B180D5-04E2-49D8-B342-413A10156972}" destId="{D4E1B597-92AD-4D7D-900E-E1D7172E5025}" srcOrd="1" destOrd="0" presId="urn:microsoft.com/office/officeart/2005/8/layout/hierarchy1"/>
    <dgm:cxn modelId="{0F6FACA8-9501-4C34-8E0A-B197B07094CA}" type="presParOf" srcId="{7C11C12A-0295-4DA3-8B71-EC933781E838}" destId="{C7625F7D-5362-461C-BC18-B6616248D43B}" srcOrd="1" destOrd="0" presId="urn:microsoft.com/office/officeart/2005/8/layout/hierarchy1"/>
    <dgm:cxn modelId="{3663E178-874E-4256-801D-CBA48A3098BF}" type="presParOf" srcId="{C7625F7D-5362-461C-BC18-B6616248D43B}" destId="{9B91056A-3076-4DAD-9C6F-FC148FBE77DD}" srcOrd="0" destOrd="0" presId="urn:microsoft.com/office/officeart/2005/8/layout/hierarchy1"/>
    <dgm:cxn modelId="{00CEF270-DBAE-4F5A-9A02-EB4C338A57C9}" type="presParOf" srcId="{C7625F7D-5362-461C-BC18-B6616248D43B}" destId="{0D345E2D-57D0-456D-A6E6-3C8C1F65F6A5}" srcOrd="1" destOrd="0" presId="urn:microsoft.com/office/officeart/2005/8/layout/hierarchy1"/>
    <dgm:cxn modelId="{1CAA98EC-89EA-49B0-9217-25419D8C24B3}" type="presParOf" srcId="{0D345E2D-57D0-456D-A6E6-3C8C1F65F6A5}" destId="{5CC7E534-0541-4A28-BE89-DFD5B0A32AA7}" srcOrd="0" destOrd="0" presId="urn:microsoft.com/office/officeart/2005/8/layout/hierarchy1"/>
    <dgm:cxn modelId="{4B396D1F-C6B3-47AD-9DB2-B69D7657B76F}" type="presParOf" srcId="{5CC7E534-0541-4A28-BE89-DFD5B0A32AA7}" destId="{56A3E592-80BF-4D34-8942-9B448F3AABDD}" srcOrd="0" destOrd="0" presId="urn:microsoft.com/office/officeart/2005/8/layout/hierarchy1"/>
    <dgm:cxn modelId="{9A9E284A-5BB5-44C6-ABFE-CB7861F96EE4}" type="presParOf" srcId="{5CC7E534-0541-4A28-BE89-DFD5B0A32AA7}" destId="{959F32BE-CE94-41A8-B10B-A88268DD8B06}" srcOrd="1" destOrd="0" presId="urn:microsoft.com/office/officeart/2005/8/layout/hierarchy1"/>
    <dgm:cxn modelId="{229DED09-58A4-454B-A90F-35D6D4B1661B}" type="presParOf" srcId="{0D345E2D-57D0-456D-A6E6-3C8C1F65F6A5}" destId="{C133C21C-FEBD-42A6-B159-5B31E4987969}" srcOrd="1" destOrd="0" presId="urn:microsoft.com/office/officeart/2005/8/layout/hierarchy1"/>
    <dgm:cxn modelId="{B41865E7-4388-4FFD-8A08-5E04A903183F}" type="presParOf" srcId="{C7625F7D-5362-461C-BC18-B6616248D43B}" destId="{365E89EC-2DAB-4502-9B3A-6F7521680508}" srcOrd="2" destOrd="0" presId="urn:microsoft.com/office/officeart/2005/8/layout/hierarchy1"/>
    <dgm:cxn modelId="{8080B094-D28B-460B-91AA-34544D827EE3}" type="presParOf" srcId="{C7625F7D-5362-461C-BC18-B6616248D43B}" destId="{5C2B7A54-6555-4A6E-AEE0-DE15B4FDAB7D}" srcOrd="3" destOrd="0" presId="urn:microsoft.com/office/officeart/2005/8/layout/hierarchy1"/>
    <dgm:cxn modelId="{38BF7159-6733-4AD9-9630-F7F921156F5F}" type="presParOf" srcId="{5C2B7A54-6555-4A6E-AEE0-DE15B4FDAB7D}" destId="{2C341DE0-6CB2-45AC-AD68-0A092F82FDA4}" srcOrd="0" destOrd="0" presId="urn:microsoft.com/office/officeart/2005/8/layout/hierarchy1"/>
    <dgm:cxn modelId="{CF49B7C2-503E-4D4B-A77F-C20690095C04}" type="presParOf" srcId="{2C341DE0-6CB2-45AC-AD68-0A092F82FDA4}" destId="{452D6E82-EA2C-4ACE-9BC9-8155A400453A}" srcOrd="0" destOrd="0" presId="urn:microsoft.com/office/officeart/2005/8/layout/hierarchy1"/>
    <dgm:cxn modelId="{F99204C5-8B9C-4345-A829-302E21C87C82}" type="presParOf" srcId="{2C341DE0-6CB2-45AC-AD68-0A092F82FDA4}" destId="{FD09F663-EB43-428E-842A-0FBC6B653824}" srcOrd="1" destOrd="0" presId="urn:microsoft.com/office/officeart/2005/8/layout/hierarchy1"/>
    <dgm:cxn modelId="{8789F280-8E37-4789-A793-51CBAE49C66E}" type="presParOf" srcId="{5C2B7A54-6555-4A6E-AEE0-DE15B4FDAB7D}" destId="{23253D83-7B89-479B-8D88-94172A88E191}" srcOrd="1" destOrd="0" presId="urn:microsoft.com/office/officeart/2005/8/layout/hierarchy1"/>
    <dgm:cxn modelId="{852B296E-C437-4C55-A0CA-C33A42FC662F}" type="presParOf" srcId="{B3031D4B-918C-4B8D-A178-01012A2B9CC7}" destId="{1E49332D-A5FD-48FC-8CB5-1F15CD3D5E50}" srcOrd="2" destOrd="0" presId="urn:microsoft.com/office/officeart/2005/8/layout/hierarchy1"/>
    <dgm:cxn modelId="{C7C065ED-7DAC-48C2-9E9B-3C43F8037FF1}" type="presParOf" srcId="{B3031D4B-918C-4B8D-A178-01012A2B9CC7}" destId="{8226C676-6FC9-44D8-B03E-D93CBF0C56E3}" srcOrd="3" destOrd="0" presId="urn:microsoft.com/office/officeart/2005/8/layout/hierarchy1"/>
    <dgm:cxn modelId="{F024091D-CCC6-4EAD-8476-66F4A1FB03EB}" type="presParOf" srcId="{8226C676-6FC9-44D8-B03E-D93CBF0C56E3}" destId="{F31B8D40-515B-4FA7-B26C-89C49B7FCF5C}" srcOrd="0" destOrd="0" presId="urn:microsoft.com/office/officeart/2005/8/layout/hierarchy1"/>
    <dgm:cxn modelId="{31B55CCE-5122-477C-B0CE-B3EDCE48F907}" type="presParOf" srcId="{F31B8D40-515B-4FA7-B26C-89C49B7FCF5C}" destId="{AE3A6F44-F4C9-4DFB-9DD3-BAA489FDC68E}" srcOrd="0" destOrd="0" presId="urn:microsoft.com/office/officeart/2005/8/layout/hierarchy1"/>
    <dgm:cxn modelId="{863210ED-4DD7-4E77-8D02-91EC6536C598}" type="presParOf" srcId="{F31B8D40-515B-4FA7-B26C-89C49B7FCF5C}" destId="{6FAEC6D7-B764-4795-BD73-07AB890FBEF0}" srcOrd="1" destOrd="0" presId="urn:microsoft.com/office/officeart/2005/8/layout/hierarchy1"/>
    <dgm:cxn modelId="{CF6730B6-A7CE-42C0-9B75-0721D2C648FC}" type="presParOf" srcId="{8226C676-6FC9-44D8-B03E-D93CBF0C56E3}" destId="{8EB02CDA-6A96-494A-B2CA-5362569CDA21}" srcOrd="1" destOrd="0" presId="urn:microsoft.com/office/officeart/2005/8/layout/hierarchy1"/>
    <dgm:cxn modelId="{B446CA63-9304-40C2-B1E1-7428DDAEDFCF}" type="presParOf" srcId="{8EB02CDA-6A96-494A-B2CA-5362569CDA21}" destId="{78C2524F-62A9-4CEC-9E3B-BB6F58395967}" srcOrd="0" destOrd="0" presId="urn:microsoft.com/office/officeart/2005/8/layout/hierarchy1"/>
    <dgm:cxn modelId="{83694B95-0D1D-4D12-BDCE-D6702E7F2380}" type="presParOf" srcId="{8EB02CDA-6A96-494A-B2CA-5362569CDA21}" destId="{C7488E47-8ACD-4D13-BA8B-519FA72DCE5C}" srcOrd="1" destOrd="0" presId="urn:microsoft.com/office/officeart/2005/8/layout/hierarchy1"/>
    <dgm:cxn modelId="{1036C130-6A40-439A-A4E5-2811DB3CE30A}" type="presParOf" srcId="{C7488E47-8ACD-4D13-BA8B-519FA72DCE5C}" destId="{FD88B6B5-C4BA-411D-9D4A-9D127320695F}" srcOrd="0" destOrd="0" presId="urn:microsoft.com/office/officeart/2005/8/layout/hierarchy1"/>
    <dgm:cxn modelId="{C79062DD-5F77-4079-81FE-E5BB2C26738E}" type="presParOf" srcId="{FD88B6B5-C4BA-411D-9D4A-9D127320695F}" destId="{0590396D-F322-4069-92FE-179D88638A90}" srcOrd="0" destOrd="0" presId="urn:microsoft.com/office/officeart/2005/8/layout/hierarchy1"/>
    <dgm:cxn modelId="{3EBF6C9D-BF34-4654-B1E1-56AAC9428A8D}" type="presParOf" srcId="{FD88B6B5-C4BA-411D-9D4A-9D127320695F}" destId="{BE7F8ABB-4C2D-40AF-AD9C-F13ECAFBF68E}" srcOrd="1" destOrd="0" presId="urn:microsoft.com/office/officeart/2005/8/layout/hierarchy1"/>
    <dgm:cxn modelId="{E7333BAE-A842-475F-A458-1F4456FDC1DA}" type="presParOf" srcId="{C7488E47-8ACD-4D13-BA8B-519FA72DCE5C}" destId="{EA20BE3F-A29C-4752-A3B7-8FE0225FC10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2524F-62A9-4CEC-9E3B-BB6F58395967}">
      <dsp:nvSpPr>
        <dsp:cNvPr id="0" name=""/>
        <dsp:cNvSpPr/>
      </dsp:nvSpPr>
      <dsp:spPr>
        <a:xfrm>
          <a:off x="5753337" y="2584641"/>
          <a:ext cx="91440" cy="481466"/>
        </a:xfrm>
        <a:custGeom>
          <a:avLst/>
          <a:gdLst/>
          <a:ahLst/>
          <a:cxnLst/>
          <a:rect l="0" t="0" r="0" b="0"/>
          <a:pathLst>
            <a:path>
              <a:moveTo>
                <a:pt x="45720" y="0"/>
              </a:moveTo>
              <a:lnTo>
                <a:pt x="45720" y="4814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49332D-A5FD-48FC-8CB5-1F15CD3D5E50}">
      <dsp:nvSpPr>
        <dsp:cNvPr id="0" name=""/>
        <dsp:cNvSpPr/>
      </dsp:nvSpPr>
      <dsp:spPr>
        <a:xfrm>
          <a:off x="4281542" y="1051951"/>
          <a:ext cx="1517514" cy="481466"/>
        </a:xfrm>
        <a:custGeom>
          <a:avLst/>
          <a:gdLst/>
          <a:ahLst/>
          <a:cxnLst/>
          <a:rect l="0" t="0" r="0" b="0"/>
          <a:pathLst>
            <a:path>
              <a:moveTo>
                <a:pt x="0" y="0"/>
              </a:moveTo>
              <a:lnTo>
                <a:pt x="0" y="328105"/>
              </a:lnTo>
              <a:lnTo>
                <a:pt x="1517514" y="328105"/>
              </a:lnTo>
              <a:lnTo>
                <a:pt x="1517514" y="4814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5E89EC-2DAB-4502-9B3A-6F7521680508}">
      <dsp:nvSpPr>
        <dsp:cNvPr id="0" name=""/>
        <dsp:cNvSpPr/>
      </dsp:nvSpPr>
      <dsp:spPr>
        <a:xfrm>
          <a:off x="2764027" y="2584641"/>
          <a:ext cx="1011676" cy="481466"/>
        </a:xfrm>
        <a:custGeom>
          <a:avLst/>
          <a:gdLst/>
          <a:ahLst/>
          <a:cxnLst/>
          <a:rect l="0" t="0" r="0" b="0"/>
          <a:pathLst>
            <a:path>
              <a:moveTo>
                <a:pt x="0" y="0"/>
              </a:moveTo>
              <a:lnTo>
                <a:pt x="0" y="328105"/>
              </a:lnTo>
              <a:lnTo>
                <a:pt x="1011676" y="328105"/>
              </a:lnTo>
              <a:lnTo>
                <a:pt x="1011676" y="4814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1056A-3076-4DAD-9C6F-FC148FBE77DD}">
      <dsp:nvSpPr>
        <dsp:cNvPr id="0" name=""/>
        <dsp:cNvSpPr/>
      </dsp:nvSpPr>
      <dsp:spPr>
        <a:xfrm>
          <a:off x="1752351" y="2584641"/>
          <a:ext cx="1011676" cy="481466"/>
        </a:xfrm>
        <a:custGeom>
          <a:avLst/>
          <a:gdLst/>
          <a:ahLst/>
          <a:cxnLst/>
          <a:rect l="0" t="0" r="0" b="0"/>
          <a:pathLst>
            <a:path>
              <a:moveTo>
                <a:pt x="1011676" y="0"/>
              </a:moveTo>
              <a:lnTo>
                <a:pt x="1011676" y="328105"/>
              </a:lnTo>
              <a:lnTo>
                <a:pt x="0" y="328105"/>
              </a:lnTo>
              <a:lnTo>
                <a:pt x="0" y="4814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138F8E-D80B-4431-A8D1-63708CC05C70}">
      <dsp:nvSpPr>
        <dsp:cNvPr id="0" name=""/>
        <dsp:cNvSpPr/>
      </dsp:nvSpPr>
      <dsp:spPr>
        <a:xfrm>
          <a:off x="2764027" y="1051951"/>
          <a:ext cx="1517514" cy="481466"/>
        </a:xfrm>
        <a:custGeom>
          <a:avLst/>
          <a:gdLst/>
          <a:ahLst/>
          <a:cxnLst/>
          <a:rect l="0" t="0" r="0" b="0"/>
          <a:pathLst>
            <a:path>
              <a:moveTo>
                <a:pt x="1517514" y="0"/>
              </a:moveTo>
              <a:lnTo>
                <a:pt x="1517514" y="328105"/>
              </a:lnTo>
              <a:lnTo>
                <a:pt x="0" y="328105"/>
              </a:lnTo>
              <a:lnTo>
                <a:pt x="0" y="4814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0904D2-D31E-4452-91C0-F5CC2CBEF095}">
      <dsp:nvSpPr>
        <dsp:cNvPr id="0" name=""/>
        <dsp:cNvSpPr/>
      </dsp:nvSpPr>
      <dsp:spPr>
        <a:xfrm>
          <a:off x="3453807" y="728"/>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D7E654-C1C8-4058-9589-E1D624D9BA8C}">
      <dsp:nvSpPr>
        <dsp:cNvPr id="0" name=""/>
        <dsp:cNvSpPr/>
      </dsp:nvSpPr>
      <dsp:spPr>
        <a:xfrm>
          <a:off x="3637748" y="17547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Board</a:t>
          </a:r>
          <a:endParaRPr lang="en-US" sz="900" kern="1200" dirty="0"/>
        </a:p>
      </dsp:txBody>
      <dsp:txXfrm>
        <a:off x="3668537" y="206261"/>
        <a:ext cx="1593892" cy="989645"/>
      </dsp:txXfrm>
    </dsp:sp>
    <dsp:sp modelId="{7EF03912-3DE8-41B8-BB8E-A80084B9F2B9}">
      <dsp:nvSpPr>
        <dsp:cNvPr id="0" name=""/>
        <dsp:cNvSpPr/>
      </dsp:nvSpPr>
      <dsp:spPr>
        <a:xfrm>
          <a:off x="1936292" y="1533418"/>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1B597-92AD-4D7D-900E-E1D7172E5025}">
      <dsp:nvSpPr>
        <dsp:cNvPr id="0" name=""/>
        <dsp:cNvSpPr/>
      </dsp:nvSpPr>
      <dsp:spPr>
        <a:xfrm>
          <a:off x="2120233" y="170816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Advisor</a:t>
          </a:r>
          <a:endParaRPr lang="en-US" sz="900" kern="1200" dirty="0"/>
        </a:p>
      </dsp:txBody>
      <dsp:txXfrm>
        <a:off x="2151022" y="1738951"/>
        <a:ext cx="1593892" cy="989645"/>
      </dsp:txXfrm>
    </dsp:sp>
    <dsp:sp modelId="{56A3E592-80BF-4D34-8942-9B448F3AABDD}">
      <dsp:nvSpPr>
        <dsp:cNvPr id="0" name=""/>
        <dsp:cNvSpPr/>
      </dsp:nvSpPr>
      <dsp:spPr>
        <a:xfrm>
          <a:off x="924616" y="3066107"/>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F32BE-CE94-41A8-B10B-A88268DD8B06}">
      <dsp:nvSpPr>
        <dsp:cNvPr id="0" name=""/>
        <dsp:cNvSpPr/>
      </dsp:nvSpPr>
      <dsp:spPr>
        <a:xfrm>
          <a:off x="1108557" y="324085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Member1(</a:t>
          </a:r>
          <a:r>
            <a:rPr lang="en-US" sz="900" kern="1200" dirty="0" err="1" smtClean="0"/>
            <a:t>name,tittle,skill,exp</a:t>
          </a:r>
          <a:r>
            <a:rPr lang="en-US" sz="900" kern="1200" dirty="0" smtClean="0"/>
            <a:t>)</a:t>
          </a:r>
          <a:endParaRPr lang="en-US" sz="900" kern="1200" dirty="0"/>
        </a:p>
      </dsp:txBody>
      <dsp:txXfrm>
        <a:off x="1139346" y="3271641"/>
        <a:ext cx="1593892" cy="989645"/>
      </dsp:txXfrm>
    </dsp:sp>
    <dsp:sp modelId="{452D6E82-EA2C-4ACE-9BC9-8155A400453A}">
      <dsp:nvSpPr>
        <dsp:cNvPr id="0" name=""/>
        <dsp:cNvSpPr/>
      </dsp:nvSpPr>
      <dsp:spPr>
        <a:xfrm>
          <a:off x="2947969" y="3066107"/>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9F663-EB43-428E-842A-0FBC6B653824}">
      <dsp:nvSpPr>
        <dsp:cNvPr id="0" name=""/>
        <dsp:cNvSpPr/>
      </dsp:nvSpPr>
      <dsp:spPr>
        <a:xfrm>
          <a:off x="3131910" y="324085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Member2(</a:t>
          </a:r>
          <a:r>
            <a:rPr lang="en-US" sz="900" kern="1200" dirty="0" err="1" smtClean="0"/>
            <a:t>name,title,skill,exp</a:t>
          </a:r>
          <a:r>
            <a:rPr lang="en-US" sz="900" kern="1200" dirty="0" smtClean="0"/>
            <a:t>)</a:t>
          </a:r>
          <a:endParaRPr lang="en-US" sz="900" kern="1200" dirty="0"/>
        </a:p>
      </dsp:txBody>
      <dsp:txXfrm>
        <a:off x="3162699" y="3271641"/>
        <a:ext cx="1593892" cy="989645"/>
      </dsp:txXfrm>
    </dsp:sp>
    <dsp:sp modelId="{AE3A6F44-F4C9-4DFB-9DD3-BAA489FDC68E}">
      <dsp:nvSpPr>
        <dsp:cNvPr id="0" name=""/>
        <dsp:cNvSpPr/>
      </dsp:nvSpPr>
      <dsp:spPr>
        <a:xfrm>
          <a:off x="4971322" y="1533418"/>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EC6D7-B764-4795-BD73-07AB890FBEF0}">
      <dsp:nvSpPr>
        <dsp:cNvPr id="0" name=""/>
        <dsp:cNvSpPr/>
      </dsp:nvSpPr>
      <dsp:spPr>
        <a:xfrm>
          <a:off x="5155263" y="170816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investor</a:t>
          </a:r>
          <a:endParaRPr lang="en-US" sz="900" kern="1200" dirty="0"/>
        </a:p>
      </dsp:txBody>
      <dsp:txXfrm>
        <a:off x="5186052" y="1738951"/>
        <a:ext cx="1593892" cy="989645"/>
      </dsp:txXfrm>
    </dsp:sp>
    <dsp:sp modelId="{0590396D-F322-4069-92FE-179D88638A90}">
      <dsp:nvSpPr>
        <dsp:cNvPr id="0" name=""/>
        <dsp:cNvSpPr/>
      </dsp:nvSpPr>
      <dsp:spPr>
        <a:xfrm>
          <a:off x="4971322" y="3066107"/>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7F8ABB-4C2D-40AF-AD9C-F13ECAFBF68E}">
      <dsp:nvSpPr>
        <dsp:cNvPr id="0" name=""/>
        <dsp:cNvSpPr/>
      </dsp:nvSpPr>
      <dsp:spPr>
        <a:xfrm>
          <a:off x="5155263" y="324085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en-US" sz="900" kern="1200"/>
        </a:p>
      </dsp:txBody>
      <dsp:txXfrm>
        <a:off x="5186052" y="3271641"/>
        <a:ext cx="1593892" cy="9896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9091"/>
          </a:xfrm>
          <a:prstGeom prst="rect">
            <a:avLst/>
          </a:prstGeom>
        </p:spPr>
        <p:txBody>
          <a:bodyPr vert="horz" lIns="93491" tIns="46745" rIns="93491" bIns="46745" rtlCol="0"/>
          <a:lstStyle>
            <a:lvl1pPr algn="l">
              <a:defRPr sz="1200"/>
            </a:lvl1pPr>
          </a:lstStyle>
          <a:p>
            <a:endParaRPr dirty="0"/>
          </a:p>
        </p:txBody>
      </p:sp>
      <p:sp>
        <p:nvSpPr>
          <p:cNvPr id="3" name="Date Placeholder 2"/>
          <p:cNvSpPr>
            <a:spLocks noGrp="1"/>
          </p:cNvSpPr>
          <p:nvPr>
            <p:ph type="dt" sz="quarter" idx="1"/>
          </p:nvPr>
        </p:nvSpPr>
        <p:spPr>
          <a:xfrm>
            <a:off x="3884614" y="0"/>
            <a:ext cx="2971800" cy="499091"/>
          </a:xfrm>
          <a:prstGeom prst="rect">
            <a:avLst/>
          </a:prstGeom>
        </p:spPr>
        <p:txBody>
          <a:bodyPr vert="horz" lIns="93491" tIns="46745" rIns="93491" bIns="46745" rtlCol="0"/>
          <a:lstStyle>
            <a:lvl1pPr algn="r">
              <a:defRPr sz="1200"/>
            </a:lvl1pPr>
          </a:lstStyle>
          <a:p>
            <a:fld id="{59088EAF-6ECA-4616-85EF-35AA19C641F3}" type="datetimeFigureOut">
              <a:rPr lang="en-US"/>
              <a:t>3/31/2019</a:t>
            </a:fld>
            <a:endParaRPr dirty="0"/>
          </a:p>
        </p:txBody>
      </p:sp>
      <p:sp>
        <p:nvSpPr>
          <p:cNvPr id="4" name="Footer Placeholder 3"/>
          <p:cNvSpPr>
            <a:spLocks noGrp="1"/>
          </p:cNvSpPr>
          <p:nvPr>
            <p:ph type="ftr" sz="quarter" idx="2"/>
          </p:nvPr>
        </p:nvSpPr>
        <p:spPr>
          <a:xfrm>
            <a:off x="1" y="9448186"/>
            <a:ext cx="2971800" cy="499089"/>
          </a:xfrm>
          <a:prstGeom prst="rect">
            <a:avLst/>
          </a:prstGeom>
        </p:spPr>
        <p:txBody>
          <a:bodyPr vert="horz" lIns="93491" tIns="46745" rIns="93491" bIns="46745" rtlCol="0" anchor="b"/>
          <a:lstStyle>
            <a:lvl1pPr algn="l">
              <a:defRPr sz="1200"/>
            </a:lvl1pPr>
          </a:lstStyle>
          <a:p>
            <a:endParaRPr dirty="0"/>
          </a:p>
        </p:txBody>
      </p:sp>
      <p:sp>
        <p:nvSpPr>
          <p:cNvPr id="5" name="Slide Number Placeholder 4"/>
          <p:cNvSpPr>
            <a:spLocks noGrp="1"/>
          </p:cNvSpPr>
          <p:nvPr>
            <p:ph type="sldNum" sz="quarter" idx="3"/>
          </p:nvPr>
        </p:nvSpPr>
        <p:spPr>
          <a:xfrm>
            <a:off x="3884614" y="9448186"/>
            <a:ext cx="2971800" cy="499089"/>
          </a:xfrm>
          <a:prstGeom prst="rect">
            <a:avLst/>
          </a:prstGeom>
        </p:spPr>
        <p:txBody>
          <a:bodyPr vert="horz" lIns="93491" tIns="46745" rIns="93491" bIns="46745"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7364"/>
          </a:xfrm>
          <a:prstGeom prst="rect">
            <a:avLst/>
          </a:prstGeom>
        </p:spPr>
        <p:txBody>
          <a:bodyPr vert="horz" lIns="93491" tIns="46745" rIns="93491" bIns="46745" rtlCol="0"/>
          <a:lstStyle>
            <a:lvl1pPr algn="l">
              <a:defRPr sz="1200"/>
            </a:lvl1pPr>
          </a:lstStyle>
          <a:p>
            <a:endParaRPr dirty="0"/>
          </a:p>
        </p:txBody>
      </p:sp>
      <p:sp>
        <p:nvSpPr>
          <p:cNvPr id="3" name="Date Placeholder 2"/>
          <p:cNvSpPr>
            <a:spLocks noGrp="1"/>
          </p:cNvSpPr>
          <p:nvPr>
            <p:ph type="dt" idx="1"/>
          </p:nvPr>
        </p:nvSpPr>
        <p:spPr>
          <a:xfrm>
            <a:off x="3884614" y="0"/>
            <a:ext cx="2971800" cy="497364"/>
          </a:xfrm>
          <a:prstGeom prst="rect">
            <a:avLst/>
          </a:prstGeom>
        </p:spPr>
        <p:txBody>
          <a:bodyPr vert="horz" lIns="93491" tIns="46745" rIns="93491" bIns="46745" rtlCol="0"/>
          <a:lstStyle>
            <a:lvl1pPr algn="r">
              <a:defRPr sz="1200"/>
            </a:lvl1pPr>
          </a:lstStyle>
          <a:p>
            <a:fld id="{3ABD2D7A-D230-4F91-BD59-0A39C2703BA8}" type="datetimeFigureOut">
              <a:rPr lang="en-US"/>
              <a:t>3/31/2019</a:t>
            </a:fld>
            <a:endParaRPr dirty="0"/>
          </a:p>
        </p:txBody>
      </p:sp>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3491" tIns="46745" rIns="93491" bIns="46745" rtlCol="0" anchor="ctr"/>
          <a:lstStyle/>
          <a:p>
            <a:endParaRPr dirty="0"/>
          </a:p>
        </p:txBody>
      </p:sp>
      <p:sp>
        <p:nvSpPr>
          <p:cNvPr id="5" name="Notes Placeholder 4"/>
          <p:cNvSpPr>
            <a:spLocks noGrp="1"/>
          </p:cNvSpPr>
          <p:nvPr>
            <p:ph type="body" sz="quarter" idx="3"/>
          </p:nvPr>
        </p:nvSpPr>
        <p:spPr>
          <a:xfrm>
            <a:off x="685800" y="4724957"/>
            <a:ext cx="5486400" cy="4476274"/>
          </a:xfrm>
          <a:prstGeom prst="rect">
            <a:avLst/>
          </a:prstGeom>
        </p:spPr>
        <p:txBody>
          <a:bodyPr vert="horz" lIns="93491" tIns="46745" rIns="93491" bIns="46745"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448186"/>
            <a:ext cx="2971800" cy="497364"/>
          </a:xfrm>
          <a:prstGeom prst="rect">
            <a:avLst/>
          </a:prstGeom>
        </p:spPr>
        <p:txBody>
          <a:bodyPr vert="horz" lIns="93491" tIns="46745" rIns="93491" bIns="46745" rtlCol="0" anchor="b"/>
          <a:lstStyle>
            <a:lvl1pPr algn="l">
              <a:defRPr sz="1200"/>
            </a:lvl1pPr>
          </a:lstStyle>
          <a:p>
            <a:endParaRPr dirty="0"/>
          </a:p>
        </p:txBody>
      </p:sp>
      <p:sp>
        <p:nvSpPr>
          <p:cNvPr id="7" name="Slide Number Placeholder 6"/>
          <p:cNvSpPr>
            <a:spLocks noGrp="1"/>
          </p:cNvSpPr>
          <p:nvPr>
            <p:ph type="sldNum" sz="quarter" idx="5"/>
          </p:nvPr>
        </p:nvSpPr>
        <p:spPr>
          <a:xfrm>
            <a:off x="3884614" y="9448186"/>
            <a:ext cx="2971800" cy="497364"/>
          </a:xfrm>
          <a:prstGeom prst="rect">
            <a:avLst/>
          </a:prstGeom>
        </p:spPr>
        <p:txBody>
          <a:bodyPr vert="horz" lIns="93491" tIns="46745" rIns="93491" bIns="46745"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keep the title brief and specific. You may place relevant graphics/images on the slide; a project picture would be preferred.</a:t>
            </a:r>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1</a:t>
            </a:fld>
            <a:endParaRPr lang="x-none" dirty="0"/>
          </a:p>
        </p:txBody>
      </p:sp>
    </p:spTree>
    <p:extLst>
      <p:ext uri="{BB962C8B-B14F-4D97-AF65-F5344CB8AC3E}">
        <p14:creationId xmlns:p14="http://schemas.microsoft.com/office/powerpoint/2010/main" val="2867504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the competition/trends in the market. How is your company different? What is your passion? Why are you doing this and others cannot? Highlight achievements.</a:t>
            </a:r>
          </a:p>
        </p:txBody>
      </p:sp>
      <p:sp>
        <p:nvSpPr>
          <p:cNvPr id="4" name="Slide Number Placeholder 3"/>
          <p:cNvSpPr>
            <a:spLocks noGrp="1"/>
          </p:cNvSpPr>
          <p:nvPr>
            <p:ph type="sldNum" sz="quarter" idx="10"/>
          </p:nvPr>
        </p:nvSpPr>
        <p:spPr/>
        <p:txBody>
          <a:bodyPr/>
          <a:lstStyle/>
          <a:p>
            <a:fld id="{F93199CD-3E1B-4AE6-990F-76F925F5EA9F}" type="slidenum">
              <a:rPr lang="x-none" smtClean="0"/>
              <a:t>12</a:t>
            </a:fld>
            <a:endParaRPr lang="x-none" dirty="0"/>
          </a:p>
        </p:txBody>
      </p:sp>
    </p:spTree>
    <p:extLst>
      <p:ext uri="{BB962C8B-B14F-4D97-AF65-F5344CB8AC3E}">
        <p14:creationId xmlns:p14="http://schemas.microsoft.com/office/powerpoint/2010/main" val="1433833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Calculate the product retail cost using above breakup. Product retail/selling price may include R&amp;D cost, raw material, assembly, manufacturing overheads, distribution overheads, sales overheads, marketing, general admin expenses, quality assurance, certifications, support and maintenance, profit margins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 may change the cost heads as deemed necessary.</a:t>
            </a:r>
          </a:p>
        </p:txBody>
      </p:sp>
      <p:sp>
        <p:nvSpPr>
          <p:cNvPr id="4" name="Slide Number Placeholder 3"/>
          <p:cNvSpPr>
            <a:spLocks noGrp="1"/>
          </p:cNvSpPr>
          <p:nvPr>
            <p:ph type="sldNum" sz="quarter" idx="10"/>
          </p:nvPr>
        </p:nvSpPr>
        <p:spPr/>
        <p:txBody>
          <a:bodyPr/>
          <a:lstStyle/>
          <a:p>
            <a:fld id="{F93199CD-3E1B-4AE6-990F-76F925F5EA9F}" type="slidenum">
              <a:rPr lang="x-none" smtClean="0"/>
              <a:t>13</a:t>
            </a:fld>
            <a:endParaRPr lang="x-none" dirty="0"/>
          </a:p>
        </p:txBody>
      </p:sp>
    </p:spTree>
    <p:extLst>
      <p:ext uri="{BB962C8B-B14F-4D97-AF65-F5344CB8AC3E}">
        <p14:creationId xmlns:p14="http://schemas.microsoft.com/office/powerpoint/2010/main" val="172145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Explain how the business will make money i.e., market share, pricing, revenue model. Infographics may be added.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years’ projections to be shown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Must show acquisition of next round of funding.</a:t>
            </a:r>
          </a:p>
        </p:txBody>
      </p:sp>
      <p:sp>
        <p:nvSpPr>
          <p:cNvPr id="4" name="Slide Number Placeholder 3"/>
          <p:cNvSpPr>
            <a:spLocks noGrp="1"/>
          </p:cNvSpPr>
          <p:nvPr>
            <p:ph type="sldNum" sz="quarter" idx="10"/>
          </p:nvPr>
        </p:nvSpPr>
        <p:spPr/>
        <p:txBody>
          <a:bodyPr/>
          <a:lstStyle/>
          <a:p>
            <a:fld id="{F93199CD-3E1B-4AE6-990F-76F925F5EA9F}" type="slidenum">
              <a:rPr lang="x-none" smtClean="0"/>
              <a:t>14</a:t>
            </a:fld>
            <a:endParaRPr lang="x-none" dirty="0"/>
          </a:p>
        </p:txBody>
      </p:sp>
    </p:spTree>
    <p:extLst>
      <p:ext uri="{BB962C8B-B14F-4D97-AF65-F5344CB8AC3E}">
        <p14:creationId xmlns:p14="http://schemas.microsoft.com/office/powerpoint/2010/main" val="114041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Detail of the management Team. </a:t>
            </a:r>
            <a:r>
              <a:rPr lang="en-US" sz="1200" b="1" i="0" kern="1200" dirty="0">
                <a:solidFill>
                  <a:schemeClr val="tx1"/>
                </a:solidFill>
                <a:effectLst/>
                <a:latin typeface="+mn-lt"/>
                <a:ea typeface="+mn-ea"/>
                <a:cs typeface="+mn-cs"/>
              </a:rPr>
              <a:t>An organogram may be preferred.</a:t>
            </a:r>
            <a:r>
              <a:rPr lang="en-US" sz="1200" b="0" i="0" kern="1200" dirty="0">
                <a:solidFill>
                  <a:schemeClr val="tx1"/>
                </a:solidFill>
                <a:effectLst/>
                <a:latin typeface="+mn-lt"/>
                <a:ea typeface="+mn-ea"/>
                <a:cs typeface="+mn-cs"/>
              </a:rPr>
              <a:t>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x-none" smtClean="0"/>
              <a:t>18</a:t>
            </a:fld>
            <a:endParaRPr lang="x-none" dirty="0"/>
          </a:p>
        </p:txBody>
      </p:sp>
    </p:spTree>
    <p:extLst>
      <p:ext uri="{BB962C8B-B14F-4D97-AF65-F5344CB8AC3E}">
        <p14:creationId xmlns:p14="http://schemas.microsoft.com/office/powerpoint/2010/main" val="304795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organization, (name of company)	</a:t>
            </a:r>
          </a:p>
          <a:p>
            <a:r>
              <a:rPr lang="en-US" dirty="0"/>
              <a:t>is developing	    (a defined offering)   [be specific, avoid buzzword e.g. “a website”, “a mobile application”, “hardware”]</a:t>
            </a:r>
          </a:p>
          <a:p>
            <a:r>
              <a:rPr lang="en-US" dirty="0"/>
              <a:t>to help	    (target audience)       [identify demographics e.g. “women age between 25 to 35 years”, “system administrators at small technology businesses”]</a:t>
            </a:r>
          </a:p>
          <a:p>
            <a:r>
              <a:rPr lang="en-US" dirty="0"/>
              <a:t>	    (solve a problem)       [specify your market e.g. “reduce the time collecting bill payments”]</a:t>
            </a:r>
          </a:p>
          <a:p>
            <a:r>
              <a:rPr lang="en-US" dirty="0"/>
              <a:t>	    (with secret sauce)     [clarify the buyer e.g. "by sending automated email alerts based on analysis of highest response times"]</a:t>
            </a:r>
          </a:p>
          <a:p>
            <a:r>
              <a:rPr lang="en-US" b="1" dirty="0"/>
              <a:t>Ref: https://fi.co/madlibs</a:t>
            </a:r>
          </a:p>
        </p:txBody>
      </p:sp>
      <p:sp>
        <p:nvSpPr>
          <p:cNvPr id="4" name="Slide Number Placeholder 3"/>
          <p:cNvSpPr>
            <a:spLocks noGrp="1"/>
          </p:cNvSpPr>
          <p:nvPr>
            <p:ph type="sldNum" sz="quarter" idx="10"/>
          </p:nvPr>
        </p:nvSpPr>
        <p:spPr/>
        <p:txBody>
          <a:bodyPr/>
          <a:lstStyle/>
          <a:p>
            <a:fld id="{F93199CD-3E1B-4AE6-990F-76F925F5EA9F}" type="slidenum">
              <a:rPr lang="x-none" smtClean="0"/>
              <a:t>2</a:t>
            </a:fld>
            <a:endParaRPr lang="x-none" dirty="0"/>
          </a:p>
        </p:txBody>
      </p:sp>
    </p:spTree>
    <p:extLst>
      <p:ext uri="{BB962C8B-B14F-4D97-AF65-F5344CB8AC3E}">
        <p14:creationId xmlns:p14="http://schemas.microsoft.com/office/powerpoint/2010/main" val="12573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introduction of your company. Mission and objectives must be short and focused towards proposed project only. </a:t>
            </a:r>
          </a:p>
          <a:p>
            <a:r>
              <a:rPr lang="en-US" b="1" dirty="0"/>
              <a:t>CORE TECHNOLOGIES:</a:t>
            </a:r>
          </a:p>
          <a:p>
            <a:r>
              <a:rPr lang="en-US" dirty="0"/>
              <a:t>3D/4D Printing	Augmented Reality / Virtual Reality	Big Data		Artificial Intelligence</a:t>
            </a:r>
          </a:p>
          <a:p>
            <a:r>
              <a:rPr lang="en-US" dirty="0"/>
              <a:t>Cloud		Blockchain			Robotics		Neurotech</a:t>
            </a:r>
          </a:p>
          <a:p>
            <a:r>
              <a:rPr lang="en-US" dirty="0"/>
              <a:t>The Internet of Things	Shared economy		CleanTech		Wearables, Implantables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Driverless Vehicles, Drones	Programmable Hardware		Synthetic Biology	Quantum Computing/Supercomputers</a:t>
            </a:r>
          </a:p>
          <a:p>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3</a:t>
            </a:fld>
            <a:endParaRPr lang="x-none" dirty="0"/>
          </a:p>
        </p:txBody>
      </p:sp>
    </p:spTree>
    <p:extLst>
      <p:ext uri="{BB962C8B-B14F-4D97-AF65-F5344CB8AC3E}">
        <p14:creationId xmlns:p14="http://schemas.microsoft.com/office/powerpoint/2010/main" val="213934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Problem(s) exists in current market. </a:t>
            </a:r>
            <a:r>
              <a:rPr lang="en-US" b="1" dirty="0"/>
              <a:t>What is the problem you are trying to solve? Be Specific.</a:t>
            </a:r>
            <a:r>
              <a:rPr lang="en-US" dirty="0"/>
              <a:t> </a:t>
            </a:r>
            <a:r>
              <a:rPr lang="en-US" sz="1200" b="0" i="0" kern="1200" dirty="0">
                <a:solidFill>
                  <a:schemeClr val="tx1"/>
                </a:solidFill>
                <a:effectLst/>
                <a:latin typeface="+mn-lt"/>
                <a:ea typeface="+mn-ea"/>
                <a:cs typeface="+mn-cs"/>
              </a:rPr>
              <a:t>Infographics may be added.</a:t>
            </a:r>
          </a:p>
          <a:p>
            <a:r>
              <a:rPr lang="en-US" sz="1200" b="0" i="0" kern="1200" dirty="0">
                <a:solidFill>
                  <a:schemeClr val="tx1"/>
                </a:solidFill>
                <a:effectLst/>
                <a:latin typeface="+mn-lt"/>
                <a:ea typeface="+mn-ea"/>
                <a:cs typeface="+mn-cs"/>
              </a:rPr>
              <a:t>Support with numbers. Regulatory issues may be included.</a:t>
            </a:r>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4</a:t>
            </a:fld>
            <a:endParaRPr lang="x-none" dirty="0"/>
          </a:p>
        </p:txBody>
      </p:sp>
    </p:spTree>
    <p:extLst>
      <p:ext uri="{BB962C8B-B14F-4D97-AF65-F5344CB8AC3E}">
        <p14:creationId xmlns:p14="http://schemas.microsoft.com/office/powerpoint/2010/main" val="322326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is your solution to the problem? Emphasize on the solution your startup will be providing to address the problem. </a:t>
            </a:r>
            <a:r>
              <a:rPr lang="en-US" sz="1200" b="1" i="0" kern="1200" dirty="0">
                <a:solidFill>
                  <a:schemeClr val="tx1"/>
                </a:solidFill>
                <a:effectLst/>
                <a:latin typeface="+mn-lt"/>
                <a:ea typeface="+mn-ea"/>
                <a:cs typeface="+mn-cs"/>
              </a:rPr>
              <a:t>A relevant image/graphic describing the product would be preferred.</a:t>
            </a:r>
            <a:r>
              <a:rPr lang="en-US" sz="1200" b="0" i="0" kern="1200" dirty="0">
                <a:solidFill>
                  <a:schemeClr val="tx1"/>
                </a:solidFill>
                <a:effectLst/>
                <a:latin typeface="+mn-lt"/>
                <a:ea typeface="+mn-ea"/>
                <a:cs typeface="+mn-cs"/>
              </a:rPr>
              <a:t> </a:t>
            </a:r>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6</a:t>
            </a:fld>
            <a:endParaRPr lang="x-none" dirty="0"/>
          </a:p>
        </p:txBody>
      </p:sp>
    </p:spTree>
    <p:extLst>
      <p:ext uri="{BB962C8B-B14F-4D97-AF65-F5344CB8AC3E}">
        <p14:creationId xmlns:p14="http://schemas.microsoft.com/office/powerpoint/2010/main" val="68752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dirty="0"/>
          </a:p>
        </p:txBody>
      </p:sp>
    </p:spTree>
    <p:extLst>
      <p:ext uri="{BB962C8B-B14F-4D97-AF65-F5344CB8AC3E}">
        <p14:creationId xmlns:p14="http://schemas.microsoft.com/office/powerpoint/2010/main" val="422223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provide a comparison matrix (including cost) of key available products and proposed solution.</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x-none" smtClean="0"/>
              <a:t>9</a:t>
            </a:fld>
            <a:endParaRPr lang="x-none" dirty="0"/>
          </a:p>
        </p:txBody>
      </p:sp>
    </p:spTree>
    <p:extLst>
      <p:ext uri="{BB962C8B-B14F-4D97-AF65-F5344CB8AC3E}">
        <p14:creationId xmlns:p14="http://schemas.microsoft.com/office/powerpoint/2010/main" val="5782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describe the target market, explain possibilities of the total market size, and volume of market share. Infographics may be added.</a:t>
            </a:r>
          </a:p>
          <a:p>
            <a:r>
              <a:rPr lang="en-US" sz="1200" b="1" i="0" kern="1200" dirty="0">
                <a:solidFill>
                  <a:schemeClr val="tx1"/>
                </a:solidFill>
                <a:effectLst/>
                <a:latin typeface="+mn-lt"/>
                <a:ea typeface="+mn-ea"/>
                <a:cs typeface="+mn-cs"/>
              </a:rPr>
              <a:t>TARGET MARKETS:</a:t>
            </a:r>
          </a:p>
          <a:p>
            <a:r>
              <a:rPr lang="en-US" dirty="0"/>
              <a:t>Automotive, Aviation, Marine			Business, Marketing, Finance		Defence, Security, Safety</a:t>
            </a:r>
          </a:p>
          <a:p>
            <a:r>
              <a:rPr lang="en-US" dirty="0"/>
              <a:t>Education &amp; Training			Environment, Water Management	Entertainment, Tourism, Sport/Recreation</a:t>
            </a:r>
          </a:p>
          <a:p>
            <a:r>
              <a:rPr lang="en-US" dirty="0"/>
              <a:t>Food, Livestock, Agribusiness			Healthcare 			Infrastructure, Housing &amp; Transport</a:t>
            </a:r>
          </a:p>
          <a:p>
            <a:r>
              <a:rPr lang="en-US" dirty="0"/>
              <a:t>Mining Equipment Technology &amp; Services		Oil, Gas, Energy 		Textiles, Clothing, Footwear</a:t>
            </a:r>
          </a:p>
        </p:txBody>
      </p:sp>
      <p:sp>
        <p:nvSpPr>
          <p:cNvPr id="4" name="Slide Number Placeholder 3"/>
          <p:cNvSpPr>
            <a:spLocks noGrp="1"/>
          </p:cNvSpPr>
          <p:nvPr>
            <p:ph type="sldNum" sz="quarter" idx="10"/>
          </p:nvPr>
        </p:nvSpPr>
        <p:spPr/>
        <p:txBody>
          <a:bodyPr/>
          <a:lstStyle/>
          <a:p>
            <a:fld id="{F93199CD-3E1B-4AE6-990F-76F925F5EA9F}" type="slidenum">
              <a:rPr lang="x-none" smtClean="0"/>
              <a:t>10</a:t>
            </a:fld>
            <a:endParaRPr lang="x-none" dirty="0"/>
          </a:p>
        </p:txBody>
      </p:sp>
    </p:spTree>
    <p:extLst>
      <p:ext uri="{BB962C8B-B14F-4D97-AF65-F5344CB8AC3E}">
        <p14:creationId xmlns:p14="http://schemas.microsoft.com/office/powerpoint/2010/main" val="49237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What is your advantage over the competition? Proprietary technology? Key partners/customers? Better distribution channel? Did you identified the customers? Did you contact customers and how many would be interested to get the product? Do you have partners to go in international market?</a:t>
            </a:r>
          </a:p>
        </p:txBody>
      </p:sp>
      <p:sp>
        <p:nvSpPr>
          <p:cNvPr id="4" name="Slide Number Placeholder 3"/>
          <p:cNvSpPr>
            <a:spLocks noGrp="1"/>
          </p:cNvSpPr>
          <p:nvPr>
            <p:ph type="sldNum" sz="quarter" idx="10"/>
          </p:nvPr>
        </p:nvSpPr>
        <p:spPr/>
        <p:txBody>
          <a:bodyPr/>
          <a:lstStyle/>
          <a:p>
            <a:fld id="{F93199CD-3E1B-4AE6-990F-76F925F5EA9F}" type="slidenum">
              <a:rPr lang="x-none" smtClean="0"/>
              <a:t>11</a:t>
            </a:fld>
            <a:endParaRPr lang="x-none" dirty="0"/>
          </a:p>
        </p:txBody>
      </p:sp>
    </p:spTree>
    <p:extLst>
      <p:ext uri="{BB962C8B-B14F-4D97-AF65-F5344CB8AC3E}">
        <p14:creationId xmlns:p14="http://schemas.microsoft.com/office/powerpoint/2010/main" val="2873262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a:noFill/>
        </p:spPr>
        <p:txBody>
          <a:bodyPr anchor="b"/>
          <a:lstStyle>
            <a:lvl1pPr algn="ctr">
              <a:defRPr sz="5998"/>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a:xfrm>
            <a:off x="9248250" y="6434603"/>
            <a:ext cx="2742486" cy="365125"/>
          </a:xfrm>
        </p:spPr>
        <p:txBody>
          <a:bodyPr/>
          <a:lstStyle>
            <a:lvl1pPr>
              <a:defRPr sz="1600"/>
            </a:lvl1pPr>
          </a:lstStyle>
          <a:p>
            <a:fld id="{19C72E6F-2A4C-44B7-9F26-F2D98ACEF729}" type="slidenum">
              <a:rPr lang="en-US" smtClean="0"/>
              <a:pPr/>
              <a:t>‹#›</a:t>
            </a:fld>
            <a:endParaRPr lang="en-US" dirty="0"/>
          </a:p>
        </p:txBody>
      </p:sp>
      <p:grpSp>
        <p:nvGrpSpPr>
          <p:cNvPr id="7" name="Group 6">
            <a:extLst>
              <a:ext uri="{FF2B5EF4-FFF2-40B4-BE49-F238E27FC236}">
                <a16:creationId xmlns="" xmlns:a16="http://schemas.microsoft.com/office/drawing/2014/main" id="{80746F69-34CC-4EDB-A328-20832952336C}"/>
              </a:ext>
            </a:extLst>
          </p:cNvPr>
          <p:cNvGrpSpPr/>
          <p:nvPr userDrawn="1"/>
        </p:nvGrpSpPr>
        <p:grpSpPr>
          <a:xfrm>
            <a:off x="384844" y="182360"/>
            <a:ext cx="2253184" cy="827090"/>
            <a:chOff x="384844" y="182360"/>
            <a:chExt cx="2253184" cy="827090"/>
          </a:xfrm>
        </p:grpSpPr>
        <p:sp>
          <p:nvSpPr>
            <p:cNvPr id="10" name="Text Box 11">
              <a:extLst>
                <a:ext uri="{FF2B5EF4-FFF2-40B4-BE49-F238E27FC236}">
                  <a16:creationId xmlns="" xmlns:a16="http://schemas.microsoft.com/office/drawing/2014/main" id="{4E53C455-0FDF-4DE6-A8D1-FF1000FFE9A5}"/>
                </a:ext>
              </a:extLst>
            </p:cNvPr>
            <p:cNvSpPr txBox="1">
              <a:spLocks noChangeArrowheads="1"/>
            </p:cNvSpPr>
            <p:nvPr userDrawn="1"/>
          </p:nvSpPr>
          <p:spPr bwMode="auto">
            <a:xfrm>
              <a:off x="1197868" y="446638"/>
              <a:ext cx="1440160" cy="30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l" eaLnBrk="1" hangingPunct="1">
                <a:lnSpc>
                  <a:spcPct val="114000"/>
                </a:lnSpc>
                <a:spcAft>
                  <a:spcPts val="0"/>
                </a:spcAft>
                <a:defRPr/>
              </a:pPr>
              <a:r>
                <a:rPr lang="en-US" sz="1050" b="1" dirty="0">
                  <a:solidFill>
                    <a:schemeClr val="tx1"/>
                  </a:solidFill>
                  <a:latin typeface="Calibri" panose="020F0502020204030204" pitchFamily="34" charset="0"/>
                  <a:cs typeface="Calibri" panose="020F0502020204030204" pitchFamily="34" charset="0"/>
                </a:rPr>
                <a:t>Ministry of IT &amp; Telecom</a:t>
              </a:r>
              <a:endParaRPr lang="en-US" sz="1050" b="0" dirty="0">
                <a:solidFill>
                  <a:schemeClr val="tx1"/>
                </a:solidFill>
                <a:latin typeface="Calibri" panose="020F0502020204030204" pitchFamily="34" charset="0"/>
                <a:cs typeface="Calibri" panose="020F0502020204030204" pitchFamily="34" charset="0"/>
              </a:endParaRPr>
            </a:p>
            <a:p>
              <a:pPr algn="l" eaLnBrk="1" hangingPunct="1">
                <a:lnSpc>
                  <a:spcPct val="114000"/>
                </a:lnSpc>
                <a:spcAft>
                  <a:spcPts val="0"/>
                </a:spcAft>
                <a:defRPr/>
              </a:pPr>
              <a:r>
                <a:rPr lang="en-US" sz="1050" b="0" dirty="0">
                  <a:solidFill>
                    <a:schemeClr val="tx1"/>
                  </a:solidFill>
                  <a:latin typeface="Calibri" panose="020F0502020204030204" pitchFamily="34" charset="0"/>
                  <a:cs typeface="Calibri" panose="020F0502020204030204" pitchFamily="34" charset="0"/>
                </a:rPr>
                <a:t>Government of Pakistan</a:t>
              </a:r>
              <a:endParaRPr lang="en-US" sz="1050" b="1" dirty="0">
                <a:solidFill>
                  <a:schemeClr val="tx1"/>
                </a:solidFill>
                <a:latin typeface="Calibri" panose="020F0502020204030204" pitchFamily="34" charset="0"/>
                <a:cs typeface="Calibri" panose="020F0502020204030204" pitchFamily="34" charset="0"/>
              </a:endParaRPr>
            </a:p>
          </p:txBody>
        </p:sp>
        <p:pic>
          <p:nvPicPr>
            <p:cNvPr id="11" name="Picture 4" descr="Image result for gop pakistan logo">
              <a:extLst>
                <a:ext uri="{FF2B5EF4-FFF2-40B4-BE49-F238E27FC236}">
                  <a16:creationId xmlns="" xmlns:a16="http://schemas.microsoft.com/office/drawing/2014/main" id="{225DB2BD-AF7E-4EE6-ABFD-1EB3373FA96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4844" y="182360"/>
              <a:ext cx="720104" cy="82709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a:extLst>
              <a:ext uri="{FF2B5EF4-FFF2-40B4-BE49-F238E27FC236}">
                <a16:creationId xmlns="" xmlns:a16="http://schemas.microsoft.com/office/drawing/2014/main" id="{D0FCC240-6590-4727-8EB6-6EC4497F55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828" y="239699"/>
            <a:ext cx="2068885" cy="712412"/>
          </a:xfrm>
          <a:prstGeom prst="rect">
            <a:avLst/>
          </a:prstGeom>
        </p:spPr>
      </p:pic>
      <p:sp>
        <p:nvSpPr>
          <p:cNvPr id="17" name="Rectangle 16">
            <a:extLst>
              <a:ext uri="{FF2B5EF4-FFF2-40B4-BE49-F238E27FC236}">
                <a16:creationId xmlns="" xmlns:a16="http://schemas.microsoft.com/office/drawing/2014/main" id="{52A2159F-D6A9-4F42-B798-F82EB0F51AEA}"/>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 xmlns:a16="http://schemas.microsoft.com/office/drawing/2014/main" id="{19F48F57-97CC-43E7-AF32-7CB159697B4C}"/>
              </a:ext>
            </a:extLst>
          </p:cNvPr>
          <p:cNvGrpSpPr/>
          <p:nvPr userDrawn="1"/>
        </p:nvGrpSpPr>
        <p:grpSpPr>
          <a:xfrm>
            <a:off x="292727" y="6461174"/>
            <a:ext cx="1951040" cy="338554"/>
            <a:chOff x="38916" y="6514328"/>
            <a:chExt cx="1951040" cy="338554"/>
          </a:xfrm>
        </p:grpSpPr>
        <p:pic>
          <p:nvPicPr>
            <p:cNvPr id="14" name="Picture 13">
              <a:extLst>
                <a:ext uri="{FF2B5EF4-FFF2-40B4-BE49-F238E27FC236}">
                  <a16:creationId xmlns="" xmlns:a16="http://schemas.microsoft.com/office/drawing/2014/main" id="{65DDAC27-D8EF-4958-96F5-D1CA522040F1}"/>
                </a:ext>
              </a:extLst>
            </p:cNvPr>
            <p:cNvPicPr>
              <a:picLocks noChangeAspect="1"/>
            </p:cNvPicPr>
            <p:nvPr/>
          </p:nvPicPr>
          <p:blipFill>
            <a:blip r:embed="rId4"/>
            <a:stretch>
              <a:fillRect/>
            </a:stretch>
          </p:blipFill>
          <p:spPr>
            <a:xfrm>
              <a:off x="1425115" y="6572416"/>
              <a:ext cx="564841" cy="252000"/>
            </a:xfrm>
            <a:prstGeom prst="rect">
              <a:avLst/>
            </a:prstGeom>
          </p:spPr>
        </p:pic>
        <p:sp>
          <p:nvSpPr>
            <p:cNvPr id="18" name="TextBox 17">
              <a:extLst>
                <a:ext uri="{FF2B5EF4-FFF2-40B4-BE49-F238E27FC236}">
                  <a16:creationId xmlns="" xmlns:a16="http://schemas.microsoft.com/office/drawing/2014/main" id="{F62EBBC0-1640-4C94-AF54-EFD5C3DC6A5D}"/>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42336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12339" y="1700808"/>
            <a:ext cx="10750625" cy="4608512"/>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7" name="Title Placeholder 1">
            <a:extLst>
              <a:ext uri="{FF2B5EF4-FFF2-40B4-BE49-F238E27FC236}">
                <a16:creationId xmlns="" xmlns:a16="http://schemas.microsoft.com/office/drawing/2014/main" id="{0A46E5E5-4F15-4400-91DF-62F71F765A6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grpSp>
        <p:nvGrpSpPr>
          <p:cNvPr id="9" name="Group 8">
            <a:extLst>
              <a:ext uri="{FF2B5EF4-FFF2-40B4-BE49-F238E27FC236}">
                <a16:creationId xmlns="" xmlns:a16="http://schemas.microsoft.com/office/drawing/2014/main" id="{D5A89B9F-21C8-47B0-B08C-90E06454A970}"/>
              </a:ext>
            </a:extLst>
          </p:cNvPr>
          <p:cNvGrpSpPr/>
          <p:nvPr userDrawn="1"/>
        </p:nvGrpSpPr>
        <p:grpSpPr>
          <a:xfrm>
            <a:off x="292727" y="6461174"/>
            <a:ext cx="1951040" cy="338554"/>
            <a:chOff x="38916" y="6514328"/>
            <a:chExt cx="1951040" cy="338554"/>
          </a:xfrm>
        </p:grpSpPr>
        <p:pic>
          <p:nvPicPr>
            <p:cNvPr id="10" name="Picture 9">
              <a:extLst>
                <a:ext uri="{FF2B5EF4-FFF2-40B4-BE49-F238E27FC236}">
                  <a16:creationId xmlns="" xmlns:a16="http://schemas.microsoft.com/office/drawing/2014/main" id="{3A8CAFDB-6BD9-4C09-A769-6D20670D5B48}"/>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1" name="TextBox 10">
              <a:extLst>
                <a:ext uri="{FF2B5EF4-FFF2-40B4-BE49-F238E27FC236}">
                  <a16:creationId xmlns="" xmlns:a16="http://schemas.microsoft.com/office/drawing/2014/main" id="{5083EFC1-0B29-420B-8F00-4BCE6C824ABE}"/>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12" name="Rectangle 11">
            <a:extLst>
              <a:ext uri="{FF2B5EF4-FFF2-40B4-BE49-F238E27FC236}">
                <a16:creationId xmlns="" xmlns:a16="http://schemas.microsoft.com/office/drawing/2014/main" id="{68BC6687-A8B2-49CB-B646-ACD481B544ED}"/>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 xmlns:a16="http://schemas.microsoft.com/office/drawing/2014/main" id="{2F12188D-17DD-421D-876E-71B1DDD45E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345314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6490" y="665400"/>
            <a:ext cx="2628215" cy="5739830"/>
          </a:xfrm>
          <a:prstGeom prst="rect">
            <a:avLst/>
          </a:prstGeom>
          <a:noFill/>
        </p:spPr>
        <p:txBody>
          <a:bodyPr vert="eaVert"/>
          <a:lstStyle/>
          <a:p>
            <a:r>
              <a:rPr lang="en-US"/>
              <a:t>Click to edit Master title style</a:t>
            </a:r>
          </a:p>
        </p:txBody>
      </p:sp>
      <p:sp>
        <p:nvSpPr>
          <p:cNvPr id="3" name="Vertical Text Placeholder 2"/>
          <p:cNvSpPr>
            <a:spLocks noGrp="1"/>
          </p:cNvSpPr>
          <p:nvPr>
            <p:ph type="body" orient="vert" idx="1"/>
          </p:nvPr>
        </p:nvSpPr>
        <p:spPr>
          <a:xfrm>
            <a:off x="981844" y="665400"/>
            <a:ext cx="7732286" cy="57398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F2114-A465-4A26-99D4-ADA6223865DC}" type="datetime1">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23651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16" y="1669950"/>
            <a:ext cx="10353887" cy="46393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56582" y="6434603"/>
            <a:ext cx="2742486" cy="365125"/>
          </a:xfrm>
        </p:spPr>
        <p:txBody>
          <a:bodyPr/>
          <a:lstStyle>
            <a:lvl1pPr>
              <a:defRPr sz="1600"/>
            </a:lvl1pPr>
          </a:lstStyle>
          <a:p>
            <a:fld id="{2A013F82-EE5E-44EE-A61D-E31C6657F26F}" type="slidenum">
              <a:rPr lang="en-US" smtClean="0"/>
              <a:pPr/>
              <a:t>‹#›</a:t>
            </a:fld>
            <a:endParaRPr lang="en-US" dirty="0"/>
          </a:p>
        </p:txBody>
      </p:sp>
      <p:sp>
        <p:nvSpPr>
          <p:cNvPr id="10" name="Title Placeholder 1">
            <a:extLst>
              <a:ext uri="{FF2B5EF4-FFF2-40B4-BE49-F238E27FC236}">
                <a16:creationId xmlns="" xmlns:a16="http://schemas.microsoft.com/office/drawing/2014/main" id="{F029333E-ABE6-4F0B-8090-BDD32A608EED}"/>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sz="4400"/>
            </a:lvl1pPr>
          </a:lstStyle>
          <a:p>
            <a:r>
              <a:rPr lang="en-US" dirty="0"/>
              <a:t>Click to edit Master title style</a:t>
            </a:r>
          </a:p>
        </p:txBody>
      </p:sp>
      <p:pic>
        <p:nvPicPr>
          <p:cNvPr id="8" name="Picture 7">
            <a:extLst>
              <a:ext uri="{FF2B5EF4-FFF2-40B4-BE49-F238E27FC236}">
                <a16:creationId xmlns="" xmlns:a16="http://schemas.microsoft.com/office/drawing/2014/main" id="{F79769AF-3B7E-4832-AF22-E2E8646285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
        <p:nvSpPr>
          <p:cNvPr id="15" name="Rectangle 14">
            <a:extLst>
              <a:ext uri="{FF2B5EF4-FFF2-40B4-BE49-F238E27FC236}">
                <a16:creationId xmlns="" xmlns:a16="http://schemas.microsoft.com/office/drawing/2014/main" id="{636C7A7F-3F30-4584-885F-C21A2E4C8645}"/>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E2066831-762C-4D47-8543-0F8CE5744BFB}"/>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 xmlns:a16="http://schemas.microsoft.com/office/drawing/2014/main" id="{3A5B5E91-EB3D-4697-9E5C-441678428EBB}"/>
                </a:ext>
              </a:extLst>
            </p:cNvPr>
            <p:cNvPicPr>
              <a:picLocks noChangeAspect="1"/>
            </p:cNvPicPr>
            <p:nvPr/>
          </p:nvPicPr>
          <p:blipFill>
            <a:blip r:embed="rId3"/>
            <a:stretch>
              <a:fillRect/>
            </a:stretch>
          </p:blipFill>
          <p:spPr>
            <a:xfrm>
              <a:off x="1425115" y="6572416"/>
              <a:ext cx="564841" cy="252000"/>
            </a:xfrm>
            <a:prstGeom prst="rect">
              <a:avLst/>
            </a:prstGeom>
          </p:spPr>
        </p:pic>
        <p:sp>
          <p:nvSpPr>
            <p:cNvPr id="16" name="TextBox 15">
              <a:extLst>
                <a:ext uri="{FF2B5EF4-FFF2-40B4-BE49-F238E27FC236}">
                  <a16:creationId xmlns="" xmlns:a16="http://schemas.microsoft.com/office/drawing/2014/main" id="{C2B55EB4-CFDC-4DE0-BD71-9529F3BEBF61}"/>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17158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9D8ED0E4-95A3-436E-B3F4-071D13D6F4C2}"/>
              </a:ext>
            </a:extLst>
          </p:cNvPr>
          <p:cNvPicPr>
            <a:picLocks noChangeAspect="1"/>
          </p:cNvPicPr>
          <p:nvPr userDrawn="1"/>
        </p:nvPicPr>
        <p:blipFill>
          <a:blip r:embed="rId2"/>
          <a:stretch>
            <a:fillRect/>
          </a:stretch>
        </p:blipFill>
        <p:spPr>
          <a:xfrm>
            <a:off x="2133972" y="2780928"/>
            <a:ext cx="7424451" cy="3312368"/>
          </a:xfrm>
          <a:prstGeom prst="rect">
            <a:avLst/>
          </a:prstGeom>
        </p:spPr>
      </p:pic>
      <p:sp>
        <p:nvSpPr>
          <p:cNvPr id="2" name="Title 1"/>
          <p:cNvSpPr>
            <a:spLocks noGrp="1"/>
          </p:cNvSpPr>
          <p:nvPr>
            <p:ph type="title"/>
          </p:nvPr>
        </p:nvSpPr>
        <p:spPr>
          <a:xfrm>
            <a:off x="831633" y="1709739"/>
            <a:ext cx="10512862" cy="2852737"/>
          </a:xfrm>
          <a:prstGeom prst="rect">
            <a:avLst/>
          </a:prstGeom>
          <a:noFill/>
        </p:spPr>
        <p:txBody>
          <a:bodyPr anchor="b"/>
          <a:lstStyle>
            <a:lvl1pPr>
              <a:defRPr sz="5998"/>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9248250" y="6432152"/>
            <a:ext cx="2742486" cy="365125"/>
          </a:xfrm>
        </p:spPr>
        <p:txBody>
          <a:bodyPr/>
          <a:lstStyle>
            <a:lvl1pPr>
              <a:defRPr sz="1600"/>
            </a:lvl1pPr>
          </a:lstStyle>
          <a:p>
            <a:fld id="{2A013F82-EE5E-44EE-A61D-E31C6657F26F}" type="slidenum">
              <a:rPr lang="en-US" smtClean="0"/>
              <a:pPr/>
              <a:t>‹#›</a:t>
            </a:fld>
            <a:endParaRPr lang="en-US" dirty="0"/>
          </a:p>
        </p:txBody>
      </p:sp>
      <p:pic>
        <p:nvPicPr>
          <p:cNvPr id="10" name="Picture 9">
            <a:extLst>
              <a:ext uri="{FF2B5EF4-FFF2-40B4-BE49-F238E27FC236}">
                <a16:creationId xmlns="" xmlns:a16="http://schemas.microsoft.com/office/drawing/2014/main" id="{BFB7A10F-38A4-4A99-9DD6-43CDF1AA6E3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828" y="239699"/>
            <a:ext cx="2068885" cy="712412"/>
          </a:xfrm>
          <a:prstGeom prst="rect">
            <a:avLst/>
          </a:prstGeom>
        </p:spPr>
      </p:pic>
      <p:grpSp>
        <p:nvGrpSpPr>
          <p:cNvPr id="15" name="Group 14">
            <a:extLst>
              <a:ext uri="{FF2B5EF4-FFF2-40B4-BE49-F238E27FC236}">
                <a16:creationId xmlns="" xmlns:a16="http://schemas.microsoft.com/office/drawing/2014/main" id="{C1EC435E-8FBD-4F1F-9E7D-012933847734}"/>
              </a:ext>
            </a:extLst>
          </p:cNvPr>
          <p:cNvGrpSpPr/>
          <p:nvPr userDrawn="1"/>
        </p:nvGrpSpPr>
        <p:grpSpPr>
          <a:xfrm>
            <a:off x="384844" y="182360"/>
            <a:ext cx="2253184" cy="827090"/>
            <a:chOff x="384844" y="182360"/>
            <a:chExt cx="2253184" cy="827090"/>
          </a:xfrm>
        </p:grpSpPr>
        <p:sp>
          <p:nvSpPr>
            <p:cNvPr id="16" name="Text Box 11">
              <a:extLst>
                <a:ext uri="{FF2B5EF4-FFF2-40B4-BE49-F238E27FC236}">
                  <a16:creationId xmlns="" xmlns:a16="http://schemas.microsoft.com/office/drawing/2014/main" id="{69064D93-741E-4F20-A66F-C206556DDBD7}"/>
                </a:ext>
              </a:extLst>
            </p:cNvPr>
            <p:cNvSpPr txBox="1">
              <a:spLocks noChangeArrowheads="1"/>
            </p:cNvSpPr>
            <p:nvPr userDrawn="1"/>
          </p:nvSpPr>
          <p:spPr bwMode="auto">
            <a:xfrm>
              <a:off x="1197868" y="446638"/>
              <a:ext cx="1440160" cy="30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l" eaLnBrk="1" hangingPunct="1">
                <a:lnSpc>
                  <a:spcPct val="114000"/>
                </a:lnSpc>
                <a:spcAft>
                  <a:spcPts val="0"/>
                </a:spcAft>
                <a:defRPr/>
              </a:pPr>
              <a:r>
                <a:rPr lang="en-US" sz="1050" b="1" dirty="0">
                  <a:solidFill>
                    <a:schemeClr val="tx1"/>
                  </a:solidFill>
                  <a:latin typeface="Calibri" panose="020F0502020204030204" pitchFamily="34" charset="0"/>
                  <a:cs typeface="Calibri" panose="020F0502020204030204" pitchFamily="34" charset="0"/>
                </a:rPr>
                <a:t>Ministry of IT &amp; Telecom</a:t>
              </a:r>
              <a:endParaRPr lang="en-US" sz="1050" b="0" dirty="0">
                <a:solidFill>
                  <a:schemeClr val="tx1"/>
                </a:solidFill>
                <a:latin typeface="Calibri" panose="020F0502020204030204" pitchFamily="34" charset="0"/>
                <a:cs typeface="Calibri" panose="020F0502020204030204" pitchFamily="34" charset="0"/>
              </a:endParaRPr>
            </a:p>
            <a:p>
              <a:pPr algn="l" eaLnBrk="1" hangingPunct="1">
                <a:lnSpc>
                  <a:spcPct val="114000"/>
                </a:lnSpc>
                <a:spcAft>
                  <a:spcPts val="0"/>
                </a:spcAft>
                <a:defRPr/>
              </a:pPr>
              <a:r>
                <a:rPr lang="en-US" sz="1050" b="0" dirty="0">
                  <a:solidFill>
                    <a:schemeClr val="tx1"/>
                  </a:solidFill>
                  <a:latin typeface="Calibri" panose="020F0502020204030204" pitchFamily="34" charset="0"/>
                  <a:cs typeface="Calibri" panose="020F0502020204030204" pitchFamily="34" charset="0"/>
                </a:rPr>
                <a:t>Government of Pakistan</a:t>
              </a:r>
              <a:endParaRPr lang="en-US" sz="1050" b="1" dirty="0">
                <a:solidFill>
                  <a:schemeClr val="tx1"/>
                </a:solidFill>
                <a:latin typeface="Calibri" panose="020F0502020204030204" pitchFamily="34" charset="0"/>
                <a:cs typeface="Calibri" panose="020F0502020204030204" pitchFamily="34" charset="0"/>
              </a:endParaRPr>
            </a:p>
          </p:txBody>
        </p:sp>
        <p:pic>
          <p:nvPicPr>
            <p:cNvPr id="17" name="Picture 4" descr="Image result for gop pakistan logo">
              <a:extLst>
                <a:ext uri="{FF2B5EF4-FFF2-40B4-BE49-F238E27FC236}">
                  <a16:creationId xmlns="" xmlns:a16="http://schemas.microsoft.com/office/drawing/2014/main" id="{BBBE5E81-F75E-4CCB-8A23-562C33FFA7F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4844" y="182360"/>
              <a:ext cx="720104" cy="82709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 xmlns:a16="http://schemas.microsoft.com/office/drawing/2014/main" id="{740FE024-8BCD-4F5A-A192-71847FFEC6E5}"/>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 xmlns:a16="http://schemas.microsoft.com/office/drawing/2014/main" id="{FD038F47-3F59-4088-9B66-8EB5C83A5D0E}"/>
              </a:ext>
            </a:extLst>
          </p:cNvPr>
          <p:cNvGrpSpPr/>
          <p:nvPr userDrawn="1"/>
        </p:nvGrpSpPr>
        <p:grpSpPr>
          <a:xfrm>
            <a:off x="292727" y="6461174"/>
            <a:ext cx="1951040" cy="338554"/>
            <a:chOff x="38916" y="6514328"/>
            <a:chExt cx="1951040" cy="338554"/>
          </a:xfrm>
        </p:grpSpPr>
        <p:pic>
          <p:nvPicPr>
            <p:cNvPr id="21" name="Picture 20">
              <a:extLst>
                <a:ext uri="{FF2B5EF4-FFF2-40B4-BE49-F238E27FC236}">
                  <a16:creationId xmlns="" xmlns:a16="http://schemas.microsoft.com/office/drawing/2014/main" id="{7E8DDE90-9E49-45ED-BE4D-99085F8AFD93}"/>
                </a:ext>
              </a:extLst>
            </p:cNvPr>
            <p:cNvPicPr>
              <a:picLocks noChangeAspect="1"/>
            </p:cNvPicPr>
            <p:nvPr/>
          </p:nvPicPr>
          <p:blipFill>
            <a:blip r:embed="rId2"/>
            <a:stretch>
              <a:fillRect/>
            </a:stretch>
          </p:blipFill>
          <p:spPr>
            <a:xfrm>
              <a:off x="1425115" y="6572416"/>
              <a:ext cx="564841" cy="252000"/>
            </a:xfrm>
            <a:prstGeom prst="rect">
              <a:avLst/>
            </a:prstGeom>
          </p:spPr>
        </p:pic>
        <p:sp>
          <p:nvSpPr>
            <p:cNvPr id="22" name="TextBox 21">
              <a:extLst>
                <a:ext uri="{FF2B5EF4-FFF2-40B4-BE49-F238E27FC236}">
                  <a16:creationId xmlns="" xmlns:a16="http://schemas.microsoft.com/office/drawing/2014/main" id="{F3F6D746-4787-4BD7-AE3C-1331B3CD0BD5}"/>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37737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3771" y="1628800"/>
            <a:ext cx="5220000" cy="468052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770956" y="1628800"/>
            <a:ext cx="5220000"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8" name="Title Placeholder 1">
            <a:extLst>
              <a:ext uri="{FF2B5EF4-FFF2-40B4-BE49-F238E27FC236}">
                <a16:creationId xmlns="" xmlns:a16="http://schemas.microsoft.com/office/drawing/2014/main" id="{399AAEF3-0188-4E40-83D7-7A6D721E2F3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7" name="Rectangle 16">
            <a:extLst>
              <a:ext uri="{FF2B5EF4-FFF2-40B4-BE49-F238E27FC236}">
                <a16:creationId xmlns="" xmlns:a16="http://schemas.microsoft.com/office/drawing/2014/main" id="{004046FF-9859-400D-A714-EE201CD8A01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00869BC4-CF31-4590-B055-B9FAC5AFFA72}"/>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 xmlns:a16="http://schemas.microsoft.com/office/drawing/2014/main" id="{D7601330-DB99-49A1-B52F-A9EB072B73C1}"/>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4" name="TextBox 13">
              <a:extLst>
                <a:ext uri="{FF2B5EF4-FFF2-40B4-BE49-F238E27FC236}">
                  <a16:creationId xmlns="" xmlns:a16="http://schemas.microsoft.com/office/drawing/2014/main" id="{A8AB902F-541E-4815-8B39-54451586B0BA}"/>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1" name="Picture 10">
            <a:extLst>
              <a:ext uri="{FF2B5EF4-FFF2-40B4-BE49-F238E27FC236}">
                <a16:creationId xmlns="" xmlns:a16="http://schemas.microsoft.com/office/drawing/2014/main" id="{EEB10E6A-2175-4999-B98B-8B638D5E8FC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23570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1764" y="1681163"/>
            <a:ext cx="5220000"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261764" y="2505074"/>
            <a:ext cx="5220000" cy="3804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770956" y="1681163"/>
            <a:ext cx="5220000"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Edit Master text styles</a:t>
            </a:r>
          </a:p>
        </p:txBody>
      </p:sp>
      <p:sp>
        <p:nvSpPr>
          <p:cNvPr id="6" name="Content Placeholder 5"/>
          <p:cNvSpPr>
            <a:spLocks noGrp="1"/>
          </p:cNvSpPr>
          <p:nvPr>
            <p:ph sz="quarter" idx="4"/>
          </p:nvPr>
        </p:nvSpPr>
        <p:spPr>
          <a:xfrm>
            <a:off x="5770956" y="2505074"/>
            <a:ext cx="5220000" cy="3804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11" name="Title Placeholder 1">
            <a:extLst>
              <a:ext uri="{FF2B5EF4-FFF2-40B4-BE49-F238E27FC236}">
                <a16:creationId xmlns="" xmlns:a16="http://schemas.microsoft.com/office/drawing/2014/main" id="{57F500A7-7B79-4691-9460-A6A8F31B4919}"/>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6" name="Rectangle 15">
            <a:extLst>
              <a:ext uri="{FF2B5EF4-FFF2-40B4-BE49-F238E27FC236}">
                <a16:creationId xmlns="" xmlns:a16="http://schemas.microsoft.com/office/drawing/2014/main" id="{BC82EE91-2776-4076-BCFA-F767CB61D6A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 xmlns:a16="http://schemas.microsoft.com/office/drawing/2014/main" id="{0EB9FB9F-4F90-43A1-9C27-BB2C7B6FBB1B}"/>
              </a:ext>
            </a:extLst>
          </p:cNvPr>
          <p:cNvGrpSpPr/>
          <p:nvPr userDrawn="1"/>
        </p:nvGrpSpPr>
        <p:grpSpPr>
          <a:xfrm>
            <a:off x="292727" y="6461174"/>
            <a:ext cx="1951040" cy="338554"/>
            <a:chOff x="38916" y="6514328"/>
            <a:chExt cx="1951040" cy="338554"/>
          </a:xfrm>
        </p:grpSpPr>
        <p:pic>
          <p:nvPicPr>
            <p:cNvPr id="18" name="Picture 17">
              <a:extLst>
                <a:ext uri="{FF2B5EF4-FFF2-40B4-BE49-F238E27FC236}">
                  <a16:creationId xmlns="" xmlns:a16="http://schemas.microsoft.com/office/drawing/2014/main" id="{C88AABD6-5546-46F2-8328-9652CD39E760}"/>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9" name="TextBox 18">
              <a:extLst>
                <a:ext uri="{FF2B5EF4-FFF2-40B4-BE49-F238E27FC236}">
                  <a16:creationId xmlns="" xmlns:a16="http://schemas.microsoft.com/office/drawing/2014/main" id="{5DC2B89C-3893-406A-AB09-D93224DD5B13}"/>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3" name="Picture 12">
            <a:extLst>
              <a:ext uri="{FF2B5EF4-FFF2-40B4-BE49-F238E27FC236}">
                <a16:creationId xmlns="" xmlns:a16="http://schemas.microsoft.com/office/drawing/2014/main" id="{25B250BE-1839-46FC-A02B-6ECCFD57DB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405629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248250" y="6434603"/>
            <a:ext cx="2742486" cy="365125"/>
          </a:xfrm>
        </p:spPr>
        <p:txBody>
          <a:bodyPr/>
          <a:lstStyle>
            <a:lvl1pPr>
              <a:defRPr sz="1600"/>
            </a:lvl1pPr>
          </a:lstStyle>
          <a:p>
            <a:fld id="{2A013F82-EE5E-44EE-A61D-E31C6657F26F}" type="slidenum">
              <a:rPr lang="en-US" smtClean="0"/>
              <a:pPr/>
              <a:t>‹#›</a:t>
            </a:fld>
            <a:endParaRPr lang="en-US" dirty="0"/>
          </a:p>
        </p:txBody>
      </p:sp>
      <p:sp>
        <p:nvSpPr>
          <p:cNvPr id="6" name="Title Placeholder 1">
            <a:extLst>
              <a:ext uri="{FF2B5EF4-FFF2-40B4-BE49-F238E27FC236}">
                <a16:creationId xmlns="" xmlns:a16="http://schemas.microsoft.com/office/drawing/2014/main" id="{F0C9A030-F9A9-4382-B26B-BD2C37062209}"/>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1" name="Rectangle 10">
            <a:extLst>
              <a:ext uri="{FF2B5EF4-FFF2-40B4-BE49-F238E27FC236}">
                <a16:creationId xmlns="" xmlns:a16="http://schemas.microsoft.com/office/drawing/2014/main" id="{F23FBFD2-271E-4C10-9CBF-031AE860733A}"/>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 xmlns:a16="http://schemas.microsoft.com/office/drawing/2014/main" id="{C53765FB-1650-41F1-A399-0D2EFAC70CFB}"/>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 xmlns:a16="http://schemas.microsoft.com/office/drawing/2014/main" id="{131E9A1C-B0CB-46B6-9EE3-4A8C677F079A}"/>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4" name="TextBox 13">
              <a:extLst>
                <a:ext uri="{FF2B5EF4-FFF2-40B4-BE49-F238E27FC236}">
                  <a16:creationId xmlns="" xmlns:a16="http://schemas.microsoft.com/office/drawing/2014/main" id="{E75D626A-0D0A-44AD-84F3-2D71D73E2338}"/>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0" name="Picture 9">
            <a:extLst>
              <a:ext uri="{FF2B5EF4-FFF2-40B4-BE49-F238E27FC236}">
                <a16:creationId xmlns="" xmlns:a16="http://schemas.microsoft.com/office/drawing/2014/main" id="{F9F6023C-6B75-4A22-8C1C-17E5BE647A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596" y="2865208"/>
            <a:ext cx="2090913" cy="720000"/>
          </a:xfrm>
          <a:prstGeom prst="rect">
            <a:avLst/>
          </a:prstGeom>
        </p:spPr>
      </p:pic>
    </p:spTree>
    <p:extLst>
      <p:ext uri="{BB962C8B-B14F-4D97-AF65-F5344CB8AC3E}">
        <p14:creationId xmlns:p14="http://schemas.microsoft.com/office/powerpoint/2010/main" val="275320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grpSp>
        <p:nvGrpSpPr>
          <p:cNvPr id="5" name="Group 4">
            <a:extLst>
              <a:ext uri="{FF2B5EF4-FFF2-40B4-BE49-F238E27FC236}">
                <a16:creationId xmlns="" xmlns:a16="http://schemas.microsoft.com/office/drawing/2014/main" id="{7C023C6C-12D2-497A-AA41-621BEEB71BF1}"/>
              </a:ext>
            </a:extLst>
          </p:cNvPr>
          <p:cNvGrpSpPr/>
          <p:nvPr userDrawn="1"/>
        </p:nvGrpSpPr>
        <p:grpSpPr>
          <a:xfrm>
            <a:off x="292727" y="6461174"/>
            <a:ext cx="1951040" cy="338554"/>
            <a:chOff x="38916" y="6514328"/>
            <a:chExt cx="1951040" cy="338554"/>
          </a:xfrm>
        </p:grpSpPr>
        <p:pic>
          <p:nvPicPr>
            <p:cNvPr id="6" name="Picture 5">
              <a:extLst>
                <a:ext uri="{FF2B5EF4-FFF2-40B4-BE49-F238E27FC236}">
                  <a16:creationId xmlns="" xmlns:a16="http://schemas.microsoft.com/office/drawing/2014/main" id="{201AE55E-ACFA-4CBC-9A77-CC61465B02F4}"/>
                </a:ext>
              </a:extLst>
            </p:cNvPr>
            <p:cNvPicPr>
              <a:picLocks noChangeAspect="1"/>
            </p:cNvPicPr>
            <p:nvPr/>
          </p:nvPicPr>
          <p:blipFill>
            <a:blip r:embed="rId2"/>
            <a:stretch>
              <a:fillRect/>
            </a:stretch>
          </p:blipFill>
          <p:spPr>
            <a:xfrm>
              <a:off x="1425115" y="6572416"/>
              <a:ext cx="564841" cy="252000"/>
            </a:xfrm>
            <a:prstGeom prst="rect">
              <a:avLst/>
            </a:prstGeom>
          </p:spPr>
        </p:pic>
        <p:sp>
          <p:nvSpPr>
            <p:cNvPr id="7" name="TextBox 6">
              <a:extLst>
                <a:ext uri="{FF2B5EF4-FFF2-40B4-BE49-F238E27FC236}">
                  <a16:creationId xmlns="" xmlns:a16="http://schemas.microsoft.com/office/drawing/2014/main" id="{E6B63CDA-B4D1-442D-A2A1-ADDF62FEF8BF}"/>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8" name="Rectangle 7">
            <a:extLst>
              <a:ext uri="{FF2B5EF4-FFF2-40B4-BE49-F238E27FC236}">
                <a16:creationId xmlns="" xmlns:a16="http://schemas.microsoft.com/office/drawing/2014/main" id="{FE95DDF3-AC4E-49B6-BD3C-22B3CE39A34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368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2371" y="1631726"/>
            <a:ext cx="6170593" cy="4669657"/>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2828" y="1639663"/>
            <a:ext cx="4361424" cy="4669657"/>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9256582" y="6419785"/>
            <a:ext cx="2742486" cy="365125"/>
          </a:xfrm>
        </p:spPr>
        <p:txBody>
          <a:bodyPr/>
          <a:lstStyle>
            <a:lvl1pPr>
              <a:defRPr sz="1600"/>
            </a:lvl1pPr>
          </a:lstStyle>
          <a:p>
            <a:endParaRPr lang="en-US" dirty="0"/>
          </a:p>
        </p:txBody>
      </p:sp>
      <p:sp>
        <p:nvSpPr>
          <p:cNvPr id="9" name="Title Placeholder 1">
            <a:extLst>
              <a:ext uri="{FF2B5EF4-FFF2-40B4-BE49-F238E27FC236}">
                <a16:creationId xmlns="" xmlns:a16="http://schemas.microsoft.com/office/drawing/2014/main" id="{F6B1630A-7180-4D20-A6E5-F0F45B8E144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p>
            <a:r>
              <a:rPr lang="en-US" dirty="0"/>
              <a:t>Click to edit Master title style</a:t>
            </a:r>
          </a:p>
        </p:txBody>
      </p:sp>
      <p:sp>
        <p:nvSpPr>
          <p:cNvPr id="14" name="Rectangle 13">
            <a:extLst>
              <a:ext uri="{FF2B5EF4-FFF2-40B4-BE49-F238E27FC236}">
                <a16:creationId xmlns="" xmlns:a16="http://schemas.microsoft.com/office/drawing/2014/main" id="{A71F9CE6-A667-4A12-A8D5-F93380CC323C}"/>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 xmlns:a16="http://schemas.microsoft.com/office/drawing/2014/main" id="{395B48E9-85C8-4B65-AD16-DCC8446987F6}"/>
              </a:ext>
            </a:extLst>
          </p:cNvPr>
          <p:cNvGrpSpPr/>
          <p:nvPr userDrawn="1"/>
        </p:nvGrpSpPr>
        <p:grpSpPr>
          <a:xfrm>
            <a:off x="292727" y="6461174"/>
            <a:ext cx="1951040" cy="338554"/>
            <a:chOff x="38916" y="6514328"/>
            <a:chExt cx="1951040" cy="338554"/>
          </a:xfrm>
        </p:grpSpPr>
        <p:pic>
          <p:nvPicPr>
            <p:cNvPr id="12" name="Picture 11">
              <a:extLst>
                <a:ext uri="{FF2B5EF4-FFF2-40B4-BE49-F238E27FC236}">
                  <a16:creationId xmlns="" xmlns:a16="http://schemas.microsoft.com/office/drawing/2014/main" id="{C82481A5-AE38-4DBA-838B-A7F0375CAF53}"/>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6" name="TextBox 15">
              <a:extLst>
                <a:ext uri="{FF2B5EF4-FFF2-40B4-BE49-F238E27FC236}">
                  <a16:creationId xmlns="" xmlns:a16="http://schemas.microsoft.com/office/drawing/2014/main" id="{2EE96B07-1227-4846-B68C-E233783737ED}"/>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3" name="Picture 12">
            <a:extLst>
              <a:ext uri="{FF2B5EF4-FFF2-40B4-BE49-F238E27FC236}">
                <a16:creationId xmlns="" xmlns:a16="http://schemas.microsoft.com/office/drawing/2014/main" id="{5CB4ABEA-4704-476B-9B76-E24EA40B42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329525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92371" y="1646216"/>
            <a:ext cx="6170593" cy="4672583"/>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dirty="0"/>
          </a:p>
        </p:txBody>
      </p:sp>
      <p:sp>
        <p:nvSpPr>
          <p:cNvPr id="4" name="Text Placeholder 3"/>
          <p:cNvSpPr>
            <a:spLocks noGrp="1"/>
          </p:cNvSpPr>
          <p:nvPr>
            <p:ph type="body" sz="half" idx="2"/>
          </p:nvPr>
        </p:nvSpPr>
        <p:spPr>
          <a:xfrm>
            <a:off x="289060" y="1646216"/>
            <a:ext cx="4365192" cy="4680520"/>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9" name="Title Placeholder 1">
            <a:extLst>
              <a:ext uri="{FF2B5EF4-FFF2-40B4-BE49-F238E27FC236}">
                <a16:creationId xmlns="" xmlns:a16="http://schemas.microsoft.com/office/drawing/2014/main" id="{4446FAF3-74A3-49C8-B18C-4E1BD173B2DA}"/>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p>
            <a:r>
              <a:rPr lang="en-US" dirty="0"/>
              <a:t>Click to edit Master title style</a:t>
            </a:r>
          </a:p>
        </p:txBody>
      </p:sp>
      <p:grpSp>
        <p:nvGrpSpPr>
          <p:cNvPr id="11" name="Group 10">
            <a:extLst>
              <a:ext uri="{FF2B5EF4-FFF2-40B4-BE49-F238E27FC236}">
                <a16:creationId xmlns="" xmlns:a16="http://schemas.microsoft.com/office/drawing/2014/main" id="{A78AB210-6997-43CC-88FD-5A1355DA40C4}"/>
              </a:ext>
            </a:extLst>
          </p:cNvPr>
          <p:cNvGrpSpPr/>
          <p:nvPr userDrawn="1"/>
        </p:nvGrpSpPr>
        <p:grpSpPr>
          <a:xfrm>
            <a:off x="292727" y="6461174"/>
            <a:ext cx="1951040" cy="338554"/>
            <a:chOff x="38916" y="6514328"/>
            <a:chExt cx="1951040" cy="338554"/>
          </a:xfrm>
        </p:grpSpPr>
        <p:pic>
          <p:nvPicPr>
            <p:cNvPr id="12" name="Picture 11">
              <a:extLst>
                <a:ext uri="{FF2B5EF4-FFF2-40B4-BE49-F238E27FC236}">
                  <a16:creationId xmlns="" xmlns:a16="http://schemas.microsoft.com/office/drawing/2014/main" id="{4551765F-3137-4200-9947-2EE57855046C}"/>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3" name="TextBox 12">
              <a:extLst>
                <a:ext uri="{FF2B5EF4-FFF2-40B4-BE49-F238E27FC236}">
                  <a16:creationId xmlns="" xmlns:a16="http://schemas.microsoft.com/office/drawing/2014/main" id="{9E947FDB-25E9-4C8A-8832-C054A12C9077}"/>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14" name="Rectangle 13">
            <a:extLst>
              <a:ext uri="{FF2B5EF4-FFF2-40B4-BE49-F238E27FC236}">
                <a16:creationId xmlns="" xmlns:a16="http://schemas.microsoft.com/office/drawing/2014/main" id="{7408362A-327F-4BE4-BD04-0969CCCAAE59}"/>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 xmlns:a16="http://schemas.microsoft.com/office/drawing/2014/main" id="{C9C5338D-6EEF-430C-AAFF-7016EEC9688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181007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4130" y="30976"/>
            <a:ext cx="9495602" cy="1491566"/>
          </a:xfrm>
          <a:prstGeom prst="rect">
            <a:avLst/>
          </a:prstGeom>
          <a:solidFill>
            <a:srgbClr val="E2E2E4"/>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2339" y="1741958"/>
            <a:ext cx="11564148"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418504"/>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C835E-1C55-4E4D-8FB3-FBCE1284710F}" type="datetime1">
              <a:rPr lang="en-US" smtClean="0"/>
              <a:t>3/31/2019</a:t>
            </a:fld>
            <a:endParaRPr lang="en-US" dirty="0"/>
          </a:p>
        </p:txBody>
      </p:sp>
      <p:sp>
        <p:nvSpPr>
          <p:cNvPr id="5" name="Footer Placeholder 4"/>
          <p:cNvSpPr>
            <a:spLocks noGrp="1"/>
          </p:cNvSpPr>
          <p:nvPr>
            <p:ph type="ftr" sz="quarter" idx="3"/>
          </p:nvPr>
        </p:nvSpPr>
        <p:spPr>
          <a:xfrm>
            <a:off x="4037549" y="6418504"/>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245348" y="6432152"/>
            <a:ext cx="274248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8802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126" rtl="0" eaLnBrk="1" latinLnBrk="0" hangingPunct="1">
        <a:lnSpc>
          <a:spcPct val="90000"/>
        </a:lnSpc>
        <a:spcBef>
          <a:spcPct val="0"/>
        </a:spcBef>
        <a:buNone/>
        <a:defRPr sz="4399" b="1" kern="1200">
          <a:solidFill>
            <a:srgbClr val="F89119"/>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etterworldbooks.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4" Type="http://schemas.openxmlformats.org/officeDocument/2006/relationships/hyperlink" Target="https://www.kitabain.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5EB6A1-77FF-4581-B5C5-CF1FAB5DC310}"/>
              </a:ext>
            </a:extLst>
          </p:cNvPr>
          <p:cNvSpPr>
            <a:spLocks noGrp="1"/>
          </p:cNvSpPr>
          <p:nvPr>
            <p:ph type="ctrTitle"/>
          </p:nvPr>
        </p:nvSpPr>
        <p:spPr>
          <a:xfrm>
            <a:off x="765819" y="1628800"/>
            <a:ext cx="10657185" cy="2088232"/>
          </a:xfrm>
        </p:spPr>
        <p:txBody>
          <a:bodyPr anchor="ctr">
            <a:normAutofit fontScale="90000"/>
          </a:bodyPr>
          <a:lstStyle/>
          <a:p>
            <a:r>
              <a:rPr lang="en-US" sz="5400" dirty="0" smtClean="0"/>
              <a:t/>
            </a:r>
            <a:br>
              <a:rPr lang="en-US" sz="5400" dirty="0" smtClean="0"/>
            </a:br>
            <a:r>
              <a:rPr lang="en-US" sz="5400" dirty="0" smtClean="0"/>
              <a:t>THE LARGEST ONLINE BOOK STORE PAKISTAN.</a:t>
            </a:r>
            <a:endParaRPr lang="x-none" sz="5400" dirty="0"/>
          </a:p>
        </p:txBody>
      </p:sp>
      <p:sp>
        <p:nvSpPr>
          <p:cNvPr id="4" name="Slide Number Placeholder 3">
            <a:extLst>
              <a:ext uri="{FF2B5EF4-FFF2-40B4-BE49-F238E27FC236}">
                <a16:creationId xmlns="" xmlns:a16="http://schemas.microsoft.com/office/drawing/2014/main" id="{808E7782-7630-41E5-8F80-C6BA79A108FA}"/>
              </a:ext>
            </a:extLst>
          </p:cNvPr>
          <p:cNvSpPr>
            <a:spLocks noGrp="1"/>
          </p:cNvSpPr>
          <p:nvPr>
            <p:ph type="sldNum" sz="quarter" idx="12"/>
          </p:nvPr>
        </p:nvSpPr>
        <p:spPr/>
        <p:txBody>
          <a:bodyPr/>
          <a:lstStyle/>
          <a:p>
            <a:fld id="{19C72E6F-2A4C-44B7-9F26-F2D98ACEF729}" type="slidenum">
              <a:rPr lang="en-US" smtClean="0"/>
              <a:pPr/>
              <a:t>1</a:t>
            </a:fld>
            <a:endParaRPr lang="en-US" dirty="0"/>
          </a:p>
        </p:txBody>
      </p:sp>
      <p:sp>
        <p:nvSpPr>
          <p:cNvPr id="5" name="TextBox 4">
            <a:extLst>
              <a:ext uri="{FF2B5EF4-FFF2-40B4-BE49-F238E27FC236}">
                <a16:creationId xmlns="" xmlns:a16="http://schemas.microsoft.com/office/drawing/2014/main" id="{1A68903C-9B80-4187-90F0-93523A849D65}"/>
              </a:ext>
            </a:extLst>
          </p:cNvPr>
          <p:cNvSpPr txBox="1"/>
          <p:nvPr/>
        </p:nvSpPr>
        <p:spPr>
          <a:xfrm>
            <a:off x="5446339" y="5225802"/>
            <a:ext cx="1296144" cy="646331"/>
          </a:xfrm>
          <a:prstGeom prst="rect">
            <a:avLst/>
          </a:prstGeom>
          <a:noFill/>
        </p:spPr>
        <p:txBody>
          <a:bodyPr wrap="square" rtlCol="0">
            <a:spAutoFit/>
          </a:bodyPr>
          <a:lstStyle/>
          <a:p>
            <a:pPr algn="ctr"/>
            <a:r>
              <a:rPr lang="en-US" dirty="0"/>
              <a:t>Project Picture</a:t>
            </a:r>
            <a:endParaRPr lang="x-none"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8307" y="4846889"/>
            <a:ext cx="1872208" cy="1404156"/>
          </a:xfrm>
          <a:prstGeom prst="rect">
            <a:avLst/>
          </a:prstGeom>
        </p:spPr>
      </p:pic>
    </p:spTree>
    <p:extLst>
      <p:ext uri="{BB962C8B-B14F-4D97-AF65-F5344CB8AC3E}">
        <p14:creationId xmlns:p14="http://schemas.microsoft.com/office/powerpoint/2010/main" val="40209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10</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Market / Opportunity</a:t>
            </a:r>
            <a:endParaRPr lang="x-none" dirty="0"/>
          </a:p>
        </p:txBody>
      </p:sp>
      <p:sp>
        <p:nvSpPr>
          <p:cNvPr id="9" name="Content Placeholder 1">
            <a:extLst>
              <a:ext uri="{FF2B5EF4-FFF2-40B4-BE49-F238E27FC236}">
                <a16:creationId xmlns="" xmlns:a16="http://schemas.microsoft.com/office/drawing/2014/main" id="{4B2407A0-59D8-4CBD-B17B-321D714FF0CD}"/>
              </a:ext>
            </a:extLst>
          </p:cNvPr>
          <p:cNvSpPr txBox="1">
            <a:spLocks/>
          </p:cNvSpPr>
          <p:nvPr/>
        </p:nvSpPr>
        <p:spPr>
          <a:xfrm>
            <a:off x="477788" y="1472660"/>
            <a:ext cx="10585176" cy="4836660"/>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solidFill>
                  <a:srgbClr val="0070C0"/>
                </a:solidFill>
              </a:rPr>
              <a:t>Market Forecast</a:t>
            </a:r>
          </a:p>
          <a:p>
            <a:pPr marL="0" indent="0">
              <a:lnSpc>
                <a:spcPct val="100000"/>
              </a:lnSpc>
              <a:spcBef>
                <a:spcPts val="0"/>
              </a:spcBef>
              <a:buFont typeface="Arial" panose="020B0604020202020204" pitchFamily="34" charset="0"/>
              <a:buNone/>
            </a:pPr>
            <a:r>
              <a:rPr lang="en-US" sz="2400" b="1" dirty="0" smtClean="0">
                <a:solidFill>
                  <a:srgbClr val="0070C0"/>
                </a:solidFill>
              </a:rPr>
              <a:t>Geography</a:t>
            </a:r>
          </a:p>
          <a:p>
            <a:pPr marL="0" indent="0">
              <a:lnSpc>
                <a:spcPct val="100000"/>
              </a:lnSpc>
              <a:spcBef>
                <a:spcPts val="0"/>
              </a:spcBef>
              <a:buNone/>
            </a:pPr>
            <a:r>
              <a:rPr lang="en-US" sz="2400" dirty="0" smtClean="0"/>
              <a:t>Based on location, we are targeting all 5 provinces of Pakistan</a:t>
            </a:r>
            <a:r>
              <a:rPr lang="en-US" sz="2400" dirty="0"/>
              <a:t> </a:t>
            </a:r>
            <a:r>
              <a:rPr lang="en-US" sz="2400" dirty="0" smtClean="0"/>
              <a:t>which includes the total population of  204.73million.  </a:t>
            </a:r>
          </a:p>
          <a:p>
            <a:pPr marL="0" indent="0">
              <a:lnSpc>
                <a:spcPct val="100000"/>
              </a:lnSpc>
              <a:spcBef>
                <a:spcPts val="0"/>
              </a:spcBef>
              <a:buNone/>
            </a:pPr>
            <a:r>
              <a:rPr lang="en-US" sz="2400" b="1" dirty="0" smtClean="0">
                <a:solidFill>
                  <a:srgbClr val="0070C0"/>
                </a:solidFill>
              </a:rPr>
              <a:t>Demography</a:t>
            </a:r>
          </a:p>
          <a:p>
            <a:pPr marL="0" indent="0">
              <a:lnSpc>
                <a:spcPct val="100000"/>
              </a:lnSpc>
              <a:spcBef>
                <a:spcPts val="0"/>
              </a:spcBef>
              <a:buNone/>
            </a:pPr>
            <a:r>
              <a:rPr lang="en-US" sz="2400" dirty="0"/>
              <a:t>We </a:t>
            </a:r>
            <a:r>
              <a:rPr lang="en-US" sz="2400" dirty="0" smtClean="0"/>
              <a:t>include </a:t>
            </a:r>
            <a:r>
              <a:rPr lang="en-US" sz="2400" dirty="0"/>
              <a:t>every income class and age </a:t>
            </a:r>
            <a:r>
              <a:rPr lang="en-US" sz="2400" dirty="0" smtClean="0"/>
              <a:t>group who are fond of reading books.</a:t>
            </a:r>
          </a:p>
          <a:p>
            <a:pPr marL="0" indent="0">
              <a:lnSpc>
                <a:spcPct val="100000"/>
              </a:lnSpc>
              <a:spcBef>
                <a:spcPts val="0"/>
              </a:spcBef>
              <a:buNone/>
            </a:pPr>
            <a:r>
              <a:rPr lang="en-US" sz="2400" b="1" dirty="0" smtClean="0">
                <a:solidFill>
                  <a:srgbClr val="0070C0"/>
                </a:solidFill>
              </a:rPr>
              <a:t>Behavioral</a:t>
            </a:r>
          </a:p>
          <a:p>
            <a:pPr marL="0" indent="0">
              <a:lnSpc>
                <a:spcPct val="100000"/>
              </a:lnSpc>
              <a:spcBef>
                <a:spcPts val="0"/>
              </a:spcBef>
              <a:buNone/>
            </a:pPr>
            <a:r>
              <a:rPr lang="en-US" sz="2400" dirty="0"/>
              <a:t>The estimated number of </a:t>
            </a:r>
            <a:r>
              <a:rPr lang="en-US" sz="2400" dirty="0" smtClean="0"/>
              <a:t>users </a:t>
            </a:r>
            <a:r>
              <a:rPr lang="en-US" sz="2400" dirty="0"/>
              <a:t>for which we are sure that we will attract them to visit </a:t>
            </a:r>
            <a:r>
              <a:rPr lang="en-US" sz="2400" dirty="0" smtClean="0"/>
              <a:t>our website through </a:t>
            </a:r>
            <a:r>
              <a:rPr lang="en-US" sz="2400" dirty="0"/>
              <a:t>successful marketing and advertising will be </a:t>
            </a:r>
            <a:r>
              <a:rPr lang="en-US" sz="2400" dirty="0" smtClean="0"/>
              <a:t>50m. This number will increase through more advertising. </a:t>
            </a:r>
          </a:p>
          <a:p>
            <a:pPr marL="0" indent="0">
              <a:lnSpc>
                <a:spcPct val="100000"/>
              </a:lnSpc>
              <a:spcBef>
                <a:spcPts val="0"/>
              </a:spcBef>
              <a:buNone/>
            </a:pPr>
            <a:endParaRPr lang="en-US" sz="2400" dirty="0" smtClean="0"/>
          </a:p>
          <a:p>
            <a:pPr marL="0" indent="0">
              <a:lnSpc>
                <a:spcPct val="100000"/>
              </a:lnSpc>
              <a:spcBef>
                <a:spcPts val="0"/>
              </a:spcBef>
              <a:buNone/>
            </a:pPr>
            <a:endParaRPr lang="en-US" sz="2400" dirty="0">
              <a:solidFill>
                <a:srgbClr val="0070C0"/>
              </a:solidFill>
            </a:endParaRPr>
          </a:p>
          <a:p>
            <a:pPr marL="0" indent="0">
              <a:lnSpc>
                <a:spcPct val="100000"/>
              </a:lnSpc>
              <a:spcBef>
                <a:spcPts val="0"/>
              </a:spcBef>
              <a:buNone/>
            </a:pPr>
            <a:endParaRPr lang="en-US" sz="2400" dirty="0"/>
          </a:p>
        </p:txBody>
      </p:sp>
    </p:spTree>
    <p:extLst>
      <p:ext uri="{BB962C8B-B14F-4D97-AF65-F5344CB8AC3E}">
        <p14:creationId xmlns:p14="http://schemas.microsoft.com/office/powerpoint/2010/main" val="3247563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11</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Go to Market Strategy</a:t>
            </a:r>
            <a:endParaRPr lang="x-none" dirty="0"/>
          </a:p>
        </p:txBody>
      </p:sp>
      <p:sp>
        <p:nvSpPr>
          <p:cNvPr id="5" name="Content Placeholder 1">
            <a:extLst>
              <a:ext uri="{FF2B5EF4-FFF2-40B4-BE49-F238E27FC236}">
                <a16:creationId xmlns="" xmlns:a16="http://schemas.microsoft.com/office/drawing/2014/main" id="{DBCDC979-FE77-4C4B-BFBE-89543DFA0230}"/>
              </a:ext>
            </a:extLst>
          </p:cNvPr>
          <p:cNvSpPr txBox="1">
            <a:spLocks/>
          </p:cNvSpPr>
          <p:nvPr/>
        </p:nvSpPr>
        <p:spPr>
          <a:xfrm>
            <a:off x="405780" y="1472660"/>
            <a:ext cx="10585176"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Users who want to read novels, religious books, biographies, autobiographies, fantasies, life stories, science fiction, self-help guides, and more today as per their interest, so we solely  offer a platform where users can purchase, review, and read books that have been published by Pakistani authors. </a:t>
            </a:r>
          </a:p>
          <a:p>
            <a:pPr marL="0" indent="0">
              <a:lnSpc>
                <a:spcPct val="100000"/>
              </a:lnSpc>
              <a:spcBef>
                <a:spcPts val="0"/>
              </a:spcBef>
              <a:buFont typeface="Arial" panose="020B0604020202020204" pitchFamily="34" charset="0"/>
              <a:buNone/>
            </a:pPr>
            <a:r>
              <a:rPr lang="en-US" sz="2400" dirty="0" smtClean="0"/>
              <a:t>There will be categorization of books for users (adults, children, and academic) to give easy accessibility.</a:t>
            </a:r>
          </a:p>
          <a:p>
            <a:pPr marL="0" indent="0">
              <a:lnSpc>
                <a:spcPct val="100000"/>
              </a:lnSpc>
              <a:spcBef>
                <a:spcPts val="0"/>
              </a:spcBef>
              <a:buFont typeface="Arial" panose="020B0604020202020204" pitchFamily="34" charset="0"/>
              <a:buNone/>
            </a:pPr>
            <a:r>
              <a:rPr lang="en-US" sz="2400" dirty="0" smtClean="0"/>
              <a:t>For our customers we will promote our website through social media, blog, SMS marketing, email marketing, and search engine optimization.</a:t>
            </a:r>
            <a:endParaRPr lang="en-US" sz="2400" dirty="0"/>
          </a:p>
        </p:txBody>
      </p:sp>
    </p:spTree>
    <p:extLst>
      <p:ext uri="{BB962C8B-B14F-4D97-AF65-F5344CB8AC3E}">
        <p14:creationId xmlns:p14="http://schemas.microsoft.com/office/powerpoint/2010/main" val="1352292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12</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Why Us?  Why Now?</a:t>
            </a:r>
            <a:endParaRPr lang="x-none" dirty="0"/>
          </a:p>
        </p:txBody>
      </p:sp>
      <p:sp>
        <p:nvSpPr>
          <p:cNvPr id="5" name="Content Placeholder 1">
            <a:extLst>
              <a:ext uri="{FF2B5EF4-FFF2-40B4-BE49-F238E27FC236}">
                <a16:creationId xmlns="" xmlns:a16="http://schemas.microsoft.com/office/drawing/2014/main" id="{DBCDC979-FE77-4C4B-BFBE-89543DFA0230}"/>
              </a:ext>
            </a:extLst>
          </p:cNvPr>
          <p:cNvSpPr txBox="1">
            <a:spLocks/>
          </p:cNvSpPr>
          <p:nvPr/>
        </p:nvSpPr>
        <p:spPr>
          <a:xfrm>
            <a:off x="405780" y="1472660"/>
            <a:ext cx="10620000"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There exist many websites of online book store but our website is divergent from other sites because no any site promotes our authors and we will promote our Pakistani author’s books where users can purchase their desired books and articles based on their  curiosity all around Pakistan. We are likely to furnish a platform where we can promote and publish our books and Pakistani authors can exhibit themselves by providing their information including their published books. The main purpose of this website is to facilitate a platform which will improve reading skills among people of Pakistan and to provide comprehensibility of purchasing books.</a:t>
            </a:r>
            <a:endParaRPr lang="en-US" sz="2400" dirty="0"/>
          </a:p>
          <a:p>
            <a:pPr marL="0" indent="0">
              <a:lnSpc>
                <a:spcPct val="100000"/>
              </a:lnSpc>
              <a:spcBef>
                <a:spcPts val="0"/>
              </a:spcBef>
              <a:buNone/>
            </a:pPr>
            <a:endParaRPr lang="en-US" sz="2400" dirty="0"/>
          </a:p>
        </p:txBody>
      </p:sp>
    </p:spTree>
    <p:extLst>
      <p:ext uri="{BB962C8B-B14F-4D97-AF65-F5344CB8AC3E}">
        <p14:creationId xmlns:p14="http://schemas.microsoft.com/office/powerpoint/2010/main" val="187071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13</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Product Cost Matrix</a:t>
            </a:r>
            <a:endParaRPr lang="x-none" dirty="0"/>
          </a:p>
        </p:txBody>
      </p:sp>
      <p:graphicFrame>
        <p:nvGraphicFramePr>
          <p:cNvPr id="2" name="Table 1">
            <a:extLst>
              <a:ext uri="{FF2B5EF4-FFF2-40B4-BE49-F238E27FC236}">
                <a16:creationId xmlns="" xmlns:a16="http://schemas.microsoft.com/office/drawing/2014/main" id="{4FEF41BC-8A4B-416E-AA68-A7F1E8809E86}"/>
              </a:ext>
            </a:extLst>
          </p:cNvPr>
          <p:cNvGraphicFramePr>
            <a:graphicFrameLocks noGrp="1"/>
          </p:cNvGraphicFramePr>
          <p:nvPr>
            <p:extLst>
              <p:ext uri="{D42A27DB-BD31-4B8C-83A1-F6EECF244321}">
                <p14:modId xmlns:p14="http://schemas.microsoft.com/office/powerpoint/2010/main" val="4216156891"/>
              </p:ext>
            </p:extLst>
          </p:nvPr>
        </p:nvGraphicFramePr>
        <p:xfrm>
          <a:off x="555978" y="1268760"/>
          <a:ext cx="8706786" cy="5852160"/>
        </p:xfrm>
        <a:graphic>
          <a:graphicData uri="http://schemas.openxmlformats.org/drawingml/2006/table">
            <a:tbl>
              <a:tblPr firstRow="1" bandRow="1">
                <a:tableStyleId>{5C22544A-7EE6-4342-B048-85BDC9FD1C3A}</a:tableStyleId>
              </a:tblPr>
              <a:tblGrid>
                <a:gridCol w="5508963">
                  <a:extLst>
                    <a:ext uri="{9D8B030D-6E8A-4147-A177-3AD203B41FA5}">
                      <a16:colId xmlns="" xmlns:a16="http://schemas.microsoft.com/office/drawing/2014/main" val="2754921927"/>
                    </a:ext>
                  </a:extLst>
                </a:gridCol>
                <a:gridCol w="3197823">
                  <a:extLst>
                    <a:ext uri="{9D8B030D-6E8A-4147-A177-3AD203B41FA5}">
                      <a16:colId xmlns="" xmlns:a16="http://schemas.microsoft.com/office/drawing/2014/main" val="3176549973"/>
                    </a:ext>
                  </a:extLst>
                </a:gridCol>
              </a:tblGrid>
              <a:tr h="370840">
                <a:tc>
                  <a:txBody>
                    <a:bodyPr/>
                    <a:lstStyle/>
                    <a:p>
                      <a:r>
                        <a:rPr lang="en-US" sz="2000" dirty="0" smtClean="0"/>
                        <a:t>Description</a:t>
                      </a:r>
                      <a:endParaRPr lang="x-none" sz="2000" b="1" dirty="0"/>
                    </a:p>
                  </a:txBody>
                  <a:tcPr/>
                </a:tc>
                <a:tc>
                  <a:txBody>
                    <a:bodyPr/>
                    <a:lstStyle/>
                    <a:p>
                      <a:r>
                        <a:rPr lang="en-US" sz="2000" dirty="0" smtClean="0"/>
                        <a:t>Amount per year</a:t>
                      </a:r>
                      <a:endParaRPr lang="x-none" sz="2000" b="1" dirty="0"/>
                    </a:p>
                  </a:txBody>
                  <a:tcPr/>
                </a:tc>
                <a:extLst>
                  <a:ext uri="{0D108BD9-81ED-4DB2-BD59-A6C34878D82A}">
                    <a16:rowId xmlns="" xmlns:a16="http://schemas.microsoft.com/office/drawing/2014/main" val="3891199211"/>
                  </a:ext>
                </a:extLst>
              </a:tr>
              <a:tr h="370840">
                <a:tc>
                  <a:txBody>
                    <a:bodyPr/>
                    <a:lstStyle/>
                    <a:p>
                      <a:r>
                        <a:rPr lang="en-US" sz="2000" dirty="0" smtClean="0"/>
                        <a:t>Marketing and promotion</a:t>
                      </a:r>
                      <a:endParaRPr lang="x-none" sz="2000" dirty="0"/>
                    </a:p>
                  </a:txBody>
                  <a:tcPr/>
                </a:tc>
                <a:tc>
                  <a:txBody>
                    <a:bodyPr/>
                    <a:lstStyle/>
                    <a:p>
                      <a:pPr algn="r"/>
                      <a:r>
                        <a:rPr lang="en-US" sz="2000" dirty="0" smtClean="0"/>
                        <a:t>100000</a:t>
                      </a:r>
                      <a:endParaRPr lang="x-none" sz="2000" dirty="0"/>
                    </a:p>
                  </a:txBody>
                  <a:tcPr/>
                </a:tc>
                <a:extLst>
                  <a:ext uri="{0D108BD9-81ED-4DB2-BD59-A6C34878D82A}">
                    <a16:rowId xmlns="" xmlns:a16="http://schemas.microsoft.com/office/drawing/2014/main" val="3120503280"/>
                  </a:ext>
                </a:extLst>
              </a:tr>
              <a:tr h="370840">
                <a:tc>
                  <a:txBody>
                    <a:bodyPr/>
                    <a:lstStyle/>
                    <a:p>
                      <a:r>
                        <a:rPr lang="en-US" sz="2000" dirty="0" smtClean="0"/>
                        <a:t>Design of websites</a:t>
                      </a:r>
                      <a:endParaRPr lang="x-none" sz="2000" dirty="0"/>
                    </a:p>
                  </a:txBody>
                  <a:tcPr/>
                </a:tc>
                <a:tc>
                  <a:txBody>
                    <a:bodyPr/>
                    <a:lstStyle/>
                    <a:p>
                      <a:pPr algn="r"/>
                      <a:r>
                        <a:rPr lang="en-US" sz="2000" dirty="0" smtClean="0"/>
                        <a:t>100000</a:t>
                      </a:r>
                      <a:endParaRPr lang="en-US" sz="2000" dirty="0" smtClean="0"/>
                    </a:p>
                  </a:txBody>
                  <a:tcPr/>
                </a:tc>
                <a:extLst>
                  <a:ext uri="{0D108BD9-81ED-4DB2-BD59-A6C34878D82A}">
                    <a16:rowId xmlns="" xmlns:a16="http://schemas.microsoft.com/office/drawing/2014/main" val="2274392637"/>
                  </a:ext>
                </a:extLst>
              </a:tr>
              <a:tr h="370840">
                <a:tc>
                  <a:txBody>
                    <a:bodyPr/>
                    <a:lstStyle/>
                    <a:p>
                      <a:r>
                        <a:rPr lang="en-US" sz="2000" dirty="0" smtClean="0"/>
                        <a:t>Development of website</a:t>
                      </a:r>
                      <a:endParaRPr lang="x-none" sz="2000" dirty="0"/>
                    </a:p>
                  </a:txBody>
                  <a:tcPr/>
                </a:tc>
                <a:tc>
                  <a:txBody>
                    <a:bodyPr/>
                    <a:lstStyle/>
                    <a:p>
                      <a:pPr algn="r"/>
                      <a:r>
                        <a:rPr lang="en-US" sz="2000" dirty="0" smtClean="0"/>
                        <a:t>300000</a:t>
                      </a:r>
                      <a:endParaRPr lang="x-none" sz="2000" dirty="0"/>
                    </a:p>
                  </a:txBody>
                  <a:tcPr/>
                </a:tc>
                <a:extLst>
                  <a:ext uri="{0D108BD9-81ED-4DB2-BD59-A6C34878D82A}">
                    <a16:rowId xmlns="" xmlns:a16="http://schemas.microsoft.com/office/drawing/2014/main" val="76678061"/>
                  </a:ext>
                </a:extLst>
              </a:tr>
              <a:tr h="370840">
                <a:tc>
                  <a:txBody>
                    <a:bodyPr/>
                    <a:lstStyle/>
                    <a:p>
                      <a:r>
                        <a:rPr lang="en-US" sz="2000" dirty="0" smtClean="0"/>
                        <a:t>Hardware</a:t>
                      </a:r>
                      <a:endParaRPr lang="x-none" sz="2000" dirty="0"/>
                    </a:p>
                  </a:txBody>
                  <a:tcPr/>
                </a:tc>
                <a:tc>
                  <a:txBody>
                    <a:bodyPr/>
                    <a:lstStyle/>
                    <a:p>
                      <a:pPr algn="r"/>
                      <a:r>
                        <a:rPr lang="en-US" sz="2000" dirty="0" smtClean="0"/>
                        <a:t>30000</a:t>
                      </a:r>
                      <a:endParaRPr lang="x-none" sz="2000" dirty="0"/>
                    </a:p>
                  </a:txBody>
                  <a:tcPr/>
                </a:tc>
                <a:extLst>
                  <a:ext uri="{0D108BD9-81ED-4DB2-BD59-A6C34878D82A}">
                    <a16:rowId xmlns="" xmlns:a16="http://schemas.microsoft.com/office/drawing/2014/main" val="969344186"/>
                  </a:ext>
                </a:extLst>
              </a:tr>
              <a:tr h="370840">
                <a:tc>
                  <a:txBody>
                    <a:bodyPr/>
                    <a:lstStyle/>
                    <a:p>
                      <a:r>
                        <a:rPr lang="en-US" sz="2000" dirty="0" smtClean="0"/>
                        <a:t>Tools and software</a:t>
                      </a:r>
                      <a:endParaRPr lang="x-none" sz="2000" dirty="0"/>
                    </a:p>
                  </a:txBody>
                  <a:tcPr/>
                </a:tc>
                <a:tc>
                  <a:txBody>
                    <a:bodyPr/>
                    <a:lstStyle/>
                    <a:p>
                      <a:pPr algn="r"/>
                      <a:r>
                        <a:rPr lang="en-US" sz="2000" dirty="0" smtClean="0"/>
                        <a:t>5000</a:t>
                      </a:r>
                      <a:endParaRPr lang="x-none" sz="2000" dirty="0"/>
                    </a:p>
                  </a:txBody>
                  <a:tcPr/>
                </a:tc>
                <a:extLst>
                  <a:ext uri="{0D108BD9-81ED-4DB2-BD59-A6C34878D82A}">
                    <a16:rowId xmlns="" xmlns:a16="http://schemas.microsoft.com/office/drawing/2014/main" val="3079173388"/>
                  </a:ext>
                </a:extLst>
              </a:tr>
              <a:tr h="370840">
                <a:tc>
                  <a:txBody>
                    <a:bodyPr/>
                    <a:lstStyle/>
                    <a:p>
                      <a:r>
                        <a:rPr lang="en-US" sz="2000" dirty="0" smtClean="0"/>
                        <a:t>Domain purchase</a:t>
                      </a:r>
                      <a:endParaRPr lang="x-none" sz="2000" dirty="0"/>
                    </a:p>
                  </a:txBody>
                  <a:tcPr/>
                </a:tc>
                <a:tc>
                  <a:txBody>
                    <a:bodyPr/>
                    <a:lstStyle/>
                    <a:p>
                      <a:pPr algn="r"/>
                      <a:r>
                        <a:rPr lang="en-US" sz="2000" dirty="0" smtClean="0"/>
                        <a:t>7000</a:t>
                      </a:r>
                      <a:endParaRPr lang="x-none" sz="2000" dirty="0"/>
                    </a:p>
                  </a:txBody>
                  <a:tcPr/>
                </a:tc>
                <a:extLst>
                  <a:ext uri="{0D108BD9-81ED-4DB2-BD59-A6C34878D82A}">
                    <a16:rowId xmlns="" xmlns:a16="http://schemas.microsoft.com/office/drawing/2014/main" val="3723682635"/>
                  </a:ext>
                </a:extLst>
              </a:tr>
              <a:tr h="370840">
                <a:tc>
                  <a:txBody>
                    <a:bodyPr/>
                    <a:lstStyle/>
                    <a:p>
                      <a:r>
                        <a:rPr lang="en-US" sz="2000" dirty="0" smtClean="0"/>
                        <a:t>Support and maintenance</a:t>
                      </a:r>
                      <a:endParaRPr lang="x-none" sz="2000" dirty="0"/>
                    </a:p>
                  </a:txBody>
                  <a:tcPr/>
                </a:tc>
                <a:tc>
                  <a:txBody>
                    <a:bodyPr/>
                    <a:lstStyle/>
                    <a:p>
                      <a:pPr algn="r"/>
                      <a:r>
                        <a:rPr lang="en-US" sz="2000" dirty="0" smtClean="0"/>
                        <a:t>40000</a:t>
                      </a:r>
                      <a:endParaRPr lang="x-none" sz="2000" dirty="0"/>
                    </a:p>
                  </a:txBody>
                  <a:tcPr/>
                </a:tc>
                <a:extLst>
                  <a:ext uri="{0D108BD9-81ED-4DB2-BD59-A6C34878D82A}">
                    <a16:rowId xmlns="" xmlns:a16="http://schemas.microsoft.com/office/drawing/2014/main" val="3506607778"/>
                  </a:ext>
                </a:extLst>
              </a:tr>
              <a:tr h="370840">
                <a:tc>
                  <a:txBody>
                    <a:bodyPr/>
                    <a:lstStyle/>
                    <a:p>
                      <a:r>
                        <a:rPr lang="en-US" sz="2000" dirty="0" smtClean="0"/>
                        <a:t>Quality assurance</a:t>
                      </a:r>
                      <a:endParaRPr lang="x-none" sz="2000" dirty="0"/>
                    </a:p>
                  </a:txBody>
                  <a:tcPr/>
                </a:tc>
                <a:tc>
                  <a:txBody>
                    <a:bodyPr/>
                    <a:lstStyle/>
                    <a:p>
                      <a:pPr algn="r"/>
                      <a:r>
                        <a:rPr lang="en-US" sz="2000" dirty="0" smtClean="0"/>
                        <a:t>5000</a:t>
                      </a:r>
                      <a:endParaRPr lang="x-none" sz="2000" dirty="0"/>
                    </a:p>
                  </a:txBody>
                  <a:tcPr/>
                </a:tc>
                <a:extLst>
                  <a:ext uri="{0D108BD9-81ED-4DB2-BD59-A6C34878D82A}">
                    <a16:rowId xmlns="" xmlns:a16="http://schemas.microsoft.com/office/drawing/2014/main" val="2155459127"/>
                  </a:ext>
                </a:extLst>
              </a:tr>
              <a:tr h="370840">
                <a:tc>
                  <a:txBody>
                    <a:bodyPr/>
                    <a:lstStyle/>
                    <a:p>
                      <a:r>
                        <a:rPr lang="en-US" sz="2000" dirty="0" smtClean="0"/>
                        <a:t>Indirect costs</a:t>
                      </a:r>
                      <a:endParaRPr lang="x-none" sz="2000" dirty="0"/>
                    </a:p>
                  </a:txBody>
                  <a:tcPr/>
                </a:tc>
                <a:tc>
                  <a:txBody>
                    <a:bodyPr/>
                    <a:lstStyle/>
                    <a:p>
                      <a:pPr algn="r"/>
                      <a:r>
                        <a:rPr lang="en-US" sz="2000" dirty="0" smtClean="0"/>
                        <a:t>9000</a:t>
                      </a:r>
                      <a:endParaRPr lang="x-none" sz="2000" dirty="0"/>
                    </a:p>
                  </a:txBody>
                  <a:tcPr/>
                </a:tc>
                <a:extLst>
                  <a:ext uri="{0D108BD9-81ED-4DB2-BD59-A6C34878D82A}">
                    <a16:rowId xmlns="" xmlns:a16="http://schemas.microsoft.com/office/drawing/2014/main" val="775052905"/>
                  </a:ext>
                </a:extLst>
              </a:tr>
              <a:tr h="370840">
                <a:tc>
                  <a:txBody>
                    <a:bodyPr/>
                    <a:lstStyle/>
                    <a:p>
                      <a:r>
                        <a:rPr lang="en-US" sz="2000" dirty="0" smtClean="0"/>
                        <a:t>Enhanced</a:t>
                      </a:r>
                      <a:r>
                        <a:rPr lang="en-US" sz="2000" baseline="0" dirty="0" smtClean="0"/>
                        <a:t> </a:t>
                      </a:r>
                      <a:r>
                        <a:rPr lang="en-US" sz="2000" baseline="0" dirty="0" smtClean="0"/>
                        <a:t>websites</a:t>
                      </a:r>
                    </a:p>
                  </a:txBody>
                  <a:tcPr/>
                </a:tc>
                <a:tc>
                  <a:txBody>
                    <a:bodyPr/>
                    <a:lstStyle/>
                    <a:p>
                      <a:pPr algn="r"/>
                      <a:r>
                        <a:rPr lang="en-US" sz="2000" dirty="0" smtClean="0"/>
                        <a:t>30000</a:t>
                      </a:r>
                      <a:endParaRPr lang="x-none" sz="2000" dirty="0"/>
                    </a:p>
                  </a:txBody>
                  <a:tcPr/>
                </a:tc>
                <a:extLst>
                  <a:ext uri="{0D108BD9-81ED-4DB2-BD59-A6C34878D82A}">
                    <a16:rowId xmlns="" xmlns:a16="http://schemas.microsoft.com/office/drawing/2014/main" val="1869718267"/>
                  </a:ext>
                </a:extLst>
              </a:tr>
              <a:tr h="370840">
                <a:tc>
                  <a:txBody>
                    <a:bodyPr/>
                    <a:lstStyle/>
                    <a:p>
                      <a:r>
                        <a:rPr lang="en-US" sz="2000" dirty="0" smtClean="0"/>
                        <a:t>Salaries</a:t>
                      </a:r>
                      <a:r>
                        <a:rPr lang="en-US" sz="2000" baseline="0" dirty="0" smtClean="0"/>
                        <a:t> and wages</a:t>
                      </a:r>
                      <a:endParaRPr lang="x-none" sz="2000" dirty="0"/>
                    </a:p>
                  </a:txBody>
                  <a:tcPr/>
                </a:tc>
                <a:tc>
                  <a:txBody>
                    <a:bodyPr/>
                    <a:lstStyle/>
                    <a:p>
                      <a:pPr algn="r"/>
                      <a:r>
                        <a:rPr lang="en-US" sz="2000" dirty="0" smtClean="0"/>
                        <a:t>200000</a:t>
                      </a:r>
                      <a:endParaRPr lang="x-none" sz="2000" dirty="0"/>
                    </a:p>
                  </a:txBody>
                  <a:tcPr/>
                </a:tc>
                <a:extLst>
                  <a:ext uri="{0D108BD9-81ED-4DB2-BD59-A6C34878D82A}">
                    <a16:rowId xmlns="" xmlns:a16="http://schemas.microsoft.com/office/drawing/2014/main" val="4061361899"/>
                  </a:ext>
                </a:extLst>
              </a:tr>
              <a:tr h="370840">
                <a:tc>
                  <a:txBody>
                    <a:bodyPr/>
                    <a:lstStyle/>
                    <a:p>
                      <a:pPr algn="r"/>
                      <a:r>
                        <a:rPr lang="en-US" sz="2000" b="1" dirty="0" smtClean="0"/>
                        <a:t>Others</a:t>
                      </a:r>
                    </a:p>
                  </a:txBody>
                  <a:tcPr/>
                </a:tc>
                <a:tc>
                  <a:txBody>
                    <a:bodyPr/>
                    <a:lstStyle/>
                    <a:p>
                      <a:pPr algn="r"/>
                      <a:r>
                        <a:rPr lang="en-US" sz="2000" dirty="0" smtClean="0"/>
                        <a:t>10000</a:t>
                      </a:r>
                    </a:p>
                  </a:txBody>
                  <a:tcPr/>
                </a:tc>
                <a:extLst>
                  <a:ext uri="{0D108BD9-81ED-4DB2-BD59-A6C34878D82A}">
                    <a16:rowId xmlns="" xmlns:a16="http://schemas.microsoft.com/office/drawing/2014/main" val="2634502491"/>
                  </a:ext>
                </a:extLst>
              </a:tr>
              <a:tr h="370840">
                <a:tc>
                  <a:txBody>
                    <a:bodyPr/>
                    <a:lstStyle/>
                    <a:p>
                      <a:pPr marL="0" marR="0" indent="0" algn="r" defTabSz="914126" rtl="0" eaLnBrk="1" fontAlgn="auto" latinLnBrk="0" hangingPunct="1">
                        <a:lnSpc>
                          <a:spcPct val="100000"/>
                        </a:lnSpc>
                        <a:spcBef>
                          <a:spcPts val="0"/>
                        </a:spcBef>
                        <a:spcAft>
                          <a:spcPts val="0"/>
                        </a:spcAft>
                        <a:buClrTx/>
                        <a:buSzTx/>
                        <a:buFontTx/>
                        <a:buNone/>
                        <a:tabLst/>
                        <a:defRPr/>
                      </a:pPr>
                      <a:r>
                        <a:rPr lang="en-US" sz="2000" b="1" dirty="0" smtClean="0"/>
                        <a:t>Total (Retail Cost):</a:t>
                      </a:r>
                      <a:endParaRPr lang="x-none" sz="2000" b="1" smtClean="0"/>
                    </a:p>
                    <a:p>
                      <a:pPr algn="r"/>
                      <a:endParaRPr lang="x-none" sz="2000" b="1" dirty="0"/>
                    </a:p>
                  </a:txBody>
                  <a:tcPr/>
                </a:tc>
                <a:tc>
                  <a:txBody>
                    <a:bodyPr/>
                    <a:lstStyle/>
                    <a:p>
                      <a:pPr algn="r"/>
                      <a:r>
                        <a:rPr lang="en-US" sz="2000" dirty="0" smtClean="0"/>
                        <a:t>836,000</a:t>
                      </a:r>
                    </a:p>
                  </a:txBody>
                  <a:tcPr/>
                </a:tc>
              </a:tr>
            </a:tbl>
          </a:graphicData>
        </a:graphic>
      </p:graphicFrame>
    </p:spTree>
    <p:extLst>
      <p:ext uri="{BB962C8B-B14F-4D97-AF65-F5344CB8AC3E}">
        <p14:creationId xmlns:p14="http://schemas.microsoft.com/office/powerpoint/2010/main" val="3938242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14</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Financial Strategy </a:t>
            </a:r>
            <a:endParaRPr lang="x-none" dirty="0"/>
          </a:p>
        </p:txBody>
      </p:sp>
      <p:sp>
        <p:nvSpPr>
          <p:cNvPr id="10" name="Content Placeholder 1">
            <a:extLst>
              <a:ext uri="{FF2B5EF4-FFF2-40B4-BE49-F238E27FC236}">
                <a16:creationId xmlns="" xmlns:a16="http://schemas.microsoft.com/office/drawing/2014/main" id="{2BE1A40D-F8C2-4C00-A722-BA17CA5BA41D}"/>
              </a:ext>
            </a:extLst>
          </p:cNvPr>
          <p:cNvSpPr txBox="1">
            <a:spLocks/>
          </p:cNvSpPr>
          <p:nvPr/>
        </p:nvSpPr>
        <p:spPr>
          <a:xfrm>
            <a:off x="405780" y="1472660"/>
            <a:ext cx="10657184"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rPr>
              <a:t>REVENUE </a:t>
            </a:r>
            <a:r>
              <a:rPr lang="en-US" sz="2400" b="1" dirty="0" smtClean="0">
                <a:solidFill>
                  <a:srgbClr val="0070C0"/>
                </a:solidFill>
              </a:rPr>
              <a:t>MODEL</a:t>
            </a:r>
          </a:p>
          <a:p>
            <a:pPr marL="0" indent="0">
              <a:lnSpc>
                <a:spcPct val="100000"/>
              </a:lnSpc>
              <a:spcBef>
                <a:spcPts val="0"/>
              </a:spcBef>
              <a:buNone/>
            </a:pPr>
            <a:r>
              <a:rPr lang="en-US" sz="2400" dirty="0" smtClean="0"/>
              <a:t>the major chunk of revenue will be collected from following categories,</a:t>
            </a:r>
          </a:p>
          <a:p>
            <a:pPr marL="457200" indent="-457200">
              <a:lnSpc>
                <a:spcPct val="100000"/>
              </a:lnSpc>
              <a:spcBef>
                <a:spcPts val="0"/>
              </a:spcBef>
              <a:buAutoNum type="arabicParenR"/>
            </a:pPr>
            <a:r>
              <a:rPr lang="en-US" sz="2400" dirty="0" smtClean="0"/>
              <a:t>All categories of books including all languages spoken in Pakistan (</a:t>
            </a:r>
            <a:r>
              <a:rPr lang="en-US" sz="2400" dirty="0"/>
              <a:t>S</a:t>
            </a:r>
            <a:r>
              <a:rPr lang="en-US" sz="2400" dirty="0" smtClean="0"/>
              <a:t>indhi, </a:t>
            </a:r>
            <a:r>
              <a:rPr lang="en-US" sz="2400" dirty="0" err="1"/>
              <a:t>B</a:t>
            </a:r>
            <a:r>
              <a:rPr lang="en-US" sz="2400" dirty="0" err="1" smtClean="0"/>
              <a:t>alochi</a:t>
            </a:r>
            <a:r>
              <a:rPr lang="en-US" sz="2400" dirty="0" smtClean="0"/>
              <a:t>, </a:t>
            </a:r>
            <a:r>
              <a:rPr lang="en-US" sz="2400" dirty="0"/>
              <a:t>U</a:t>
            </a:r>
            <a:r>
              <a:rPr lang="en-US" sz="2400" dirty="0" smtClean="0"/>
              <a:t>rdu, </a:t>
            </a:r>
            <a:r>
              <a:rPr lang="en-US" sz="2400" dirty="0"/>
              <a:t>P</a:t>
            </a:r>
            <a:r>
              <a:rPr lang="en-US" sz="2400" dirty="0" smtClean="0"/>
              <a:t>ashto </a:t>
            </a:r>
            <a:r>
              <a:rPr lang="en-US" sz="2400" dirty="0" err="1" smtClean="0"/>
              <a:t>etc</a:t>
            </a:r>
            <a:r>
              <a:rPr lang="en-US" sz="2400" dirty="0" smtClean="0"/>
              <a:t>).</a:t>
            </a:r>
          </a:p>
          <a:p>
            <a:pPr marL="457200" indent="-457200">
              <a:lnSpc>
                <a:spcPct val="100000"/>
              </a:lnSpc>
              <a:spcBef>
                <a:spcPts val="0"/>
              </a:spcBef>
              <a:buAutoNum type="arabicParenR"/>
            </a:pPr>
            <a:r>
              <a:rPr lang="en-US" sz="2400" dirty="0" smtClean="0"/>
              <a:t>Magazines which can be sub-categorized in family, children, college, fashion, consumer, trade &amp; business.</a:t>
            </a:r>
            <a:br>
              <a:rPr lang="en-US" sz="2400" dirty="0" smtClean="0"/>
            </a:br>
            <a:r>
              <a:rPr lang="en-US" sz="2400" dirty="0" smtClean="0"/>
              <a:t>Side categories: weekly, monthly, quarterly, every six months, yearly.</a:t>
            </a:r>
          </a:p>
          <a:p>
            <a:pPr marL="457200" indent="-457200">
              <a:lnSpc>
                <a:spcPct val="100000"/>
              </a:lnSpc>
              <a:spcBef>
                <a:spcPts val="0"/>
              </a:spcBef>
              <a:buAutoNum type="arabicParenR"/>
            </a:pPr>
            <a:r>
              <a:rPr lang="en-US" sz="2400" dirty="0" smtClean="0"/>
              <a:t>Used books</a:t>
            </a:r>
          </a:p>
          <a:p>
            <a:pPr marL="457200" indent="-457200">
              <a:lnSpc>
                <a:spcPct val="100000"/>
              </a:lnSpc>
              <a:spcBef>
                <a:spcPts val="0"/>
              </a:spcBef>
              <a:buAutoNum type="arabicParenR"/>
            </a:pPr>
            <a:r>
              <a:rPr lang="en-US" sz="2400" dirty="0" smtClean="0"/>
              <a:t>Donate a book</a:t>
            </a:r>
            <a:br>
              <a:rPr lang="en-US" sz="2400" dirty="0" smtClean="0"/>
            </a:br>
            <a:r>
              <a:rPr lang="en-US" sz="2400" dirty="0" smtClean="0"/>
              <a:t>by courier</a:t>
            </a:r>
            <a:br>
              <a:rPr lang="en-US" sz="2400" dirty="0" smtClean="0"/>
            </a:br>
            <a:r>
              <a:rPr lang="en-US" sz="2400" dirty="0" smtClean="0"/>
              <a:t>or uploaded</a:t>
            </a:r>
          </a:p>
          <a:p>
            <a:pPr marL="457200" indent="-457200">
              <a:lnSpc>
                <a:spcPct val="100000"/>
              </a:lnSpc>
              <a:spcBef>
                <a:spcPts val="0"/>
              </a:spcBef>
              <a:buAutoNum type="arabicParenR"/>
            </a:pPr>
            <a:r>
              <a:rPr lang="en-US" sz="2400" dirty="0" smtClean="0"/>
              <a:t>Membership- 7 day free trial and then it will be charged.</a:t>
            </a:r>
          </a:p>
          <a:p>
            <a:pPr marL="0" indent="0">
              <a:lnSpc>
                <a:spcPct val="100000"/>
              </a:lnSpc>
              <a:spcBef>
                <a:spcPts val="0"/>
              </a:spcBef>
              <a:buNone/>
            </a:pPr>
            <a:endParaRPr lang="en-US" sz="2400" dirty="0"/>
          </a:p>
          <a:p>
            <a:pPr marL="0" indent="0">
              <a:lnSpc>
                <a:spcPct val="100000"/>
              </a:lnSpc>
              <a:spcBef>
                <a:spcPts val="0"/>
              </a:spcBef>
              <a:buNone/>
            </a:pPr>
            <a:endParaRPr lang="en-US" sz="2400" dirty="0" smtClean="0"/>
          </a:p>
          <a:p>
            <a:pPr marL="0" indent="0">
              <a:lnSpc>
                <a:spcPct val="100000"/>
              </a:lnSpc>
              <a:spcBef>
                <a:spcPts val="0"/>
              </a:spcBef>
              <a:buNone/>
            </a:pPr>
            <a:endParaRPr lang="en-US" sz="2400" dirty="0"/>
          </a:p>
          <a:p>
            <a:pPr marL="0" indent="0">
              <a:lnSpc>
                <a:spcPct val="100000"/>
              </a:lnSpc>
              <a:spcBef>
                <a:spcPts val="0"/>
              </a:spcBef>
              <a:buNone/>
            </a:pPr>
            <a:endParaRPr lang="en-US" sz="2400" dirty="0" smtClean="0"/>
          </a:p>
          <a:p>
            <a:pPr marL="0" indent="0">
              <a:lnSpc>
                <a:spcPct val="100000"/>
              </a:lnSpc>
              <a:spcBef>
                <a:spcPts val="0"/>
              </a:spcBef>
              <a:buNone/>
            </a:pPr>
            <a:endParaRPr lang="en-US" sz="2400" dirty="0"/>
          </a:p>
        </p:txBody>
      </p:sp>
    </p:spTree>
    <p:extLst>
      <p:ext uri="{BB962C8B-B14F-4D97-AF65-F5344CB8AC3E}">
        <p14:creationId xmlns:p14="http://schemas.microsoft.com/office/powerpoint/2010/main" val="515265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accent1"/>
            </a:solidFill>
          </a:ln>
        </p:spPr>
        <p:txBody>
          <a:bodyPr>
            <a:normAutofit fontScale="70000" lnSpcReduction="20000"/>
          </a:bodyPr>
          <a:lstStyle/>
          <a:p>
            <a:pPr marL="0" indent="0">
              <a:lnSpc>
                <a:spcPct val="100000"/>
              </a:lnSpc>
              <a:spcBef>
                <a:spcPts val="0"/>
              </a:spcBef>
              <a:buNone/>
            </a:pPr>
            <a:r>
              <a:rPr lang="en-US" sz="2800" b="1" dirty="0" smtClean="0">
                <a:solidFill>
                  <a:srgbClr val="0070C0"/>
                </a:solidFill>
              </a:rPr>
              <a:t>Cash Inflows</a:t>
            </a:r>
            <a:endParaRPr lang="en-US" sz="2800" b="1" dirty="0">
              <a:solidFill>
                <a:srgbClr val="0070C0"/>
              </a:solidFill>
            </a:endParaRPr>
          </a:p>
          <a:p>
            <a:pPr marL="0" indent="0">
              <a:lnSpc>
                <a:spcPct val="100000"/>
              </a:lnSpc>
              <a:spcBef>
                <a:spcPts val="0"/>
              </a:spcBef>
              <a:buNone/>
            </a:pPr>
            <a:r>
              <a:rPr lang="en-US" sz="2800" dirty="0"/>
              <a:t>Cash will be generated through </a:t>
            </a:r>
          </a:p>
          <a:p>
            <a:pPr marL="0" indent="0">
              <a:lnSpc>
                <a:spcPct val="100000"/>
              </a:lnSpc>
              <a:spcBef>
                <a:spcPts val="0"/>
              </a:spcBef>
              <a:buNone/>
            </a:pPr>
            <a:r>
              <a:rPr lang="en-US" sz="2800" dirty="0"/>
              <a:t>-online payment system where user will download the preferred book.</a:t>
            </a:r>
          </a:p>
          <a:p>
            <a:pPr marL="0" indent="0">
              <a:lnSpc>
                <a:spcPct val="100000"/>
              </a:lnSpc>
              <a:spcBef>
                <a:spcPts val="0"/>
              </a:spcBef>
              <a:buNone/>
            </a:pPr>
            <a:r>
              <a:rPr lang="en-US" sz="2800" dirty="0"/>
              <a:t>-order of book.</a:t>
            </a:r>
          </a:p>
          <a:p>
            <a:pPr marL="0" indent="0">
              <a:lnSpc>
                <a:spcPct val="100000"/>
              </a:lnSpc>
              <a:spcBef>
                <a:spcPts val="0"/>
              </a:spcBef>
              <a:buNone/>
            </a:pPr>
            <a:r>
              <a:rPr lang="en-US" sz="2800" dirty="0"/>
              <a:t>-reading the online book.</a:t>
            </a:r>
          </a:p>
          <a:p>
            <a:pPr marL="0" indent="0">
              <a:lnSpc>
                <a:spcPct val="100000"/>
              </a:lnSpc>
              <a:spcBef>
                <a:spcPts val="0"/>
              </a:spcBef>
              <a:buNone/>
            </a:pPr>
            <a:r>
              <a:rPr lang="en-US" sz="2800" dirty="0"/>
              <a:t>-ads promotion.</a:t>
            </a:r>
          </a:p>
          <a:p>
            <a:pPr marL="0" indent="0">
              <a:lnSpc>
                <a:spcPct val="100000"/>
              </a:lnSpc>
              <a:spcBef>
                <a:spcPts val="0"/>
              </a:spcBef>
              <a:buNone/>
            </a:pPr>
            <a:r>
              <a:rPr lang="en-US" sz="2800" dirty="0"/>
              <a:t>-other events promotion.</a:t>
            </a:r>
          </a:p>
          <a:p>
            <a:pPr marL="0" indent="0">
              <a:lnSpc>
                <a:spcPct val="100000"/>
              </a:lnSpc>
              <a:spcBef>
                <a:spcPts val="0"/>
              </a:spcBef>
              <a:buNone/>
            </a:pPr>
            <a:r>
              <a:rPr lang="en-US" sz="2800" dirty="0"/>
              <a:t>-subscription payment.</a:t>
            </a:r>
          </a:p>
          <a:p>
            <a:pPr marL="0" indent="0">
              <a:lnSpc>
                <a:spcPct val="100000"/>
              </a:lnSpc>
              <a:spcBef>
                <a:spcPts val="0"/>
              </a:spcBef>
              <a:buNone/>
            </a:pPr>
            <a:r>
              <a:rPr lang="en-US" sz="2800" dirty="0"/>
              <a:t>-delivery at Rs.20 margin. </a:t>
            </a:r>
          </a:p>
          <a:p>
            <a:pPr marL="0" indent="0">
              <a:lnSpc>
                <a:spcPct val="100000"/>
              </a:lnSpc>
              <a:spcBef>
                <a:spcPts val="0"/>
              </a:spcBef>
              <a:buNone/>
            </a:pPr>
            <a:r>
              <a:rPr lang="en-US" sz="2800" b="1" dirty="0" smtClean="0">
                <a:solidFill>
                  <a:schemeClr val="accent1"/>
                </a:solidFill>
              </a:rPr>
              <a:t>Cash Outflows</a:t>
            </a:r>
            <a:endParaRPr lang="en-US" sz="2800" b="1" dirty="0">
              <a:solidFill>
                <a:schemeClr val="accent1"/>
              </a:solidFill>
            </a:endParaRPr>
          </a:p>
          <a:p>
            <a:pPr marL="0" indent="0">
              <a:lnSpc>
                <a:spcPct val="100000"/>
              </a:lnSpc>
              <a:spcBef>
                <a:spcPts val="0"/>
              </a:spcBef>
              <a:buNone/>
            </a:pPr>
            <a:r>
              <a:rPr lang="en-US" sz="2800" dirty="0" smtClean="0"/>
              <a:t>-Marketing and promotion</a:t>
            </a:r>
          </a:p>
          <a:p>
            <a:pPr marL="0" indent="0">
              <a:lnSpc>
                <a:spcPct val="100000"/>
              </a:lnSpc>
              <a:spcBef>
                <a:spcPts val="0"/>
              </a:spcBef>
              <a:buNone/>
            </a:pPr>
            <a:r>
              <a:rPr lang="en-US" sz="2800" dirty="0" smtClean="0"/>
              <a:t>-telephone</a:t>
            </a:r>
          </a:p>
          <a:p>
            <a:pPr marL="0" indent="0">
              <a:lnSpc>
                <a:spcPct val="100000"/>
              </a:lnSpc>
              <a:spcBef>
                <a:spcPts val="0"/>
              </a:spcBef>
              <a:buNone/>
            </a:pPr>
            <a:r>
              <a:rPr lang="en-US" sz="2800" dirty="0" smtClean="0"/>
              <a:t>-office supplies purchases</a:t>
            </a:r>
          </a:p>
          <a:p>
            <a:pPr marL="0" indent="0">
              <a:lnSpc>
                <a:spcPct val="100000"/>
              </a:lnSpc>
              <a:spcBef>
                <a:spcPts val="0"/>
              </a:spcBef>
              <a:buNone/>
            </a:pPr>
            <a:r>
              <a:rPr lang="en-US" sz="2800" dirty="0" smtClean="0"/>
              <a:t>-bank charges</a:t>
            </a:r>
          </a:p>
          <a:p>
            <a:pPr marL="0" indent="0">
              <a:lnSpc>
                <a:spcPct val="100000"/>
              </a:lnSpc>
              <a:spcBef>
                <a:spcPts val="0"/>
              </a:spcBef>
              <a:buNone/>
            </a:pPr>
            <a:r>
              <a:rPr lang="en-US" sz="2800" dirty="0" smtClean="0"/>
              <a:t>-employer cost</a:t>
            </a:r>
          </a:p>
          <a:p>
            <a:pPr marL="0" indent="0">
              <a:lnSpc>
                <a:spcPct val="100000"/>
              </a:lnSpc>
              <a:spcBef>
                <a:spcPts val="0"/>
              </a:spcBef>
              <a:buNone/>
            </a:pPr>
            <a:r>
              <a:rPr lang="en-US" sz="2800" dirty="0" smtClean="0"/>
              <a:t>-internet account</a:t>
            </a:r>
          </a:p>
          <a:p>
            <a:pPr marL="0" indent="0">
              <a:lnSpc>
                <a:spcPct val="100000"/>
              </a:lnSpc>
              <a:spcBef>
                <a:spcPts val="0"/>
              </a:spcBef>
              <a:buNone/>
            </a:pPr>
            <a:r>
              <a:rPr lang="en-US" sz="2800" dirty="0" smtClean="0"/>
              <a:t>-transaction cost</a:t>
            </a:r>
          </a:p>
          <a:p>
            <a:pPr marL="0" indent="0">
              <a:lnSpc>
                <a:spcPct val="100000"/>
              </a:lnSpc>
              <a:spcBef>
                <a:spcPts val="0"/>
              </a:spcBef>
              <a:buNone/>
            </a:pPr>
            <a:endParaRPr lang="en-US" sz="2800" dirty="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a:solidFill>
                  <a:srgbClr val="0070C0"/>
                </a:solidFill>
              </a:rPr>
              <a:t/>
            </a:r>
            <a:br>
              <a:rPr lang="en-US" dirty="0">
                <a:solidFill>
                  <a:srgbClr val="0070C0"/>
                </a:solidFill>
              </a:rPr>
            </a:br>
            <a:r>
              <a:rPr lang="en-US" dirty="0">
                <a:solidFill>
                  <a:srgbClr val="0070C0"/>
                </a:solidFill>
              </a:rPr>
              <a:t>CASH FLOW PROJECTIONS</a:t>
            </a:r>
            <a:br>
              <a:rPr lang="en-US" dirty="0">
                <a:solidFill>
                  <a:srgbClr val="0070C0"/>
                </a:solidFill>
              </a:rPr>
            </a:br>
            <a:endParaRPr lang="en-US" dirty="0"/>
          </a:p>
        </p:txBody>
      </p:sp>
    </p:spTree>
    <p:extLst>
      <p:ext uri="{BB962C8B-B14F-4D97-AF65-F5344CB8AC3E}">
        <p14:creationId xmlns:p14="http://schemas.microsoft.com/office/powerpoint/2010/main" val="160988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804" y="1196752"/>
            <a:ext cx="7560840" cy="3168352"/>
          </a:xfrm>
        </p:spPr>
      </p:pic>
      <p:sp>
        <p:nvSpPr>
          <p:cNvPr id="3" name="Slide Number Placeholder 2"/>
          <p:cNvSpPr>
            <a:spLocks noGrp="1"/>
          </p:cNvSpPr>
          <p:nvPr>
            <p:ph type="sldNum" sz="quarter" idx="12"/>
          </p:nvPr>
        </p:nvSpPr>
        <p:spPr/>
        <p:txBody>
          <a:bodyPr/>
          <a:lstStyle/>
          <a:p>
            <a:fld id="{2A013F82-EE5E-44EE-A61D-E31C6657F26F}" type="slidenum">
              <a:rPr lang="en-US" smtClean="0"/>
              <a:pPr/>
              <a:t>16</a:t>
            </a:fld>
            <a:endParaRPr lang="en-US" dirty="0"/>
          </a:p>
        </p:txBody>
      </p:sp>
      <p:sp>
        <p:nvSpPr>
          <p:cNvPr id="4" name="Title 3"/>
          <p:cNvSpPr>
            <a:spLocks noGrp="1"/>
          </p:cNvSpPr>
          <p:nvPr>
            <p:ph type="title"/>
          </p:nvPr>
        </p:nvSpPr>
        <p:spPr/>
        <p:txBody>
          <a:bodyPr/>
          <a:lstStyle/>
          <a:p>
            <a:r>
              <a:rPr lang="en-US" dirty="0"/>
              <a:t>Revenue Model &amp; cash flow projection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4" y="4293096"/>
            <a:ext cx="7560840" cy="2353003"/>
          </a:xfrm>
          <a:prstGeom prst="rect">
            <a:avLst/>
          </a:prstGeom>
        </p:spPr>
      </p:pic>
    </p:spTree>
    <p:extLst>
      <p:ext uri="{BB962C8B-B14F-4D97-AF65-F5344CB8AC3E}">
        <p14:creationId xmlns:p14="http://schemas.microsoft.com/office/powerpoint/2010/main" val="333924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Cash </a:t>
            </a:r>
            <a:r>
              <a:rPr lang="en-US" dirty="0" smtClean="0"/>
              <a:t>Inflow</a:t>
            </a:r>
          </a:p>
          <a:p>
            <a:pPr marL="0" indent="0">
              <a:buNone/>
            </a:pPr>
            <a:endParaRPr lang="en-US" dirty="0" smtClean="0"/>
          </a:p>
          <a:p>
            <a:endParaRPr lang="en-US" dirty="0" smtClean="0"/>
          </a:p>
          <a:p>
            <a:r>
              <a:rPr lang="en-US" dirty="0"/>
              <a:t> </a:t>
            </a:r>
            <a:r>
              <a:rPr lang="en-US" dirty="0" smtClean="0"/>
              <a:t>Cash Outflow</a:t>
            </a:r>
          </a:p>
          <a:p>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17</a:t>
            </a:fld>
            <a:endParaRPr lang="en-US" dirty="0"/>
          </a:p>
        </p:txBody>
      </p:sp>
      <p:sp>
        <p:nvSpPr>
          <p:cNvPr id="4" name="Title 3"/>
          <p:cNvSpPr>
            <a:spLocks noGrp="1"/>
          </p:cNvSpPr>
          <p:nvPr>
            <p:ph type="title"/>
          </p:nvPr>
        </p:nvSpPr>
        <p:spPr/>
        <p:txBody>
          <a:bodyPr/>
          <a:lstStyle/>
          <a:p>
            <a:r>
              <a:rPr lang="en-US" dirty="0" smtClean="0"/>
              <a:t>Cash inflow &amp; outflow</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7230" b="71061"/>
          <a:stretch/>
        </p:blipFill>
        <p:spPr>
          <a:xfrm>
            <a:off x="549796" y="2518118"/>
            <a:ext cx="8064896" cy="506438"/>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46178" b="6007"/>
          <a:stretch/>
        </p:blipFill>
        <p:spPr>
          <a:xfrm>
            <a:off x="548135" y="3789040"/>
            <a:ext cx="8066557" cy="2448272"/>
          </a:xfrm>
          <a:prstGeom prst="rect">
            <a:avLst/>
          </a:prstGeom>
        </p:spPr>
      </p:pic>
    </p:spTree>
    <p:extLst>
      <p:ext uri="{BB962C8B-B14F-4D97-AF65-F5344CB8AC3E}">
        <p14:creationId xmlns:p14="http://schemas.microsoft.com/office/powerpoint/2010/main" val="792535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18</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Project Team</a:t>
            </a:r>
            <a:endParaRPr lang="x-none" dirty="0"/>
          </a:p>
        </p:txBody>
      </p:sp>
      <p:sp>
        <p:nvSpPr>
          <p:cNvPr id="5" name="Content Placeholder 1">
            <a:extLst>
              <a:ext uri="{FF2B5EF4-FFF2-40B4-BE49-F238E27FC236}">
                <a16:creationId xmlns="" xmlns:a16="http://schemas.microsoft.com/office/drawing/2014/main" id="{DBCDC979-FE77-4C4B-BFBE-89543DFA0230}"/>
              </a:ext>
            </a:extLst>
          </p:cNvPr>
          <p:cNvSpPr txBox="1">
            <a:spLocks/>
          </p:cNvSpPr>
          <p:nvPr/>
        </p:nvSpPr>
        <p:spPr>
          <a:xfrm>
            <a:off x="405780" y="1844824"/>
            <a:ext cx="10620000" cy="4392488"/>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 </a:t>
            </a:r>
            <a:endParaRPr lang="en-US" sz="2400" dirty="0"/>
          </a:p>
        </p:txBody>
      </p:sp>
      <p:graphicFrame>
        <p:nvGraphicFramePr>
          <p:cNvPr id="12" name="Diagram 11"/>
          <p:cNvGraphicFramePr/>
          <p:nvPr>
            <p:extLst>
              <p:ext uri="{D42A27DB-BD31-4B8C-83A1-F6EECF244321}">
                <p14:modId xmlns:p14="http://schemas.microsoft.com/office/powerpoint/2010/main" val="1192885797"/>
              </p:ext>
            </p:extLst>
          </p:nvPr>
        </p:nvGraphicFramePr>
        <p:xfrm>
          <a:off x="549796" y="1628800"/>
          <a:ext cx="7735350" cy="4292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562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3707565-6BCA-454E-A09A-2E6C7154EEAB}"/>
              </a:ext>
            </a:extLst>
          </p:cNvPr>
          <p:cNvSpPr>
            <a:spLocks noGrp="1"/>
          </p:cNvSpPr>
          <p:nvPr>
            <p:ph type="sldNum" sz="quarter" idx="12"/>
          </p:nvPr>
        </p:nvSpPr>
        <p:spPr/>
        <p:txBody>
          <a:bodyPr/>
          <a:lstStyle/>
          <a:p>
            <a:fld id="{2A013F82-EE5E-44EE-A61D-E31C6657F26F}" type="slidenum">
              <a:rPr lang="en-US" smtClean="0"/>
              <a:pPr/>
              <a:t>19</a:t>
            </a:fld>
            <a:endParaRPr lang="en-US" dirty="0"/>
          </a:p>
        </p:txBody>
      </p:sp>
      <p:sp>
        <p:nvSpPr>
          <p:cNvPr id="3" name="Title 1">
            <a:extLst>
              <a:ext uri="{FF2B5EF4-FFF2-40B4-BE49-F238E27FC236}">
                <a16:creationId xmlns="" xmlns:a16="http://schemas.microsoft.com/office/drawing/2014/main" id="{5608F7E3-8CEF-4F46-A21C-B0DCF7AEC2D9}"/>
              </a:ext>
            </a:extLst>
          </p:cNvPr>
          <p:cNvSpPr txBox="1">
            <a:spLocks/>
          </p:cNvSpPr>
          <p:nvPr/>
        </p:nvSpPr>
        <p:spPr>
          <a:xfrm>
            <a:off x="3646140" y="1700808"/>
            <a:ext cx="5118763" cy="711149"/>
          </a:xfrm>
          <a:prstGeom prst="rect">
            <a:avLst/>
          </a:prstGeom>
        </p:spPr>
        <p:txBody>
          <a:bodyPr/>
          <a:lstStyle>
            <a:lvl1pPr algn="l" defTabSz="914126" rtl="0" eaLnBrk="1" latinLnBrk="0" hangingPunct="1">
              <a:lnSpc>
                <a:spcPct val="90000"/>
              </a:lnSpc>
              <a:spcBef>
                <a:spcPct val="0"/>
              </a:spcBef>
              <a:buNone/>
              <a:defRPr sz="4399" b="1" kern="1200">
                <a:solidFill>
                  <a:srgbClr val="F89119"/>
                </a:solidFill>
                <a:latin typeface="+mj-lt"/>
                <a:ea typeface="+mj-ea"/>
                <a:cs typeface="+mj-cs"/>
              </a:defRPr>
            </a:lvl1pPr>
          </a:lstStyle>
          <a:p>
            <a:pPr algn="ctr"/>
            <a:r>
              <a:rPr lang="en-US" sz="4800" dirty="0"/>
              <a:t>Thank You!</a:t>
            </a:r>
            <a:endParaRPr lang="x-none" sz="4800" dirty="0"/>
          </a:p>
        </p:txBody>
      </p:sp>
    </p:spTree>
    <p:extLst>
      <p:ext uri="{BB962C8B-B14F-4D97-AF65-F5344CB8AC3E}">
        <p14:creationId xmlns:p14="http://schemas.microsoft.com/office/powerpoint/2010/main" val="2013065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FDDE753-1486-44DD-84B6-EC37091CD4A2}"/>
              </a:ext>
            </a:extLst>
          </p:cNvPr>
          <p:cNvSpPr>
            <a:spLocks noGrp="1"/>
          </p:cNvSpPr>
          <p:nvPr>
            <p:ph type="sldNum" sz="quarter" idx="12"/>
          </p:nvPr>
        </p:nvSpPr>
        <p:spPr/>
        <p:txBody>
          <a:bodyPr/>
          <a:lstStyle/>
          <a:p>
            <a:fld id="{2A013F82-EE5E-44EE-A61D-E31C6657F26F}" type="slidenum">
              <a:rPr lang="en-US" smtClean="0"/>
              <a:pPr/>
              <a:t>2</a:t>
            </a:fld>
            <a:endParaRPr lang="en-US" dirty="0"/>
          </a:p>
        </p:txBody>
      </p:sp>
      <p:sp>
        <p:nvSpPr>
          <p:cNvPr id="3" name="Title 2">
            <a:extLst>
              <a:ext uri="{FF2B5EF4-FFF2-40B4-BE49-F238E27FC236}">
                <a16:creationId xmlns="" xmlns:a16="http://schemas.microsoft.com/office/drawing/2014/main" id="{71A204B2-DA0F-4C01-9C97-0267D640D7C1}"/>
              </a:ext>
            </a:extLst>
          </p:cNvPr>
          <p:cNvSpPr>
            <a:spLocks noGrp="1"/>
          </p:cNvSpPr>
          <p:nvPr>
            <p:ph type="title"/>
          </p:nvPr>
        </p:nvSpPr>
        <p:spPr/>
        <p:txBody>
          <a:bodyPr/>
          <a:lstStyle/>
          <a:p>
            <a:r>
              <a:rPr lang="en-US" dirty="0"/>
              <a:t>One Sentence Pitch</a:t>
            </a:r>
            <a:endParaRPr lang="x-none" dirty="0"/>
          </a:p>
        </p:txBody>
      </p:sp>
      <p:sp>
        <p:nvSpPr>
          <p:cNvPr id="4" name="Content Placeholder 1">
            <a:extLst>
              <a:ext uri="{FF2B5EF4-FFF2-40B4-BE49-F238E27FC236}">
                <a16:creationId xmlns="" xmlns:a16="http://schemas.microsoft.com/office/drawing/2014/main" id="{7A113441-C65F-4033-A28C-E40E8E96FA33}"/>
              </a:ext>
            </a:extLst>
          </p:cNvPr>
          <p:cNvSpPr txBox="1">
            <a:spLocks/>
          </p:cNvSpPr>
          <p:nvPr/>
        </p:nvSpPr>
        <p:spPr>
          <a:xfrm>
            <a:off x="477786" y="1669950"/>
            <a:ext cx="10369153" cy="4567362"/>
          </a:xfrm>
          <a:prstGeom prst="rect">
            <a:avLst/>
          </a:prstGeom>
        </p:spPr>
        <p:txBody>
          <a:bodyPr>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lnSpc>
                <a:spcPct val="114000"/>
              </a:lnSpc>
              <a:spcBef>
                <a:spcPts val="0"/>
              </a:spcBef>
              <a:buNone/>
            </a:pPr>
            <a:r>
              <a:rPr lang="en-US" sz="3200" dirty="0" smtClean="0">
                <a:solidFill>
                  <a:srgbClr val="424342"/>
                </a:solidFill>
              </a:rPr>
              <a:t>Our team is developing a website to help Pakistani Authors  promoting themselves at a higher platform however there is no such website which only publish and promote Pakistani books. </a:t>
            </a:r>
          </a:p>
          <a:p>
            <a:pPr marL="0" indent="0" algn="ctr">
              <a:lnSpc>
                <a:spcPct val="114000"/>
              </a:lnSpc>
              <a:spcBef>
                <a:spcPts val="0"/>
              </a:spcBef>
              <a:buNone/>
            </a:pPr>
            <a:r>
              <a:rPr lang="en-US" sz="2400" dirty="0" smtClean="0">
                <a:solidFill>
                  <a:srgbClr val="424342"/>
                </a:solidFill>
              </a:rPr>
              <a:t>(Please </a:t>
            </a:r>
            <a:r>
              <a:rPr lang="en-US" sz="2400" dirty="0">
                <a:solidFill>
                  <a:srgbClr val="424342"/>
                </a:solidFill>
              </a:rPr>
              <a:t>be specific and focused; see notes below for help.)</a:t>
            </a:r>
          </a:p>
        </p:txBody>
      </p:sp>
    </p:spTree>
    <p:extLst>
      <p:ext uri="{BB962C8B-B14F-4D97-AF65-F5344CB8AC3E}">
        <p14:creationId xmlns:p14="http://schemas.microsoft.com/office/powerpoint/2010/main" val="87192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3</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Introduction</a:t>
            </a:r>
            <a:endParaRPr lang="x-none" dirty="0"/>
          </a:p>
        </p:txBody>
      </p:sp>
      <p:sp>
        <p:nvSpPr>
          <p:cNvPr id="5" name="Content Placeholder 1">
            <a:extLst>
              <a:ext uri="{FF2B5EF4-FFF2-40B4-BE49-F238E27FC236}">
                <a16:creationId xmlns="" xmlns:a16="http://schemas.microsoft.com/office/drawing/2014/main" id="{DBCDC979-FE77-4C4B-BFBE-89543DFA0230}"/>
              </a:ext>
            </a:extLst>
          </p:cNvPr>
          <p:cNvSpPr txBox="1">
            <a:spLocks/>
          </p:cNvSpPr>
          <p:nvPr/>
        </p:nvSpPr>
        <p:spPr>
          <a:xfrm>
            <a:off x="405780" y="1472660"/>
            <a:ext cx="5220000" cy="2718702"/>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a:solidFill>
                  <a:srgbClr val="0070C0"/>
                </a:solidFill>
              </a:rPr>
              <a:t>ORGANIZATION</a:t>
            </a:r>
          </a:p>
          <a:p>
            <a:pPr marL="0" indent="0">
              <a:lnSpc>
                <a:spcPct val="100000"/>
              </a:lnSpc>
              <a:spcBef>
                <a:spcPts val="0"/>
              </a:spcBef>
              <a:buFont typeface="Arial" panose="020B0604020202020204" pitchFamily="34" charset="0"/>
              <a:buNone/>
            </a:pPr>
            <a:r>
              <a:rPr lang="en-US" sz="2400" dirty="0"/>
              <a:t>Name </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None/>
            </a:pPr>
            <a:r>
              <a:rPr lang="en-US" sz="2400" b="1" dirty="0">
                <a:solidFill>
                  <a:srgbClr val="0070C0"/>
                </a:solidFill>
              </a:rPr>
              <a:t>MISSION</a:t>
            </a:r>
          </a:p>
          <a:p>
            <a:pPr marL="0" indent="0">
              <a:lnSpc>
                <a:spcPct val="100000"/>
              </a:lnSpc>
              <a:spcBef>
                <a:spcPts val="0"/>
              </a:spcBef>
              <a:buNone/>
            </a:pPr>
            <a:r>
              <a:rPr lang="en-US" sz="2400" dirty="0" smtClean="0"/>
              <a:t>Our mission is to dispense a platform for Pakistani authors to promote their published books.</a:t>
            </a:r>
            <a:endParaRPr lang="en-US" sz="2400" dirty="0"/>
          </a:p>
        </p:txBody>
      </p:sp>
      <p:sp>
        <p:nvSpPr>
          <p:cNvPr id="10" name="Content Placeholder 1">
            <a:extLst>
              <a:ext uri="{FF2B5EF4-FFF2-40B4-BE49-F238E27FC236}">
                <a16:creationId xmlns="" xmlns:a16="http://schemas.microsoft.com/office/drawing/2014/main" id="{2BE1A40D-F8C2-4C00-A722-BA17CA5BA41D}"/>
              </a:ext>
            </a:extLst>
          </p:cNvPr>
          <p:cNvSpPr txBox="1">
            <a:spLocks/>
          </p:cNvSpPr>
          <p:nvPr/>
        </p:nvSpPr>
        <p:spPr>
          <a:xfrm>
            <a:off x="5806380" y="1472660"/>
            <a:ext cx="5220000" cy="3396500"/>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rPr>
              <a:t>PROJECT DIRECTOR</a:t>
            </a:r>
          </a:p>
          <a:p>
            <a:pPr marL="0" indent="0">
              <a:lnSpc>
                <a:spcPct val="100000"/>
              </a:lnSpc>
              <a:spcBef>
                <a:spcPts val="0"/>
              </a:spcBef>
              <a:buNone/>
            </a:pPr>
            <a:r>
              <a:rPr lang="en-US" sz="2400" dirty="0"/>
              <a:t>Text</a:t>
            </a:r>
          </a:p>
          <a:p>
            <a:pPr marL="0" indent="0">
              <a:lnSpc>
                <a:spcPct val="100000"/>
              </a:lnSpc>
              <a:spcBef>
                <a:spcPts val="0"/>
              </a:spcBef>
              <a:buNone/>
            </a:pPr>
            <a:endParaRPr lang="en-US" sz="1600" dirty="0"/>
          </a:p>
          <a:p>
            <a:pPr marL="0" indent="0">
              <a:lnSpc>
                <a:spcPct val="100000"/>
              </a:lnSpc>
              <a:spcBef>
                <a:spcPts val="0"/>
              </a:spcBef>
              <a:buNone/>
            </a:pPr>
            <a:r>
              <a:rPr lang="en-US" sz="2400" b="1" dirty="0">
                <a:solidFill>
                  <a:srgbClr val="0070C0"/>
                </a:solidFill>
              </a:rPr>
              <a:t>BUDGET</a:t>
            </a:r>
          </a:p>
          <a:p>
            <a:pPr marL="0" indent="0">
              <a:lnSpc>
                <a:spcPct val="100000"/>
              </a:lnSpc>
              <a:spcBef>
                <a:spcPts val="0"/>
              </a:spcBef>
              <a:buNone/>
            </a:pPr>
            <a:r>
              <a:rPr lang="en-US" sz="2400" dirty="0"/>
              <a:t>PKR </a:t>
            </a:r>
            <a:r>
              <a:rPr lang="en-US" sz="2400" dirty="0" smtClean="0"/>
              <a:t>836,000</a:t>
            </a:r>
            <a:endParaRPr lang="en-US" sz="2400" dirty="0"/>
          </a:p>
          <a:p>
            <a:pPr marL="0" indent="0">
              <a:lnSpc>
                <a:spcPct val="100000"/>
              </a:lnSpc>
              <a:spcBef>
                <a:spcPts val="0"/>
              </a:spcBef>
              <a:buNone/>
            </a:pPr>
            <a:endParaRPr lang="en-US" sz="1600" dirty="0"/>
          </a:p>
          <a:p>
            <a:pPr marL="0" indent="0">
              <a:lnSpc>
                <a:spcPct val="100000"/>
              </a:lnSpc>
              <a:spcBef>
                <a:spcPts val="0"/>
              </a:spcBef>
              <a:buNone/>
            </a:pPr>
            <a:r>
              <a:rPr lang="en-US" sz="2400" b="1" dirty="0">
                <a:solidFill>
                  <a:srgbClr val="0070C0"/>
                </a:solidFill>
              </a:rPr>
              <a:t>CORE TECHNOLOGY</a:t>
            </a:r>
          </a:p>
          <a:p>
            <a:pPr marL="0" indent="0">
              <a:lnSpc>
                <a:spcPct val="100000"/>
              </a:lnSpc>
              <a:spcBef>
                <a:spcPts val="0"/>
              </a:spcBef>
              <a:buNone/>
            </a:pPr>
            <a:r>
              <a:rPr lang="en-US" sz="2400" dirty="0"/>
              <a:t>Please see notes below.  </a:t>
            </a:r>
          </a:p>
          <a:p>
            <a:pPr marL="0" indent="0">
              <a:lnSpc>
                <a:spcPct val="100000"/>
              </a:lnSpc>
              <a:spcBef>
                <a:spcPts val="0"/>
              </a:spcBef>
              <a:buNone/>
            </a:pPr>
            <a:endParaRPr lang="en-US" sz="2400" dirty="0"/>
          </a:p>
        </p:txBody>
      </p:sp>
      <p:sp>
        <p:nvSpPr>
          <p:cNvPr id="11" name="TextBox 10">
            <a:extLst>
              <a:ext uri="{FF2B5EF4-FFF2-40B4-BE49-F238E27FC236}">
                <a16:creationId xmlns="" xmlns:a16="http://schemas.microsoft.com/office/drawing/2014/main" id="{33373624-7FE6-4C28-8C7F-B880C2753999}"/>
              </a:ext>
            </a:extLst>
          </p:cNvPr>
          <p:cNvSpPr txBox="1"/>
          <p:nvPr/>
        </p:nvSpPr>
        <p:spPr>
          <a:xfrm>
            <a:off x="9979753" y="495209"/>
            <a:ext cx="1296144" cy="646331"/>
          </a:xfrm>
          <a:prstGeom prst="rect">
            <a:avLst/>
          </a:prstGeom>
          <a:noFill/>
        </p:spPr>
        <p:txBody>
          <a:bodyPr wrap="square" rtlCol="0">
            <a:spAutoFit/>
          </a:bodyPr>
          <a:lstStyle/>
          <a:p>
            <a:pPr algn="ctr"/>
            <a:r>
              <a:rPr lang="en-US" dirty="0"/>
              <a:t>COMPANY LOGO</a:t>
            </a:r>
            <a:endParaRPr lang="x-none" dirty="0"/>
          </a:p>
        </p:txBody>
      </p:sp>
      <p:sp>
        <p:nvSpPr>
          <p:cNvPr id="7" name="Content Placeholder 1">
            <a:extLst>
              <a:ext uri="{FF2B5EF4-FFF2-40B4-BE49-F238E27FC236}">
                <a16:creationId xmlns="" xmlns:a16="http://schemas.microsoft.com/office/drawing/2014/main" id="{64E24B7B-946E-43D5-BF73-A140A7F14A60}"/>
              </a:ext>
            </a:extLst>
          </p:cNvPr>
          <p:cNvSpPr txBox="1">
            <a:spLocks/>
          </p:cNvSpPr>
          <p:nvPr/>
        </p:nvSpPr>
        <p:spPr>
          <a:xfrm>
            <a:off x="405780" y="4191362"/>
            <a:ext cx="10620600" cy="2261974"/>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rPr>
              <a:t>OBJECTIVES</a:t>
            </a:r>
          </a:p>
          <a:p>
            <a:pPr marL="0" indent="0">
              <a:lnSpc>
                <a:spcPct val="100000"/>
              </a:lnSpc>
              <a:spcBef>
                <a:spcPts val="0"/>
              </a:spcBef>
              <a:buNone/>
            </a:pPr>
            <a:r>
              <a:rPr lang="en-US" sz="2400" dirty="0" smtClean="0"/>
              <a:t>The core objective is to facilitate users to purchase books online which help improve their reading convention and allow authors to promote their published books.</a:t>
            </a:r>
            <a:endParaRPr lang="en-US" sz="2400" dirty="0"/>
          </a:p>
        </p:txBody>
      </p:sp>
    </p:spTree>
    <p:extLst>
      <p:ext uri="{BB962C8B-B14F-4D97-AF65-F5344CB8AC3E}">
        <p14:creationId xmlns:p14="http://schemas.microsoft.com/office/powerpoint/2010/main" val="107175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4</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The Problem</a:t>
            </a:r>
          </a:p>
        </p:txBody>
      </p:sp>
      <p:sp>
        <p:nvSpPr>
          <p:cNvPr id="5" name="Content Placeholder 1">
            <a:extLst>
              <a:ext uri="{FF2B5EF4-FFF2-40B4-BE49-F238E27FC236}">
                <a16:creationId xmlns="" xmlns:a16="http://schemas.microsoft.com/office/drawing/2014/main" id="{DBCDC979-FE77-4C4B-BFBE-89543DFA0230}"/>
              </a:ext>
            </a:extLst>
          </p:cNvPr>
          <p:cNvSpPr txBox="1">
            <a:spLocks/>
          </p:cNvSpPr>
          <p:nvPr/>
        </p:nvSpPr>
        <p:spPr>
          <a:xfrm>
            <a:off x="405780" y="1472660"/>
            <a:ext cx="10620000"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 There seems to be many websites named as online book stores for Pakistan, but no website promotes our Pakistani authors neither any website is properly developed with all the feature and utilities that can build up a reader interest or a platform where authors can sell their books and readers can specifically buy from. However many websites exist that claims to be Pakistan largest online book stores but does not seems to fulfill the claim. Those website contains scattered data there don’t even exist proper profiles of authors and specifically the books published by those authors. A reader will always search for the best and ease of access to his desired data.</a:t>
            </a:r>
            <a:endParaRPr lang="en-US" sz="2400" dirty="0"/>
          </a:p>
        </p:txBody>
      </p:sp>
    </p:spTree>
    <p:extLst>
      <p:ext uri="{BB962C8B-B14F-4D97-AF65-F5344CB8AC3E}">
        <p14:creationId xmlns:p14="http://schemas.microsoft.com/office/powerpoint/2010/main" val="11759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Amazon website </a:t>
            </a:r>
            <a:r>
              <a:rPr lang="en-US" dirty="0">
                <a:hlinkClick r:id="rId2"/>
              </a:rPr>
              <a:t>https://www.amazon.com</a:t>
            </a:r>
            <a:r>
              <a:rPr lang="en-US" dirty="0" smtClean="0">
                <a:hlinkClick r:id="rId2"/>
              </a:rPr>
              <a:t>/</a:t>
            </a:r>
            <a:endParaRPr lang="en-US" dirty="0" smtClean="0"/>
          </a:p>
          <a:p>
            <a:r>
              <a:rPr lang="en-US" dirty="0" smtClean="0"/>
              <a:t>International online </a:t>
            </a:r>
            <a:r>
              <a:rPr lang="en-US" dirty="0"/>
              <a:t>bookstore </a:t>
            </a:r>
            <a:r>
              <a:rPr lang="en-US" dirty="0" smtClean="0"/>
              <a:t>site </a:t>
            </a:r>
            <a:r>
              <a:rPr lang="en-US" dirty="0" smtClean="0">
                <a:hlinkClick r:id="rId3"/>
              </a:rPr>
              <a:t>https</a:t>
            </a:r>
            <a:r>
              <a:rPr lang="en-US" dirty="0">
                <a:hlinkClick r:id="rId3"/>
              </a:rPr>
              <a:t>://www.betterworldbooks.com</a:t>
            </a:r>
            <a:r>
              <a:rPr lang="en-US" dirty="0" smtClean="0">
                <a:hlinkClick r:id="rId3"/>
              </a:rPr>
              <a:t>/</a:t>
            </a:r>
            <a:endParaRPr lang="en-US" dirty="0" smtClean="0"/>
          </a:p>
          <a:p>
            <a:r>
              <a:rPr lang="en-US" dirty="0" smtClean="0"/>
              <a:t>Pakistan Online </a:t>
            </a:r>
            <a:r>
              <a:rPr lang="en-US" dirty="0"/>
              <a:t>books Marketplace </a:t>
            </a:r>
            <a:r>
              <a:rPr lang="en-US" dirty="0">
                <a:hlinkClick r:id="rId4"/>
              </a:rPr>
              <a:t>https://www.kitabain.com</a:t>
            </a:r>
            <a:r>
              <a:rPr lang="en-US" dirty="0" smtClean="0">
                <a:hlinkClick r:id="rId4"/>
              </a:rPr>
              <a:t>/</a:t>
            </a:r>
            <a:endParaRPr lang="en-US" dirty="0"/>
          </a:p>
          <a:p>
            <a:endParaRPr lang="en-US" dirty="0" smtClean="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5</a:t>
            </a:fld>
            <a:endParaRPr lang="en-US" dirty="0"/>
          </a:p>
        </p:txBody>
      </p:sp>
      <p:sp>
        <p:nvSpPr>
          <p:cNvPr id="4" name="Title 3"/>
          <p:cNvSpPr>
            <a:spLocks noGrp="1"/>
          </p:cNvSpPr>
          <p:nvPr>
            <p:ph type="title"/>
          </p:nvPr>
        </p:nvSpPr>
        <p:spPr/>
        <p:txBody>
          <a:bodyPr/>
          <a:lstStyle/>
          <a:p>
            <a:r>
              <a:rPr lang="en-US" dirty="0" smtClean="0"/>
              <a:t>Problem Cont..</a:t>
            </a:r>
            <a:br>
              <a:rPr lang="en-US" dirty="0" smtClean="0"/>
            </a:br>
            <a:r>
              <a:rPr lang="en-US" dirty="0" smtClean="0"/>
              <a:t>References of other websites</a:t>
            </a:r>
            <a:endParaRPr lang="en-US" dirty="0"/>
          </a:p>
        </p:txBody>
      </p:sp>
    </p:spTree>
    <p:extLst>
      <p:ext uri="{BB962C8B-B14F-4D97-AF65-F5344CB8AC3E}">
        <p14:creationId xmlns:p14="http://schemas.microsoft.com/office/powerpoint/2010/main" val="143321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6</a:t>
            </a:fld>
            <a:endParaRPr lang="en-US" dirty="0"/>
          </a:p>
        </p:txBody>
      </p:sp>
      <p:sp>
        <p:nvSpPr>
          <p:cNvPr id="4" name="Title 3">
            <a:extLst>
              <a:ext uri="{FF2B5EF4-FFF2-40B4-BE49-F238E27FC236}">
                <a16:creationId xmlns="" xmlns:a16="http://schemas.microsoft.com/office/drawing/2014/main" id="{446633AA-FFCA-4D27-B16A-CAA50E631E2E}"/>
              </a:ext>
            </a:extLst>
          </p:cNvPr>
          <p:cNvSpPr>
            <a:spLocks noGrp="1"/>
          </p:cNvSpPr>
          <p:nvPr>
            <p:ph type="title"/>
          </p:nvPr>
        </p:nvSpPr>
        <p:spPr/>
        <p:txBody>
          <a:bodyPr/>
          <a:lstStyle/>
          <a:p>
            <a:r>
              <a:rPr lang="en-US" dirty="0"/>
              <a:t>The Solution to the Problem</a:t>
            </a:r>
          </a:p>
        </p:txBody>
      </p:sp>
      <p:sp>
        <p:nvSpPr>
          <p:cNvPr id="5" name="Content Placeholder 1">
            <a:extLst>
              <a:ext uri="{FF2B5EF4-FFF2-40B4-BE49-F238E27FC236}">
                <a16:creationId xmlns="" xmlns:a16="http://schemas.microsoft.com/office/drawing/2014/main" id="{DBCDC979-FE77-4C4B-BFBE-89543DFA0230}"/>
              </a:ext>
            </a:extLst>
          </p:cNvPr>
          <p:cNvSpPr txBox="1">
            <a:spLocks/>
          </p:cNvSpPr>
          <p:nvPr/>
        </p:nvSpPr>
        <p:spPr>
          <a:xfrm>
            <a:off x="405780" y="1472660"/>
            <a:ext cx="10620000" cy="4764652"/>
          </a:xfrm>
          <a:prstGeom prst="rect">
            <a:avLst/>
          </a:prstGeom>
          <a:noFill/>
        </p:spPr>
        <p:txBody>
          <a:bodyPr vert="horz" lIns="91440" tIns="45720" rIns="91440" bIns="45720" rtlCol="0">
            <a:normAutofit fontScale="92500"/>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We are willing to develop a Pakistan Online Book Store which will only support and promote our Pakistani writers, help them to promote their books and provide them a platform to sell their books to targeted audience. Our website will provide all the features that can build up a reader interest also suggesting the books as per his/her interest. </a:t>
            </a:r>
          </a:p>
          <a:p>
            <a:pPr marL="0" indent="0">
              <a:lnSpc>
                <a:spcPct val="100000"/>
              </a:lnSpc>
              <a:spcBef>
                <a:spcPts val="0"/>
              </a:spcBef>
              <a:buNone/>
            </a:pPr>
            <a:r>
              <a:rPr lang="en-US" sz="2400" dirty="0"/>
              <a:t>Loving book readers can now browse multiple book sellers from one source and select required titles at comparative rates from their homes</a:t>
            </a:r>
            <a:r>
              <a:rPr lang="en-US" sz="2400" dirty="0" smtClean="0"/>
              <a:t>.</a:t>
            </a:r>
            <a:r>
              <a:rPr lang="en-US" sz="2000" dirty="0"/>
              <a:t> </a:t>
            </a:r>
            <a:r>
              <a:rPr lang="en-US" sz="2400" dirty="0"/>
              <a:t>Book sellers will also reach up to maximum users all around Pakistan </a:t>
            </a:r>
            <a:r>
              <a:rPr lang="en-US" sz="2400" dirty="0" smtClean="0"/>
              <a:t>through our Online Book Store.</a:t>
            </a:r>
            <a:r>
              <a:rPr lang="en-US" sz="3200" dirty="0"/>
              <a:t> </a:t>
            </a:r>
            <a:r>
              <a:rPr lang="en-US" sz="2400" dirty="0" smtClean="0"/>
              <a:t>The </a:t>
            </a:r>
            <a:r>
              <a:rPr lang="en-US" sz="2400" dirty="0"/>
              <a:t>core objective of the </a:t>
            </a:r>
            <a:r>
              <a:rPr lang="en-US" sz="2400" dirty="0" smtClean="0"/>
              <a:t>Online Book Store is to  </a:t>
            </a:r>
            <a:r>
              <a:rPr lang="en-US" sz="2400" dirty="0"/>
              <a:t>facilitate communities in Pakistan and provide accessibility of books in all parts of Pakistan so that reading habit can be improved.</a:t>
            </a:r>
          </a:p>
          <a:p>
            <a:pPr marL="0" indent="0">
              <a:lnSpc>
                <a:spcPct val="100000"/>
              </a:lnSpc>
              <a:spcBef>
                <a:spcPts val="0"/>
              </a:spcBef>
              <a:buNone/>
            </a:pPr>
            <a:endParaRPr lang="en-US" sz="3300" dirty="0" smtClean="0"/>
          </a:p>
          <a:p>
            <a:pPr marL="0" indent="0">
              <a:lnSpc>
                <a:spcPct val="100000"/>
              </a:lnSpc>
              <a:spcBef>
                <a:spcPts val="0"/>
              </a:spcBef>
              <a:buFont typeface="Arial" panose="020B0604020202020204" pitchFamily="34" charset="0"/>
              <a:buNone/>
            </a:pPr>
            <a:endParaRPr lang="en-US" sz="2400" dirty="0" smtClean="0"/>
          </a:p>
          <a:p>
            <a:pPr marL="0" indent="0">
              <a:lnSpc>
                <a:spcPct val="100000"/>
              </a:lnSpc>
              <a:spcBef>
                <a:spcPts val="0"/>
              </a:spcBef>
              <a:buFont typeface="Arial" panose="020B0604020202020204" pitchFamily="34" charset="0"/>
              <a:buNone/>
            </a:pPr>
            <a:r>
              <a:rPr lang="en-US" sz="2400" dirty="0" smtClean="0"/>
              <a:t>  </a:t>
            </a:r>
          </a:p>
          <a:p>
            <a:pPr marL="0" indent="0">
              <a:lnSpc>
                <a:spcPct val="100000"/>
              </a:lnSpc>
              <a:spcBef>
                <a:spcPts val="0"/>
              </a:spcBef>
              <a:buFont typeface="Arial" panose="020B0604020202020204" pitchFamily="34" charset="0"/>
              <a:buNone/>
            </a:pPr>
            <a:endParaRPr lang="en-US" sz="2400" dirty="0"/>
          </a:p>
          <a:p>
            <a:pPr marL="0" indent="0">
              <a:lnSpc>
                <a:spcPct val="100000"/>
              </a:lnSpc>
              <a:spcBef>
                <a:spcPts val="0"/>
              </a:spcBef>
              <a:buFont typeface="Arial" panose="020B0604020202020204" pitchFamily="34" charset="0"/>
              <a:buNone/>
            </a:pPr>
            <a:endParaRPr lang="en-US" sz="2400" dirty="0"/>
          </a:p>
        </p:txBody>
      </p:sp>
    </p:spTree>
    <p:extLst>
      <p:ext uri="{BB962C8B-B14F-4D97-AF65-F5344CB8AC3E}">
        <p14:creationId xmlns:p14="http://schemas.microsoft.com/office/powerpoint/2010/main" val="194416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lnSpc>
                <a:spcPct val="100000"/>
              </a:lnSpc>
              <a:spcBef>
                <a:spcPts val="0"/>
              </a:spcBef>
              <a:buNone/>
            </a:pPr>
            <a:r>
              <a:rPr lang="en-US" sz="2800" dirty="0"/>
              <a:t>A reader can:</a:t>
            </a:r>
          </a:p>
          <a:p>
            <a:pPr>
              <a:lnSpc>
                <a:spcPct val="100000"/>
              </a:lnSpc>
              <a:spcBef>
                <a:spcPts val="0"/>
              </a:spcBef>
            </a:pPr>
            <a:r>
              <a:rPr lang="en-US" sz="2800" dirty="0"/>
              <a:t>Login </a:t>
            </a:r>
          </a:p>
          <a:p>
            <a:pPr>
              <a:lnSpc>
                <a:spcPct val="100000"/>
              </a:lnSpc>
              <a:spcBef>
                <a:spcPts val="0"/>
              </a:spcBef>
            </a:pPr>
            <a:r>
              <a:rPr lang="en-US" sz="2800" dirty="0"/>
              <a:t>Purchase a book </a:t>
            </a:r>
          </a:p>
          <a:p>
            <a:pPr>
              <a:lnSpc>
                <a:spcPct val="100000"/>
              </a:lnSpc>
              <a:spcBef>
                <a:spcPts val="0"/>
              </a:spcBef>
            </a:pPr>
            <a:r>
              <a:rPr lang="en-US" sz="2800" dirty="0"/>
              <a:t>Download a book </a:t>
            </a:r>
          </a:p>
          <a:p>
            <a:pPr>
              <a:lnSpc>
                <a:spcPct val="100000"/>
              </a:lnSpc>
              <a:spcBef>
                <a:spcPts val="0"/>
              </a:spcBef>
            </a:pPr>
            <a:r>
              <a:rPr lang="en-US" sz="2800" dirty="0" smtClean="0"/>
              <a:t>Check and submit </a:t>
            </a:r>
            <a:r>
              <a:rPr lang="en-US" sz="2800" dirty="0"/>
              <a:t>the </a:t>
            </a:r>
            <a:r>
              <a:rPr lang="en-US" sz="2800" dirty="0" smtClean="0"/>
              <a:t>review</a:t>
            </a:r>
          </a:p>
          <a:p>
            <a:pPr>
              <a:lnSpc>
                <a:spcPct val="100000"/>
              </a:lnSpc>
              <a:spcBef>
                <a:spcPts val="0"/>
              </a:spcBef>
            </a:pPr>
            <a:r>
              <a:rPr lang="en-US" sz="2800" dirty="0" smtClean="0"/>
              <a:t>rating the </a:t>
            </a:r>
            <a:r>
              <a:rPr lang="en-US" sz="2800" dirty="0"/>
              <a:t>Author</a:t>
            </a:r>
          </a:p>
          <a:p>
            <a:pPr>
              <a:lnSpc>
                <a:spcPct val="100000"/>
              </a:lnSpc>
              <a:spcBef>
                <a:spcPts val="0"/>
              </a:spcBef>
            </a:pPr>
            <a:r>
              <a:rPr lang="en-US" sz="2800" dirty="0" smtClean="0"/>
              <a:t>Suggest books </a:t>
            </a:r>
            <a:r>
              <a:rPr lang="en-US" sz="2800" dirty="0"/>
              <a:t>to anyone </a:t>
            </a:r>
          </a:p>
          <a:p>
            <a:pPr>
              <a:lnSpc>
                <a:spcPct val="100000"/>
              </a:lnSpc>
              <a:spcBef>
                <a:spcPts val="0"/>
              </a:spcBef>
            </a:pPr>
            <a:r>
              <a:rPr lang="en-US" sz="2800" dirty="0" smtClean="0"/>
              <a:t>Share books </a:t>
            </a:r>
            <a:r>
              <a:rPr lang="en-US" sz="2800" dirty="0"/>
              <a:t>online</a:t>
            </a:r>
          </a:p>
          <a:p>
            <a:pPr>
              <a:lnSpc>
                <a:spcPct val="100000"/>
              </a:lnSpc>
              <a:spcBef>
                <a:spcPts val="0"/>
              </a:spcBef>
            </a:pPr>
            <a:r>
              <a:rPr lang="en-US" sz="2800" dirty="0"/>
              <a:t>Can add to </a:t>
            </a:r>
            <a:r>
              <a:rPr lang="en-US" sz="2800" dirty="0" smtClean="0"/>
              <a:t>cart </a:t>
            </a:r>
            <a:r>
              <a:rPr lang="en-US" sz="2800" dirty="0"/>
              <a:t>to buy later. </a:t>
            </a:r>
          </a:p>
          <a:p>
            <a:pPr>
              <a:lnSpc>
                <a:spcPct val="100000"/>
              </a:lnSpc>
              <a:spcBef>
                <a:spcPts val="0"/>
              </a:spcBef>
            </a:pPr>
            <a:r>
              <a:rPr lang="en-US" sz="2800" dirty="0"/>
              <a:t>Gift a </a:t>
            </a:r>
            <a:r>
              <a:rPr lang="en-US" sz="2800" dirty="0" smtClean="0"/>
              <a:t>book</a:t>
            </a:r>
          </a:p>
          <a:p>
            <a:pPr>
              <a:lnSpc>
                <a:spcPct val="100000"/>
              </a:lnSpc>
              <a:spcBef>
                <a:spcPts val="0"/>
              </a:spcBef>
            </a:pPr>
            <a:r>
              <a:rPr lang="en-US" sz="2800" dirty="0" smtClean="0"/>
              <a:t>Review friends recommendations </a:t>
            </a:r>
          </a:p>
          <a:p>
            <a:pPr>
              <a:lnSpc>
                <a:spcPct val="100000"/>
              </a:lnSpc>
              <a:spcBef>
                <a:spcPts val="0"/>
              </a:spcBef>
            </a:pPr>
            <a:r>
              <a:rPr lang="en-US" sz="2800" dirty="0" smtClean="0"/>
              <a:t>User can search book using book title, </a:t>
            </a:r>
            <a:r>
              <a:rPr lang="en-US" sz="2800" dirty="0" err="1" smtClean="0"/>
              <a:t>isbn</a:t>
            </a:r>
            <a:endParaRPr lang="en-US" sz="2800" dirty="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7</a:t>
            </a:fld>
            <a:endParaRPr lang="en-US" dirty="0"/>
          </a:p>
        </p:txBody>
      </p:sp>
      <p:sp>
        <p:nvSpPr>
          <p:cNvPr id="4" name="Title 3"/>
          <p:cNvSpPr>
            <a:spLocks noGrp="1"/>
          </p:cNvSpPr>
          <p:nvPr>
            <p:ph type="title"/>
          </p:nvPr>
        </p:nvSpPr>
        <p:spPr/>
        <p:txBody>
          <a:bodyPr/>
          <a:lstStyle/>
          <a:p>
            <a:r>
              <a:rPr lang="en-US" dirty="0"/>
              <a:t>The Solution to the Problem</a:t>
            </a:r>
          </a:p>
        </p:txBody>
      </p:sp>
    </p:spTree>
    <p:extLst>
      <p:ext uri="{BB962C8B-B14F-4D97-AF65-F5344CB8AC3E}">
        <p14:creationId xmlns:p14="http://schemas.microsoft.com/office/powerpoint/2010/main" val="59310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016" y="1196752"/>
            <a:ext cx="10353887" cy="4639370"/>
          </a:xfrm>
        </p:spPr>
        <p:txBody>
          <a:bodyPr>
            <a:normAutofit fontScale="70000" lnSpcReduction="20000"/>
          </a:bodyPr>
          <a:lstStyle/>
          <a:p>
            <a:pPr marL="0" indent="0">
              <a:lnSpc>
                <a:spcPct val="100000"/>
              </a:lnSpc>
              <a:spcBef>
                <a:spcPts val="0"/>
              </a:spcBef>
              <a:buNone/>
            </a:pPr>
            <a:endParaRPr lang="en-US" sz="2800" dirty="0" smtClean="0"/>
          </a:p>
          <a:p>
            <a:pPr>
              <a:lnSpc>
                <a:spcPct val="100000"/>
              </a:lnSpc>
              <a:spcBef>
                <a:spcPts val="0"/>
              </a:spcBef>
            </a:pPr>
            <a:r>
              <a:rPr lang="en-US" sz="2800" dirty="0" smtClean="0"/>
              <a:t>Reading book Online </a:t>
            </a:r>
          </a:p>
          <a:p>
            <a:pPr>
              <a:lnSpc>
                <a:spcPct val="100000"/>
              </a:lnSpc>
              <a:spcBef>
                <a:spcPts val="0"/>
              </a:spcBef>
            </a:pPr>
            <a:r>
              <a:rPr lang="en-US" sz="2800" dirty="0" smtClean="0"/>
              <a:t>Magnifier </a:t>
            </a:r>
          </a:p>
          <a:p>
            <a:pPr>
              <a:lnSpc>
                <a:spcPct val="100000"/>
              </a:lnSpc>
              <a:spcBef>
                <a:spcPts val="0"/>
              </a:spcBef>
            </a:pPr>
            <a:r>
              <a:rPr lang="en-US" sz="2800" dirty="0" smtClean="0"/>
              <a:t>Slide View </a:t>
            </a:r>
          </a:p>
          <a:p>
            <a:pPr>
              <a:lnSpc>
                <a:spcPct val="100000"/>
              </a:lnSpc>
              <a:spcBef>
                <a:spcPts val="0"/>
              </a:spcBef>
            </a:pPr>
            <a:r>
              <a:rPr lang="en-US" sz="2800" dirty="0" smtClean="0"/>
              <a:t>Narrator</a:t>
            </a:r>
          </a:p>
          <a:p>
            <a:pPr>
              <a:lnSpc>
                <a:spcPct val="100000"/>
              </a:lnSpc>
              <a:spcBef>
                <a:spcPts val="0"/>
              </a:spcBef>
            </a:pPr>
            <a:r>
              <a:rPr lang="en-US" sz="2800" dirty="0" smtClean="0"/>
              <a:t>Editing Pen (free hand writing) </a:t>
            </a:r>
          </a:p>
          <a:p>
            <a:pPr>
              <a:lnSpc>
                <a:spcPct val="100000"/>
              </a:lnSpc>
              <a:spcBef>
                <a:spcPts val="0"/>
              </a:spcBef>
            </a:pPr>
            <a:r>
              <a:rPr lang="en-US" sz="2800" dirty="0" smtClean="0"/>
              <a:t>Suggestion of other Books with help reader interest.</a:t>
            </a:r>
          </a:p>
          <a:p>
            <a:pPr>
              <a:lnSpc>
                <a:spcPct val="100000"/>
              </a:lnSpc>
              <a:spcBef>
                <a:spcPts val="0"/>
              </a:spcBef>
            </a:pPr>
            <a:r>
              <a:rPr lang="en-US" sz="2800" dirty="0" smtClean="0"/>
              <a:t>Categorization of books like (Adults, Children )  </a:t>
            </a:r>
          </a:p>
          <a:p>
            <a:pPr>
              <a:lnSpc>
                <a:spcPct val="100000"/>
              </a:lnSpc>
              <a:spcBef>
                <a:spcPts val="0"/>
              </a:spcBef>
            </a:pPr>
            <a:r>
              <a:rPr lang="en-US" sz="2800" dirty="0" smtClean="0"/>
              <a:t>Add or Remove Comments </a:t>
            </a:r>
            <a:endParaRPr lang="en-US" sz="2800" dirty="0"/>
          </a:p>
          <a:p>
            <a:pPr>
              <a:lnSpc>
                <a:spcPct val="100000"/>
              </a:lnSpc>
              <a:spcBef>
                <a:spcPts val="0"/>
              </a:spcBef>
            </a:pPr>
            <a:r>
              <a:rPr lang="en-US" sz="2800" dirty="0"/>
              <a:t>Comparison of </a:t>
            </a:r>
            <a:r>
              <a:rPr lang="en-US" sz="2800" dirty="0" smtClean="0"/>
              <a:t>text</a:t>
            </a:r>
          </a:p>
          <a:p>
            <a:pPr>
              <a:lnSpc>
                <a:spcPct val="100000"/>
              </a:lnSpc>
              <a:spcBef>
                <a:spcPts val="0"/>
              </a:spcBef>
            </a:pPr>
            <a:r>
              <a:rPr lang="en-US" sz="2800" dirty="0" smtClean="0"/>
              <a:t>Cost Comparison of books listed on other websites</a:t>
            </a:r>
            <a:endParaRPr lang="en-US" sz="2800" dirty="0"/>
          </a:p>
          <a:p>
            <a:pPr>
              <a:lnSpc>
                <a:spcPct val="100000"/>
              </a:lnSpc>
              <a:spcBef>
                <a:spcPts val="0"/>
              </a:spcBef>
            </a:pPr>
            <a:r>
              <a:rPr lang="en-US" sz="2800" dirty="0" smtClean="0"/>
              <a:t>Formatting of the text(highlight, bold, underline) </a:t>
            </a:r>
            <a:endParaRPr lang="en-US" sz="2800" dirty="0"/>
          </a:p>
          <a:p>
            <a:pPr>
              <a:lnSpc>
                <a:spcPct val="100000"/>
              </a:lnSpc>
              <a:spcBef>
                <a:spcPts val="0"/>
              </a:spcBef>
            </a:pPr>
            <a:r>
              <a:rPr lang="en-US" sz="2800" dirty="0" smtClean="0"/>
              <a:t>Dictionary </a:t>
            </a:r>
          </a:p>
          <a:p>
            <a:pPr>
              <a:lnSpc>
                <a:spcPct val="100000"/>
              </a:lnSpc>
              <a:spcBef>
                <a:spcPts val="0"/>
              </a:spcBef>
            </a:pPr>
            <a:r>
              <a:rPr lang="en-US" sz="2800" dirty="0" smtClean="0"/>
              <a:t>Set </a:t>
            </a:r>
            <a:r>
              <a:rPr lang="en-US" sz="2800" dirty="0"/>
              <a:t>the status to read, currently-reading, to </a:t>
            </a:r>
            <a:r>
              <a:rPr lang="en-US" sz="2800" dirty="0" smtClean="0"/>
              <a:t>read</a:t>
            </a:r>
          </a:p>
          <a:p>
            <a:pPr>
              <a:lnSpc>
                <a:spcPct val="100000"/>
              </a:lnSpc>
              <a:spcBef>
                <a:spcPts val="0"/>
              </a:spcBef>
            </a:pPr>
            <a:r>
              <a:rPr lang="en-US" sz="2800" dirty="0" smtClean="0"/>
              <a:t>activity log ( till where the reader have read the book) </a:t>
            </a:r>
          </a:p>
          <a:p>
            <a:pPr>
              <a:lnSpc>
                <a:spcPct val="100000"/>
              </a:lnSpc>
              <a:spcBef>
                <a:spcPts val="0"/>
              </a:spcBef>
            </a:pPr>
            <a:r>
              <a:rPr lang="en-US" sz="2800" dirty="0" smtClean="0"/>
              <a:t>Continue form where he/she left </a:t>
            </a:r>
          </a:p>
          <a:p>
            <a:pPr>
              <a:lnSpc>
                <a:spcPct val="100000"/>
              </a:lnSpc>
              <a:spcBef>
                <a:spcPts val="0"/>
              </a:spcBef>
            </a:pPr>
            <a:r>
              <a:rPr lang="en-US" sz="2800" dirty="0" smtClean="0"/>
              <a:t>Online Payment via ( Debit/Credit card, easy paisa, jazz cash) </a:t>
            </a:r>
          </a:p>
          <a:p>
            <a:pPr marL="0" indent="0">
              <a:lnSpc>
                <a:spcPct val="100000"/>
              </a:lnSpc>
              <a:spcBef>
                <a:spcPts val="0"/>
              </a:spcBef>
              <a:buNone/>
            </a:pPr>
            <a:endParaRPr lang="en-US" sz="2800" dirty="0" smtClean="0"/>
          </a:p>
          <a:p>
            <a:pPr marL="0" indent="0">
              <a:lnSpc>
                <a:spcPct val="100000"/>
              </a:lnSpc>
              <a:spcBef>
                <a:spcPts val="0"/>
              </a:spcBef>
              <a:buNone/>
            </a:pPr>
            <a:endParaRPr lang="en-US" sz="2800" dirty="0"/>
          </a:p>
          <a:p>
            <a:pPr marL="0" indent="0">
              <a:lnSpc>
                <a:spcPct val="100000"/>
              </a:lnSpc>
              <a:spcBef>
                <a:spcPts val="0"/>
              </a:spcBef>
              <a:buNone/>
            </a:pPr>
            <a:endParaRPr lang="en-US" sz="2800" dirty="0" smtClean="0"/>
          </a:p>
          <a:p>
            <a:pPr marL="0" indent="0">
              <a:lnSpc>
                <a:spcPct val="100000"/>
              </a:lnSpc>
              <a:spcBef>
                <a:spcPts val="0"/>
              </a:spcBef>
              <a:buNone/>
            </a:pPr>
            <a:endParaRPr lang="en-US" sz="2800" dirty="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8</a:t>
            </a:fld>
            <a:endParaRPr lang="en-US" dirty="0"/>
          </a:p>
        </p:txBody>
      </p:sp>
      <p:sp>
        <p:nvSpPr>
          <p:cNvPr id="4" name="Title 3"/>
          <p:cNvSpPr>
            <a:spLocks noGrp="1"/>
          </p:cNvSpPr>
          <p:nvPr>
            <p:ph type="title"/>
          </p:nvPr>
        </p:nvSpPr>
        <p:spPr/>
        <p:txBody>
          <a:bodyPr/>
          <a:lstStyle/>
          <a:p>
            <a:r>
              <a:rPr lang="en-US" dirty="0" smtClean="0"/>
              <a:t>Features we provide</a:t>
            </a:r>
            <a:endParaRPr lang="en-US" dirty="0"/>
          </a:p>
        </p:txBody>
      </p:sp>
    </p:spTree>
    <p:extLst>
      <p:ext uri="{BB962C8B-B14F-4D97-AF65-F5344CB8AC3E}">
        <p14:creationId xmlns:p14="http://schemas.microsoft.com/office/powerpoint/2010/main" val="3232373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9</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a:xfrm>
            <a:off x="277016" y="164089"/>
            <a:ext cx="11628000" cy="816639"/>
          </a:xfrm>
        </p:spPr>
        <p:txBody>
          <a:bodyPr/>
          <a:lstStyle/>
          <a:p>
            <a:r>
              <a:rPr lang="en-US" smtClean="0"/>
              <a:t>Comparison Matrix</a:t>
            </a:r>
            <a:endParaRPr lang="x-none" dirty="0"/>
          </a:p>
        </p:txBody>
      </p:sp>
      <p:grpSp>
        <p:nvGrpSpPr>
          <p:cNvPr id="18" name="Group 17">
            <a:extLst>
              <a:ext uri="{FF2B5EF4-FFF2-40B4-BE49-F238E27FC236}">
                <a16:creationId xmlns:a16="http://schemas.microsoft.com/office/drawing/2014/main" xmlns="" id="{1A9A5217-54FD-4E82-8F4C-E7E93EA85B21}"/>
              </a:ext>
            </a:extLst>
          </p:cNvPr>
          <p:cNvGrpSpPr/>
          <p:nvPr/>
        </p:nvGrpSpPr>
        <p:grpSpPr>
          <a:xfrm>
            <a:off x="476973" y="980728"/>
            <a:ext cx="10531455" cy="720080"/>
            <a:chOff x="283809" y="1340768"/>
            <a:chExt cx="10531455" cy="815340"/>
          </a:xfrm>
        </p:grpSpPr>
        <p:sp>
          <p:nvSpPr>
            <p:cNvPr id="13" name="Round Same Side Corner Rectangle 16">
              <a:extLst>
                <a:ext uri="{FF2B5EF4-FFF2-40B4-BE49-F238E27FC236}">
                  <a16:creationId xmlns:a16="http://schemas.microsoft.com/office/drawing/2014/main" xmlns="" id="{B88DA602-31FD-4FD0-9FFD-3793807F8633}"/>
                </a:ext>
              </a:extLst>
            </p:cNvPr>
            <p:cNvSpPr/>
            <p:nvPr/>
          </p:nvSpPr>
          <p:spPr>
            <a:xfrm>
              <a:off x="3021712" y="1340768"/>
              <a:ext cx="1944000" cy="815340"/>
            </a:xfrm>
            <a:prstGeom prst="round2SameRect">
              <a:avLst>
                <a:gd name="adj1" fmla="val 16667"/>
                <a:gd name="adj2" fmla="val 0"/>
              </a:avLst>
            </a:prstGeom>
            <a:solidFill>
              <a:srgbClr val="FFFF00"/>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b="1" dirty="0" smtClean="0">
                  <a:solidFill>
                    <a:schemeClr val="tx1"/>
                  </a:solidFill>
                  <a:cs typeface="Arial" pitchFamily="34" charset="0"/>
                </a:rPr>
                <a:t>Amazon website</a:t>
              </a:r>
              <a:endParaRPr lang="en-US" sz="2400" b="1" dirty="0">
                <a:solidFill>
                  <a:schemeClr val="tx1"/>
                </a:solidFill>
                <a:cs typeface="Arial" pitchFamily="34" charset="0"/>
              </a:endParaRPr>
            </a:p>
          </p:txBody>
        </p:sp>
        <p:sp>
          <p:nvSpPr>
            <p:cNvPr id="14" name="Round Same Side Corner Rectangle 174">
              <a:extLst>
                <a:ext uri="{FF2B5EF4-FFF2-40B4-BE49-F238E27FC236}">
                  <a16:creationId xmlns:a16="http://schemas.microsoft.com/office/drawing/2014/main" xmlns="" id="{90C9CED4-1026-4F6E-82B6-3130FCDD23D7}"/>
                </a:ext>
              </a:extLst>
            </p:cNvPr>
            <p:cNvSpPr/>
            <p:nvPr/>
          </p:nvSpPr>
          <p:spPr>
            <a:xfrm>
              <a:off x="283809" y="1340768"/>
              <a:ext cx="2736000" cy="815340"/>
            </a:xfrm>
            <a:prstGeom prst="round2SameRect">
              <a:avLst>
                <a:gd name="adj1" fmla="val 16667"/>
                <a:gd name="adj2" fmla="val 0"/>
              </a:avLst>
            </a:prstGeom>
            <a:gradFill flip="none" rotWithShape="1">
              <a:gsLst>
                <a:gs pos="47000">
                  <a:schemeClr val="bg1"/>
                </a:gs>
                <a:gs pos="100000">
                  <a:schemeClr val="bg1">
                    <a:lumMod val="85000"/>
                  </a:schemeClr>
                </a:gs>
                <a:gs pos="0">
                  <a:schemeClr val="bg1">
                    <a:lumMod val="85000"/>
                  </a:schemeClr>
                </a:gs>
              </a:gsLst>
              <a:lin ang="12600000" scaled="0"/>
              <a:tileRect/>
            </a:gradFill>
            <a:ln w="28575">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0" rtlCol="0" anchor="ctr"/>
            <a:lstStyle/>
            <a:p>
              <a:r>
                <a:rPr lang="en-US" sz="2400" b="1" dirty="0">
                  <a:solidFill>
                    <a:schemeClr val="tx1"/>
                  </a:solidFill>
                  <a:cs typeface="Arial" pitchFamily="34" charset="0"/>
                </a:rPr>
                <a:t>Best Options</a:t>
              </a:r>
            </a:p>
          </p:txBody>
        </p:sp>
        <p:sp>
          <p:nvSpPr>
            <p:cNvPr id="15" name="Round Same Side Corner Rectangle 18">
              <a:extLst>
                <a:ext uri="{FF2B5EF4-FFF2-40B4-BE49-F238E27FC236}">
                  <a16:creationId xmlns:a16="http://schemas.microsoft.com/office/drawing/2014/main" xmlns="" id="{C757B499-6795-4429-A1FE-785F3AFCFB28}"/>
                </a:ext>
              </a:extLst>
            </p:cNvPr>
            <p:cNvSpPr/>
            <p:nvPr/>
          </p:nvSpPr>
          <p:spPr>
            <a:xfrm>
              <a:off x="6910144" y="1340768"/>
              <a:ext cx="1944000" cy="815340"/>
            </a:xfrm>
            <a:prstGeom prst="round2SameRect">
              <a:avLst>
                <a:gd name="adj1" fmla="val 16667"/>
                <a:gd name="adj2" fmla="val 0"/>
              </a:avLst>
            </a:prstGeom>
            <a:solidFill>
              <a:schemeClr val="accent2"/>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b="1" dirty="0" smtClean="0">
                  <a:solidFill>
                    <a:schemeClr val="tx1"/>
                  </a:solidFill>
                  <a:cs typeface="Arial" pitchFamily="34" charset="0"/>
                </a:rPr>
                <a:t>Pakistan bookstoreMarketplace</a:t>
              </a:r>
              <a:endParaRPr lang="en-US" sz="2400" b="1" dirty="0">
                <a:solidFill>
                  <a:schemeClr val="tx1"/>
                </a:solidFill>
                <a:cs typeface="Arial" pitchFamily="34" charset="0"/>
              </a:endParaRPr>
            </a:p>
          </p:txBody>
        </p:sp>
        <p:sp>
          <p:nvSpPr>
            <p:cNvPr id="16" name="Round Same Side Corner Rectangle 17">
              <a:extLst>
                <a:ext uri="{FF2B5EF4-FFF2-40B4-BE49-F238E27FC236}">
                  <a16:creationId xmlns:a16="http://schemas.microsoft.com/office/drawing/2014/main" xmlns="" id="{90B4CD1A-9C5A-4845-9F9B-939E6400BCAB}"/>
                </a:ext>
              </a:extLst>
            </p:cNvPr>
            <p:cNvSpPr/>
            <p:nvPr/>
          </p:nvSpPr>
          <p:spPr>
            <a:xfrm>
              <a:off x="4965928" y="1340768"/>
              <a:ext cx="1944000" cy="815340"/>
            </a:xfrm>
            <a:prstGeom prst="round2SameRect">
              <a:avLst>
                <a:gd name="adj1" fmla="val 16667"/>
                <a:gd name="adj2" fmla="val 0"/>
              </a:avLst>
            </a:prstGeom>
            <a:solidFill>
              <a:schemeClr val="accent5"/>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b="1" dirty="0" smtClean="0">
                  <a:solidFill>
                    <a:schemeClr val="tx1"/>
                  </a:solidFill>
                  <a:cs typeface="Arial" pitchFamily="34" charset="0"/>
                </a:rPr>
                <a:t>BooksIn</a:t>
              </a:r>
              <a:endParaRPr lang="en-US" sz="2400" b="1" dirty="0">
                <a:solidFill>
                  <a:schemeClr val="tx1"/>
                </a:solidFill>
                <a:cs typeface="Arial" pitchFamily="34" charset="0"/>
              </a:endParaRPr>
            </a:p>
          </p:txBody>
        </p:sp>
        <p:sp>
          <p:nvSpPr>
            <p:cNvPr id="17" name="Round Same Side Corner Rectangle 18">
              <a:extLst>
                <a:ext uri="{FF2B5EF4-FFF2-40B4-BE49-F238E27FC236}">
                  <a16:creationId xmlns:a16="http://schemas.microsoft.com/office/drawing/2014/main" xmlns="" id="{EF18E417-84B9-4806-B2E7-FE9321199D10}"/>
                </a:ext>
              </a:extLst>
            </p:cNvPr>
            <p:cNvSpPr/>
            <p:nvPr/>
          </p:nvSpPr>
          <p:spPr>
            <a:xfrm>
              <a:off x="8871264" y="1340768"/>
              <a:ext cx="1944000" cy="815340"/>
            </a:xfrm>
            <a:prstGeom prst="round2SameRect">
              <a:avLst>
                <a:gd name="adj1" fmla="val 16667"/>
                <a:gd name="adj2" fmla="val 0"/>
              </a:avLst>
            </a:prstGeom>
            <a:solidFill>
              <a:srgbClr val="92D050"/>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dirty="0"/>
                <a:t>THE LARGEST ONLINE BOOK STORE PAKISTAN</a:t>
              </a:r>
              <a:endParaRPr lang="en-US" sz="2400" b="1" dirty="0">
                <a:solidFill>
                  <a:schemeClr val="tx1"/>
                </a:solidFill>
                <a:cs typeface="Arial" pitchFamily="34" charset="0"/>
              </a:endParaRPr>
            </a:p>
          </p:txBody>
        </p:sp>
      </p:grpSp>
      <p:graphicFrame>
        <p:nvGraphicFramePr>
          <p:cNvPr id="2" name="Table 1">
            <a:extLst>
              <a:ext uri="{FF2B5EF4-FFF2-40B4-BE49-F238E27FC236}">
                <a16:creationId xmlns:a16="http://schemas.microsoft.com/office/drawing/2014/main" xmlns="" id="{089F4526-52C3-47F0-A161-236765747A36}"/>
              </a:ext>
            </a:extLst>
          </p:cNvPr>
          <p:cNvGraphicFramePr>
            <a:graphicFrameLocks noGrp="1"/>
          </p:cNvGraphicFramePr>
          <p:nvPr>
            <p:extLst>
              <p:ext uri="{D42A27DB-BD31-4B8C-83A1-F6EECF244321}">
                <p14:modId xmlns:p14="http://schemas.microsoft.com/office/powerpoint/2010/main" val="778812933"/>
              </p:ext>
            </p:extLst>
          </p:nvPr>
        </p:nvGraphicFramePr>
        <p:xfrm>
          <a:off x="463325" y="1702273"/>
          <a:ext cx="10477987" cy="5660510"/>
        </p:xfrm>
        <a:graphic>
          <a:graphicData uri="http://schemas.openxmlformats.org/drawingml/2006/table">
            <a:tbl>
              <a:tblPr bandRow="1">
                <a:tableStyleId>{F5AB1C69-6EDB-4FF4-983F-18BD219EF322}</a:tableStyleId>
              </a:tblPr>
              <a:tblGrid>
                <a:gridCol w="2727147">
                  <a:extLst>
                    <a:ext uri="{9D8B030D-6E8A-4147-A177-3AD203B41FA5}">
                      <a16:colId xmlns:a16="http://schemas.microsoft.com/office/drawing/2014/main" xmlns="" val="3907222291"/>
                    </a:ext>
                  </a:extLst>
                </a:gridCol>
                <a:gridCol w="1937710">
                  <a:extLst>
                    <a:ext uri="{9D8B030D-6E8A-4147-A177-3AD203B41FA5}">
                      <a16:colId xmlns:a16="http://schemas.microsoft.com/office/drawing/2014/main" xmlns="" val="4280774821"/>
                    </a:ext>
                  </a:extLst>
                </a:gridCol>
                <a:gridCol w="1937710">
                  <a:extLst>
                    <a:ext uri="{9D8B030D-6E8A-4147-A177-3AD203B41FA5}">
                      <a16:colId xmlns:a16="http://schemas.microsoft.com/office/drawing/2014/main" xmlns="" val="3264645287"/>
                    </a:ext>
                  </a:extLst>
                </a:gridCol>
                <a:gridCol w="1937710">
                  <a:extLst>
                    <a:ext uri="{9D8B030D-6E8A-4147-A177-3AD203B41FA5}">
                      <a16:colId xmlns:a16="http://schemas.microsoft.com/office/drawing/2014/main" xmlns="" val="1789432035"/>
                    </a:ext>
                  </a:extLst>
                </a:gridCol>
                <a:gridCol w="1937710">
                  <a:extLst>
                    <a:ext uri="{9D8B030D-6E8A-4147-A177-3AD203B41FA5}">
                      <a16:colId xmlns:a16="http://schemas.microsoft.com/office/drawing/2014/main" xmlns="" val="36891122"/>
                    </a:ext>
                  </a:extLst>
                </a:gridCol>
              </a:tblGrid>
              <a:tr h="368118">
                <a:tc>
                  <a:txBody>
                    <a:bodyPr/>
                    <a:lstStyle/>
                    <a:p>
                      <a:pPr>
                        <a:lnSpc>
                          <a:spcPct val="100000"/>
                        </a:lnSpc>
                        <a:spcBef>
                          <a:spcPts val="0"/>
                        </a:spcBef>
                      </a:pPr>
                      <a:r>
                        <a:rPr lang="en-US" sz="1600" dirty="0" smtClean="0"/>
                        <a:t>Reading book Online </a:t>
                      </a:r>
                      <a:endParaRPr lang="en-US" sz="16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r>
                        <a:rPr lang="en-US" sz="2000" dirty="0"/>
                        <a:t>Yes</a:t>
                      </a:r>
                      <a:endParaRPr lang="x-none" sz="2000" dirty="0"/>
                    </a:p>
                  </a:txBody>
                  <a:tcPr marL="72000" marR="72000" marT="36000" marB="36000" anchor="ctr"/>
                </a:tc>
                <a:extLst>
                  <a:ext uri="{0D108BD9-81ED-4DB2-BD59-A6C34878D82A}">
                    <a16:rowId xmlns:a16="http://schemas.microsoft.com/office/drawing/2014/main" xmlns="" val="1535699603"/>
                  </a:ext>
                </a:extLst>
              </a:tr>
              <a:tr h="368118">
                <a:tc>
                  <a:txBody>
                    <a:bodyPr/>
                    <a:lstStyle/>
                    <a:p>
                      <a:pPr>
                        <a:lnSpc>
                          <a:spcPct val="100000"/>
                        </a:lnSpc>
                        <a:spcBef>
                          <a:spcPts val="0"/>
                        </a:spcBef>
                      </a:pPr>
                      <a:r>
                        <a:rPr lang="en-US" sz="1600" dirty="0" smtClean="0"/>
                        <a:t>Comparison of text</a:t>
                      </a:r>
                      <a:endParaRPr lang="en-US" sz="16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a:t>Yes</a:t>
                      </a:r>
                      <a:endParaRPr lang="x-none" sz="2000" dirty="0"/>
                    </a:p>
                  </a:txBody>
                  <a:tcPr marL="72000" marR="72000" marT="36000" marB="36000" anchor="ctr"/>
                </a:tc>
                <a:extLst>
                  <a:ext uri="{0D108BD9-81ED-4DB2-BD59-A6C34878D82A}">
                    <a16:rowId xmlns:a16="http://schemas.microsoft.com/office/drawing/2014/main" xmlns="" val="3671417130"/>
                  </a:ext>
                </a:extLst>
              </a:tr>
              <a:tr h="546784">
                <a:tc>
                  <a:txBody>
                    <a:bodyPr/>
                    <a:lstStyle/>
                    <a:p>
                      <a:pPr>
                        <a:lnSpc>
                          <a:spcPct val="100000"/>
                        </a:lnSpc>
                        <a:spcBef>
                          <a:spcPts val="0"/>
                        </a:spcBef>
                      </a:pPr>
                      <a:r>
                        <a:rPr lang="en-US" sz="1600" dirty="0" smtClean="0"/>
                        <a:t>Formatting of the text(highlight, bold, underline) </a:t>
                      </a:r>
                      <a:endParaRPr lang="en-US" sz="16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1924042352"/>
                  </a:ext>
                </a:extLst>
              </a:tr>
              <a:tr h="368118">
                <a:tc>
                  <a:txBody>
                    <a:bodyPr/>
                    <a:lstStyle/>
                    <a:p>
                      <a:pPr>
                        <a:lnSpc>
                          <a:spcPct val="100000"/>
                        </a:lnSpc>
                        <a:spcBef>
                          <a:spcPts val="0"/>
                        </a:spcBef>
                      </a:pPr>
                      <a:r>
                        <a:rPr lang="en-US" sz="1600" dirty="0" smtClean="0"/>
                        <a:t>Dictionary </a:t>
                      </a:r>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2286215951"/>
                  </a:ext>
                </a:extLst>
              </a:tr>
              <a:tr h="546784">
                <a:tc>
                  <a:txBody>
                    <a:bodyPr/>
                    <a:lstStyle/>
                    <a:p>
                      <a:pPr>
                        <a:lnSpc>
                          <a:spcPct val="100000"/>
                        </a:lnSpc>
                        <a:spcBef>
                          <a:spcPts val="0"/>
                        </a:spcBef>
                      </a:pPr>
                      <a:r>
                        <a:rPr lang="en-US" sz="1600" dirty="0" smtClean="0"/>
                        <a:t>Set the status to read, currently-reading, to read</a:t>
                      </a:r>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3278323880"/>
                  </a:ext>
                </a:extLst>
              </a:tr>
              <a:tr h="546784">
                <a:tc>
                  <a:txBody>
                    <a:bodyPr/>
                    <a:lstStyle/>
                    <a:p>
                      <a:pPr>
                        <a:lnSpc>
                          <a:spcPct val="100000"/>
                        </a:lnSpc>
                        <a:spcBef>
                          <a:spcPts val="0"/>
                        </a:spcBef>
                      </a:pPr>
                      <a:r>
                        <a:rPr lang="en-US" sz="1600" dirty="0" smtClean="0"/>
                        <a:t>Date of reading started to finish date </a:t>
                      </a:r>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extLst>
                  <a:ext uri="{0D108BD9-81ED-4DB2-BD59-A6C34878D82A}">
                    <a16:rowId xmlns:a16="http://schemas.microsoft.com/office/drawing/2014/main" xmlns="" val="87311631"/>
                  </a:ext>
                </a:extLst>
              </a:tr>
              <a:tr h="546784">
                <a:tc>
                  <a:txBody>
                    <a:bodyPr/>
                    <a:lstStyle/>
                    <a:p>
                      <a:pPr marL="0" algn="l" defTabSz="914126" rtl="0" eaLnBrk="1" latinLnBrk="0" hangingPunct="1">
                        <a:lnSpc>
                          <a:spcPct val="100000"/>
                        </a:lnSpc>
                        <a:spcBef>
                          <a:spcPts val="0"/>
                        </a:spcBef>
                      </a:pPr>
                      <a:r>
                        <a:rPr lang="en-US" sz="1600" kern="1200" dirty="0" smtClean="0">
                          <a:solidFill>
                            <a:schemeClr val="dk1"/>
                          </a:solidFill>
                          <a:latin typeface="+mn-lt"/>
                          <a:ea typeface="+mn-ea"/>
                          <a:cs typeface="+mn-cs"/>
                        </a:rPr>
                        <a:t>activity log ( till where the reader have read the book) </a:t>
                      </a:r>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3216067867"/>
                  </a:ext>
                </a:extLst>
              </a:tr>
              <a:tr h="546784">
                <a:tc>
                  <a:txBody>
                    <a:bodyPr/>
                    <a:lstStyle/>
                    <a:p>
                      <a:pPr marL="0" algn="l" defTabSz="914126" rtl="0" eaLnBrk="1" latinLnBrk="0" hangingPunct="1">
                        <a:lnSpc>
                          <a:spcPct val="100000"/>
                        </a:lnSpc>
                        <a:spcBef>
                          <a:spcPts val="0"/>
                        </a:spcBef>
                      </a:pPr>
                      <a:r>
                        <a:rPr lang="en-US" sz="1600" kern="1200" dirty="0" smtClean="0">
                          <a:solidFill>
                            <a:schemeClr val="dk1"/>
                          </a:solidFill>
                          <a:latin typeface="+mn-lt"/>
                          <a:ea typeface="+mn-ea"/>
                          <a:cs typeface="+mn-cs"/>
                        </a:rPr>
                        <a:t>Continue form where he/she left </a:t>
                      </a:r>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2831466025"/>
                  </a:ext>
                </a:extLst>
              </a:tr>
              <a:tr h="368118">
                <a:tc>
                  <a:txBody>
                    <a:bodyPr/>
                    <a:lstStyle/>
                    <a:p>
                      <a:r>
                        <a:rPr lang="en-US" sz="2000" dirty="0" smtClean="0"/>
                        <a:t>Translation</a:t>
                      </a:r>
                      <a:r>
                        <a:rPr lang="en-US" sz="2000" baseline="0" dirty="0" smtClean="0"/>
                        <a:t> of books</a:t>
                      </a:r>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extLst>
                  <a:ext uri="{0D108BD9-81ED-4DB2-BD59-A6C34878D82A}">
                    <a16:rowId xmlns:a16="http://schemas.microsoft.com/office/drawing/2014/main" xmlns="" val="3980677557"/>
                  </a:ext>
                </a:extLst>
              </a:tr>
              <a:tr h="368118">
                <a:tc>
                  <a:txBody>
                    <a:bodyPr/>
                    <a:lstStyle/>
                    <a:p>
                      <a:r>
                        <a:rPr lang="en-US" sz="2000" baseline="0" dirty="0" smtClean="0"/>
                        <a:t>Free two day shipping</a:t>
                      </a:r>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tr>
              <a:tr h="978110">
                <a:tc>
                  <a:txBody>
                    <a:bodyPr/>
                    <a:lstStyle/>
                    <a:p>
                      <a:r>
                        <a:rPr lang="en-US" sz="2000" baseline="0" dirty="0" smtClean="0"/>
                        <a:t>Audio books online</a:t>
                      </a:r>
                    </a:p>
                  </a:txBody>
                  <a:tcPr marL="72000" marR="72000" marT="36000" marB="36000" anchor="ctr"/>
                </a:tc>
                <a:tc>
                  <a:txBody>
                    <a:bodyPr/>
                    <a:lstStyle/>
                    <a:p>
                      <a:pPr marL="0" marR="0" indent="0" algn="ctr" defTabSz="914126" rtl="0" eaLnBrk="1" fontAlgn="auto" latinLnBrk="0" hangingPunct="1">
                        <a:lnSpc>
                          <a:spcPct val="100000"/>
                        </a:lnSpc>
                        <a:spcBef>
                          <a:spcPts val="0"/>
                        </a:spcBef>
                        <a:spcAft>
                          <a:spcPts val="0"/>
                        </a:spcAft>
                        <a:buClrTx/>
                        <a:buSzTx/>
                        <a:buFontTx/>
                        <a:buNone/>
                        <a:tabLst/>
                        <a:defRPr/>
                      </a:pPr>
                      <a:r>
                        <a:rPr lang="en-US" sz="2000" baseline="0" dirty="0" smtClean="0"/>
                        <a:t>No</a:t>
                      </a:r>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tr>
            </a:tbl>
          </a:graphicData>
        </a:graphic>
      </p:graphicFrame>
    </p:spTree>
    <p:extLst>
      <p:ext uri="{BB962C8B-B14F-4D97-AF65-F5344CB8AC3E}">
        <p14:creationId xmlns:p14="http://schemas.microsoft.com/office/powerpoint/2010/main" val="1824552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22680</TotalTime>
  <Words>1573</Words>
  <Application>Microsoft Office PowerPoint</Application>
  <PresentationFormat>Custom</PresentationFormat>
  <Paragraphs>280</Paragraphs>
  <Slides>19</Slides>
  <Notes>13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THE LARGEST ONLINE BOOK STORE PAKISTAN.</vt:lpstr>
      <vt:lpstr>One Sentence Pitch</vt:lpstr>
      <vt:lpstr>Introduction</vt:lpstr>
      <vt:lpstr>The Problem</vt:lpstr>
      <vt:lpstr>Problem Cont.. References of other websites</vt:lpstr>
      <vt:lpstr>The Solution to the Problem</vt:lpstr>
      <vt:lpstr>The Solution to the Problem</vt:lpstr>
      <vt:lpstr>Features we provide</vt:lpstr>
      <vt:lpstr>Comparison Matrix</vt:lpstr>
      <vt:lpstr>Market / Opportunity</vt:lpstr>
      <vt:lpstr>Go to Market Strategy</vt:lpstr>
      <vt:lpstr>Why Us?  Why Now?</vt:lpstr>
      <vt:lpstr>Product Cost Matrix</vt:lpstr>
      <vt:lpstr>Financial Strategy </vt:lpstr>
      <vt:lpstr> CASH FLOW PROJECTIONS </vt:lpstr>
      <vt:lpstr>Revenue Model &amp; cash flow projection</vt:lpstr>
      <vt:lpstr>Cash inflow &amp; outflow</vt:lpstr>
      <vt:lpstr>Project Team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Sohail Tanveer</dc:creator>
  <cp:lastModifiedBy>SIBAU</cp:lastModifiedBy>
  <cp:revision>938</cp:revision>
  <cp:lastPrinted>2018-01-04T10:46:38Z</cp:lastPrinted>
  <dcterms:created xsi:type="dcterms:W3CDTF">2017-01-19T14:47:00Z</dcterms:created>
  <dcterms:modified xsi:type="dcterms:W3CDTF">2019-03-31T19:06:09Z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