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1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535-1721-4AA6-94E1-CB7DA37B1AAA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38B-2668-4547-830F-FD749A0AE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8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535-1721-4AA6-94E1-CB7DA37B1AAA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38B-2668-4547-830F-FD749A0AE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535-1721-4AA6-94E1-CB7DA37B1AAA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38B-2668-4547-830F-FD749A0AE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5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535-1721-4AA6-94E1-CB7DA37B1AAA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38B-2668-4547-830F-FD749A0AE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1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535-1721-4AA6-94E1-CB7DA37B1AAA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38B-2668-4547-830F-FD749A0AE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535-1721-4AA6-94E1-CB7DA37B1AAA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38B-2668-4547-830F-FD749A0AE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535-1721-4AA6-94E1-CB7DA37B1AAA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38B-2668-4547-830F-FD749A0AE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535-1721-4AA6-94E1-CB7DA37B1AAA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38B-2668-4547-830F-FD749A0AE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0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535-1721-4AA6-94E1-CB7DA37B1AAA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38B-2668-4547-830F-FD749A0AE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0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535-1721-4AA6-94E1-CB7DA37B1AAA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38B-2668-4547-830F-FD749A0AE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535-1721-4AA6-94E1-CB7DA37B1AAA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38B-2668-4547-830F-FD749A0AE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7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EA535-1721-4AA6-94E1-CB7DA37B1AAA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7538B-2668-4547-830F-FD749A0AE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3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97541" y="3784143"/>
            <a:ext cx="5467372" cy="3034168"/>
            <a:chOff x="412749" y="1230314"/>
            <a:chExt cx="7131051" cy="5599111"/>
          </a:xfrm>
        </p:grpSpPr>
        <p:sp>
          <p:nvSpPr>
            <p:cNvPr id="5" name="Freeform 16"/>
            <p:cNvSpPr>
              <a:spLocks/>
            </p:cNvSpPr>
            <p:nvPr/>
          </p:nvSpPr>
          <p:spPr bwMode="gray">
            <a:xfrm rot="14128376">
              <a:off x="4722686" y="-63581"/>
              <a:ext cx="1374811" cy="3962601"/>
            </a:xfrm>
            <a:custGeom>
              <a:avLst/>
              <a:gdLst>
                <a:gd name="T0" fmla="*/ 0 w 646"/>
                <a:gd name="T1" fmla="*/ 0 h 1861"/>
                <a:gd name="T2" fmla="*/ 48 w 646"/>
                <a:gd name="T3" fmla="*/ 14 h 1861"/>
                <a:gd name="T4" fmla="*/ 98 w 646"/>
                <a:gd name="T5" fmla="*/ 32 h 1861"/>
                <a:gd name="T6" fmla="*/ 147 w 646"/>
                <a:gd name="T7" fmla="*/ 54 h 1861"/>
                <a:gd name="T8" fmla="*/ 195 w 646"/>
                <a:gd name="T9" fmla="*/ 81 h 1861"/>
                <a:gd name="T10" fmla="*/ 242 w 646"/>
                <a:gd name="T11" fmla="*/ 111 h 1861"/>
                <a:gd name="T12" fmla="*/ 288 w 646"/>
                <a:gd name="T13" fmla="*/ 147 h 1861"/>
                <a:gd name="T14" fmla="*/ 333 w 646"/>
                <a:gd name="T15" fmla="*/ 185 h 1861"/>
                <a:gd name="T16" fmla="*/ 377 w 646"/>
                <a:gd name="T17" fmla="*/ 228 h 1861"/>
                <a:gd name="T18" fmla="*/ 418 w 646"/>
                <a:gd name="T19" fmla="*/ 275 h 1861"/>
                <a:gd name="T20" fmla="*/ 457 w 646"/>
                <a:gd name="T21" fmla="*/ 325 h 1861"/>
                <a:gd name="T22" fmla="*/ 493 w 646"/>
                <a:gd name="T23" fmla="*/ 379 h 1861"/>
                <a:gd name="T24" fmla="*/ 526 w 646"/>
                <a:gd name="T25" fmla="*/ 437 h 1861"/>
                <a:gd name="T26" fmla="*/ 555 w 646"/>
                <a:gd name="T27" fmla="*/ 497 h 1861"/>
                <a:gd name="T28" fmla="*/ 582 w 646"/>
                <a:gd name="T29" fmla="*/ 562 h 1861"/>
                <a:gd name="T30" fmla="*/ 604 w 646"/>
                <a:gd name="T31" fmla="*/ 630 h 1861"/>
                <a:gd name="T32" fmla="*/ 621 w 646"/>
                <a:gd name="T33" fmla="*/ 700 h 1861"/>
                <a:gd name="T34" fmla="*/ 634 w 646"/>
                <a:gd name="T35" fmla="*/ 774 h 1861"/>
                <a:gd name="T36" fmla="*/ 642 w 646"/>
                <a:gd name="T37" fmla="*/ 851 h 1861"/>
                <a:gd name="T38" fmla="*/ 646 w 646"/>
                <a:gd name="T39" fmla="*/ 930 h 1861"/>
                <a:gd name="T40" fmla="*/ 643 w 646"/>
                <a:gd name="T41" fmla="*/ 1011 h 1861"/>
                <a:gd name="T42" fmla="*/ 636 w 646"/>
                <a:gd name="T43" fmla="*/ 1086 h 1861"/>
                <a:gd name="T44" fmla="*/ 623 w 646"/>
                <a:gd name="T45" fmla="*/ 1160 h 1861"/>
                <a:gd name="T46" fmla="*/ 607 w 646"/>
                <a:gd name="T47" fmla="*/ 1230 h 1861"/>
                <a:gd name="T48" fmla="*/ 585 w 646"/>
                <a:gd name="T49" fmla="*/ 1297 h 1861"/>
                <a:gd name="T50" fmla="*/ 561 w 646"/>
                <a:gd name="T51" fmla="*/ 1361 h 1861"/>
                <a:gd name="T52" fmla="*/ 533 w 646"/>
                <a:gd name="T53" fmla="*/ 1421 h 1861"/>
                <a:gd name="T54" fmla="*/ 500 w 646"/>
                <a:gd name="T55" fmla="*/ 1478 h 1861"/>
                <a:gd name="T56" fmla="*/ 466 w 646"/>
                <a:gd name="T57" fmla="*/ 1532 h 1861"/>
                <a:gd name="T58" fmla="*/ 428 w 646"/>
                <a:gd name="T59" fmla="*/ 1582 h 1861"/>
                <a:gd name="T60" fmla="*/ 388 w 646"/>
                <a:gd name="T61" fmla="*/ 1627 h 1861"/>
                <a:gd name="T62" fmla="*/ 345 w 646"/>
                <a:gd name="T63" fmla="*/ 1670 h 1861"/>
                <a:gd name="T64" fmla="*/ 301 w 646"/>
                <a:gd name="T65" fmla="*/ 1709 h 1861"/>
                <a:gd name="T66" fmla="*/ 254 w 646"/>
                <a:gd name="T67" fmla="*/ 1744 h 1861"/>
                <a:gd name="T68" fmla="*/ 205 w 646"/>
                <a:gd name="T69" fmla="*/ 1776 h 1861"/>
                <a:gd name="T70" fmla="*/ 156 w 646"/>
                <a:gd name="T71" fmla="*/ 1803 h 1861"/>
                <a:gd name="T72" fmla="*/ 104 w 646"/>
                <a:gd name="T73" fmla="*/ 1826 h 1861"/>
                <a:gd name="T74" fmla="*/ 53 w 646"/>
                <a:gd name="T75" fmla="*/ 1846 h 1861"/>
                <a:gd name="T76" fmla="*/ 0 w 646"/>
                <a:gd name="T77" fmla="*/ 1861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4301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17"/>
            <p:cNvSpPr>
              <a:spLocks/>
            </p:cNvSpPr>
            <p:nvPr/>
          </p:nvSpPr>
          <p:spPr bwMode="gray">
            <a:xfrm rot="14922872">
              <a:off x="4875094" y="165025"/>
              <a:ext cx="1374811" cy="3962601"/>
            </a:xfrm>
            <a:custGeom>
              <a:avLst/>
              <a:gdLst>
                <a:gd name="T0" fmla="*/ 0 w 646"/>
                <a:gd name="T1" fmla="*/ 0 h 1861"/>
                <a:gd name="T2" fmla="*/ 48 w 646"/>
                <a:gd name="T3" fmla="*/ 14 h 1861"/>
                <a:gd name="T4" fmla="*/ 98 w 646"/>
                <a:gd name="T5" fmla="*/ 32 h 1861"/>
                <a:gd name="T6" fmla="*/ 147 w 646"/>
                <a:gd name="T7" fmla="*/ 54 h 1861"/>
                <a:gd name="T8" fmla="*/ 195 w 646"/>
                <a:gd name="T9" fmla="*/ 81 h 1861"/>
                <a:gd name="T10" fmla="*/ 242 w 646"/>
                <a:gd name="T11" fmla="*/ 111 h 1861"/>
                <a:gd name="T12" fmla="*/ 288 w 646"/>
                <a:gd name="T13" fmla="*/ 147 h 1861"/>
                <a:gd name="T14" fmla="*/ 333 w 646"/>
                <a:gd name="T15" fmla="*/ 185 h 1861"/>
                <a:gd name="T16" fmla="*/ 377 w 646"/>
                <a:gd name="T17" fmla="*/ 228 h 1861"/>
                <a:gd name="T18" fmla="*/ 418 w 646"/>
                <a:gd name="T19" fmla="*/ 275 h 1861"/>
                <a:gd name="T20" fmla="*/ 457 w 646"/>
                <a:gd name="T21" fmla="*/ 325 h 1861"/>
                <a:gd name="T22" fmla="*/ 493 w 646"/>
                <a:gd name="T23" fmla="*/ 379 h 1861"/>
                <a:gd name="T24" fmla="*/ 526 w 646"/>
                <a:gd name="T25" fmla="*/ 437 h 1861"/>
                <a:gd name="T26" fmla="*/ 555 w 646"/>
                <a:gd name="T27" fmla="*/ 497 h 1861"/>
                <a:gd name="T28" fmla="*/ 582 w 646"/>
                <a:gd name="T29" fmla="*/ 562 h 1861"/>
                <a:gd name="T30" fmla="*/ 604 w 646"/>
                <a:gd name="T31" fmla="*/ 630 h 1861"/>
                <a:gd name="T32" fmla="*/ 621 w 646"/>
                <a:gd name="T33" fmla="*/ 700 h 1861"/>
                <a:gd name="T34" fmla="*/ 634 w 646"/>
                <a:gd name="T35" fmla="*/ 774 h 1861"/>
                <a:gd name="T36" fmla="*/ 642 w 646"/>
                <a:gd name="T37" fmla="*/ 851 h 1861"/>
                <a:gd name="T38" fmla="*/ 646 w 646"/>
                <a:gd name="T39" fmla="*/ 930 h 1861"/>
                <a:gd name="T40" fmla="*/ 643 w 646"/>
                <a:gd name="T41" fmla="*/ 1011 h 1861"/>
                <a:gd name="T42" fmla="*/ 636 w 646"/>
                <a:gd name="T43" fmla="*/ 1086 h 1861"/>
                <a:gd name="T44" fmla="*/ 623 w 646"/>
                <a:gd name="T45" fmla="*/ 1160 h 1861"/>
                <a:gd name="T46" fmla="*/ 607 w 646"/>
                <a:gd name="T47" fmla="*/ 1230 h 1861"/>
                <a:gd name="T48" fmla="*/ 585 w 646"/>
                <a:gd name="T49" fmla="*/ 1297 h 1861"/>
                <a:gd name="T50" fmla="*/ 561 w 646"/>
                <a:gd name="T51" fmla="*/ 1361 h 1861"/>
                <a:gd name="T52" fmla="*/ 533 w 646"/>
                <a:gd name="T53" fmla="*/ 1421 h 1861"/>
                <a:gd name="T54" fmla="*/ 500 w 646"/>
                <a:gd name="T55" fmla="*/ 1478 h 1861"/>
                <a:gd name="T56" fmla="*/ 466 w 646"/>
                <a:gd name="T57" fmla="*/ 1532 h 1861"/>
                <a:gd name="T58" fmla="*/ 428 w 646"/>
                <a:gd name="T59" fmla="*/ 1582 h 1861"/>
                <a:gd name="T60" fmla="*/ 388 w 646"/>
                <a:gd name="T61" fmla="*/ 1627 h 1861"/>
                <a:gd name="T62" fmla="*/ 345 w 646"/>
                <a:gd name="T63" fmla="*/ 1670 h 1861"/>
                <a:gd name="T64" fmla="*/ 301 w 646"/>
                <a:gd name="T65" fmla="*/ 1709 h 1861"/>
                <a:gd name="T66" fmla="*/ 254 w 646"/>
                <a:gd name="T67" fmla="*/ 1744 h 1861"/>
                <a:gd name="T68" fmla="*/ 205 w 646"/>
                <a:gd name="T69" fmla="*/ 1776 h 1861"/>
                <a:gd name="T70" fmla="*/ 156 w 646"/>
                <a:gd name="T71" fmla="*/ 1803 h 1861"/>
                <a:gd name="T72" fmla="*/ 104 w 646"/>
                <a:gd name="T73" fmla="*/ 1826 h 1861"/>
                <a:gd name="T74" fmla="*/ 53 w 646"/>
                <a:gd name="T75" fmla="*/ 1846 h 1861"/>
                <a:gd name="T76" fmla="*/ 0 w 646"/>
                <a:gd name="T77" fmla="*/ 1861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E6C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gray">
            <a:xfrm rot="20805504">
              <a:off x="4540098" y="2790719"/>
              <a:ext cx="1374845" cy="3962504"/>
            </a:xfrm>
            <a:custGeom>
              <a:avLst/>
              <a:gdLst>
                <a:gd name="T0" fmla="*/ 0 w 646"/>
                <a:gd name="T1" fmla="*/ 0 h 1861"/>
                <a:gd name="T2" fmla="*/ 48 w 646"/>
                <a:gd name="T3" fmla="*/ 14 h 1861"/>
                <a:gd name="T4" fmla="*/ 98 w 646"/>
                <a:gd name="T5" fmla="*/ 32 h 1861"/>
                <a:gd name="T6" fmla="*/ 147 w 646"/>
                <a:gd name="T7" fmla="*/ 54 h 1861"/>
                <a:gd name="T8" fmla="*/ 195 w 646"/>
                <a:gd name="T9" fmla="*/ 81 h 1861"/>
                <a:gd name="T10" fmla="*/ 242 w 646"/>
                <a:gd name="T11" fmla="*/ 111 h 1861"/>
                <a:gd name="T12" fmla="*/ 288 w 646"/>
                <a:gd name="T13" fmla="*/ 147 h 1861"/>
                <a:gd name="T14" fmla="*/ 333 w 646"/>
                <a:gd name="T15" fmla="*/ 185 h 1861"/>
                <a:gd name="T16" fmla="*/ 377 w 646"/>
                <a:gd name="T17" fmla="*/ 228 h 1861"/>
                <a:gd name="T18" fmla="*/ 418 w 646"/>
                <a:gd name="T19" fmla="*/ 275 h 1861"/>
                <a:gd name="T20" fmla="*/ 457 w 646"/>
                <a:gd name="T21" fmla="*/ 325 h 1861"/>
                <a:gd name="T22" fmla="*/ 493 w 646"/>
                <a:gd name="T23" fmla="*/ 379 h 1861"/>
                <a:gd name="T24" fmla="*/ 526 w 646"/>
                <a:gd name="T25" fmla="*/ 437 h 1861"/>
                <a:gd name="T26" fmla="*/ 555 w 646"/>
                <a:gd name="T27" fmla="*/ 497 h 1861"/>
                <a:gd name="T28" fmla="*/ 582 w 646"/>
                <a:gd name="T29" fmla="*/ 562 h 1861"/>
                <a:gd name="T30" fmla="*/ 604 w 646"/>
                <a:gd name="T31" fmla="*/ 630 h 1861"/>
                <a:gd name="T32" fmla="*/ 621 w 646"/>
                <a:gd name="T33" fmla="*/ 700 h 1861"/>
                <a:gd name="T34" fmla="*/ 634 w 646"/>
                <a:gd name="T35" fmla="*/ 774 h 1861"/>
                <a:gd name="T36" fmla="*/ 642 w 646"/>
                <a:gd name="T37" fmla="*/ 851 h 1861"/>
                <a:gd name="T38" fmla="*/ 646 w 646"/>
                <a:gd name="T39" fmla="*/ 930 h 1861"/>
                <a:gd name="T40" fmla="*/ 643 w 646"/>
                <a:gd name="T41" fmla="*/ 1011 h 1861"/>
                <a:gd name="T42" fmla="*/ 636 w 646"/>
                <a:gd name="T43" fmla="*/ 1086 h 1861"/>
                <a:gd name="T44" fmla="*/ 623 w 646"/>
                <a:gd name="T45" fmla="*/ 1160 h 1861"/>
                <a:gd name="T46" fmla="*/ 607 w 646"/>
                <a:gd name="T47" fmla="*/ 1230 h 1861"/>
                <a:gd name="T48" fmla="*/ 585 w 646"/>
                <a:gd name="T49" fmla="*/ 1297 h 1861"/>
                <a:gd name="T50" fmla="*/ 561 w 646"/>
                <a:gd name="T51" fmla="*/ 1361 h 1861"/>
                <a:gd name="T52" fmla="*/ 533 w 646"/>
                <a:gd name="T53" fmla="*/ 1421 h 1861"/>
                <a:gd name="T54" fmla="*/ 500 w 646"/>
                <a:gd name="T55" fmla="*/ 1478 h 1861"/>
                <a:gd name="T56" fmla="*/ 466 w 646"/>
                <a:gd name="T57" fmla="*/ 1532 h 1861"/>
                <a:gd name="T58" fmla="*/ 428 w 646"/>
                <a:gd name="T59" fmla="*/ 1582 h 1861"/>
                <a:gd name="T60" fmla="*/ 388 w 646"/>
                <a:gd name="T61" fmla="*/ 1627 h 1861"/>
                <a:gd name="T62" fmla="*/ 345 w 646"/>
                <a:gd name="T63" fmla="*/ 1670 h 1861"/>
                <a:gd name="T64" fmla="*/ 301 w 646"/>
                <a:gd name="T65" fmla="*/ 1709 h 1861"/>
                <a:gd name="T66" fmla="*/ 254 w 646"/>
                <a:gd name="T67" fmla="*/ 1744 h 1861"/>
                <a:gd name="T68" fmla="*/ 205 w 646"/>
                <a:gd name="T69" fmla="*/ 1776 h 1861"/>
                <a:gd name="T70" fmla="*/ 156 w 646"/>
                <a:gd name="T71" fmla="*/ 1803 h 1861"/>
                <a:gd name="T72" fmla="*/ 104 w 646"/>
                <a:gd name="T73" fmla="*/ 1826 h 1861"/>
                <a:gd name="T74" fmla="*/ 53 w 646"/>
                <a:gd name="T75" fmla="*/ 1846 h 1861"/>
                <a:gd name="T76" fmla="*/ 0 w 646"/>
                <a:gd name="T77" fmla="*/ 1861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4516A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gray">
            <a:xfrm rot="5461794">
              <a:off x="1706644" y="2194883"/>
              <a:ext cx="1374811" cy="3962601"/>
            </a:xfrm>
            <a:custGeom>
              <a:avLst/>
              <a:gdLst>
                <a:gd name="T0" fmla="*/ 0 w 646"/>
                <a:gd name="T1" fmla="*/ 0 h 1861"/>
                <a:gd name="T2" fmla="*/ 48 w 646"/>
                <a:gd name="T3" fmla="*/ 14 h 1861"/>
                <a:gd name="T4" fmla="*/ 98 w 646"/>
                <a:gd name="T5" fmla="*/ 32 h 1861"/>
                <a:gd name="T6" fmla="*/ 147 w 646"/>
                <a:gd name="T7" fmla="*/ 54 h 1861"/>
                <a:gd name="T8" fmla="*/ 195 w 646"/>
                <a:gd name="T9" fmla="*/ 81 h 1861"/>
                <a:gd name="T10" fmla="*/ 242 w 646"/>
                <a:gd name="T11" fmla="*/ 111 h 1861"/>
                <a:gd name="T12" fmla="*/ 288 w 646"/>
                <a:gd name="T13" fmla="*/ 147 h 1861"/>
                <a:gd name="T14" fmla="*/ 333 w 646"/>
                <a:gd name="T15" fmla="*/ 185 h 1861"/>
                <a:gd name="T16" fmla="*/ 377 w 646"/>
                <a:gd name="T17" fmla="*/ 228 h 1861"/>
                <a:gd name="T18" fmla="*/ 418 w 646"/>
                <a:gd name="T19" fmla="*/ 275 h 1861"/>
                <a:gd name="T20" fmla="*/ 457 w 646"/>
                <a:gd name="T21" fmla="*/ 325 h 1861"/>
                <a:gd name="T22" fmla="*/ 493 w 646"/>
                <a:gd name="T23" fmla="*/ 379 h 1861"/>
                <a:gd name="T24" fmla="*/ 526 w 646"/>
                <a:gd name="T25" fmla="*/ 437 h 1861"/>
                <a:gd name="T26" fmla="*/ 555 w 646"/>
                <a:gd name="T27" fmla="*/ 497 h 1861"/>
                <a:gd name="T28" fmla="*/ 582 w 646"/>
                <a:gd name="T29" fmla="*/ 562 h 1861"/>
                <a:gd name="T30" fmla="*/ 604 w 646"/>
                <a:gd name="T31" fmla="*/ 630 h 1861"/>
                <a:gd name="T32" fmla="*/ 621 w 646"/>
                <a:gd name="T33" fmla="*/ 700 h 1861"/>
                <a:gd name="T34" fmla="*/ 634 w 646"/>
                <a:gd name="T35" fmla="*/ 774 h 1861"/>
                <a:gd name="T36" fmla="*/ 642 w 646"/>
                <a:gd name="T37" fmla="*/ 851 h 1861"/>
                <a:gd name="T38" fmla="*/ 646 w 646"/>
                <a:gd name="T39" fmla="*/ 930 h 1861"/>
                <a:gd name="T40" fmla="*/ 643 w 646"/>
                <a:gd name="T41" fmla="*/ 1011 h 1861"/>
                <a:gd name="T42" fmla="*/ 636 w 646"/>
                <a:gd name="T43" fmla="*/ 1086 h 1861"/>
                <a:gd name="T44" fmla="*/ 623 w 646"/>
                <a:gd name="T45" fmla="*/ 1160 h 1861"/>
                <a:gd name="T46" fmla="*/ 607 w 646"/>
                <a:gd name="T47" fmla="*/ 1230 h 1861"/>
                <a:gd name="T48" fmla="*/ 585 w 646"/>
                <a:gd name="T49" fmla="*/ 1297 h 1861"/>
                <a:gd name="T50" fmla="*/ 561 w 646"/>
                <a:gd name="T51" fmla="*/ 1361 h 1861"/>
                <a:gd name="T52" fmla="*/ 533 w 646"/>
                <a:gd name="T53" fmla="*/ 1421 h 1861"/>
                <a:gd name="T54" fmla="*/ 500 w 646"/>
                <a:gd name="T55" fmla="*/ 1478 h 1861"/>
                <a:gd name="T56" fmla="*/ 466 w 646"/>
                <a:gd name="T57" fmla="*/ 1532 h 1861"/>
                <a:gd name="T58" fmla="*/ 428 w 646"/>
                <a:gd name="T59" fmla="*/ 1582 h 1861"/>
                <a:gd name="T60" fmla="*/ 388 w 646"/>
                <a:gd name="T61" fmla="*/ 1627 h 1861"/>
                <a:gd name="T62" fmla="*/ 345 w 646"/>
                <a:gd name="T63" fmla="*/ 1670 h 1861"/>
                <a:gd name="T64" fmla="*/ 301 w 646"/>
                <a:gd name="T65" fmla="*/ 1709 h 1861"/>
                <a:gd name="T66" fmla="*/ 254 w 646"/>
                <a:gd name="T67" fmla="*/ 1744 h 1861"/>
                <a:gd name="T68" fmla="*/ 205 w 646"/>
                <a:gd name="T69" fmla="*/ 1776 h 1861"/>
                <a:gd name="T70" fmla="*/ 156 w 646"/>
                <a:gd name="T71" fmla="*/ 1803 h 1861"/>
                <a:gd name="T72" fmla="*/ 104 w 646"/>
                <a:gd name="T73" fmla="*/ 1826 h 1861"/>
                <a:gd name="T74" fmla="*/ 53 w 646"/>
                <a:gd name="T75" fmla="*/ 1846 h 1861"/>
                <a:gd name="T76" fmla="*/ 0 w 646"/>
                <a:gd name="T77" fmla="*/ 1861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499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0"/>
            <p:cNvSpPr>
              <a:spLocks/>
            </p:cNvSpPr>
            <p:nvPr/>
          </p:nvSpPr>
          <p:spPr bwMode="gray">
            <a:xfrm>
              <a:off x="4303549" y="2866921"/>
              <a:ext cx="1374845" cy="3962504"/>
            </a:xfrm>
            <a:custGeom>
              <a:avLst/>
              <a:gdLst>
                <a:gd name="T0" fmla="*/ 0 w 646"/>
                <a:gd name="T1" fmla="*/ 0 h 1861"/>
                <a:gd name="T2" fmla="*/ 48 w 646"/>
                <a:gd name="T3" fmla="*/ 14 h 1861"/>
                <a:gd name="T4" fmla="*/ 98 w 646"/>
                <a:gd name="T5" fmla="*/ 32 h 1861"/>
                <a:gd name="T6" fmla="*/ 147 w 646"/>
                <a:gd name="T7" fmla="*/ 54 h 1861"/>
                <a:gd name="T8" fmla="*/ 195 w 646"/>
                <a:gd name="T9" fmla="*/ 81 h 1861"/>
                <a:gd name="T10" fmla="*/ 242 w 646"/>
                <a:gd name="T11" fmla="*/ 111 h 1861"/>
                <a:gd name="T12" fmla="*/ 288 w 646"/>
                <a:gd name="T13" fmla="*/ 147 h 1861"/>
                <a:gd name="T14" fmla="*/ 333 w 646"/>
                <a:gd name="T15" fmla="*/ 185 h 1861"/>
                <a:gd name="T16" fmla="*/ 377 w 646"/>
                <a:gd name="T17" fmla="*/ 228 h 1861"/>
                <a:gd name="T18" fmla="*/ 418 w 646"/>
                <a:gd name="T19" fmla="*/ 275 h 1861"/>
                <a:gd name="T20" fmla="*/ 457 w 646"/>
                <a:gd name="T21" fmla="*/ 325 h 1861"/>
                <a:gd name="T22" fmla="*/ 493 w 646"/>
                <a:gd name="T23" fmla="*/ 379 h 1861"/>
                <a:gd name="T24" fmla="*/ 526 w 646"/>
                <a:gd name="T25" fmla="*/ 437 h 1861"/>
                <a:gd name="T26" fmla="*/ 555 w 646"/>
                <a:gd name="T27" fmla="*/ 497 h 1861"/>
                <a:gd name="T28" fmla="*/ 582 w 646"/>
                <a:gd name="T29" fmla="*/ 562 h 1861"/>
                <a:gd name="T30" fmla="*/ 604 w 646"/>
                <a:gd name="T31" fmla="*/ 630 h 1861"/>
                <a:gd name="T32" fmla="*/ 621 w 646"/>
                <a:gd name="T33" fmla="*/ 700 h 1861"/>
                <a:gd name="T34" fmla="*/ 634 w 646"/>
                <a:gd name="T35" fmla="*/ 774 h 1861"/>
                <a:gd name="T36" fmla="*/ 642 w 646"/>
                <a:gd name="T37" fmla="*/ 851 h 1861"/>
                <a:gd name="T38" fmla="*/ 646 w 646"/>
                <a:gd name="T39" fmla="*/ 930 h 1861"/>
                <a:gd name="T40" fmla="*/ 643 w 646"/>
                <a:gd name="T41" fmla="*/ 1011 h 1861"/>
                <a:gd name="T42" fmla="*/ 636 w 646"/>
                <a:gd name="T43" fmla="*/ 1086 h 1861"/>
                <a:gd name="T44" fmla="*/ 623 w 646"/>
                <a:gd name="T45" fmla="*/ 1160 h 1861"/>
                <a:gd name="T46" fmla="*/ 607 w 646"/>
                <a:gd name="T47" fmla="*/ 1230 h 1861"/>
                <a:gd name="T48" fmla="*/ 585 w 646"/>
                <a:gd name="T49" fmla="*/ 1297 h 1861"/>
                <a:gd name="T50" fmla="*/ 561 w 646"/>
                <a:gd name="T51" fmla="*/ 1361 h 1861"/>
                <a:gd name="T52" fmla="*/ 533 w 646"/>
                <a:gd name="T53" fmla="*/ 1421 h 1861"/>
                <a:gd name="T54" fmla="*/ 500 w 646"/>
                <a:gd name="T55" fmla="*/ 1478 h 1861"/>
                <a:gd name="T56" fmla="*/ 466 w 646"/>
                <a:gd name="T57" fmla="*/ 1532 h 1861"/>
                <a:gd name="T58" fmla="*/ 428 w 646"/>
                <a:gd name="T59" fmla="*/ 1582 h 1861"/>
                <a:gd name="T60" fmla="*/ 388 w 646"/>
                <a:gd name="T61" fmla="*/ 1627 h 1861"/>
                <a:gd name="T62" fmla="*/ 345 w 646"/>
                <a:gd name="T63" fmla="*/ 1670 h 1861"/>
                <a:gd name="T64" fmla="*/ 301 w 646"/>
                <a:gd name="T65" fmla="*/ 1709 h 1861"/>
                <a:gd name="T66" fmla="*/ 254 w 646"/>
                <a:gd name="T67" fmla="*/ 1744 h 1861"/>
                <a:gd name="T68" fmla="*/ 205 w 646"/>
                <a:gd name="T69" fmla="*/ 1776 h 1861"/>
                <a:gd name="T70" fmla="*/ 156 w 646"/>
                <a:gd name="T71" fmla="*/ 1803 h 1861"/>
                <a:gd name="T72" fmla="*/ 104 w 646"/>
                <a:gd name="T73" fmla="*/ 1826 h 1861"/>
                <a:gd name="T74" fmla="*/ 53 w 646"/>
                <a:gd name="T75" fmla="*/ 1846 h 1861"/>
                <a:gd name="T76" fmla="*/ 0 w 646"/>
                <a:gd name="T77" fmla="*/ 1861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5DDF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gray">
            <a:xfrm rot="6256290">
              <a:off x="1706644" y="1969452"/>
              <a:ext cx="1374811" cy="3962601"/>
            </a:xfrm>
            <a:custGeom>
              <a:avLst/>
              <a:gdLst>
                <a:gd name="T0" fmla="*/ 0 w 646"/>
                <a:gd name="T1" fmla="*/ 0 h 1861"/>
                <a:gd name="T2" fmla="*/ 48 w 646"/>
                <a:gd name="T3" fmla="*/ 14 h 1861"/>
                <a:gd name="T4" fmla="*/ 98 w 646"/>
                <a:gd name="T5" fmla="*/ 32 h 1861"/>
                <a:gd name="T6" fmla="*/ 147 w 646"/>
                <a:gd name="T7" fmla="*/ 54 h 1861"/>
                <a:gd name="T8" fmla="*/ 195 w 646"/>
                <a:gd name="T9" fmla="*/ 81 h 1861"/>
                <a:gd name="T10" fmla="*/ 242 w 646"/>
                <a:gd name="T11" fmla="*/ 111 h 1861"/>
                <a:gd name="T12" fmla="*/ 288 w 646"/>
                <a:gd name="T13" fmla="*/ 147 h 1861"/>
                <a:gd name="T14" fmla="*/ 333 w 646"/>
                <a:gd name="T15" fmla="*/ 185 h 1861"/>
                <a:gd name="T16" fmla="*/ 377 w 646"/>
                <a:gd name="T17" fmla="*/ 228 h 1861"/>
                <a:gd name="T18" fmla="*/ 418 w 646"/>
                <a:gd name="T19" fmla="*/ 275 h 1861"/>
                <a:gd name="T20" fmla="*/ 457 w 646"/>
                <a:gd name="T21" fmla="*/ 325 h 1861"/>
                <a:gd name="T22" fmla="*/ 493 w 646"/>
                <a:gd name="T23" fmla="*/ 379 h 1861"/>
                <a:gd name="T24" fmla="*/ 526 w 646"/>
                <a:gd name="T25" fmla="*/ 437 h 1861"/>
                <a:gd name="T26" fmla="*/ 555 w 646"/>
                <a:gd name="T27" fmla="*/ 497 h 1861"/>
                <a:gd name="T28" fmla="*/ 582 w 646"/>
                <a:gd name="T29" fmla="*/ 562 h 1861"/>
                <a:gd name="T30" fmla="*/ 604 w 646"/>
                <a:gd name="T31" fmla="*/ 630 h 1861"/>
                <a:gd name="T32" fmla="*/ 621 w 646"/>
                <a:gd name="T33" fmla="*/ 700 h 1861"/>
                <a:gd name="T34" fmla="*/ 634 w 646"/>
                <a:gd name="T35" fmla="*/ 774 h 1861"/>
                <a:gd name="T36" fmla="*/ 642 w 646"/>
                <a:gd name="T37" fmla="*/ 851 h 1861"/>
                <a:gd name="T38" fmla="*/ 646 w 646"/>
                <a:gd name="T39" fmla="*/ 930 h 1861"/>
                <a:gd name="T40" fmla="*/ 643 w 646"/>
                <a:gd name="T41" fmla="*/ 1011 h 1861"/>
                <a:gd name="T42" fmla="*/ 636 w 646"/>
                <a:gd name="T43" fmla="*/ 1086 h 1861"/>
                <a:gd name="T44" fmla="*/ 623 w 646"/>
                <a:gd name="T45" fmla="*/ 1160 h 1861"/>
                <a:gd name="T46" fmla="*/ 607 w 646"/>
                <a:gd name="T47" fmla="*/ 1230 h 1861"/>
                <a:gd name="T48" fmla="*/ 585 w 646"/>
                <a:gd name="T49" fmla="*/ 1297 h 1861"/>
                <a:gd name="T50" fmla="*/ 561 w 646"/>
                <a:gd name="T51" fmla="*/ 1361 h 1861"/>
                <a:gd name="T52" fmla="*/ 533 w 646"/>
                <a:gd name="T53" fmla="*/ 1421 h 1861"/>
                <a:gd name="T54" fmla="*/ 500 w 646"/>
                <a:gd name="T55" fmla="*/ 1478 h 1861"/>
                <a:gd name="T56" fmla="*/ 466 w 646"/>
                <a:gd name="T57" fmla="*/ 1532 h 1861"/>
                <a:gd name="T58" fmla="*/ 428 w 646"/>
                <a:gd name="T59" fmla="*/ 1582 h 1861"/>
                <a:gd name="T60" fmla="*/ 388 w 646"/>
                <a:gd name="T61" fmla="*/ 1627 h 1861"/>
                <a:gd name="T62" fmla="*/ 345 w 646"/>
                <a:gd name="T63" fmla="*/ 1670 h 1861"/>
                <a:gd name="T64" fmla="*/ 301 w 646"/>
                <a:gd name="T65" fmla="*/ 1709 h 1861"/>
                <a:gd name="T66" fmla="*/ 254 w 646"/>
                <a:gd name="T67" fmla="*/ 1744 h 1861"/>
                <a:gd name="T68" fmla="*/ 205 w 646"/>
                <a:gd name="T69" fmla="*/ 1776 h 1861"/>
                <a:gd name="T70" fmla="*/ 156 w 646"/>
                <a:gd name="T71" fmla="*/ 1803 h 1861"/>
                <a:gd name="T72" fmla="*/ 104 w 646"/>
                <a:gd name="T73" fmla="*/ 1826 h 1861"/>
                <a:gd name="T74" fmla="*/ 53 w 646"/>
                <a:gd name="T75" fmla="*/ 1846 h 1861"/>
                <a:gd name="T76" fmla="*/ 0 w 646"/>
                <a:gd name="T77" fmla="*/ 1861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2EAE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1" name="Picture 3" descr="C:\Users\Ivo\Desktop\media-CE7A2F20.png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CFEF9"/>
                </a:clrFrom>
                <a:clrTo>
                  <a:srgbClr val="FCFEF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44" t="26622" r="21609" b="39027"/>
            <a:stretch>
              <a:fillRect/>
            </a:stretch>
          </p:blipFill>
          <p:spPr bwMode="auto">
            <a:xfrm>
              <a:off x="1218880" y="3562266"/>
              <a:ext cx="2057504" cy="85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590549" y="2438287"/>
              <a:ext cx="3795904" cy="1600242"/>
              <a:chOff x="2590800" y="2438400"/>
              <a:chExt cx="3795712" cy="1600200"/>
            </a:xfrm>
          </p:grpSpPr>
          <p:grpSp>
            <p:nvGrpSpPr>
              <p:cNvPr id="15" name="Group 22"/>
              <p:cNvGrpSpPr>
                <a:grpSpLocks/>
              </p:cNvGrpSpPr>
              <p:nvPr/>
            </p:nvGrpSpPr>
            <p:grpSpPr bwMode="auto">
              <a:xfrm>
                <a:off x="2590800" y="2438400"/>
                <a:ext cx="3795712" cy="1600200"/>
                <a:chOff x="2016" y="1920"/>
                <a:chExt cx="1680" cy="1680"/>
              </a:xfrm>
            </p:grpSpPr>
            <p:sp>
              <p:nvSpPr>
                <p:cNvPr id="17" name="Oval 2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14343"/>
                    </a:gs>
                    <a:gs pos="100000">
                      <a:srgbClr val="6E1E1E"/>
                    </a:gs>
                  </a:gsLst>
                  <a:lin ang="5400000" scaled="1"/>
                </a:gradFill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Freeform 2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14343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gray">
              <a:xfrm>
                <a:off x="3066880" y="3025914"/>
                <a:ext cx="2875102" cy="965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FFFF00"/>
                    </a:solidFill>
                  </a:rPr>
                  <a:t>Distributome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pic>
          <p:nvPicPr>
            <p:cNvPr id="13" name="Picture 4" descr="C:\Users\Ivo\Desktop\osulogo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1" t="18086" r="6355" b="6184"/>
            <a:stretch>
              <a:fillRect/>
            </a:stretch>
          </p:blipFill>
          <p:spPr bwMode="auto">
            <a:xfrm>
              <a:off x="3733607" y="4419539"/>
              <a:ext cx="1828893" cy="152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648053" y="1575137"/>
              <a:ext cx="1861217" cy="11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339933"/>
                  </a:solidFill>
                  <a:latin typeface="Eras Demi ITC" pitchFamily="34" charset="0"/>
                </a:rPr>
                <a:t>UCLA</a:t>
              </a:r>
              <a:endParaRPr lang="en-US" sz="6600" b="1" dirty="0">
                <a:solidFill>
                  <a:srgbClr val="339933"/>
                </a:solidFill>
                <a:latin typeface="Eras Demi ITC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990600"/>
            <a:ext cx="8991600" cy="2362200"/>
          </a:xfrm>
        </p:spPr>
        <p:txBody>
          <a:bodyPr>
            <a:normAutofit/>
          </a:bodyPr>
          <a:lstStyle/>
          <a:p>
            <a:r>
              <a:rPr lang="en-US" dirty="0"/>
              <a:t>Hands-on Distributome Activities for Teaching </a:t>
            </a:r>
            <a:r>
              <a:rPr lang="en-US" dirty="0" smtClean="0"/>
              <a:t>Probability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2000" u="sng" dirty="0" smtClean="0"/>
              <a:t/>
            </a:r>
            <a:br>
              <a:rPr lang="en-US" sz="2000" u="sng" dirty="0" smtClean="0"/>
            </a:br>
            <a:r>
              <a:rPr lang="en-US" sz="2000" dirty="0" smtClean="0"/>
              <a:t>Interactive </a:t>
            </a:r>
            <a:r>
              <a:rPr lang="en-US" sz="2000" dirty="0"/>
              <a:t>Teaching of Probability Distributions Theory </a:t>
            </a:r>
            <a:r>
              <a:rPr lang="en-US" sz="2000" dirty="0" smtClean="0"/>
              <a:t>&amp; Applications </a:t>
            </a:r>
            <a:r>
              <a:rPr lang="en-US" sz="2000" dirty="0"/>
              <a:t>using Data, Models and </a:t>
            </a:r>
            <a:r>
              <a:rPr lang="en-US" sz="2000" dirty="0" err="1"/>
              <a:t>Webapps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9769" y="4114800"/>
            <a:ext cx="2065631" cy="50202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Ivo D. Dinov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 bwMode="auto">
          <a:xfrm>
            <a:off x="6248400" y="5575042"/>
            <a:ext cx="2209800" cy="7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dirty="0"/>
              <a:t>Dennis Pearl</a:t>
            </a:r>
          </a:p>
        </p:txBody>
      </p:sp>
      <p:sp>
        <p:nvSpPr>
          <p:cNvPr id="20" name="Subtitle 2"/>
          <p:cNvSpPr txBox="1">
            <a:spLocks/>
          </p:cNvSpPr>
          <p:nvPr/>
        </p:nvSpPr>
        <p:spPr bwMode="auto">
          <a:xfrm>
            <a:off x="2140281" y="4419600"/>
            <a:ext cx="220311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dirty="0" smtClean="0"/>
              <a:t>Kyle </a:t>
            </a:r>
            <a:r>
              <a:rPr lang="en-US" sz="2400" b="1" dirty="0" err="1" smtClean="0"/>
              <a:t>Siegrist</a:t>
            </a:r>
            <a:endParaRPr lang="en-US" sz="2400" b="1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60" t="16260" r="8466" b="78030"/>
          <a:stretch/>
        </p:blipFill>
        <p:spPr bwMode="auto">
          <a:xfrm>
            <a:off x="0" y="470344"/>
            <a:ext cx="9144000" cy="52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 descr="F:\Ivo.dir\Research\Proposals\SOCR\2008\NSF_Proposal_Distributome_UAH_2008\Web\images\Distributome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6304"/>
            <a:ext cx="82409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ubtitle 2"/>
          <p:cNvSpPr txBox="1">
            <a:spLocks/>
          </p:cNvSpPr>
          <p:nvPr/>
        </p:nvSpPr>
        <p:spPr bwMode="auto">
          <a:xfrm>
            <a:off x="1752600" y="25862"/>
            <a:ext cx="5405672" cy="63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600" b="1" u="sng" kern="1200" dirty="0" smtClean="0">
                <a:solidFill>
                  <a:srgbClr val="0000FF"/>
                </a:solidFill>
              </a:rPr>
              <a:t>http://Distributome.org </a:t>
            </a:r>
            <a:endParaRPr lang="en-US" sz="3600" b="1" u="sng" kern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00" b="3999"/>
          <a:stretch/>
        </p:blipFill>
        <p:spPr bwMode="auto">
          <a:xfrm>
            <a:off x="0" y="0"/>
            <a:ext cx="917381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8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Hands-on Distributome Activities for Teaching Probability  Interactive Teaching of Probability Distributions Theory &amp; Applications using Data, Models and Webapps</vt:lpstr>
      <vt:lpstr>PowerPoint Presentation</vt:lpstr>
    </vt:vector>
  </TitlesOfParts>
  <Company>LONI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Teaching of Probability Distributions Theory &amp; Applications using Data, Models and Webapps</dc:title>
  <dc:creator>Ivo Dinov</dc:creator>
  <cp:lastModifiedBy>Ivo Dinov</cp:lastModifiedBy>
  <cp:revision>2</cp:revision>
  <dcterms:created xsi:type="dcterms:W3CDTF">2012-03-30T21:08:44Z</dcterms:created>
  <dcterms:modified xsi:type="dcterms:W3CDTF">2012-10-19T17:03:46Z</dcterms:modified>
</cp:coreProperties>
</file>