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notesMasterIdLst>
    <p:notesMasterId r:id="rId15"/>
  </p:notesMasterIdLst>
  <p:sldIdLst>
    <p:sldId id="264" r:id="rId2"/>
    <p:sldId id="256" r:id="rId3"/>
    <p:sldId id="267" r:id="rId4"/>
    <p:sldId id="258" r:id="rId5"/>
    <p:sldId id="263" r:id="rId6"/>
    <p:sldId id="260" r:id="rId7"/>
    <p:sldId id="268" r:id="rId8"/>
    <p:sldId id="269" r:id="rId9"/>
    <p:sldId id="270" r:id="rId10"/>
    <p:sldId id="271" r:id="rId11"/>
    <p:sldId id="266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9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18A99-A4DE-3745-A242-7DA838FC1F5F}" type="doc">
      <dgm:prSet loTypeId="urn:microsoft.com/office/officeart/2005/8/layout/cycle2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3114E-6145-F54D-9525-B3BCDD074C2C}">
      <dgm:prSet phldrT="[Text]"/>
      <dgm:spPr/>
      <dgm:t>
        <a:bodyPr/>
        <a:lstStyle/>
        <a:p>
          <a:r>
            <a:rPr lang="en-US" dirty="0" smtClean="0"/>
            <a:t>Reality</a:t>
          </a:r>
          <a:endParaRPr lang="en-US" dirty="0"/>
        </a:p>
      </dgm:t>
    </dgm:pt>
    <dgm:pt modelId="{A3B1F989-1290-9443-B3E9-02AF9EAF0454}" type="parTrans" cxnId="{1DCF53F5-9099-B647-81B9-D0F6DDC34551}">
      <dgm:prSet/>
      <dgm:spPr/>
      <dgm:t>
        <a:bodyPr/>
        <a:lstStyle/>
        <a:p>
          <a:endParaRPr lang="en-US"/>
        </a:p>
      </dgm:t>
    </dgm:pt>
    <dgm:pt modelId="{91580A07-CADA-FA4E-BB07-3793F9342956}" type="sibTrans" cxnId="{1DCF53F5-9099-B647-81B9-D0F6DDC34551}">
      <dgm:prSet/>
      <dgm:spPr/>
      <dgm:t>
        <a:bodyPr/>
        <a:lstStyle/>
        <a:p>
          <a:endParaRPr lang="en-US"/>
        </a:p>
      </dgm:t>
    </dgm:pt>
    <dgm:pt modelId="{5A9108F7-5C4F-6941-BAD9-96992157B555}">
      <dgm:prSet phldrT="[Text]"/>
      <dgm:spPr/>
      <dgm:t>
        <a:bodyPr/>
        <a:lstStyle/>
        <a:p>
          <a:r>
            <a:rPr lang="en-US" dirty="0" smtClean="0"/>
            <a:t>The Model</a:t>
          </a:r>
          <a:endParaRPr lang="en-US" dirty="0"/>
        </a:p>
      </dgm:t>
    </dgm:pt>
    <dgm:pt modelId="{2FF85CE1-BD16-F24F-AF3D-8FBA6F39018D}" type="parTrans" cxnId="{46FAC4FA-CEC4-454C-90B8-884C6C72ACDF}">
      <dgm:prSet/>
      <dgm:spPr/>
      <dgm:t>
        <a:bodyPr/>
        <a:lstStyle/>
        <a:p>
          <a:endParaRPr lang="en-US"/>
        </a:p>
      </dgm:t>
    </dgm:pt>
    <dgm:pt modelId="{2F720A20-647E-6F4D-92E9-05C25CD4F98F}" type="sibTrans" cxnId="{46FAC4FA-CEC4-454C-90B8-884C6C72ACDF}">
      <dgm:prSet/>
      <dgm:spPr/>
      <dgm:t>
        <a:bodyPr/>
        <a:lstStyle/>
        <a:p>
          <a:endParaRPr lang="en-US"/>
        </a:p>
      </dgm:t>
    </dgm:pt>
    <dgm:pt modelId="{A203940C-05E3-524B-8D23-29CB8C9D867F}">
      <dgm:prSet phldrT="[Text]"/>
      <dgm:spPr/>
      <dgm:t>
        <a:bodyPr/>
        <a:lstStyle/>
        <a:p>
          <a:r>
            <a:rPr lang="en-US" dirty="0" smtClean="0"/>
            <a:t>The Analysis</a:t>
          </a:r>
          <a:endParaRPr lang="en-US" dirty="0"/>
        </a:p>
      </dgm:t>
    </dgm:pt>
    <dgm:pt modelId="{080C6E5E-C5B6-744D-85C1-B39514D7AB64}" type="parTrans" cxnId="{F843873F-D5F1-E448-982A-1A0EECCD37D4}">
      <dgm:prSet/>
      <dgm:spPr/>
      <dgm:t>
        <a:bodyPr/>
        <a:lstStyle/>
        <a:p>
          <a:endParaRPr lang="en-US"/>
        </a:p>
      </dgm:t>
    </dgm:pt>
    <dgm:pt modelId="{056328C4-61F0-F34D-A77D-7ACE8766EC68}" type="sibTrans" cxnId="{F843873F-D5F1-E448-982A-1A0EECCD37D4}">
      <dgm:prSet/>
      <dgm:spPr/>
      <dgm:t>
        <a:bodyPr/>
        <a:lstStyle/>
        <a:p>
          <a:endParaRPr lang="en-US"/>
        </a:p>
      </dgm:t>
    </dgm:pt>
    <dgm:pt modelId="{69BAA21C-456A-074E-8AD5-940CB6ACDB45}" type="pres">
      <dgm:prSet presAssocID="{5EF18A99-A4DE-3745-A242-7DA838FC1F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0A51B2-094D-714C-AA07-275B141241F8}" type="pres">
      <dgm:prSet presAssocID="{B9A3114E-6145-F54D-9525-B3BCDD074C2C}" presName="node" presStyleLbl="node1" presStyleIdx="0" presStyleCnt="3" custRadScaleRad="101028" custRadScaleInc="34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99098-5BA9-1F46-BC9A-A0C35C8124A8}" type="pres">
      <dgm:prSet presAssocID="{91580A07-CADA-FA4E-BB07-3793F9342956}" presName="sibTrans" presStyleLbl="sibTrans2D1" presStyleIdx="0" presStyleCnt="3" custScaleX="174942" custLinFactNeighborX="7080" custLinFactNeighborY="-7888"/>
      <dgm:spPr/>
      <dgm:t>
        <a:bodyPr/>
        <a:lstStyle/>
        <a:p>
          <a:endParaRPr lang="en-US"/>
        </a:p>
      </dgm:t>
    </dgm:pt>
    <dgm:pt modelId="{2D8457D2-C017-2F4E-A9C0-F14F3FE3849A}" type="pres">
      <dgm:prSet presAssocID="{91580A07-CADA-FA4E-BB07-3793F934295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4DBD93C-24AD-2047-9EDC-37CA3E758810}" type="pres">
      <dgm:prSet presAssocID="{5A9108F7-5C4F-6941-BAD9-96992157B555}" presName="node" presStyleLbl="node1" presStyleIdx="1" presStyleCnt="3" custScaleY="98394" custRadScaleRad="182197" custRadScaleInc="-233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7FB3B-612E-C643-9EE4-B22F331A992B}" type="pres">
      <dgm:prSet presAssocID="{2F720A20-647E-6F4D-92E9-05C25CD4F98F}" presName="sibTrans" presStyleLbl="sibTrans2D1" presStyleIdx="1" presStyleCnt="3" custScaleX="157407"/>
      <dgm:spPr/>
      <dgm:t>
        <a:bodyPr/>
        <a:lstStyle/>
        <a:p>
          <a:endParaRPr lang="en-US"/>
        </a:p>
      </dgm:t>
    </dgm:pt>
    <dgm:pt modelId="{34A61449-C773-6C47-8178-37099A5D6B49}" type="pres">
      <dgm:prSet presAssocID="{2F720A20-647E-6F4D-92E9-05C25CD4F98F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63DB82C-4104-D741-BC83-9C1841AD075D}" type="pres">
      <dgm:prSet presAssocID="{A203940C-05E3-524B-8D23-29CB8C9D867F}" presName="node" presStyleLbl="node1" presStyleIdx="2" presStyleCnt="3" custRadScaleRad="158303" custRadScaleInc="20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E0E3A-8CDE-354A-926C-83D89F9EEC29}" type="pres">
      <dgm:prSet presAssocID="{056328C4-61F0-F34D-A77D-7ACE8766EC68}" presName="sibTrans" presStyleLbl="sibTrans2D1" presStyleIdx="2" presStyleCnt="3" custScaleX="159292" custLinFactNeighborX="-34520" custLinFactNeighborY="-45357" custRadScaleRad="51436" custRadScaleInc="-2147483648"/>
      <dgm:spPr/>
      <dgm:t>
        <a:bodyPr/>
        <a:lstStyle/>
        <a:p>
          <a:endParaRPr lang="en-US"/>
        </a:p>
      </dgm:t>
    </dgm:pt>
    <dgm:pt modelId="{186CF8E5-83AD-404E-8461-7E78B1F208D5}" type="pres">
      <dgm:prSet presAssocID="{056328C4-61F0-F34D-A77D-7ACE8766EC6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60BA1353-FC23-5B41-A4A2-37DB2746A232}" type="presOf" srcId="{A203940C-05E3-524B-8D23-29CB8C9D867F}" destId="{F63DB82C-4104-D741-BC83-9C1841AD075D}" srcOrd="0" destOrd="0" presId="urn:microsoft.com/office/officeart/2005/8/layout/cycle2"/>
    <dgm:cxn modelId="{47A469C8-4F4D-5045-BF4C-61094E819EE5}" type="presOf" srcId="{056328C4-61F0-F34D-A77D-7ACE8766EC68}" destId="{FC7E0E3A-8CDE-354A-926C-83D89F9EEC29}" srcOrd="0" destOrd="0" presId="urn:microsoft.com/office/officeart/2005/8/layout/cycle2"/>
    <dgm:cxn modelId="{AC916EA2-38A2-B14F-A634-660410BDDDF7}" type="presOf" srcId="{91580A07-CADA-FA4E-BB07-3793F9342956}" destId="{2D8457D2-C017-2F4E-A9C0-F14F3FE3849A}" srcOrd="1" destOrd="0" presId="urn:microsoft.com/office/officeart/2005/8/layout/cycle2"/>
    <dgm:cxn modelId="{DAF75A48-F72A-F74C-8A5C-D91ACB005287}" type="presOf" srcId="{2F720A20-647E-6F4D-92E9-05C25CD4F98F}" destId="{BD97FB3B-612E-C643-9EE4-B22F331A992B}" srcOrd="0" destOrd="0" presId="urn:microsoft.com/office/officeart/2005/8/layout/cycle2"/>
    <dgm:cxn modelId="{81E7CFE4-89C6-3D47-B55D-0C953A7FB5CD}" type="presOf" srcId="{056328C4-61F0-F34D-A77D-7ACE8766EC68}" destId="{186CF8E5-83AD-404E-8461-7E78B1F208D5}" srcOrd="1" destOrd="0" presId="urn:microsoft.com/office/officeart/2005/8/layout/cycle2"/>
    <dgm:cxn modelId="{F3423EBE-DB9A-2240-8C4F-5342A68FF6FC}" type="presOf" srcId="{B9A3114E-6145-F54D-9525-B3BCDD074C2C}" destId="{700A51B2-094D-714C-AA07-275B141241F8}" srcOrd="0" destOrd="0" presId="urn:microsoft.com/office/officeart/2005/8/layout/cycle2"/>
    <dgm:cxn modelId="{06552A45-2DBA-DC46-958C-7DFE083DCB87}" type="presOf" srcId="{5A9108F7-5C4F-6941-BAD9-96992157B555}" destId="{C4DBD93C-24AD-2047-9EDC-37CA3E758810}" srcOrd="0" destOrd="0" presId="urn:microsoft.com/office/officeart/2005/8/layout/cycle2"/>
    <dgm:cxn modelId="{1063A40D-C6FC-E14D-95CC-92D5B7242ABB}" type="presOf" srcId="{2F720A20-647E-6F4D-92E9-05C25CD4F98F}" destId="{34A61449-C773-6C47-8178-37099A5D6B49}" srcOrd="1" destOrd="0" presId="urn:microsoft.com/office/officeart/2005/8/layout/cycle2"/>
    <dgm:cxn modelId="{1DCF53F5-9099-B647-81B9-D0F6DDC34551}" srcId="{5EF18A99-A4DE-3745-A242-7DA838FC1F5F}" destId="{B9A3114E-6145-F54D-9525-B3BCDD074C2C}" srcOrd="0" destOrd="0" parTransId="{A3B1F989-1290-9443-B3E9-02AF9EAF0454}" sibTransId="{91580A07-CADA-FA4E-BB07-3793F9342956}"/>
    <dgm:cxn modelId="{46FAC4FA-CEC4-454C-90B8-884C6C72ACDF}" srcId="{5EF18A99-A4DE-3745-A242-7DA838FC1F5F}" destId="{5A9108F7-5C4F-6941-BAD9-96992157B555}" srcOrd="1" destOrd="0" parTransId="{2FF85CE1-BD16-F24F-AF3D-8FBA6F39018D}" sibTransId="{2F720A20-647E-6F4D-92E9-05C25CD4F98F}"/>
    <dgm:cxn modelId="{1D8F0CD8-AA47-8F4E-BD9F-DE647AD0D114}" type="presOf" srcId="{91580A07-CADA-FA4E-BB07-3793F9342956}" destId="{C6B99098-5BA9-1F46-BC9A-A0C35C8124A8}" srcOrd="0" destOrd="0" presId="urn:microsoft.com/office/officeart/2005/8/layout/cycle2"/>
    <dgm:cxn modelId="{F843873F-D5F1-E448-982A-1A0EECCD37D4}" srcId="{5EF18A99-A4DE-3745-A242-7DA838FC1F5F}" destId="{A203940C-05E3-524B-8D23-29CB8C9D867F}" srcOrd="2" destOrd="0" parTransId="{080C6E5E-C5B6-744D-85C1-B39514D7AB64}" sibTransId="{056328C4-61F0-F34D-A77D-7ACE8766EC68}"/>
    <dgm:cxn modelId="{7217E310-050C-B646-82D6-6CA7B4EA4514}" type="presOf" srcId="{5EF18A99-A4DE-3745-A242-7DA838FC1F5F}" destId="{69BAA21C-456A-074E-8AD5-940CB6ACDB45}" srcOrd="0" destOrd="0" presId="urn:microsoft.com/office/officeart/2005/8/layout/cycle2"/>
    <dgm:cxn modelId="{ECBF145D-9006-784A-8BAF-46B46F08577E}" type="presParOf" srcId="{69BAA21C-456A-074E-8AD5-940CB6ACDB45}" destId="{700A51B2-094D-714C-AA07-275B141241F8}" srcOrd="0" destOrd="0" presId="urn:microsoft.com/office/officeart/2005/8/layout/cycle2"/>
    <dgm:cxn modelId="{D7D6281A-79F0-3241-A934-3FEBAC201215}" type="presParOf" srcId="{69BAA21C-456A-074E-8AD5-940CB6ACDB45}" destId="{C6B99098-5BA9-1F46-BC9A-A0C35C8124A8}" srcOrd="1" destOrd="0" presId="urn:microsoft.com/office/officeart/2005/8/layout/cycle2"/>
    <dgm:cxn modelId="{AB99A608-CC5F-7D4E-A5F0-8A1C53A4F3B3}" type="presParOf" srcId="{C6B99098-5BA9-1F46-BC9A-A0C35C8124A8}" destId="{2D8457D2-C017-2F4E-A9C0-F14F3FE3849A}" srcOrd="0" destOrd="0" presId="urn:microsoft.com/office/officeart/2005/8/layout/cycle2"/>
    <dgm:cxn modelId="{C79A1DC9-E51B-3D47-8262-D70BF1ADBF30}" type="presParOf" srcId="{69BAA21C-456A-074E-8AD5-940CB6ACDB45}" destId="{C4DBD93C-24AD-2047-9EDC-37CA3E758810}" srcOrd="2" destOrd="0" presId="urn:microsoft.com/office/officeart/2005/8/layout/cycle2"/>
    <dgm:cxn modelId="{049F562F-590E-4D41-A4D9-114858D26343}" type="presParOf" srcId="{69BAA21C-456A-074E-8AD5-940CB6ACDB45}" destId="{BD97FB3B-612E-C643-9EE4-B22F331A992B}" srcOrd="3" destOrd="0" presId="urn:microsoft.com/office/officeart/2005/8/layout/cycle2"/>
    <dgm:cxn modelId="{1EEBE352-F990-254C-9BB1-9EC756E1263A}" type="presParOf" srcId="{BD97FB3B-612E-C643-9EE4-B22F331A992B}" destId="{34A61449-C773-6C47-8178-37099A5D6B49}" srcOrd="0" destOrd="0" presId="urn:microsoft.com/office/officeart/2005/8/layout/cycle2"/>
    <dgm:cxn modelId="{D5379899-D2EA-0E47-AF0B-777C61F0605E}" type="presParOf" srcId="{69BAA21C-456A-074E-8AD5-940CB6ACDB45}" destId="{F63DB82C-4104-D741-BC83-9C1841AD075D}" srcOrd="4" destOrd="0" presId="urn:microsoft.com/office/officeart/2005/8/layout/cycle2"/>
    <dgm:cxn modelId="{5B7F52C4-575F-5F46-A320-B3DB60248C6A}" type="presParOf" srcId="{69BAA21C-456A-074E-8AD5-940CB6ACDB45}" destId="{FC7E0E3A-8CDE-354A-926C-83D89F9EEC29}" srcOrd="5" destOrd="0" presId="urn:microsoft.com/office/officeart/2005/8/layout/cycle2"/>
    <dgm:cxn modelId="{A66FFE26-15E4-0F43-B436-7EBECF02971B}" type="presParOf" srcId="{FC7E0E3A-8CDE-354A-926C-83D89F9EEC29}" destId="{186CF8E5-83AD-404E-8461-7E78B1F208D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A51B2-094D-714C-AA07-275B141241F8}">
      <dsp:nvSpPr>
        <dsp:cNvPr id="0" name=""/>
        <dsp:cNvSpPr/>
      </dsp:nvSpPr>
      <dsp:spPr>
        <a:xfrm>
          <a:off x="3072416" y="0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Reality</a:t>
          </a:r>
          <a:endParaRPr lang="en-US" sz="2100" kern="1200" dirty="0"/>
        </a:p>
      </dsp:txBody>
      <dsp:txXfrm>
        <a:off x="3317971" y="245555"/>
        <a:ext cx="1185644" cy="1185644"/>
      </dsp:txXfrm>
    </dsp:sp>
    <dsp:sp modelId="{C6B99098-5BA9-1F46-BC9A-A0C35C8124A8}">
      <dsp:nvSpPr>
        <dsp:cNvPr id="0" name=""/>
        <dsp:cNvSpPr/>
      </dsp:nvSpPr>
      <dsp:spPr>
        <a:xfrm rot="2473527">
          <a:off x="4440423" y="1589628"/>
          <a:ext cx="1526817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461464" y="1646867"/>
        <a:ext cx="1357046" cy="339542"/>
      </dsp:txXfrm>
    </dsp:sp>
    <dsp:sp modelId="{C4DBD93C-24AD-2047-9EDC-37CA3E758810}">
      <dsp:nvSpPr>
        <dsp:cNvPr id="0" name=""/>
        <dsp:cNvSpPr/>
      </dsp:nvSpPr>
      <dsp:spPr>
        <a:xfrm>
          <a:off x="5567609" y="2199798"/>
          <a:ext cx="1676754" cy="1649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Model</a:t>
          </a:r>
          <a:endParaRPr lang="en-US" sz="2100" kern="1200" dirty="0"/>
        </a:p>
      </dsp:txBody>
      <dsp:txXfrm>
        <a:off x="5813164" y="2441409"/>
        <a:ext cx="1185644" cy="1166603"/>
      </dsp:txXfrm>
    </dsp:sp>
    <dsp:sp modelId="{BD97FB3B-612E-C643-9EE4-B22F331A992B}">
      <dsp:nvSpPr>
        <dsp:cNvPr id="0" name=""/>
        <dsp:cNvSpPr/>
      </dsp:nvSpPr>
      <dsp:spPr>
        <a:xfrm rot="10826007">
          <a:off x="2801446" y="2724166"/>
          <a:ext cx="2558113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971215" y="2837989"/>
        <a:ext cx="2388342" cy="339542"/>
      </dsp:txXfrm>
    </dsp:sp>
    <dsp:sp modelId="{F63DB82C-4104-D741-BC83-9C1841AD075D}">
      <dsp:nvSpPr>
        <dsp:cNvPr id="0" name=""/>
        <dsp:cNvSpPr/>
      </dsp:nvSpPr>
      <dsp:spPr>
        <a:xfrm>
          <a:off x="824654" y="2150452"/>
          <a:ext cx="1676754" cy="16767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63500" dir="3000000" algn="br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Analysis</a:t>
          </a:r>
          <a:endParaRPr lang="en-US" sz="2100" kern="1200" dirty="0"/>
        </a:p>
      </dsp:txBody>
      <dsp:txXfrm>
        <a:off x="1070209" y="2396007"/>
        <a:ext cx="1185644" cy="1185644"/>
      </dsp:txXfrm>
    </dsp:sp>
    <dsp:sp modelId="{FC7E0E3A-8CDE-354A-926C-83D89F9EEC29}">
      <dsp:nvSpPr>
        <dsp:cNvPr id="0" name=""/>
        <dsp:cNvSpPr/>
      </dsp:nvSpPr>
      <dsp:spPr>
        <a:xfrm rot="18976046">
          <a:off x="1903677" y="1388843"/>
          <a:ext cx="1210662" cy="5659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927226" y="1560705"/>
        <a:ext cx="1040891" cy="339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278F-3E38-8D4C-9690-B1C4F2459210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7DD7-0477-F841-A9D2-75655E81E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Paradigm for making conclusions from data.  Some situations you control the</a:t>
            </a:r>
            <a:r>
              <a:rPr lang="en-US" baseline="0" dirty="0" smtClean="0"/>
              <a:t> random mechanism that creates the data (randomized experiments random samples) but most data is observational and you need to draw analogies between raw chance process and the behavior of data.</a:t>
            </a:r>
          </a:p>
          <a:p>
            <a:r>
              <a:rPr lang="en-US" baseline="0" dirty="0" smtClean="0"/>
              <a:t>Analyze what kinds of data would come from model - &gt; Approximations  at the analysis stage can be  theoretical or simulations</a:t>
            </a:r>
          </a:p>
          <a:p>
            <a:r>
              <a:rPr lang="en-US" baseline="0" dirty="0" smtClean="0"/>
              <a:t>Then statistics let’s you apply the analysis model to draw conclusions (confidence intervals, posterior distributions, significance tests, etc…)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7DD7-0477-F841-A9D2-75655E81E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 over to Ivo at end of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7DD7-0477-F841-A9D2-75655E81E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9EF072E2-F7B9-C149-AF64-0AD9ED80862E}" type="datetimeFigureOut">
              <a:rPr lang="en-US" smtClean="0"/>
              <a:t>5/22/2014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5B72972-7CA3-904C-A519-4C661487824E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stributome.org/meetings/eCOTS_201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2985406"/>
            <a:ext cx="7716838" cy="38458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 = how many hours until the next diet coke is purchased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hours until five separate people purchase a diet coke from a vending machine.</a:t>
            </a:r>
          </a:p>
          <a:p>
            <a:r>
              <a:rPr lang="en-US" dirty="0" smtClean="0"/>
              <a:t>X = </a:t>
            </a:r>
            <a:r>
              <a:rPr lang="en-US" dirty="0"/>
              <a:t>h</a:t>
            </a:r>
            <a:r>
              <a:rPr lang="en-US" dirty="0" smtClean="0"/>
              <a:t>ow many of the next ten parties that a waiter serves will leave a tip of more than 20% of the bill. </a:t>
            </a:r>
          </a:p>
          <a:p>
            <a:r>
              <a:rPr lang="en-US" dirty="0"/>
              <a:t>X = the birth month of the next person </a:t>
            </a:r>
            <a:r>
              <a:rPr lang="en-US" dirty="0" smtClean="0"/>
              <a:t>to </a:t>
            </a:r>
            <a:r>
              <a:rPr lang="en-US" dirty="0"/>
              <a:t>board a plane from Honolulu to Los Angeles.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99360" cy="3388658"/>
          </a:xfrm>
        </p:spPr>
        <p:txBody>
          <a:bodyPr>
            <a:normAutofit/>
          </a:bodyPr>
          <a:lstStyle/>
          <a:p>
            <a:r>
              <a:rPr lang="en-US" b="1" dirty="0" smtClean="0"/>
              <a:t>Follow in-class Jigsaw review with a follow-up activity using </a:t>
            </a:r>
            <a:r>
              <a:rPr lang="en-US" b="1" dirty="0" err="1" smtClean="0"/>
              <a:t>Distributome</a:t>
            </a:r>
            <a:r>
              <a:rPr lang="en-US" b="1" dirty="0" smtClean="0"/>
              <a:t>; SOCR; or Virtual Lab tools</a:t>
            </a:r>
          </a:p>
          <a:p>
            <a:r>
              <a:rPr lang="en-US" dirty="0" smtClean="0"/>
              <a:t>Example for group A - Worldwide 11% of people are left-handed.  Are the students in our class unusual in this regard?</a:t>
            </a:r>
          </a:p>
        </p:txBody>
      </p:sp>
    </p:spTree>
    <p:extLst>
      <p:ext uri="{BB962C8B-B14F-4D97-AF65-F5344CB8AC3E}">
        <p14:creationId xmlns:p14="http://schemas.microsoft.com/office/powerpoint/2010/main" val="95176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99360" cy="338865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A: </a:t>
            </a:r>
            <a:r>
              <a:rPr lang="en-US" dirty="0" smtClean="0"/>
              <a:t>Worldwide 11% of people are left-handed.  Are the workshop participants unusual in this regard?</a:t>
            </a:r>
          </a:p>
          <a:p>
            <a:r>
              <a:rPr lang="en-US" b="1" dirty="0" smtClean="0"/>
              <a:t>B:</a:t>
            </a:r>
            <a:r>
              <a:rPr lang="en-US" dirty="0" smtClean="0"/>
              <a:t> An </a:t>
            </a:r>
            <a:r>
              <a:rPr lang="en-US" dirty="0" err="1" smtClean="0"/>
              <a:t>icthyologist</a:t>
            </a:r>
            <a:r>
              <a:rPr lang="en-US" dirty="0" smtClean="0"/>
              <a:t> suggests that fish will tend to shy away from the visitor.  What median angles would give strong evidence for this theory?</a:t>
            </a:r>
          </a:p>
          <a:p>
            <a:r>
              <a:rPr lang="en-US" b="1" dirty="0" smtClean="0"/>
              <a:t>C: </a:t>
            </a:r>
            <a:r>
              <a:rPr lang="en-US" dirty="0" smtClean="0"/>
              <a:t>Is the number of grad students in your team unusual? What about the highest number in any team?</a:t>
            </a:r>
          </a:p>
          <a:p>
            <a:r>
              <a:rPr lang="en-US" b="1" dirty="0" smtClean="0"/>
              <a:t>D: </a:t>
            </a:r>
            <a:r>
              <a:rPr lang="en-US" dirty="0" smtClean="0"/>
              <a:t>Do you think it’s likely to have at least two months with no birthdays for the people in the room?</a:t>
            </a:r>
          </a:p>
          <a:p>
            <a:r>
              <a:rPr lang="en-US" b="1" dirty="0" smtClean="0"/>
              <a:t>ALL GROUPS: </a:t>
            </a:r>
            <a:r>
              <a:rPr lang="en-US" dirty="0" smtClean="0"/>
              <a:t>suggest your own follow-up that can be investigated by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3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Distributome</a:t>
            </a:r>
            <a:r>
              <a:rPr lang="en-US" dirty="0" smtClean="0"/>
              <a:t>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3012142"/>
            <a:ext cx="8077903" cy="3388658"/>
          </a:xfrm>
        </p:spPr>
        <p:txBody>
          <a:bodyPr/>
          <a:lstStyle/>
          <a:p>
            <a:r>
              <a:rPr lang="en-US" dirty="0" smtClean="0"/>
              <a:t>Out-of-class Activity</a:t>
            </a:r>
          </a:p>
          <a:p>
            <a:r>
              <a:rPr lang="en-US" dirty="0" smtClean="0"/>
              <a:t>Learning Objectives</a:t>
            </a:r>
            <a:endParaRPr lang="en-US" dirty="0"/>
          </a:p>
          <a:p>
            <a:pPr lvl="1"/>
            <a:r>
              <a:rPr lang="en-US" dirty="0" smtClean="0"/>
              <a:t>Develop probability models for real situations</a:t>
            </a:r>
          </a:p>
          <a:p>
            <a:pPr lvl="1"/>
            <a:r>
              <a:rPr lang="en-US" dirty="0" smtClean="0"/>
              <a:t>Recognize the relationship between data histograms and the density they were sampled from.</a:t>
            </a:r>
          </a:p>
          <a:p>
            <a:pPr lvl="1"/>
            <a:r>
              <a:rPr lang="en-US" dirty="0" smtClean="0"/>
              <a:t>Know the shapes of important probability densities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9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858099" y="3017982"/>
            <a:ext cx="7915775" cy="16126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 Resources for Interactive Probability Instruction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608408" y="4700240"/>
            <a:ext cx="6400800" cy="16552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Ivo </a:t>
            </a:r>
            <a:r>
              <a:rPr lang="en-US" dirty="0" err="1" smtClean="0"/>
              <a:t>Dinov</a:t>
            </a:r>
            <a:r>
              <a:rPr lang="en-US" dirty="0" smtClean="0"/>
              <a:t>, UM</a:t>
            </a:r>
          </a:p>
          <a:p>
            <a:r>
              <a:rPr lang="en-US" dirty="0" smtClean="0"/>
              <a:t>Dennis Pearl, OSU</a:t>
            </a:r>
          </a:p>
          <a:p>
            <a:r>
              <a:rPr lang="en-US" dirty="0" smtClean="0"/>
              <a:t>Kyle </a:t>
            </a:r>
            <a:r>
              <a:rPr lang="en-US" dirty="0" err="1" smtClean="0"/>
              <a:t>Siegrist</a:t>
            </a:r>
            <a:r>
              <a:rPr lang="en-US" dirty="0" smtClean="0"/>
              <a:t>, UAH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  <a:hlinkClick r:id="rId2"/>
              </a:rPr>
              <a:t>www.distributome.org/meetings/eCOTS_2014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Distributome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resources for Teaching and Learning Probability</a:t>
            </a:r>
          </a:p>
          <a:p>
            <a:r>
              <a:rPr lang="en-US" dirty="0" smtClean="0"/>
              <a:t>Advisory Board</a:t>
            </a:r>
          </a:p>
          <a:p>
            <a:pPr lvl="1"/>
            <a:r>
              <a:rPr lang="en-US" dirty="0" smtClean="0"/>
              <a:t>Lang Moore, Duke University &amp; Math DL</a:t>
            </a:r>
          </a:p>
          <a:p>
            <a:pPr lvl="1"/>
            <a:r>
              <a:rPr lang="en-US" dirty="0" smtClean="0"/>
              <a:t>Bob </a:t>
            </a:r>
            <a:r>
              <a:rPr lang="en-US" dirty="0" err="1" smtClean="0"/>
              <a:t>Dobrow</a:t>
            </a:r>
            <a:r>
              <a:rPr lang="en-US" dirty="0" smtClean="0"/>
              <a:t>, Carleton College &amp; Probability Web</a:t>
            </a:r>
          </a:p>
          <a:p>
            <a:pPr lvl="1"/>
            <a:r>
              <a:rPr lang="en-US" dirty="0" smtClean="0"/>
              <a:t>David Aldous, U.C.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1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Paradigm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73280"/>
              </p:ext>
            </p:extLst>
          </p:nvPr>
        </p:nvGraphicFramePr>
        <p:xfrm>
          <a:off x="712788" y="2540242"/>
          <a:ext cx="7716837" cy="3860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 rot="2700000">
            <a:off x="5132604" y="4180083"/>
            <a:ext cx="165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assumptions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14883" y="5314335"/>
            <a:ext cx="202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approximations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8900000">
            <a:off x="2617755" y="3967670"/>
            <a:ext cx="13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64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7" y="1371600"/>
            <a:ext cx="8605001" cy="1447800"/>
          </a:xfrm>
        </p:spPr>
        <p:txBody>
          <a:bodyPr/>
          <a:lstStyle/>
          <a:p>
            <a:r>
              <a:rPr lang="en-US" sz="3200" dirty="0" smtClean="0"/>
              <a:t>Questions to ask (to understand how well probability statements reflect reality)</a:t>
            </a:r>
            <a:endParaRPr lang="en-US" sz="3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936580" cy="338865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assumptions are being made?  Are they realistic?</a:t>
            </a:r>
          </a:p>
          <a:p>
            <a:r>
              <a:rPr lang="en-US" dirty="0" smtClean="0"/>
              <a:t>Can model deviations from reality be quantified?</a:t>
            </a:r>
          </a:p>
          <a:p>
            <a:r>
              <a:rPr lang="en-US" dirty="0" smtClean="0"/>
              <a:t>What approximations are being made?</a:t>
            </a:r>
          </a:p>
          <a:p>
            <a:r>
              <a:rPr lang="en-US" dirty="0" smtClean="0"/>
              <a:t>Are they accurate? Are they necessary?</a:t>
            </a:r>
          </a:p>
          <a:p>
            <a:r>
              <a:rPr lang="en-US" dirty="0" smtClean="0"/>
              <a:t>Do data agree with model predictions?</a:t>
            </a:r>
          </a:p>
          <a:p>
            <a:r>
              <a:rPr lang="en-US" dirty="0"/>
              <a:t>Does the model need to be refined or simplified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Active In-class Review: The Jigsaw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Teams work together on solving a set of problems. For example – problems in assigning models to real situations from the game database</a:t>
            </a:r>
          </a:p>
          <a:p>
            <a:r>
              <a:rPr lang="en-US" dirty="0" smtClean="0"/>
              <a:t>New teams are formed taking one member from each original team.</a:t>
            </a:r>
          </a:p>
          <a:p>
            <a:r>
              <a:rPr lang="en-US" dirty="0" smtClean="0"/>
              <a:t>Members of the solving team must explain the solution to their problems to their new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the distribution?  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much ice will be used in the drinks on the next full Southwest Airline flight from Denver, CO to Raleigh/Durham, NC.</a:t>
            </a:r>
          </a:p>
          <a:p>
            <a:r>
              <a:rPr lang="en-US" dirty="0" smtClean="0"/>
              <a:t>X = how long until the next 2001 Toyota </a:t>
            </a:r>
            <a:r>
              <a:rPr lang="en-US" dirty="0" err="1" smtClean="0"/>
              <a:t>Prius</a:t>
            </a:r>
            <a:r>
              <a:rPr lang="en-US" dirty="0" smtClean="0"/>
              <a:t> hybrid goes through a toll booth on the Golden Gate Bridge.</a:t>
            </a:r>
          </a:p>
          <a:p>
            <a:r>
              <a:rPr lang="en-US" dirty="0" smtClean="0"/>
              <a:t>X = how many randomly chosen people will it take to find 10 who are left-handed. </a:t>
            </a:r>
          </a:p>
          <a:p>
            <a:r>
              <a:rPr lang="en-US" dirty="0" smtClean="0"/>
              <a:t>X= how many randomly chosen people will it take find one who is left-handed.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7" y="2819400"/>
            <a:ext cx="7716838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the number of red-flowering plants in 100 crosses between pink flowering plants</a:t>
            </a:r>
          </a:p>
          <a:p>
            <a:r>
              <a:rPr lang="en-US" dirty="0" smtClean="0"/>
              <a:t>X = the position (degrees clockwise from you) of a fish swimming in a cylindrical tank.</a:t>
            </a:r>
          </a:p>
          <a:p>
            <a:r>
              <a:rPr lang="en-US" dirty="0" smtClean="0"/>
              <a:t>X = median position of the same fish </a:t>
            </a:r>
            <a:r>
              <a:rPr lang="en-US" dirty="0" err="1" smtClean="0"/>
              <a:t>wrt</a:t>
            </a:r>
            <a:r>
              <a:rPr lang="en-US" dirty="0" smtClean="0"/>
              <a:t> the             first person visiting the aquarium each day              this week. </a:t>
            </a:r>
          </a:p>
          <a:p>
            <a:r>
              <a:rPr lang="en-US" dirty="0"/>
              <a:t>X = the average amount of time that a sample of 500 regular subscribers to the New York Times spend on the Sunday crossword puzzle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OEX-aquarium-round-tank-600x39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358" y="4037324"/>
            <a:ext cx="1853252" cy="17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distribution? 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384585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= how many 2001 Toyota </a:t>
            </a:r>
            <a:r>
              <a:rPr lang="en-US" dirty="0" err="1" smtClean="0"/>
              <a:t>Prius</a:t>
            </a:r>
            <a:r>
              <a:rPr lang="en-US" dirty="0" smtClean="0"/>
              <a:t> hybrids go across the Golden Gate bridge tomorrow.</a:t>
            </a:r>
          </a:p>
          <a:p>
            <a:r>
              <a:rPr lang="en-US" dirty="0" smtClean="0"/>
              <a:t>X = the average age of the quarters in the pockets of 100 men at a NY Yankees baseball game.</a:t>
            </a:r>
          </a:p>
          <a:p>
            <a:r>
              <a:rPr lang="en-US" dirty="0" smtClean="0"/>
              <a:t>Four participants in this workshop will be picked to form the first team for a “jigsaw review”. X = how many graduate students are on that team.</a:t>
            </a:r>
          </a:p>
          <a:p>
            <a:r>
              <a:rPr lang="en-US" dirty="0" smtClean="0"/>
              <a:t>X = In a sample of just one person – how many favor imposing a uniform sales tax on internet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781</TotalTime>
  <Words>817</Words>
  <Application>Microsoft Office PowerPoint</Application>
  <PresentationFormat>On-screen Show (4:3)</PresentationFormat>
  <Paragraphs>71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Sky</vt:lpstr>
      <vt:lpstr>PowerPoint Presentation</vt:lpstr>
      <vt:lpstr>Web Resources for Interactive Probability Instruction</vt:lpstr>
      <vt:lpstr>The Distributome Project</vt:lpstr>
      <vt:lpstr>A Paradigm</vt:lpstr>
      <vt:lpstr>Questions to ask (to understand how well probability statements reflect reality)</vt:lpstr>
      <vt:lpstr>An Active In-class Review: The Jigsaw</vt:lpstr>
      <vt:lpstr>What’s the distribution?   A</vt:lpstr>
      <vt:lpstr>What’s the distribution?  B</vt:lpstr>
      <vt:lpstr>What’s the distribution?  C</vt:lpstr>
      <vt:lpstr>What’s the distribution?  D</vt:lpstr>
      <vt:lpstr>Follow-up Activities</vt:lpstr>
      <vt:lpstr>Follow-ups</vt:lpstr>
      <vt:lpstr>Distributome games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Pearl</dc:creator>
  <cp:lastModifiedBy>Ivo Dinov</cp:lastModifiedBy>
  <cp:revision>47</cp:revision>
  <dcterms:created xsi:type="dcterms:W3CDTF">2013-05-13T15:53:55Z</dcterms:created>
  <dcterms:modified xsi:type="dcterms:W3CDTF">2014-05-22T13:08:36Z</dcterms:modified>
</cp:coreProperties>
</file>