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2"/>
  </p:notesMasterIdLst>
  <p:handoutMasterIdLst>
    <p:handoutMasterId r:id="rId13"/>
  </p:handoutMasterIdLst>
  <p:sldIdLst>
    <p:sldId id="312" r:id="rId5"/>
    <p:sldId id="304" r:id="rId6"/>
    <p:sldId id="282" r:id="rId7"/>
    <p:sldId id="314" r:id="rId8"/>
    <p:sldId id="315" r:id="rId9"/>
    <p:sldId id="316" r:id="rId10"/>
    <p:sldId id="297" r:id="rId11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5388" autoAdjust="0"/>
  </p:normalViewPr>
  <p:slideViewPr>
    <p:cSldViewPr snapToGrid="0" snapToObjects="1">
      <p:cViewPr varScale="1">
        <p:scale>
          <a:sx n="152" d="100"/>
          <a:sy n="152" d="100"/>
        </p:scale>
        <p:origin x="588" y="13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DAF0D-89A2-AC23-03BE-6C600DA62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57DD50-C45C-E3E7-8611-EC3634FC38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EBB110-5FAA-1345-8516-FBD1E11FCE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81468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390350"/>
            <a:ext cx="6392421" cy="3831221"/>
          </a:xfrm>
        </p:spPr>
        <p:txBody>
          <a:bodyPr anchor="ctr"/>
          <a:lstStyle/>
          <a:p>
            <a:r>
              <a:rPr lang="ro-RO" dirty="0"/>
              <a:t>Aurora</a:t>
            </a:r>
            <a:endParaRPr lang="en-US" dirty="0"/>
          </a:p>
        </p:txBody>
      </p:sp>
      <p:sp>
        <p:nvSpPr>
          <p:cNvPr id="3" name="CasetăText 2">
            <a:extLst>
              <a:ext uri="{FF2B5EF4-FFF2-40B4-BE49-F238E27FC236}">
                <a16:creationId xmlns:a16="http://schemas.microsoft.com/office/drawing/2014/main" id="{ADC9612B-E719-D1C0-4AC2-6321B512D24F}"/>
              </a:ext>
            </a:extLst>
          </p:cNvPr>
          <p:cNvSpPr txBox="1"/>
          <p:nvPr/>
        </p:nvSpPr>
        <p:spPr>
          <a:xfrm>
            <a:off x="5728996" y="2808343"/>
            <a:ext cx="345232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28600">
              <a:buFont typeface="System Font Regular"/>
              <a:buChar char="–"/>
            </a:pPr>
            <a:r>
              <a:rPr lang="en-US" sz="1800" dirty="0" err="1">
                <a:latin typeface="Aptos Display" panose="020B0004020202020204" pitchFamily="34" charset="0"/>
              </a:rPr>
              <a:t>Boureanu</a:t>
            </a:r>
            <a:r>
              <a:rPr lang="en-US" sz="1800" dirty="0">
                <a:latin typeface="Aptos Display" panose="020B0004020202020204" pitchFamily="34" charset="0"/>
              </a:rPr>
              <a:t> Tudor</a:t>
            </a:r>
          </a:p>
          <a:p>
            <a:pPr indent="-228600">
              <a:buFont typeface="System Font Regular"/>
              <a:buChar char="–"/>
            </a:pPr>
            <a:r>
              <a:rPr lang="en-US" sz="1800" dirty="0">
                <a:latin typeface="Aptos Display" panose="020B0004020202020204" pitchFamily="34" charset="0"/>
              </a:rPr>
              <a:t>Dincă Mario-Bogdan</a:t>
            </a:r>
          </a:p>
          <a:p>
            <a:pPr indent="-228600">
              <a:buFont typeface="System Font Regular"/>
              <a:buChar char="–"/>
            </a:pPr>
            <a:r>
              <a:rPr lang="en-US" sz="1800" dirty="0">
                <a:latin typeface="Aptos Display" panose="020B0004020202020204" pitchFamily="34" charset="0"/>
              </a:rPr>
              <a:t>Nedelcu Ștefan-Daniel</a:t>
            </a:r>
          </a:p>
          <a:p>
            <a:pPr indent="-228600">
              <a:buFont typeface="System Font Regular"/>
              <a:buChar char="–"/>
            </a:pPr>
            <a:r>
              <a:rPr lang="en-US" sz="1800" dirty="0" err="1">
                <a:latin typeface="Aptos Display" panose="020B0004020202020204" pitchFamily="34" charset="0"/>
              </a:rPr>
              <a:t>Stîngă</a:t>
            </a:r>
            <a:r>
              <a:rPr lang="en-US" sz="1800" dirty="0">
                <a:latin typeface="Aptos Display" panose="020B0004020202020204" pitchFamily="34" charset="0"/>
              </a:rPr>
              <a:t> Alexandru-Ionuț</a:t>
            </a:r>
          </a:p>
          <a:p>
            <a:pPr indent="-228600">
              <a:buFont typeface="System Font Regular"/>
              <a:buChar char="–"/>
            </a:pPr>
            <a:r>
              <a:rPr lang="en-US" sz="1800" dirty="0" err="1">
                <a:latin typeface="Aptos Display" panose="020B0004020202020204" pitchFamily="34" charset="0"/>
              </a:rPr>
              <a:t>Veisa</a:t>
            </a:r>
            <a:r>
              <a:rPr lang="en-US" sz="1800" dirty="0">
                <a:latin typeface="Aptos Display" panose="020B0004020202020204" pitchFamily="34" charset="0"/>
              </a:rPr>
              <a:t> Radu-George</a:t>
            </a:r>
          </a:p>
          <a:p>
            <a:endParaRPr lang="en-US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pPr algn="ctr"/>
            <a:r>
              <a:rPr lang="ro-RO" dirty="0" err="1"/>
              <a:t>User</a:t>
            </a:r>
            <a:r>
              <a:rPr lang="ro-RO" dirty="0"/>
              <a:t> </a:t>
            </a:r>
            <a:r>
              <a:rPr lang="ro-RO" dirty="0" err="1"/>
              <a:t>Stories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84190"/>
            <a:ext cx="6583680" cy="3207344"/>
          </a:xfrm>
        </p:spPr>
        <p:txBody>
          <a:bodyPr numCol="2">
            <a:normAutofit fontScale="70000" lnSpcReduction="20000"/>
          </a:bodyPr>
          <a:lstStyle/>
          <a:p>
            <a:r>
              <a:rPr lang="en-US" sz="2400" b="1" kern="100" dirty="0">
                <a:solidFill>
                  <a:srgbClr val="2F5496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 User Registration</a:t>
            </a:r>
          </a:p>
          <a:p>
            <a:r>
              <a:rPr lang="en-US" sz="2400" b="1" kern="100" dirty="0">
                <a:solidFill>
                  <a:srgbClr val="2F5496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 User Profile Setup</a:t>
            </a:r>
          </a:p>
          <a:p>
            <a:r>
              <a:rPr lang="en-US" sz="2400" b="1" kern="100" dirty="0">
                <a:solidFill>
                  <a:srgbClr val="2F5496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User Login &amp; Authentication</a:t>
            </a:r>
          </a:p>
          <a:p>
            <a:r>
              <a:rPr lang="en-US" sz="2400" b="1" kern="100" dirty="0">
                <a:solidFill>
                  <a:srgbClr val="2F5496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Real-Time Chat</a:t>
            </a:r>
          </a:p>
          <a:p>
            <a:r>
              <a:rPr lang="en-US" sz="2400" b="1" kern="100" dirty="0">
                <a:solidFill>
                  <a:srgbClr val="2F5496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5. Web Real-Time Communication</a:t>
            </a:r>
          </a:p>
          <a:p>
            <a:r>
              <a:rPr lang="en-US" sz="2400" b="1" kern="100" dirty="0">
                <a:solidFill>
                  <a:srgbClr val="2F5496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Collaborative Document Editing</a:t>
            </a:r>
          </a:p>
          <a:p>
            <a:r>
              <a:rPr lang="en-US" sz="2400" b="1" kern="100" dirty="0">
                <a:solidFill>
                  <a:srgbClr val="2F5496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</a:t>
            </a:r>
            <a:r>
              <a:rPr lang="en-US" sz="2400" b="1" kern="100" dirty="0">
                <a:solidFill>
                  <a:srgbClr val="2F5496"/>
                </a:solidFill>
                <a:effectLst/>
                <a:latin typeface="Aptos Display" panose="020B00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kern="100" dirty="0">
                <a:solidFill>
                  <a:srgbClr val="2F5496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Upload Lecture Notes</a:t>
            </a:r>
          </a:p>
          <a:p>
            <a:r>
              <a:rPr lang="en-US" sz="2400" b="1" kern="100" dirty="0">
                <a:solidFill>
                  <a:srgbClr val="2F5496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8. Auto-Generate Quiz Questions</a:t>
            </a:r>
            <a:endParaRPr lang="ro-RO" sz="2400" b="1" kern="100" dirty="0">
              <a:solidFill>
                <a:srgbClr val="2F5496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kern="100" dirty="0">
              <a:effectLst/>
              <a:latin typeface="Aptos Display" panose="020B00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</a:pPr>
            <a:r>
              <a:rPr lang="en-US" sz="2400" b="1" kern="100" dirty="0">
                <a:solidFill>
                  <a:srgbClr val="2F5496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 Take &amp; Review Quizzes</a:t>
            </a:r>
          </a:p>
          <a:p>
            <a:r>
              <a:rPr lang="en-US" sz="2400" b="1" kern="100" dirty="0">
                <a:solidFill>
                  <a:srgbClr val="2F5496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10. Schedule a Study Session</a:t>
            </a:r>
          </a:p>
          <a:p>
            <a:r>
              <a:rPr lang="en-US" sz="2400" b="1" kern="100" dirty="0">
                <a:solidFill>
                  <a:srgbClr val="2F5496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11. User Calendar</a:t>
            </a:r>
          </a:p>
          <a:p>
            <a:r>
              <a:rPr lang="en-US" sz="2400" b="1" kern="100" dirty="0">
                <a:solidFill>
                  <a:srgbClr val="2F5496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12. Study Group Creation</a:t>
            </a:r>
          </a:p>
          <a:p>
            <a:r>
              <a:rPr lang="en-US" sz="2400" b="1" kern="100" dirty="0">
                <a:solidFill>
                  <a:srgbClr val="2F5496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13. Group Recommendation</a:t>
            </a:r>
          </a:p>
          <a:p>
            <a:r>
              <a:rPr lang="en-US" b="1" kern="100" dirty="0">
                <a:solidFill>
                  <a:srgbClr val="2F5496"/>
                </a:solidFill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14. Search &amp; Join Public Groups</a:t>
            </a:r>
            <a:endParaRPr lang="en-US" sz="2400" b="1" kern="100" dirty="0">
              <a:solidFill>
                <a:srgbClr val="2F5496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kern="100" dirty="0">
                <a:solidFill>
                  <a:srgbClr val="2F5496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15. Admin Moderation &amp; User Management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pPr algn="ctr"/>
            <a:r>
              <a:rPr lang="ro-RO" dirty="0" err="1"/>
              <a:t>Tech</a:t>
            </a:r>
            <a:r>
              <a:rPr lang="ro-RO" dirty="0"/>
              <a:t> </a:t>
            </a:r>
            <a:r>
              <a:rPr lang="ro-RO" dirty="0" err="1"/>
              <a:t>Stack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111C33-898C-4414-4665-5136EB6FC1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60565" y="2303029"/>
            <a:ext cx="7965460" cy="34976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Aptos Display" panose="020B0004020202020204" pitchFamily="34" charset="0"/>
              </a:rPr>
              <a:t> 	On the backend, we used </a:t>
            </a:r>
            <a:r>
              <a:rPr lang="en-US" sz="2000" b="1" dirty="0">
                <a:latin typeface="Aptos Display" panose="020B0004020202020204" pitchFamily="34" charset="0"/>
              </a:rPr>
              <a:t>ASP.NET Core 8</a:t>
            </a:r>
            <a:r>
              <a:rPr lang="en-US" sz="2000" dirty="0">
                <a:latin typeface="Aptos Display" panose="020B0004020202020204" pitchFamily="34" charset="0"/>
              </a:rPr>
              <a:t> to build a scalable and efficient API, with </a:t>
            </a:r>
            <a:r>
              <a:rPr lang="en-US" sz="2000" b="1" dirty="0">
                <a:latin typeface="Aptos Display" panose="020B0004020202020204" pitchFamily="34" charset="0"/>
              </a:rPr>
              <a:t>PostgreSQL</a:t>
            </a:r>
            <a:r>
              <a:rPr lang="en-US" sz="2000" dirty="0">
                <a:latin typeface="Aptos Display" panose="020B0004020202020204" pitchFamily="34" charset="0"/>
              </a:rPr>
              <a:t> serving as the relational database system. For the frontend, we implemented a dynamic and responsive interface using </a:t>
            </a:r>
            <a:r>
              <a:rPr lang="en-US" sz="2000" b="1" dirty="0">
                <a:latin typeface="Aptos Display" panose="020B0004020202020204" pitchFamily="34" charset="0"/>
              </a:rPr>
              <a:t>React</a:t>
            </a:r>
            <a:r>
              <a:rPr lang="en-US" sz="2000" dirty="0">
                <a:latin typeface="Aptos Display" panose="020B0004020202020204" pitchFamily="34" charset="0"/>
              </a:rPr>
              <a:t>. Real-time communication was enabled through </a:t>
            </a:r>
            <a:r>
              <a:rPr lang="en-US" sz="2000" b="1" dirty="0" err="1">
                <a:latin typeface="Aptos Display" panose="020B0004020202020204" pitchFamily="34" charset="0"/>
              </a:rPr>
              <a:t>SignalR</a:t>
            </a:r>
            <a:r>
              <a:rPr lang="en-US" sz="2000" dirty="0">
                <a:latin typeface="Aptos Display" panose="020B0004020202020204" pitchFamily="34" charset="0"/>
              </a:rPr>
              <a:t> and </a:t>
            </a:r>
            <a:r>
              <a:rPr lang="en-US" sz="2000" b="1" dirty="0">
                <a:latin typeface="Aptos Display" panose="020B0004020202020204" pitchFamily="34" charset="0"/>
              </a:rPr>
              <a:t>WebRTC</a:t>
            </a:r>
            <a:r>
              <a:rPr lang="en-US" sz="2000" dirty="0">
                <a:latin typeface="Aptos Display" panose="020B0004020202020204" pitchFamily="34" charset="0"/>
              </a:rPr>
              <a:t>, ensuring seamless interactions. AI-generated quizzes were integrated into the platform using </a:t>
            </a:r>
            <a:r>
              <a:rPr lang="en-US" sz="2000" b="1" dirty="0">
                <a:latin typeface="Aptos Display" panose="020B0004020202020204" pitchFamily="34" charset="0"/>
              </a:rPr>
              <a:t>OLLAMA</a:t>
            </a:r>
            <a:r>
              <a:rPr lang="en-US" sz="2000" dirty="0">
                <a:latin typeface="Aptos Display" panose="020B0004020202020204" pitchFamily="34" charset="0"/>
              </a:rPr>
              <a:t>. Version control was managed through </a:t>
            </a:r>
            <a:r>
              <a:rPr lang="en-US" sz="2000" b="1" dirty="0">
                <a:latin typeface="Aptos Display" panose="020B0004020202020204" pitchFamily="34" charset="0"/>
              </a:rPr>
              <a:t>Git</a:t>
            </a:r>
            <a:r>
              <a:rPr lang="en-US" sz="2000" dirty="0">
                <a:latin typeface="Aptos Display" panose="020B0004020202020204" pitchFamily="34" charset="0"/>
              </a:rPr>
              <a:t>, and we adopted </a:t>
            </a:r>
            <a:r>
              <a:rPr lang="en-US" sz="2000" b="1" dirty="0">
                <a:latin typeface="Aptos Display" panose="020B0004020202020204" pitchFamily="34" charset="0"/>
              </a:rPr>
              <a:t>GitHub Projects</a:t>
            </a:r>
            <a:r>
              <a:rPr lang="en-US" sz="2000" dirty="0">
                <a:latin typeface="Aptos Display" panose="020B0004020202020204" pitchFamily="34" charset="0"/>
              </a:rPr>
              <a:t> to implement </a:t>
            </a:r>
            <a:r>
              <a:rPr lang="en-US" sz="2000" b="1" dirty="0">
                <a:latin typeface="Aptos Display" panose="020B0004020202020204" pitchFamily="34" charset="0"/>
              </a:rPr>
              <a:t>Agile methodologies</a:t>
            </a:r>
            <a:r>
              <a:rPr lang="en-US" sz="2000" dirty="0">
                <a:latin typeface="Aptos Display" panose="020B0004020202020204" pitchFamily="34" charset="0"/>
              </a:rPr>
              <a:t>, streamlining collaboration and iterative development. 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2410" y="250080"/>
            <a:ext cx="7043617" cy="2520217"/>
          </a:xfrm>
        </p:spPr>
        <p:txBody>
          <a:bodyPr/>
          <a:lstStyle/>
          <a:p>
            <a:pPr algn="ctr"/>
            <a:r>
              <a:rPr lang="en-US" sz="2800" dirty="0"/>
              <a:t>Some Interesting things we found while developing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4364808" y="3808750"/>
            <a:ext cx="7043618" cy="223323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Aptos Display" panose="020B0004020202020204" pitchFamily="34" charset="0"/>
              </a:rPr>
              <a:t>Learned how to develop a full stack application and how to connect all of the services together.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Aptos Display" panose="020B0004020202020204" pitchFamily="34" charset="0"/>
              </a:rPr>
              <a:t>Learned how to make an audio and video call.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Aptos Display" panose="020B0004020202020204" pitchFamily="34" charset="0"/>
              </a:rPr>
              <a:t>Learned how to establish real-time communication using </a:t>
            </a:r>
            <a:r>
              <a:rPr lang="en-US" sz="1800" dirty="0" err="1">
                <a:latin typeface="Aptos Display" panose="020B0004020202020204" pitchFamily="34" charset="0"/>
              </a:rPr>
              <a:t>WebSockets</a:t>
            </a:r>
            <a:r>
              <a:rPr lang="en-US" sz="1800" dirty="0">
                <a:latin typeface="Aptos Display" panose="020B0004020202020204" pitchFamily="34" charset="0"/>
              </a:rPr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Aptos Display" panose="020B0004020202020204" pitchFamily="34" charset="0"/>
              </a:rPr>
              <a:t>Learned how to configure proper email services.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dirty="0">
                <a:latin typeface="Aptos Display" panose="020B0004020202020204" pitchFamily="34" charset="0"/>
              </a:rPr>
              <a:t>Learned how to properly use the date-</a:t>
            </a:r>
            <a:r>
              <a:rPr lang="en-US" sz="1800" dirty="0" err="1">
                <a:latin typeface="Aptos Display" panose="020B0004020202020204" pitchFamily="34" charset="0"/>
              </a:rPr>
              <a:t>fns</a:t>
            </a:r>
            <a:r>
              <a:rPr lang="en-US" sz="1800" dirty="0">
                <a:latin typeface="Aptos Display" panose="020B0004020202020204" pitchFamily="34" charset="0"/>
              </a:rPr>
              <a:t> library to create a functioning Event Calendar  </a:t>
            </a:r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pPr algn="ctr"/>
            <a:r>
              <a:rPr lang="en-US" sz="3200" dirty="0"/>
              <a:t>Difficulties encountered during development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6" name="Content Placeholder 4">
            <a:extLst>
              <a:ext uri="{FF2B5EF4-FFF2-40B4-BE49-F238E27FC236}">
                <a16:creationId xmlns:a16="http://schemas.microsoft.com/office/drawing/2014/main" id="{AEF9954A-E263-8A7E-58B1-4D03F7D1BD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399" y="3137663"/>
            <a:ext cx="7796463" cy="3720337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ptos Display" panose="020B0004020202020204" pitchFamily="34" charset="0"/>
              </a:rPr>
              <a:t>Having a consistent frontend design while working in a larger team.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ptos Display" panose="020B0004020202020204" pitchFamily="34" charset="0"/>
              </a:rPr>
              <a:t>Connecting the backend and frontend through fetching.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ptos Display" panose="020B0004020202020204" pitchFamily="34" charset="0"/>
              </a:rPr>
              <a:t>Managing user roles and authentication.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ptos Display" panose="020B0004020202020204" pitchFamily="34" charset="0"/>
              </a:rPr>
              <a:t>Real-time communication using WebRTC.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ptos Display" panose="020B0004020202020204" pitchFamily="34" charset="0"/>
              </a:rPr>
              <a:t>Merge conflicts.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ptos Display" panose="020B0004020202020204" pitchFamily="34" charset="0"/>
              </a:rPr>
              <a:t>Getting used to JS promises.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Aptos Display" panose="020B0004020202020204" pitchFamily="34" charset="0"/>
              </a:rPr>
              <a:t>Having to learn new frameworks.</a:t>
            </a: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8F715-4077-D591-CB17-C4568799D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DF4C4-1986-71A7-5B59-01CA602AA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pPr algn="ctr"/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DA583-3EAE-E86C-C175-FCDD5FF02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784190"/>
            <a:ext cx="6583680" cy="3207344"/>
          </a:xfrm>
        </p:spPr>
        <p:txBody>
          <a:bodyPr numCol="1"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kern="100" dirty="0">
                <a:solidFill>
                  <a:srgbClr val="2F5496"/>
                </a:solidFill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Document Sharing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kern="100" dirty="0">
                <a:solidFill>
                  <a:srgbClr val="2F5496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Private Messages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kern="100" dirty="0">
                <a:solidFill>
                  <a:srgbClr val="2F5496"/>
                </a:solidFill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Transcribing lecture notes using AI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400" b="1" kern="100" dirty="0">
                <a:solidFill>
                  <a:srgbClr val="2F5496"/>
                </a:solidFill>
                <a:effectLst/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OAuth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b="1" kern="100" dirty="0">
                <a:solidFill>
                  <a:srgbClr val="2F5496"/>
                </a:solidFill>
                <a:latin typeface="Aptos Display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Polish design</a:t>
            </a:r>
            <a:endParaRPr lang="en-US" sz="2400" b="1" kern="100" dirty="0">
              <a:solidFill>
                <a:srgbClr val="2F5496"/>
              </a:solidFill>
              <a:effectLst/>
              <a:latin typeface="Aptos Display" panose="020B00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33222A-E045-ECB8-367F-A9EB4BB3C8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137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8276" y="2065145"/>
            <a:ext cx="5715000" cy="2727709"/>
          </a:xfrm>
        </p:spPr>
        <p:txBody>
          <a:bodyPr/>
          <a:lstStyle/>
          <a:p>
            <a:pPr algn="ctr"/>
            <a:r>
              <a:rPr lang="en-US" sz="6600" dirty="0"/>
              <a:t>Thank </a:t>
            </a:r>
            <a:br>
              <a:rPr lang="en-US" sz="6600" dirty="0"/>
            </a:br>
            <a:r>
              <a:rPr lang="en-US" sz="6600" dirty="0"/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{5D92948E-C67F-4539-884D-E60ED76C6FD5}tf78438558_win32</Template>
  <TotalTime>48</TotalTime>
  <Words>321</Words>
  <Application>Microsoft Office PowerPoint</Application>
  <PresentationFormat>Ecran lat</PresentationFormat>
  <Paragraphs>51</Paragraphs>
  <Slides>7</Slides>
  <Notes>7</Notes>
  <HiddenSlides>0</HiddenSlides>
  <MMClips>0</MMClips>
  <ScaleCrop>false</ScaleCrop>
  <HeadingPairs>
    <vt:vector size="6" baseType="variant">
      <vt:variant>
        <vt:lpstr>Fonturi utilizate</vt:lpstr>
      </vt:variant>
      <vt:variant>
        <vt:i4>7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7</vt:i4>
      </vt:variant>
    </vt:vector>
  </HeadingPairs>
  <TitlesOfParts>
    <vt:vector size="15" baseType="lpstr">
      <vt:lpstr>Aptos Display</vt:lpstr>
      <vt:lpstr>Arial</vt:lpstr>
      <vt:lpstr>Arial Black</vt:lpstr>
      <vt:lpstr>Calibri</vt:lpstr>
      <vt:lpstr>Sabon Next LT</vt:lpstr>
      <vt:lpstr>System Font Regular</vt:lpstr>
      <vt:lpstr>Wingdings</vt:lpstr>
      <vt:lpstr>Custom</vt:lpstr>
      <vt:lpstr>Aurora</vt:lpstr>
      <vt:lpstr>User Stories</vt:lpstr>
      <vt:lpstr>Tech Stack</vt:lpstr>
      <vt:lpstr>Some Interesting things we found while developing</vt:lpstr>
      <vt:lpstr>Difficulties encountered during development</vt:lpstr>
      <vt:lpstr>TO DO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STEFAN-DANIEL NEDELCU</dc:creator>
  <cp:lastModifiedBy>Stinga Alexandru-Ionut</cp:lastModifiedBy>
  <cp:revision>2</cp:revision>
  <dcterms:created xsi:type="dcterms:W3CDTF">2025-05-05T11:41:33Z</dcterms:created>
  <dcterms:modified xsi:type="dcterms:W3CDTF">2025-05-05T12:31:45Z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