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72" r:id="rId10"/>
    <p:sldId id="265" r:id="rId11"/>
    <p:sldId id="266" r:id="rId12"/>
    <p:sldId id="276" r:id="rId13"/>
    <p:sldId id="267" r:id="rId14"/>
    <p:sldId id="275" r:id="rId15"/>
    <p:sldId id="281" r:id="rId16"/>
    <p:sldId id="277" r:id="rId17"/>
    <p:sldId id="268" r:id="rId18"/>
    <p:sldId id="279" r:id="rId19"/>
    <p:sldId id="280" r:id="rId20"/>
    <p:sldId id="278" r:id="rId21"/>
    <p:sldId id="269" r:id="rId22"/>
  </p:sldIdLst>
  <p:sldSz cx="9144000" cy="5143500" type="screen16x9"/>
  <p:notesSz cx="6858000" cy="9144000"/>
  <p:embeddedFontLst>
    <p:embeddedFont>
      <p:font typeface="Rubik" panose="020B0604020202020204" charset="-79"/>
      <p:regular r:id="rId24"/>
      <p:bold r:id="rId25"/>
      <p:italic r:id="rId26"/>
      <p:boldItalic r:id="rId27"/>
    </p:embeddedFont>
    <p:embeddedFont>
      <p:font typeface="Rubik Light" panose="020B0604020202020204" charset="-79"/>
      <p:regular r:id="rId28"/>
      <p:bold r:id="rId29"/>
      <p:italic r:id="rId30"/>
      <p:boldItalic r:id="rId31"/>
    </p:embeddedFont>
    <p:embeddedFont>
      <p:font typeface="Rubik Medium" panose="020B0604020202020204" charset="-79"/>
      <p:regular r:id="rId32"/>
      <p:bold r:id="rId33"/>
      <p:italic r:id="rId34"/>
      <p:boldItalic r:id="rId35"/>
    </p:embeddedFont>
    <p:embeddedFont>
      <p:font typeface="Rubik SemiBold" panose="020B0604020202020204" charset="-79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356d9b0f1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356d9b0f1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6c93f6c33a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g26c93f6c33a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6c93f6c33a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6c93f6c33a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A23B52B-66EC-058E-9619-7C2E49AFD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>
            <a:extLst>
              <a:ext uri="{FF2B5EF4-FFF2-40B4-BE49-F238E27FC236}">
                <a16:creationId xmlns:a16="http://schemas.microsoft.com/office/drawing/2014/main" id="{87CCC8FD-A147-4233-3E8A-E7692A6570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>
            <a:extLst>
              <a:ext uri="{FF2B5EF4-FFF2-40B4-BE49-F238E27FC236}">
                <a16:creationId xmlns:a16="http://schemas.microsoft.com/office/drawing/2014/main" id="{5A79E91E-EBD9-086D-20AB-3A2B288EDE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344365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C0B5BBE7-22B2-0191-DE24-A71178B40A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>
            <a:extLst>
              <a:ext uri="{FF2B5EF4-FFF2-40B4-BE49-F238E27FC236}">
                <a16:creationId xmlns:a16="http://schemas.microsoft.com/office/drawing/2014/main" id="{F9B68D8B-4C77-FC4B-5956-297093DE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>
            <a:extLst>
              <a:ext uri="{FF2B5EF4-FFF2-40B4-BE49-F238E27FC236}">
                <a16:creationId xmlns:a16="http://schemas.microsoft.com/office/drawing/2014/main" id="{E4C5AF99-92DD-3F1D-3913-A31C37AF0F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71262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>
          <a:extLst>
            <a:ext uri="{FF2B5EF4-FFF2-40B4-BE49-F238E27FC236}">
              <a16:creationId xmlns:a16="http://schemas.microsoft.com/office/drawing/2014/main" id="{8749EB6D-E977-AD58-C85E-7A4E6546B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6bdf370499_0_156:notes">
            <a:extLst>
              <a:ext uri="{FF2B5EF4-FFF2-40B4-BE49-F238E27FC236}">
                <a16:creationId xmlns:a16="http://schemas.microsoft.com/office/drawing/2014/main" id="{25E36E59-AE69-AF5A-9BD9-9C5CEC3E6A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g26bdf370499_0_156:notes">
            <a:extLst>
              <a:ext uri="{FF2B5EF4-FFF2-40B4-BE49-F238E27FC236}">
                <a16:creationId xmlns:a16="http://schemas.microsoft.com/office/drawing/2014/main" id="{8A4B61A8-7DBC-FBE9-029D-932A8E4E4C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0798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1FA36BD4-2035-783F-19B8-6C2D6522C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C871B4D4-795A-EFB6-D268-8086E32F1B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31BD0932-D0D2-E24A-8985-5F13E8BCCC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49769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3ABE4D60-9490-7C1C-F5BB-0CA3D3442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F3A6AEC2-7F10-5C53-0BF1-1DBCA2EC85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D4117877-9B92-6B57-8C73-63206744AA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49399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6182AD10-6358-E060-9EE1-545A8097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A8B2A563-6FD4-F4D2-8FCA-C64C6397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656DE88F-E6EC-F10B-2C09-6DC9D04745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194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6bdf37049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" name="Google Shape;70;g26bdf37049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>
          <a:extLst>
            <a:ext uri="{FF2B5EF4-FFF2-40B4-BE49-F238E27FC236}">
              <a16:creationId xmlns:a16="http://schemas.microsoft.com/office/drawing/2014/main" id="{7F6C0669-A140-17FF-7A01-F2CD40822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6c93f6c33a_1_14:notes">
            <a:extLst>
              <a:ext uri="{FF2B5EF4-FFF2-40B4-BE49-F238E27FC236}">
                <a16:creationId xmlns:a16="http://schemas.microsoft.com/office/drawing/2014/main" id="{36EBA08A-27ED-65B4-E377-8842ABD0BC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5" name="Google Shape;165;g26c93f6c33a_1_14:notes">
            <a:extLst>
              <a:ext uri="{FF2B5EF4-FFF2-40B4-BE49-F238E27FC236}">
                <a16:creationId xmlns:a16="http://schemas.microsoft.com/office/drawing/2014/main" id="{4D10781F-1B35-BBA1-3544-AF8E78F57A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50799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00da5092a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00da5092a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6bdf370499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g26bdf370499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6bdf37049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6bdf37049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6bdf370499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6bdf370499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6bdf370499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26bdf370499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6bdf370499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5" name="Google Shape;125;g26bdf370499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df370499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6bdf370499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>
          <a:extLst>
            <a:ext uri="{FF2B5EF4-FFF2-40B4-BE49-F238E27FC236}">
              <a16:creationId xmlns:a16="http://schemas.microsoft.com/office/drawing/2014/main" id="{7F497C53-B62D-859B-F549-489A7634F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6bdf370499_0_149:notes">
            <a:extLst>
              <a:ext uri="{FF2B5EF4-FFF2-40B4-BE49-F238E27FC236}">
                <a16:creationId xmlns:a16="http://schemas.microsoft.com/office/drawing/2014/main" id="{EABCFBD1-7FFD-F904-492B-A9A8F3C2D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3" name="Google Shape;133;g26bdf370499_0_149:notes">
            <a:extLst>
              <a:ext uri="{FF2B5EF4-FFF2-40B4-BE49-F238E27FC236}">
                <a16:creationId xmlns:a16="http://schemas.microsoft.com/office/drawing/2014/main" id="{4BB04291-B0D1-C98E-DB64-272C9A893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99263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2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3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DisyaAriza/sertifikat-disya/blob/main/Sertifikat_DISYA%20NURUL%20ARIZA_Associate%20Data%20Scientist%20Certification.pdf" TargetMode="External"/><Relationship Id="rId13" Type="http://schemas.openxmlformats.org/officeDocument/2006/relationships/hyperlink" Target="https://github.com/DisyaAriza/sertifikat-disya/blob/main/certificate-DQLAB%204%20INTP1QJLIQP.pdf" TargetMode="External"/><Relationship Id="rId18" Type="http://schemas.openxmlformats.org/officeDocument/2006/relationships/hyperlink" Target="https://github.com/DisyaAriza/sertifikat-disya/blob/main/disya-ariza-certificate-completion-damc23.pdf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DisyaAriza/sertifikat-disya/blob/main/TOEFL.pdf" TargetMode="External"/><Relationship Id="rId12" Type="http://schemas.openxmlformats.org/officeDocument/2006/relationships/hyperlink" Target="https://github.com/DisyaAriza/sertifikat-disya/blob/main/certificate.pdf" TargetMode="External"/><Relationship Id="rId17" Type="http://schemas.openxmlformats.org/officeDocument/2006/relationships/hyperlink" Target="https://github.com/DisyaAriza/sertifikat-disya/blob/main/Sertifikat%20Bootcamp%20myskill%20disya%202024.pdf" TargetMode="External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github.com/DisyaAriza/sertifikat-disya/blob/main/sertifikat_course_615_3643863_180924145248.pdf" TargetMode="Externa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DisyaAriza/sertifikat-disya/blob/main/SERTIFIKAT%20BNSP%20DATABASE%20PROGRAMMER.pdf" TargetMode="External"/><Relationship Id="rId11" Type="http://schemas.openxmlformats.org/officeDocument/2006/relationships/hyperlink" Target="https://github.com/DisyaAriza/sertifikat-disya/blob/main/certificate%20(1).pdf" TargetMode="External"/><Relationship Id="rId5" Type="http://schemas.openxmlformats.org/officeDocument/2006/relationships/hyperlink" Target="https://github.com/DisyaAriza/sertifikat-disya/blob/main/SERTIFIKAT%20BNSP%20ANALIS%20PROGRAM.pdf" TargetMode="External"/><Relationship Id="rId15" Type="http://schemas.openxmlformats.org/officeDocument/2006/relationships/hyperlink" Target="https://github.com/DisyaAriza/sertifikat-disya/blob/main/certificate-DQLAB%202%20INTR1ATCIVA.pdf" TargetMode="External"/><Relationship Id="rId10" Type="http://schemas.openxmlformats.org/officeDocument/2006/relationships/hyperlink" Target="https://github.com/DisyaAriza/sertifikat-disya/blob/main/Sertifikat_DISYA%20NURUL%20ARIZA_Fundamental%20Data%20Science%20(1).pdf" TargetMode="External"/><Relationship Id="rId19" Type="http://schemas.openxmlformats.org/officeDocument/2006/relationships/hyperlink" Target="https://github.com/DisyaAriza/sertifikat-disya/blob/main/Disya%20Nurul%20Ariza%20-%20E-Certificate%20SC%20Data%20Analysis%20MySkill%20Agustus%202023.pdf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github.com/DisyaAriza/sertifikat-disya/blob/main/Sertifikat_DISYA%20NURUL%20ARIZA_Intermediate%20Data%20Science.pdf" TargetMode="External"/><Relationship Id="rId14" Type="http://schemas.openxmlformats.org/officeDocument/2006/relationships/hyperlink" Target="https://github.com/DisyaAriza/sertifikat-disya/blob/main/certificate-DQLAB%203%20SQLT1QHKFLV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hyperlink" Target="https://github.com/DisyaAriza/Project-Based-Internship-ID-X-Partners/blob/main/Final%20project.ipynb" TargetMode="External"/><Relationship Id="rId5" Type="http://schemas.openxmlformats.org/officeDocument/2006/relationships/hyperlink" Target="https://youtu.be/njYLW_mQGA0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9800" y="186500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517900" y="1596200"/>
            <a:ext cx="6456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Prediction Model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17900" y="2520700"/>
            <a:ext cx="5821200" cy="569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ID/X Partners - Data Scientist</a:t>
            </a:r>
            <a:endParaRPr sz="25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6757125" y="-621925"/>
            <a:ext cx="3135000" cy="3051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1769125" y="172450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0" name="Google Shape;60;p13"/>
          <p:cNvSpPr txBox="1"/>
          <p:nvPr/>
        </p:nvSpPr>
        <p:spPr>
          <a:xfrm>
            <a:off x="517900" y="3090100"/>
            <a:ext cx="4392000" cy="8004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Presented by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lt1"/>
                </a:solidFill>
                <a:latin typeface="Rubik Light"/>
                <a:ea typeface="Rubik Light"/>
                <a:cs typeface="Rubik Light"/>
                <a:sym typeface="Rubik Light"/>
              </a:rPr>
              <a:t>DISYA NURUL ARIZA</a:t>
            </a:r>
            <a:endParaRPr sz="2000" dirty="0">
              <a:solidFill>
                <a:schemeClr val="lt1"/>
              </a:solidFill>
              <a:latin typeface="Rubik Light"/>
              <a:ea typeface="Rubik Light"/>
              <a:cs typeface="Rubik Light"/>
              <a:sym typeface="Rubik Light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 rotWithShape="1">
          <a:blip r:embed="rId5">
            <a:alphaModFix/>
          </a:blip>
          <a:srcRect t="2079" b="2079"/>
          <a:stretch/>
        </p:blipFill>
        <p:spPr>
          <a:xfrm>
            <a:off x="2246350" y="256450"/>
            <a:ext cx="1328711" cy="47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22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44" name="Google Shape;144;p22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2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4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Preparation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340500" y="1052339"/>
            <a:ext cx="8377002" cy="35086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D" sz="1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ID" sz="12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>
                <a:latin typeface="+mj-lt"/>
              </a:rPr>
              <a:t>Input </a:t>
            </a:r>
            <a:r>
              <a:rPr lang="en-ID" sz="1200" dirty="0" err="1">
                <a:latin typeface="+mj-lt"/>
              </a:rPr>
              <a:t>dari</a:t>
            </a:r>
            <a:r>
              <a:rPr lang="en-ID" sz="1200" dirty="0">
                <a:latin typeface="+mj-lt"/>
              </a:rPr>
              <a:t> Feature Engineering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 err="1">
                <a:latin typeface="+mj-lt"/>
              </a:rPr>
              <a:t>Untuk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fitur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numerik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hilang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diganti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median (agar </a:t>
            </a:r>
            <a:r>
              <a:rPr lang="en-ID" sz="1200" dirty="0" err="1">
                <a:latin typeface="+mj-lt"/>
              </a:rPr>
              <a:t>tidak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dipengaruhi</a:t>
            </a:r>
            <a:r>
              <a:rPr lang="en-ID" sz="1200" dirty="0">
                <a:latin typeface="+mj-lt"/>
              </a:rPr>
              <a:t> outlier).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>
                <a:latin typeface="+mj-lt"/>
              </a:rPr>
              <a:t>Fitur </a:t>
            </a:r>
            <a:r>
              <a:rPr lang="en-ID" sz="1200" dirty="0" err="1">
                <a:latin typeface="+mj-lt"/>
              </a:rPr>
              <a:t>kategorikal</a:t>
            </a:r>
            <a:r>
              <a:rPr lang="en-ID" sz="1200" dirty="0">
                <a:latin typeface="+mj-lt"/>
              </a:rPr>
              <a:t>, 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hilang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diganti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mode (</a:t>
            </a:r>
            <a:r>
              <a:rPr lang="en-ID" sz="1200" dirty="0" err="1">
                <a:latin typeface="+mj-lt"/>
              </a:rPr>
              <a:t>nilai</a:t>
            </a:r>
            <a:r>
              <a:rPr lang="en-ID" sz="1200" dirty="0">
                <a:latin typeface="+mj-lt"/>
              </a:rPr>
              <a:t> yang paling </a:t>
            </a:r>
            <a:r>
              <a:rPr lang="en-ID" sz="1200" dirty="0" err="1">
                <a:latin typeface="+mj-lt"/>
              </a:rPr>
              <a:t>sering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muncul</a:t>
            </a:r>
            <a:r>
              <a:rPr lang="en-ID" sz="1200" dirty="0">
                <a:latin typeface="+mj-lt"/>
              </a:rPr>
              <a:t>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Digunakan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StandardScaler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agar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semua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fitur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numerik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berada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sama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(mean = 0, std = 1).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Hal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penting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terutama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algoritma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sensitif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seperti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KNN dan Logistic Regression.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D" sz="1200" dirty="0">
                <a:latin typeface="+mj-lt"/>
              </a:rPr>
              <a:t>Dataset </a:t>
            </a:r>
            <a:r>
              <a:rPr lang="en-ID" sz="1200" dirty="0" err="1">
                <a:latin typeface="+mj-lt"/>
              </a:rPr>
              <a:t>dibagi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menjadi</a:t>
            </a:r>
            <a:r>
              <a:rPr lang="en-ID" sz="1200" dirty="0">
                <a:latin typeface="+mj-lt"/>
              </a:rPr>
              <a:t> train set (80%) dan test set (20%) </a:t>
            </a:r>
            <a:r>
              <a:rPr lang="en-ID" sz="1200" dirty="0" err="1">
                <a:latin typeface="+mj-lt"/>
              </a:rPr>
              <a:t>dengan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stratifikasi</a:t>
            </a:r>
            <a:r>
              <a:rPr lang="en-ID" sz="1200" dirty="0">
                <a:latin typeface="+mj-lt"/>
              </a:rPr>
              <a:t> agar </a:t>
            </a:r>
            <a:r>
              <a:rPr lang="en-ID" sz="1200" dirty="0" err="1">
                <a:latin typeface="+mj-lt"/>
              </a:rPr>
              <a:t>distribusi</a:t>
            </a:r>
            <a:r>
              <a:rPr lang="en-ID" sz="1200" dirty="0">
                <a:latin typeface="+mj-lt"/>
              </a:rPr>
              <a:t> target </a:t>
            </a:r>
            <a:r>
              <a:rPr lang="en-ID" sz="1200" dirty="0" err="1">
                <a:latin typeface="+mj-lt"/>
              </a:rPr>
              <a:t>tetap</a:t>
            </a:r>
            <a:r>
              <a:rPr lang="en-ID" sz="1200" dirty="0">
                <a:latin typeface="+mj-lt"/>
              </a:rPr>
              <a:t> </a:t>
            </a:r>
            <a:r>
              <a:rPr lang="en-ID" sz="1200" dirty="0" err="1">
                <a:latin typeface="+mj-lt"/>
              </a:rPr>
              <a:t>seimbang</a:t>
            </a:r>
            <a:r>
              <a:rPr lang="en-ID" sz="1200" dirty="0">
                <a:latin typeface="+mj-lt"/>
              </a:rPr>
              <a:t>.</a:t>
            </a:r>
            <a:endParaRPr lang="en-US"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  <a:p>
            <a:pPr>
              <a:lnSpc>
                <a:spcPct val="150000"/>
              </a:lnSpc>
            </a:pPr>
            <a:r>
              <a:rPr lang="en-ID" sz="1200" b="1" i="1" dirty="0">
                <a:latin typeface="+mj-lt"/>
              </a:rPr>
              <a:t>				</a:t>
            </a:r>
          </a:p>
          <a:p>
            <a:pPr>
              <a:lnSpc>
                <a:spcPct val="150000"/>
              </a:lnSpc>
            </a:pPr>
            <a:endParaRPr lang="en-ID" sz="12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D" sz="1200" b="1" i="1" dirty="0">
              <a:latin typeface="+mj-lt"/>
            </a:endParaRPr>
          </a:p>
          <a:p>
            <a:pPr>
              <a:lnSpc>
                <a:spcPct val="150000"/>
              </a:lnSpc>
            </a:pPr>
            <a:endParaRPr lang="en-ID" sz="1200" b="1" i="1" dirty="0">
              <a:latin typeface="+mj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3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3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340500" y="185625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5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Modeling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340500" y="785925"/>
            <a:ext cx="8463000" cy="4616618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Pada </a:t>
            </a:r>
            <a:r>
              <a:rPr lang="en-ID" sz="1200" dirty="0" err="1"/>
              <a:t>tahap</a:t>
            </a:r>
            <a:r>
              <a:rPr lang="en-ID" sz="1200" dirty="0"/>
              <a:t>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dipilih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algoritma</a:t>
            </a:r>
            <a:r>
              <a:rPr lang="en-ID" sz="1200" dirty="0"/>
              <a:t> supervised learning (classification)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dibandingkan</a:t>
            </a:r>
            <a:r>
              <a:rPr lang="en-ID" sz="1200" dirty="0"/>
              <a:t> </a:t>
            </a:r>
            <a:r>
              <a:rPr lang="en-ID" sz="1200" dirty="0" err="1"/>
              <a:t>kinerjanya</a:t>
            </a:r>
            <a:r>
              <a:rPr lang="en-ID" sz="1200" dirty="0"/>
              <a:t>.</a:t>
            </a:r>
            <a:br>
              <a:rPr lang="en-ID" sz="1200" dirty="0"/>
            </a:br>
            <a:r>
              <a:rPr lang="en-ID" sz="1200" dirty="0"/>
              <a:t>Model yang </a:t>
            </a:r>
            <a:r>
              <a:rPr lang="en-ID" sz="1200" dirty="0" err="1"/>
              <a:t>digunakan</a:t>
            </a:r>
            <a:r>
              <a:rPr lang="en-ID" sz="1200" dirty="0"/>
              <a:t>: </a:t>
            </a:r>
            <a:br>
              <a:rPr lang="en-ID" sz="1200" dirty="0"/>
            </a:br>
            <a:r>
              <a:rPr lang="en-ID" sz="1200" dirty="0"/>
              <a:t>Logistic Regression, model linear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klasifikasi</a:t>
            </a:r>
            <a:r>
              <a:rPr lang="en-ID" sz="1200" dirty="0"/>
              <a:t> biner, </a:t>
            </a:r>
            <a:br>
              <a:rPr lang="en-ID" sz="1200" dirty="0"/>
            </a:br>
            <a:r>
              <a:rPr lang="en-ID" sz="1200" dirty="0"/>
              <a:t>Decision Tree,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dipahami</a:t>
            </a:r>
            <a:r>
              <a:rPr lang="en-ID" sz="1200" dirty="0"/>
              <a:t>, </a:t>
            </a:r>
            <a:r>
              <a:rPr lang="en-ID" sz="1200" dirty="0" err="1"/>
              <a:t>tapi</a:t>
            </a:r>
            <a:r>
              <a:rPr lang="en-ID" sz="1200" dirty="0"/>
              <a:t> </a:t>
            </a:r>
            <a:r>
              <a:rPr lang="en-ID" sz="1200" dirty="0" err="1"/>
              <a:t>rentan</a:t>
            </a:r>
            <a:r>
              <a:rPr lang="en-ID" sz="1200" dirty="0"/>
              <a:t> overfitting, </a:t>
            </a:r>
            <a:br>
              <a:rPr lang="en-ID" sz="1200" dirty="0"/>
            </a:br>
            <a:r>
              <a:rPr lang="en-ID" sz="1200" dirty="0"/>
              <a:t>K-Nearest </a:t>
            </a:r>
            <a:r>
              <a:rPr lang="en-ID" sz="1200" dirty="0" err="1"/>
              <a:t>Neighbors</a:t>
            </a:r>
            <a:r>
              <a:rPr lang="en-ID" sz="1200" dirty="0"/>
              <a:t> (KNN),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berdasar</a:t>
            </a:r>
            <a:r>
              <a:rPr lang="en-ID" sz="1200" dirty="0"/>
              <a:t> </a:t>
            </a:r>
            <a:r>
              <a:rPr lang="en-ID" sz="1200" dirty="0" err="1"/>
              <a:t>kedekatan</a:t>
            </a:r>
            <a:r>
              <a:rPr lang="en-ID" sz="1200" dirty="0"/>
              <a:t> data, </a:t>
            </a:r>
            <a:br>
              <a:rPr lang="en-ID" sz="1200" dirty="0"/>
            </a:br>
            <a:r>
              <a:rPr lang="en-ID" sz="1200" dirty="0"/>
              <a:t>Random Forest, ensemble </a:t>
            </a:r>
            <a:r>
              <a:rPr lang="en-ID" sz="1200" dirty="0" err="1"/>
              <a:t>dari</a:t>
            </a:r>
            <a:r>
              <a:rPr lang="en-ID" sz="1200" dirty="0"/>
              <a:t> Decision Tree,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stabil</a:t>
            </a:r>
            <a:r>
              <a:rPr lang="en-ID" sz="1200" dirty="0"/>
              <a:t> &amp; </a:t>
            </a:r>
            <a:r>
              <a:rPr lang="en-ID" sz="1200" dirty="0" err="1"/>
              <a:t>akurat</a:t>
            </a:r>
            <a:r>
              <a:rPr lang="en-ID" sz="1200" dirty="0"/>
              <a:t>, </a:t>
            </a:r>
            <a:br>
              <a:rPr lang="en-ID" sz="1200" dirty="0"/>
            </a:br>
            <a:r>
              <a:rPr lang="en-ID" sz="1200" dirty="0"/>
              <a:t>Tujuan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banyak</a:t>
            </a:r>
            <a:r>
              <a:rPr lang="en-ID" sz="1200" dirty="0"/>
              <a:t> model </a:t>
            </a:r>
            <a:r>
              <a:rPr lang="en-ID" sz="1200" dirty="0" err="1"/>
              <a:t>adalah</a:t>
            </a:r>
            <a:r>
              <a:rPr lang="en-ID" sz="1200" dirty="0"/>
              <a:t> agar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memilih</a:t>
            </a:r>
            <a:r>
              <a:rPr lang="en-ID" sz="1200" dirty="0"/>
              <a:t> model </a:t>
            </a:r>
            <a:r>
              <a:rPr lang="en-ID" sz="1200" dirty="0" err="1"/>
              <a:t>terbaik</a:t>
            </a:r>
            <a:r>
              <a:rPr lang="en-ID" sz="1200" dirty="0"/>
              <a:t> </a:t>
            </a: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evaluasi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Data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80% data </a:t>
            </a:r>
            <a:r>
              <a:rPr lang="en-ID" sz="1200" dirty="0" err="1"/>
              <a:t>latih</a:t>
            </a:r>
            <a:r>
              <a:rPr lang="en-ID" sz="1200" dirty="0"/>
              <a:t> (train set) dan 20% data uji (test set). </a:t>
            </a:r>
            <a:r>
              <a:rPr lang="en-ID" sz="1200" dirty="0" err="1"/>
              <a:t>Stratifikasi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pada target agar </a:t>
            </a:r>
            <a:r>
              <a:rPr lang="en-ID" sz="1200" dirty="0" err="1"/>
              <a:t>distribusi</a:t>
            </a:r>
            <a:r>
              <a:rPr lang="en-ID" sz="1200" dirty="0"/>
              <a:t> Good Loan dan Bad Loan </a:t>
            </a:r>
            <a:r>
              <a:rPr lang="en-ID" sz="1200" dirty="0" err="1"/>
              <a:t>tetap</a:t>
            </a:r>
            <a:r>
              <a:rPr lang="en-ID" sz="1200" dirty="0"/>
              <a:t> </a:t>
            </a:r>
            <a:r>
              <a:rPr lang="en-ID" sz="1200" dirty="0" err="1"/>
              <a:t>seimbang</a:t>
            </a:r>
            <a:r>
              <a:rPr lang="en-ID" sz="1200" dirty="0"/>
              <a:t> di train-test split.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Masing-masing model </a:t>
            </a:r>
            <a:r>
              <a:rPr lang="en-ID" sz="1200" dirty="0" err="1"/>
              <a:t>dilatih</a:t>
            </a:r>
            <a:r>
              <a:rPr lang="en-ID" sz="1200" dirty="0"/>
              <a:t> (fit) </a:t>
            </a:r>
            <a:r>
              <a:rPr lang="en-ID" sz="1200" dirty="0" err="1"/>
              <a:t>menggunakan</a:t>
            </a:r>
            <a:r>
              <a:rPr lang="en-ID" sz="1200" dirty="0"/>
              <a:t> </a:t>
            </a:r>
            <a:r>
              <a:rPr lang="en-ID" sz="1200" dirty="0" err="1"/>
              <a:t>X_train</a:t>
            </a:r>
            <a:r>
              <a:rPr lang="en-ID" sz="1200" dirty="0"/>
              <a:t> dan </a:t>
            </a:r>
            <a:r>
              <a:rPr lang="en-ID" sz="1200" dirty="0" err="1"/>
              <a:t>y_train</a:t>
            </a:r>
            <a:r>
              <a:rPr lang="en-ID" sz="1200" dirty="0"/>
              <a:t>. Model </a:t>
            </a:r>
            <a:r>
              <a:rPr lang="en-ID" sz="1200" dirty="0" err="1"/>
              <a:t>mempelajari</a:t>
            </a:r>
            <a:r>
              <a:rPr lang="en-ID" sz="1200" dirty="0"/>
              <a:t> </a:t>
            </a:r>
            <a:r>
              <a:rPr lang="en-ID" sz="1200" dirty="0" err="1"/>
              <a:t>pola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r>
              <a:rPr lang="en-ID" sz="1200" dirty="0"/>
              <a:t> dan </a:t>
            </a:r>
            <a:r>
              <a:rPr lang="en-ID" sz="1200" dirty="0" err="1"/>
              <a:t>kategorikal</a:t>
            </a:r>
            <a:r>
              <a:rPr lang="en-ID" sz="1200" dirty="0"/>
              <a:t> (</a:t>
            </a:r>
            <a:r>
              <a:rPr lang="en-ID" sz="1200" dirty="0" err="1"/>
              <a:t>setelah</a:t>
            </a:r>
            <a:r>
              <a:rPr lang="en-ID" sz="1200" dirty="0"/>
              <a:t> di-</a:t>
            </a:r>
            <a:r>
              <a:rPr lang="en-ID" sz="1200" i="1" dirty="0"/>
              <a:t>encoding</a:t>
            </a:r>
            <a:r>
              <a:rPr lang="en-ID" sz="1200" dirty="0"/>
              <a:t> dan </a:t>
            </a:r>
            <a:r>
              <a:rPr lang="en-ID" sz="1200" i="1" dirty="0"/>
              <a:t>scaling</a:t>
            </a:r>
            <a:r>
              <a:rPr lang="en-ID" sz="1200" dirty="0"/>
              <a:t>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Evaluasi</a:t>
            </a:r>
            <a:r>
              <a:rPr lang="en-ID" sz="1200" dirty="0"/>
              <a:t> </a:t>
            </a:r>
            <a:r>
              <a:rPr lang="en-ID" sz="1200" dirty="0" err="1"/>
              <a:t>dilakukan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metrik</a:t>
            </a:r>
            <a:r>
              <a:rPr lang="en-ID" sz="1200" dirty="0"/>
              <a:t>: Accuracy (%), Precision (%), Recall (%), F1-score (%), ROC-AUC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Cross-Validation, </a:t>
            </a:r>
            <a:r>
              <a:rPr lang="en-ID" sz="1200" dirty="0" err="1"/>
              <a:t>menggunakan</a:t>
            </a:r>
            <a:r>
              <a:rPr lang="en-ID" sz="1200" dirty="0"/>
              <a:t> Stratified K-Fold (5-fold). Data </a:t>
            </a:r>
            <a:r>
              <a:rPr lang="en-ID" sz="1200" dirty="0" err="1"/>
              <a:t>dibagi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5 </a:t>
            </a:r>
            <a:r>
              <a:rPr lang="en-ID" sz="1200" dirty="0" err="1"/>
              <a:t>bagian</a:t>
            </a:r>
            <a:r>
              <a:rPr lang="en-ID" sz="1200" dirty="0"/>
              <a:t>, </a:t>
            </a:r>
            <a:r>
              <a:rPr lang="en-ID" sz="1200" dirty="0" err="1"/>
              <a:t>tiap</a:t>
            </a:r>
            <a:r>
              <a:rPr lang="en-ID" sz="1200" dirty="0"/>
              <a:t> </a:t>
            </a:r>
            <a:r>
              <a:rPr lang="en-ID" sz="1200" dirty="0" err="1"/>
              <a:t>bagian</a:t>
            </a:r>
            <a:r>
              <a:rPr lang="en-ID" sz="1200" dirty="0"/>
              <a:t> </a:t>
            </a:r>
            <a:r>
              <a:rPr lang="en-ID" sz="1200" dirty="0" err="1"/>
              <a:t>bergantian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test, </a:t>
            </a:r>
            <a:r>
              <a:rPr lang="en-ID" sz="1200" dirty="0" err="1"/>
              <a:t>sisanya</a:t>
            </a:r>
            <a:r>
              <a:rPr lang="en-ID" sz="1200" dirty="0"/>
              <a:t> train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Confusion Matrix, Classification Report, ROC Curve.</a:t>
            </a:r>
          </a:p>
          <a:p>
            <a:pPr>
              <a:lnSpc>
                <a:spcPct val="150000"/>
              </a:lnSpc>
            </a:pPr>
            <a:endParaRPr lang="en-ID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D5230596-B268-4097-B59B-D3C91F9D1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>
            <a:extLst>
              <a:ext uri="{FF2B5EF4-FFF2-40B4-BE49-F238E27FC236}">
                <a16:creationId xmlns:a16="http://schemas.microsoft.com/office/drawing/2014/main" id="{3DB46EED-AA59-5135-6E32-3BB8288970A6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>
            <a:extLst>
              <a:ext uri="{FF2B5EF4-FFF2-40B4-BE49-F238E27FC236}">
                <a16:creationId xmlns:a16="http://schemas.microsoft.com/office/drawing/2014/main" id="{970E0991-3D53-4E25-0A71-A20CF0E610E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extLst>
              <a:ext uri="{FF2B5EF4-FFF2-40B4-BE49-F238E27FC236}">
                <a16:creationId xmlns:a16="http://schemas.microsoft.com/office/drawing/2014/main" id="{D34A2AF0-50CD-9C20-7500-023ACD7AC33A}"/>
              </a:ext>
            </a:extLst>
          </p:cNvPr>
          <p:cNvSpPr txBox="1"/>
          <p:nvPr/>
        </p:nvSpPr>
        <p:spPr>
          <a:xfrm>
            <a:off x="340500" y="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>
              <a:buSzPts val="2700"/>
              <a:buFont typeface="Rubik"/>
              <a:buAutoNum type="arabicPeriod" startAt="6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 </a:t>
            </a:r>
            <a:r>
              <a:rPr lang="en-ID" sz="2800" dirty="0"/>
              <a:t>Confusion Matrix 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3F4C85-BAA3-FBC0-F4F7-A6AD6394C1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702" y="479275"/>
            <a:ext cx="2867378" cy="234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1A2A4F9-AFE1-95C7-F14E-DD8F37C9520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74191" y="2765400"/>
            <a:ext cx="2888690" cy="234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9B58EBD-3A73-A952-C069-610E8E095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8660" y="468400"/>
            <a:ext cx="2888690" cy="234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CDF3F0-55C3-14B4-B053-6B4C4D2A4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55310" y="2735101"/>
            <a:ext cx="288869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083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/>
          <p:cNvSpPr txBox="1"/>
          <p:nvPr/>
        </p:nvSpPr>
        <p:spPr>
          <a:xfrm>
            <a:off x="340500" y="276066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>
              <a:buSzPts val="2700"/>
              <a:buFont typeface="Rubik"/>
              <a:buAutoNum type="arabicPeriod" startAt="6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 </a:t>
            </a:r>
            <a:r>
              <a:rPr lang="en-ID" sz="2800" dirty="0"/>
              <a:t>Classification Report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663CB2-1721-8A29-493C-734B0403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503" y="1052338"/>
            <a:ext cx="4343475" cy="180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44C52-DE30-3295-15D0-F34FCF22B2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0500" y="3001779"/>
            <a:ext cx="4378908" cy="180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419C29-3A9E-A70A-1E5D-6D2BE295A3E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80420" y="1052338"/>
            <a:ext cx="3923077" cy="180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E109DDC-042F-821A-0327-8E31E94D31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6704" y="3001779"/>
            <a:ext cx="405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1FEDBEC8-F24E-3D89-7250-9FE1E8BC1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>
            <a:extLst>
              <a:ext uri="{FF2B5EF4-FFF2-40B4-BE49-F238E27FC236}">
                <a16:creationId xmlns:a16="http://schemas.microsoft.com/office/drawing/2014/main" id="{E2ABCCEF-03E0-B8E3-98B3-E7A15FD9F923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>
            <a:extLst>
              <a:ext uri="{FF2B5EF4-FFF2-40B4-BE49-F238E27FC236}">
                <a16:creationId xmlns:a16="http://schemas.microsoft.com/office/drawing/2014/main" id="{B9E7098F-0795-5FDC-BBC1-2004A129163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extLst>
              <a:ext uri="{FF2B5EF4-FFF2-40B4-BE49-F238E27FC236}">
                <a16:creationId xmlns:a16="http://schemas.microsoft.com/office/drawing/2014/main" id="{69B8F4A7-87C4-BF61-4A9E-70AB24650696}"/>
              </a:ext>
            </a:extLst>
          </p:cNvPr>
          <p:cNvSpPr txBox="1"/>
          <p:nvPr/>
        </p:nvSpPr>
        <p:spPr>
          <a:xfrm>
            <a:off x="340500" y="31225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0050">
              <a:buSzPts val="2700"/>
              <a:buFont typeface="Rubik"/>
              <a:buAutoNum type="arabicPeriod" startAt="6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Evaluation </a:t>
            </a:r>
            <a:r>
              <a:rPr lang="en-ID" sz="2800" dirty="0"/>
              <a:t>ROC Curve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A12F2D-554A-6981-96F7-6FCAB6FB2F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2178" y="1052338"/>
            <a:ext cx="4547715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693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>
          <a:extLst>
            <a:ext uri="{FF2B5EF4-FFF2-40B4-BE49-F238E27FC236}">
              <a16:creationId xmlns:a16="http://schemas.microsoft.com/office/drawing/2014/main" id="{8756D16B-3FFB-47BA-A6EF-929D4F8E0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>
            <a:extLst>
              <a:ext uri="{FF2B5EF4-FFF2-40B4-BE49-F238E27FC236}">
                <a16:creationId xmlns:a16="http://schemas.microsoft.com/office/drawing/2014/main" id="{DE93F0DB-351C-5EFB-CFD4-353DBF804457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4">
            <a:extLst>
              <a:ext uri="{FF2B5EF4-FFF2-40B4-BE49-F238E27FC236}">
                <a16:creationId xmlns:a16="http://schemas.microsoft.com/office/drawing/2014/main" id="{51194910-6D9B-68AA-D8B1-B24505D8EDF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4">
            <a:extLst>
              <a:ext uri="{FF2B5EF4-FFF2-40B4-BE49-F238E27FC236}">
                <a16:creationId xmlns:a16="http://schemas.microsoft.com/office/drawing/2014/main" id="{506F00D2-652B-1DF3-E388-E599383A13B6}"/>
              </a:ext>
            </a:extLst>
          </p:cNvPr>
          <p:cNvSpPr txBox="1"/>
          <p:nvPr/>
        </p:nvSpPr>
        <p:spPr>
          <a:xfrm>
            <a:off x="340500" y="312250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-ID" sz="2800" b="1" dirty="0"/>
              <a:t>7. Feature Importance </a:t>
            </a:r>
            <a:r>
              <a:rPr lang="en-ID" sz="2800" dirty="0"/>
              <a:t>– Random Forest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EBCCC-7905-B562-7CAF-EED382EB1D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06" y="1140131"/>
            <a:ext cx="4914801" cy="3454301"/>
          </a:xfrm>
          <a:prstGeom prst="rect">
            <a:avLst/>
          </a:prstGeom>
        </p:spPr>
      </p:pic>
      <p:sp>
        <p:nvSpPr>
          <p:cNvPr id="5" name="Google Shape;146;p22">
            <a:extLst>
              <a:ext uri="{FF2B5EF4-FFF2-40B4-BE49-F238E27FC236}">
                <a16:creationId xmlns:a16="http://schemas.microsoft.com/office/drawing/2014/main" id="{AB3FDFDB-6E5A-78CB-677D-4F7E750E03AA}"/>
              </a:ext>
            </a:extLst>
          </p:cNvPr>
          <p:cNvSpPr txBox="1"/>
          <p:nvPr/>
        </p:nvSpPr>
        <p:spPr>
          <a:xfrm>
            <a:off x="5293814" y="1451214"/>
            <a:ext cx="3660680" cy="240062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i="1" dirty="0"/>
              <a:t>Feature Importance</a:t>
            </a:r>
            <a:r>
              <a:rPr lang="en-ID" sz="1200" dirty="0"/>
              <a:t> model Random Forest, </a:t>
            </a:r>
            <a:r>
              <a:rPr lang="en-ID" sz="1200" dirty="0" err="1"/>
              <a:t>fitur</a:t>
            </a:r>
            <a:r>
              <a:rPr lang="en-ID" sz="1200" dirty="0"/>
              <a:t> yang paling </a:t>
            </a:r>
            <a:r>
              <a:rPr lang="en-ID" sz="1200" dirty="0" err="1"/>
              <a:t>berpengaruh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status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interest rate (11,6%), DTI (10,5%), dan annual income (9,4%).</a:t>
            </a:r>
            <a:br>
              <a:rPr lang="en-ID" sz="1200" dirty="0"/>
            </a:b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suku</a:t>
            </a:r>
            <a:r>
              <a:rPr lang="en-ID" sz="1200" dirty="0"/>
              <a:t> bunga dan </a:t>
            </a:r>
            <a:r>
              <a:rPr lang="en-ID" sz="1200" dirty="0" err="1"/>
              <a:t>rasio</a:t>
            </a:r>
            <a:r>
              <a:rPr lang="en-ID" sz="1200" dirty="0"/>
              <a:t> utang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, </a:t>
            </a:r>
            <a:r>
              <a:rPr lang="en-ID" sz="1200" dirty="0" err="1"/>
              <a:t>semakin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 (</a:t>
            </a:r>
            <a:r>
              <a:rPr lang="en-ID" sz="1200" i="1" dirty="0"/>
              <a:t>Bad Loan</a:t>
            </a:r>
            <a:r>
              <a:rPr lang="en-ID" sz="1200" dirty="0"/>
              <a:t>), </a:t>
            </a:r>
            <a:r>
              <a:rPr lang="en-ID" sz="1200" dirty="0" err="1"/>
              <a:t>sedangkan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yang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cenderung</a:t>
            </a:r>
            <a:r>
              <a:rPr lang="en-ID" sz="1200" dirty="0"/>
              <a:t> </a:t>
            </a:r>
            <a:r>
              <a:rPr lang="en-ID" sz="1200" dirty="0" err="1"/>
              <a:t>menurunkan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.</a:t>
            </a:r>
            <a:endParaRPr lang="en-ID" sz="1200" i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36828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C61B3F22-6416-D6FC-24AD-40FAACCBD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98EC83D1-7461-C5DA-1BB3-102B775D341F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036B3770-FD6D-C41D-DF1B-CB75309D8D4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0C4DEFE6-BB33-0AA7-D099-82918CEED987}"/>
              </a:ext>
            </a:extLst>
          </p:cNvPr>
          <p:cNvSpPr txBox="1"/>
          <p:nvPr/>
        </p:nvSpPr>
        <p:spPr>
          <a:xfrm>
            <a:off x="340500" y="60478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8. Conclusion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170;p25">
            <a:extLst>
              <a:ext uri="{FF2B5EF4-FFF2-40B4-BE49-F238E27FC236}">
                <a16:creationId xmlns:a16="http://schemas.microsoft.com/office/drawing/2014/main" id="{A0611828-79CB-47A3-CAAA-1FE3CFE3A4D2}"/>
              </a:ext>
            </a:extLst>
          </p:cNvPr>
          <p:cNvSpPr txBox="1"/>
          <p:nvPr/>
        </p:nvSpPr>
        <p:spPr>
          <a:xfrm>
            <a:off x="340500" y="1335962"/>
            <a:ext cx="8463000" cy="2400627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Random Forest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terbaik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menangkap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recall dan f1-score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tertinggi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paling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efektif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meminimalisir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risiko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gagal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bayar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Logistic Regression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unggul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di ROC-AUC dan precision bad loan,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tetapi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recall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rendah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banyak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terlewat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Decision Tree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mudah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diinterpretasi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namun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rentan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overfitting.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KNN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akurasinya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terendah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karena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sensitif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terhadap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skala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dan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distribusi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Hasil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evaluasi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menegaskan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bahwa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Random Forest paling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efektif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membedakan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Good Loan (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disetujui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/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lunas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) dan Bad Loan (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ditolak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gagal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bayar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) pada dataset yang </a:t>
            </a:r>
            <a:r>
              <a:rPr lang="en-US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disediakan</a:t>
            </a:r>
            <a:r>
              <a:rPr lang="en-US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3767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/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9.  Insight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0" name="Google Shape;170;p25"/>
          <p:cNvSpPr txBox="1"/>
          <p:nvPr/>
        </p:nvSpPr>
        <p:spPr>
          <a:xfrm>
            <a:off x="340500" y="1335962"/>
            <a:ext cx="8463000" cy="295462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/>
              <a:t>Berdasarkan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i="1" dirty="0"/>
              <a:t>feature importance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model Random Forest, </a:t>
            </a:r>
            <a:r>
              <a:rPr lang="en-ID" sz="1200" dirty="0" err="1"/>
              <a:t>tiga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paling </a:t>
            </a:r>
            <a:r>
              <a:rPr lang="en-ID" sz="1200" dirty="0" err="1"/>
              <a:t>berpengaruh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status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: Interest Rate (</a:t>
            </a:r>
            <a:r>
              <a:rPr lang="en-ID" sz="1200" dirty="0" err="1"/>
              <a:t>int_rate</a:t>
            </a:r>
            <a:r>
              <a:rPr lang="en-ID" sz="1200" dirty="0"/>
              <a:t>), Debt-to-Income Ratio (</a:t>
            </a:r>
            <a:r>
              <a:rPr lang="en-ID" sz="1200" dirty="0" err="1"/>
              <a:t>dti</a:t>
            </a:r>
            <a:r>
              <a:rPr lang="en-ID" sz="1200" dirty="0"/>
              <a:t>), Annual Income (</a:t>
            </a:r>
            <a:r>
              <a:rPr lang="en-ID" sz="1200" dirty="0" err="1"/>
              <a:t>annual_inc</a:t>
            </a:r>
            <a:r>
              <a:rPr lang="en-ID" sz="1200" dirty="0"/>
              <a:t>).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Fitur </a:t>
            </a:r>
            <a:r>
              <a:rPr lang="en-ID" sz="1200" dirty="0" err="1"/>
              <a:t>int_rate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pengaruh</a:t>
            </a:r>
            <a:r>
              <a:rPr lang="en-ID" sz="1200" dirty="0"/>
              <a:t> paling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prediksi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, </a:t>
            </a:r>
            <a:r>
              <a:rPr lang="en-ID" sz="1200" dirty="0" err="1"/>
              <a:t>diikuti</a:t>
            </a:r>
            <a:r>
              <a:rPr lang="en-ID" sz="1200" dirty="0"/>
              <a:t> oleh </a:t>
            </a:r>
            <a:r>
              <a:rPr lang="en-ID" sz="1200" dirty="0" err="1"/>
              <a:t>dti</a:t>
            </a:r>
            <a:r>
              <a:rPr lang="en-ID" sz="1200" dirty="0"/>
              <a:t> dan </a:t>
            </a:r>
            <a:r>
              <a:rPr lang="en-ID" sz="1200" dirty="0" err="1"/>
              <a:t>annual_inc</a:t>
            </a:r>
            <a:r>
              <a:rPr lang="en-ID" sz="1200" dirty="0"/>
              <a:t>,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bahwa</a:t>
            </a:r>
            <a:r>
              <a:rPr lang="en-ID" sz="1200" dirty="0"/>
              <a:t> </a:t>
            </a:r>
            <a:r>
              <a:rPr lang="en-ID" sz="1200" dirty="0" err="1"/>
              <a:t>suku</a:t>
            </a:r>
            <a:r>
              <a:rPr lang="en-ID" sz="1200" dirty="0"/>
              <a:t> bunga dan </a:t>
            </a:r>
            <a:r>
              <a:rPr lang="en-ID" sz="1200" dirty="0" err="1"/>
              <a:t>rasio</a:t>
            </a:r>
            <a:r>
              <a:rPr lang="en-ID" sz="1200" dirty="0"/>
              <a:t> utang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merupakan</a:t>
            </a:r>
            <a:r>
              <a:rPr lang="en-ID" sz="1200" dirty="0"/>
              <a:t> </a:t>
            </a:r>
            <a:r>
              <a:rPr lang="en-ID" sz="1200" dirty="0" err="1"/>
              <a:t>indikator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menilai</a:t>
            </a:r>
            <a:r>
              <a:rPr lang="en-ID" sz="1200" dirty="0"/>
              <a:t> </a:t>
            </a:r>
            <a:r>
              <a:rPr lang="en-ID" sz="1200" dirty="0" err="1"/>
              <a:t>kelayakan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Nasabah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suku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bunga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rasio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utang (DTI) 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kecil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dan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pendapatan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tahunan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tinggi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cenderung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masuk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kategori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Good Loan.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Sebaliknya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peminjam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pendapatan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dan DTI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tinggi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peluang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besar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Loan.</a:t>
            </a:r>
          </a:p>
          <a:p>
            <a:pPr marL="228600" indent="-228600" algn="just">
              <a:lnSpc>
                <a:spcPct val="150000"/>
              </a:lnSpc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Distribusi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target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seimbang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(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mayoritas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Good Loan)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menegaskan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pentingnya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teknik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penanganan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imbalanced data agar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tidak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bias.</a:t>
            </a:r>
            <a:endParaRPr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633709DE-D138-3DAC-A5B6-933FD7722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D0ED7CC3-4C00-7A74-254C-8363D0C5C777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BD893013-E12F-288E-AE80-41BCDDFA3EF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4C747AB8-5B49-0343-DB17-3DC7507339FF}"/>
              </a:ext>
            </a:extLst>
          </p:cNvPr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10.  Weakness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00F6F321-3D92-581B-7BAD-F08DFCB2AF9A}"/>
              </a:ext>
            </a:extLst>
          </p:cNvPr>
          <p:cNvSpPr txBox="1"/>
          <p:nvPr/>
        </p:nvSpPr>
        <p:spPr>
          <a:xfrm>
            <a:off x="340500" y="1067561"/>
            <a:ext cx="8463000" cy="4478119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Data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seimbang</a:t>
            </a:r>
            <a:r>
              <a:rPr lang="en-ID" sz="1200" dirty="0"/>
              <a:t> (imbalanced), </a:t>
            </a:r>
            <a:r>
              <a:rPr lang="en-ID" sz="1200" dirty="0" err="1"/>
              <a:t>mayoritas</a:t>
            </a:r>
            <a:r>
              <a:rPr lang="en-ID" sz="1200" dirty="0"/>
              <a:t> data </a:t>
            </a:r>
            <a:r>
              <a:rPr lang="en-ID" sz="1200" dirty="0" err="1"/>
              <a:t>termasuk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</a:t>
            </a:r>
            <a:r>
              <a:rPr lang="en-ID" sz="1200" i="1" dirty="0"/>
              <a:t>Good Loan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model </a:t>
            </a:r>
            <a:r>
              <a:rPr lang="en-ID" sz="1200" dirty="0" err="1"/>
              <a:t>cenderung</a:t>
            </a:r>
            <a:r>
              <a:rPr lang="en-ID" sz="1200" dirty="0"/>
              <a:t> bias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dirty="0" err="1"/>
              <a:t>tersebut</a:t>
            </a:r>
            <a:r>
              <a:rPr lang="en-ID" sz="1200" dirty="0"/>
              <a:t> dan </a:t>
            </a:r>
            <a:r>
              <a:rPr lang="en-ID" sz="1200" dirty="0" err="1"/>
              <a:t>sulit</a:t>
            </a:r>
            <a:r>
              <a:rPr lang="en-ID" sz="1200" dirty="0"/>
              <a:t> </a:t>
            </a:r>
            <a:r>
              <a:rPr lang="en-ID" sz="1200" dirty="0" err="1"/>
              <a:t>menangkap</a:t>
            </a:r>
            <a:r>
              <a:rPr lang="en-ID" sz="1200" dirty="0"/>
              <a:t> </a:t>
            </a:r>
            <a:r>
              <a:rPr lang="en-ID" sz="1200" i="1" dirty="0"/>
              <a:t>Bad Loan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Outlier dan </a:t>
            </a:r>
            <a:r>
              <a:rPr lang="en-ID" sz="1200" dirty="0" err="1"/>
              <a:t>anomali</a:t>
            </a:r>
            <a:r>
              <a:rPr lang="en-ID" sz="1200" dirty="0"/>
              <a:t> (</a:t>
            </a:r>
            <a:r>
              <a:rPr lang="en-ID" sz="1200" dirty="0" err="1"/>
              <a:t>contoh</a:t>
            </a:r>
            <a:r>
              <a:rPr lang="en-ID" sz="1200" dirty="0"/>
              <a:t>: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tahunan</a:t>
            </a:r>
            <a:r>
              <a:rPr lang="en-ID" sz="1200" dirty="0"/>
              <a:t> yang sangat </a:t>
            </a:r>
            <a:r>
              <a:rPr lang="en-ID" sz="1200" dirty="0" err="1"/>
              <a:t>tinggi</a:t>
            </a:r>
            <a:r>
              <a:rPr lang="en-ID" sz="1200" dirty="0"/>
              <a:t>, </a:t>
            </a:r>
            <a:r>
              <a:rPr lang="en-ID" sz="1200" dirty="0" err="1"/>
              <a:t>atau</a:t>
            </a:r>
            <a:r>
              <a:rPr lang="en-ID" sz="1200" dirty="0"/>
              <a:t> debt-to-income ratio yang </a:t>
            </a:r>
            <a:r>
              <a:rPr lang="en-ID" sz="1200" dirty="0" err="1"/>
              <a:t>tinggi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memengaruhi</a:t>
            </a:r>
            <a:r>
              <a:rPr lang="en-ID" sz="1200" dirty="0"/>
              <a:t> </a:t>
            </a:r>
            <a:r>
              <a:rPr lang="en-ID" sz="1200" dirty="0" err="1"/>
              <a:t>stabilitas</a:t>
            </a:r>
            <a:r>
              <a:rPr lang="en-ID" sz="1200" dirty="0"/>
              <a:t> model.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Fitur </a:t>
            </a:r>
            <a:r>
              <a:rPr lang="en-ID" sz="1200" dirty="0" err="1"/>
              <a:t>masih</a:t>
            </a:r>
            <a:r>
              <a:rPr lang="en-ID" sz="1200" dirty="0"/>
              <a:t> </a:t>
            </a:r>
            <a:r>
              <a:rPr lang="en-ID" sz="1200" dirty="0" err="1"/>
              <a:t>terbatas</a:t>
            </a:r>
            <a:r>
              <a:rPr lang="en-ID" sz="1200" dirty="0"/>
              <a:t>: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menggunakan</a:t>
            </a:r>
            <a:r>
              <a:rPr lang="en-ID" sz="1200" dirty="0"/>
              <a:t> data internal </a:t>
            </a:r>
            <a:r>
              <a:rPr lang="en-ID" sz="1200" dirty="0" err="1"/>
              <a:t>pinjaman</a:t>
            </a:r>
            <a:r>
              <a:rPr lang="en-ID" sz="1200" dirty="0"/>
              <a:t>, </a:t>
            </a:r>
            <a:r>
              <a:rPr lang="en-ID" sz="1200" dirty="0" err="1"/>
              <a:t>tanpa</a:t>
            </a:r>
            <a:r>
              <a:rPr lang="en-ID" sz="1200" dirty="0"/>
              <a:t> </a:t>
            </a:r>
            <a:r>
              <a:rPr lang="en-ID" sz="1200" dirty="0" err="1"/>
              <a:t>integrasi</a:t>
            </a:r>
            <a:r>
              <a:rPr lang="en-ID" sz="1200" dirty="0"/>
              <a:t> data </a:t>
            </a:r>
            <a:r>
              <a:rPr lang="en-ID" sz="1200" dirty="0" err="1"/>
              <a:t>eksternal</a:t>
            </a:r>
            <a:r>
              <a:rPr lang="en-ID" sz="1200" dirty="0"/>
              <a:t> (</a:t>
            </a:r>
            <a:r>
              <a:rPr lang="en-ID" sz="1200" dirty="0" err="1"/>
              <a:t>misalnya</a:t>
            </a:r>
            <a:r>
              <a:rPr lang="en-ID" sz="1200" dirty="0"/>
              <a:t> </a:t>
            </a:r>
            <a:r>
              <a:rPr lang="en-ID" sz="1200" dirty="0" err="1"/>
              <a:t>riwayat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lembaga</a:t>
            </a:r>
            <a:r>
              <a:rPr lang="en-ID" sz="1200" dirty="0"/>
              <a:t> </a:t>
            </a:r>
            <a:r>
              <a:rPr lang="en-ID" sz="1200" dirty="0" err="1"/>
              <a:t>keuangan</a:t>
            </a:r>
            <a:r>
              <a:rPr lang="en-ID" sz="1200" dirty="0"/>
              <a:t> lain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perilaku</a:t>
            </a:r>
            <a:r>
              <a:rPr lang="en-ID" sz="1200" dirty="0"/>
              <a:t> </a:t>
            </a:r>
            <a:r>
              <a:rPr lang="en-ID" sz="1200" dirty="0" err="1"/>
              <a:t>transaksi</a:t>
            </a:r>
            <a:r>
              <a:rPr lang="en-ID" sz="1200" dirty="0"/>
              <a:t> </a:t>
            </a:r>
            <a:r>
              <a:rPr lang="en-ID" sz="1200" dirty="0" err="1"/>
              <a:t>nasabah</a:t>
            </a:r>
            <a:r>
              <a:rPr lang="en-ID" sz="1200" dirty="0"/>
              <a:t>).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Logistic Regression </a:t>
            </a:r>
            <a:r>
              <a:rPr lang="en-ID" sz="1200" dirty="0" err="1"/>
              <a:t>memiliki</a:t>
            </a:r>
            <a:r>
              <a:rPr lang="en-ID" sz="1200" dirty="0"/>
              <a:t> recall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kelas</a:t>
            </a:r>
            <a:r>
              <a:rPr lang="en-ID" sz="1200" dirty="0"/>
              <a:t> </a:t>
            </a:r>
            <a:r>
              <a:rPr lang="en-ID" sz="1200" i="1" dirty="0"/>
              <a:t>Bad Loan</a:t>
            </a:r>
            <a:r>
              <a:rPr lang="en-ID" sz="1200" dirty="0"/>
              <a:t> (4%), </a:t>
            </a:r>
            <a:r>
              <a:rPr lang="en-ID" sz="1200" dirty="0" err="1"/>
              <a:t>artinya</a:t>
            </a:r>
            <a:r>
              <a:rPr lang="en-ID" sz="1200" dirty="0"/>
              <a:t> </a:t>
            </a:r>
            <a:r>
              <a:rPr lang="en-ID" sz="1200" dirty="0" err="1"/>
              <a:t>sekitar</a:t>
            </a:r>
            <a:r>
              <a:rPr lang="en-ID" sz="1200" dirty="0"/>
              <a:t> 96% </a:t>
            </a:r>
            <a:r>
              <a:rPr lang="en-ID" sz="1200" dirty="0" err="1"/>
              <a:t>peminjam</a:t>
            </a:r>
            <a:r>
              <a:rPr lang="en-ID" sz="1200" dirty="0"/>
              <a:t> </a:t>
            </a:r>
            <a:r>
              <a:rPr lang="en-ID" sz="1200" dirty="0" err="1"/>
              <a:t>berisiko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terdeteksi</a:t>
            </a:r>
            <a:r>
              <a:rPr lang="en-ID" sz="1200" dirty="0"/>
              <a:t> (false negative),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. </a:t>
            </a:r>
            <a:r>
              <a:rPr lang="en-ID" sz="1200" dirty="0" err="1"/>
              <a:t>Sementara</a:t>
            </a:r>
            <a:r>
              <a:rPr lang="en-ID" sz="1200" dirty="0"/>
              <a:t> </a:t>
            </a:r>
            <a:r>
              <a:rPr lang="en-ID" sz="1200" dirty="0" err="1"/>
              <a:t>itu</a:t>
            </a:r>
            <a:r>
              <a:rPr lang="en-ID" sz="1200" dirty="0"/>
              <a:t>, model </a:t>
            </a:r>
            <a:r>
              <a:rPr lang="en-ID" sz="1200" b="1" dirty="0"/>
              <a:t>Random Forest</a:t>
            </a:r>
            <a:r>
              <a:rPr lang="en-ID" sz="1200" dirty="0"/>
              <a:t> </a:t>
            </a:r>
            <a:r>
              <a:rPr lang="en-ID" sz="1200" dirty="0" err="1"/>
              <a:t>menunjukkan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yang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stabil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kemampuan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mengidentifikasi</a:t>
            </a:r>
            <a:r>
              <a:rPr lang="en-ID" sz="1200" dirty="0"/>
              <a:t> </a:t>
            </a:r>
            <a:r>
              <a:rPr lang="en-ID" sz="1200" dirty="0" err="1"/>
              <a:t>faktor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utama</a:t>
            </a:r>
            <a:r>
              <a:rPr lang="en-ID" sz="1200" dirty="0"/>
              <a:t> </a:t>
            </a:r>
            <a:r>
              <a:rPr lang="en-ID" sz="1200" dirty="0" err="1"/>
              <a:t>melalui</a:t>
            </a:r>
            <a:r>
              <a:rPr lang="en-ID" sz="1200" dirty="0"/>
              <a:t> </a:t>
            </a:r>
            <a:r>
              <a:rPr lang="en-ID" sz="1200" i="1" dirty="0"/>
              <a:t>Feature Importance Analysis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Decision Tree: </a:t>
            </a:r>
            <a:r>
              <a:rPr lang="en-ID" sz="1200" dirty="0" err="1"/>
              <a:t>mudah</a:t>
            </a:r>
            <a:r>
              <a:rPr lang="en-ID" sz="1200" dirty="0"/>
              <a:t> </a:t>
            </a:r>
            <a:r>
              <a:rPr lang="en-ID" sz="1200" dirty="0" err="1"/>
              <a:t>dipahami</a:t>
            </a:r>
            <a:r>
              <a:rPr lang="en-ID" sz="1200" dirty="0"/>
              <a:t> </a:t>
            </a:r>
            <a:r>
              <a:rPr lang="en-ID" sz="1200" dirty="0" err="1"/>
              <a:t>tapi</a:t>
            </a:r>
            <a:r>
              <a:rPr lang="en-ID" sz="1200" dirty="0"/>
              <a:t> </a:t>
            </a:r>
            <a:r>
              <a:rPr lang="en-ID" sz="1200" dirty="0" err="1"/>
              <a:t>rentan</a:t>
            </a:r>
            <a:r>
              <a:rPr lang="en-ID" sz="1200" dirty="0"/>
              <a:t> </a:t>
            </a:r>
            <a:r>
              <a:rPr lang="en-ID" sz="1200" i="1" dirty="0"/>
              <a:t>overfitting</a:t>
            </a:r>
            <a:r>
              <a:rPr lang="en-ID" sz="1200" dirty="0"/>
              <a:t> pada data training,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bisa</a:t>
            </a:r>
            <a:r>
              <a:rPr lang="en-ID" sz="1200" dirty="0"/>
              <a:t> </a:t>
            </a:r>
            <a:r>
              <a:rPr lang="en-ID" sz="1200" dirty="0" err="1"/>
              <a:t>menurun</a:t>
            </a:r>
            <a:r>
              <a:rPr lang="en-ID" sz="1200" dirty="0"/>
              <a:t> </a:t>
            </a:r>
            <a:r>
              <a:rPr lang="en-ID" sz="1200" dirty="0" err="1"/>
              <a:t>ketika</a:t>
            </a:r>
            <a:r>
              <a:rPr lang="en-ID" sz="1200" dirty="0"/>
              <a:t> </a:t>
            </a:r>
            <a:r>
              <a:rPr lang="en-ID" sz="1200" dirty="0" err="1"/>
              <a:t>diuji</a:t>
            </a:r>
            <a:r>
              <a:rPr lang="en-ID" sz="1200" dirty="0"/>
              <a:t> pada data </a:t>
            </a:r>
            <a:r>
              <a:rPr lang="en-ID" sz="1200" dirty="0" err="1"/>
              <a:t>baru</a:t>
            </a:r>
            <a:r>
              <a:rPr lang="en-ID" sz="1200" dirty="0"/>
              <a:t>.</a:t>
            </a:r>
          </a:p>
          <a:p>
            <a:pPr marL="228600" indent="-228600">
              <a:lnSpc>
                <a:spcPct val="150000"/>
              </a:lnSpc>
              <a:buFont typeface="+mj-lt"/>
              <a:buAutoNum type="arabicPeriod"/>
            </a:pPr>
            <a:r>
              <a:rPr lang="en-ID" sz="1200" dirty="0"/>
              <a:t>KNN: </a:t>
            </a:r>
            <a:r>
              <a:rPr lang="en-ID" sz="1200" dirty="0" err="1"/>
              <a:t>memberikan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terendah</a:t>
            </a:r>
            <a:r>
              <a:rPr lang="en-ID" sz="1200" dirty="0"/>
              <a:t> </a:t>
            </a:r>
            <a:r>
              <a:rPr lang="en-ID" sz="1200" dirty="0" err="1"/>
              <a:t>karena</a:t>
            </a:r>
            <a:r>
              <a:rPr lang="en-ID" sz="1200" dirty="0"/>
              <a:t> sangat </a:t>
            </a:r>
            <a:r>
              <a:rPr lang="en-ID" sz="1200" dirty="0" err="1"/>
              <a:t>sensitif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</a:t>
            </a:r>
            <a:r>
              <a:rPr lang="en-ID" sz="1200" dirty="0" err="1"/>
              <a:t>perbedaan</a:t>
            </a:r>
            <a:r>
              <a:rPr lang="en-ID" sz="1200" dirty="0"/>
              <a:t> </a:t>
            </a:r>
            <a:r>
              <a:rPr lang="en-ID" sz="1200" dirty="0" err="1"/>
              <a:t>skala</a:t>
            </a:r>
            <a:r>
              <a:rPr lang="en-ID" sz="1200" dirty="0"/>
              <a:t> data dan </a:t>
            </a:r>
            <a:r>
              <a:rPr lang="en-ID" sz="1200" dirty="0" err="1"/>
              <a:t>distribusi</a:t>
            </a:r>
            <a:r>
              <a:rPr lang="en-ID" sz="1200" dirty="0"/>
              <a:t> yang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merata</a:t>
            </a:r>
            <a:r>
              <a:rPr lang="en-ID" sz="1200" dirty="0"/>
              <a:t>.</a:t>
            </a:r>
          </a:p>
          <a:p>
            <a:pPr>
              <a:lnSpc>
                <a:spcPct val="150000"/>
              </a:lnSpc>
            </a:pPr>
            <a:endParaRPr lang="en-ID" sz="1200" dirty="0"/>
          </a:p>
        </p:txBody>
      </p:sp>
    </p:spTree>
    <p:extLst>
      <p:ext uri="{BB962C8B-B14F-4D97-AF65-F5344CB8AC3E}">
        <p14:creationId xmlns:p14="http://schemas.microsoft.com/office/powerpoint/2010/main" val="31692791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E1D34EE0-EBE7-B265-A4AA-C15804E2C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E61E2900-6255-4DF9-D9D8-AAEA38573194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5384C2DE-5CC8-8A07-1229-3AD447640CD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598B8ADB-1D08-EAB9-28FA-A72B0541CF61}"/>
              </a:ext>
            </a:extLst>
          </p:cNvPr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11.  Recommendation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905CC526-D951-0528-AA72-E97E7A40AAFD}"/>
              </a:ext>
            </a:extLst>
          </p:cNvPr>
          <p:cNvSpPr txBox="1"/>
          <p:nvPr/>
        </p:nvSpPr>
        <p:spPr>
          <a:xfrm>
            <a:off x="340500" y="1178963"/>
            <a:ext cx="8463000" cy="35086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Gunakan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Random Forest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sebagai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baseline model: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sudah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terbukti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memiliki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recall dan f1-score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tertinggi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mendeteksi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paling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sesuai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implementasi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awal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Tangani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 imbalance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menerapkan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metode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seperti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SMOTE, oversampling,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undersampling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penyesuaian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class weight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meningkatkan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kemampuan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menangkap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Bad Loan.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Eksperimen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algoritma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lanjutan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mencoba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XGBoost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LightGBM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CatBoost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secara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umum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unggul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dibanding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Random Forest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terutama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pada data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besar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kompleks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Perbaiki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feature engineering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pembersihan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outlier,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normalisasi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distribusi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pembuatan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variabel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turunan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(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misalnya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rasio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terhadap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pendapatan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) agar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robust.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Integrasi data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eksternal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menambahkan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sumber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data lain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seperti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skor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pihak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ketiga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data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perilaku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transaksi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histori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pembayaran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untuk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memperkuat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Gunakan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interpretability tools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memanfaatkan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SHAP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feature importance agar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hasil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transparan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pihak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manajemen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memahami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alasan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balik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keputusan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prediksi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  <a:endParaRPr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816877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019FAB">
              <a:alpha val="47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1033575" y="470775"/>
            <a:ext cx="2431800" cy="3298800"/>
          </a:xfrm>
          <a:prstGeom prst="roundRect">
            <a:avLst>
              <a:gd name="adj" fmla="val 16667"/>
            </a:avLst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4867250" y="959175"/>
            <a:ext cx="35046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DISYA NURUL ARIZA</a:t>
            </a:r>
            <a:endParaRPr sz="2000" b="0" i="0" u="none" strike="noStrike" cap="none" dirty="0">
              <a:solidFill>
                <a:srgbClr val="000000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8" name="Google Shape;78;p15"/>
          <p:cNvSpPr txBox="1"/>
          <p:nvPr/>
        </p:nvSpPr>
        <p:spPr>
          <a:xfrm>
            <a:off x="4867250" y="1604175"/>
            <a:ext cx="3504600" cy="492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buSzPts val="2000"/>
            </a:pPr>
            <a:r>
              <a:rPr lang="en-ID" sz="2000" dirty="0"/>
              <a:t>Data Scientist Intern</a:t>
            </a:r>
            <a:endParaRPr sz="2000" b="0" i="0" u="none" strike="noStrike" cap="none" dirty="0">
              <a:solidFill>
                <a:srgbClr val="019FAB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5067300" y="2254421"/>
            <a:ext cx="3504600" cy="2400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ctr">
              <a:lnSpc>
                <a:spcPct val="150000"/>
              </a:lnSpc>
              <a:buSzPts val="2000"/>
            </a:pPr>
            <a:r>
              <a:rPr lang="en-ID" sz="1200" dirty="0" err="1"/>
              <a:t>Seorang</a:t>
            </a:r>
            <a:r>
              <a:rPr lang="en-ID" sz="1200" dirty="0"/>
              <a:t> fresh graduate </a:t>
            </a:r>
            <a:r>
              <a:rPr lang="en-ID" sz="1200" dirty="0" err="1"/>
              <a:t>Teknologi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Universitas Bina Sarana </a:t>
            </a:r>
            <a:r>
              <a:rPr lang="en-ID" sz="1200" dirty="0" err="1"/>
              <a:t>Informatika</a:t>
            </a:r>
            <a:r>
              <a:rPr lang="en-ID" sz="1200" dirty="0"/>
              <a:t> </a:t>
            </a:r>
            <a:r>
              <a:rPr lang="en-ID" sz="1200" dirty="0" err="1"/>
              <a:t>angkatan</a:t>
            </a:r>
            <a:r>
              <a:rPr lang="en-ID" sz="1200" dirty="0"/>
              <a:t> 2021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minat</a:t>
            </a:r>
            <a:r>
              <a:rPr lang="en-ID" sz="1200" dirty="0"/>
              <a:t> </a:t>
            </a:r>
            <a:r>
              <a:rPr lang="en-ID" sz="1200" dirty="0" err="1"/>
              <a:t>besar</a:t>
            </a:r>
            <a:r>
              <a:rPr lang="en-ID" sz="1200" dirty="0"/>
              <a:t> pada </a:t>
            </a:r>
            <a:r>
              <a:rPr lang="en-ID" sz="1200" dirty="0" err="1"/>
              <a:t>analisis</a:t>
            </a:r>
            <a:r>
              <a:rPr lang="en-ID" sz="1200" dirty="0"/>
              <a:t> data, </a:t>
            </a:r>
            <a:r>
              <a:rPr lang="en-ID" sz="1200" dirty="0" err="1"/>
              <a:t>statistika</a:t>
            </a:r>
            <a:r>
              <a:rPr lang="en-ID" sz="1200" dirty="0"/>
              <a:t>, dan </a:t>
            </a:r>
            <a:r>
              <a:rPr lang="en-ID" sz="1200" dirty="0" err="1"/>
              <a:t>visualisasi</a:t>
            </a:r>
            <a:r>
              <a:rPr lang="en-ID" sz="1200" dirty="0"/>
              <a:t> data, </a:t>
            </a:r>
            <a:r>
              <a:rPr lang="en-ID" sz="1200" dirty="0" err="1"/>
              <a:t>serta</a:t>
            </a:r>
            <a:r>
              <a:rPr lang="en-ID" sz="1200" dirty="0"/>
              <a:t> </a:t>
            </a:r>
            <a:r>
              <a:rPr lang="en-ID" sz="1200" dirty="0" err="1"/>
              <a:t>memiliki</a:t>
            </a:r>
            <a:r>
              <a:rPr lang="en-ID" sz="1200" dirty="0"/>
              <a:t> </a:t>
            </a:r>
            <a:r>
              <a:rPr lang="en-ID" sz="1200" dirty="0" err="1"/>
              <a:t>keterampilan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Python, MySQL, RapidMiner, dan tool </a:t>
            </a:r>
            <a:r>
              <a:rPr lang="en-ID" sz="1200" dirty="0" err="1"/>
              <a:t>visualisasi</a:t>
            </a:r>
            <a:r>
              <a:rPr lang="en-ID" sz="1200" dirty="0"/>
              <a:t> </a:t>
            </a:r>
            <a:r>
              <a:rPr lang="en-ID" sz="1200" dirty="0" err="1"/>
              <a:t>seperti</a:t>
            </a:r>
            <a:r>
              <a:rPr lang="en-ID" sz="1200" dirty="0"/>
              <a:t> Tableau dan Power BI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analisis</a:t>
            </a:r>
            <a:r>
              <a:rPr lang="en-ID" sz="1200" dirty="0"/>
              <a:t> dan </a:t>
            </a:r>
            <a:r>
              <a:rPr lang="en-ID" sz="1200" dirty="0" err="1"/>
              <a:t>pengolahan</a:t>
            </a:r>
            <a:r>
              <a:rPr lang="en-ID" sz="1200" dirty="0"/>
              <a:t> data.</a:t>
            </a:r>
            <a:endParaRPr sz="120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1004800" y="392832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1200" b="0" i="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Serang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Baru, </a:t>
            </a:r>
            <a:r>
              <a:rPr lang="en-US" sz="1200" b="0" i="0" u="none" strike="noStrike" cap="none" dirty="0" err="1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Kabupaten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 Bekasi, Jawa Barat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  <p:pic>
        <p:nvPicPr>
          <p:cNvPr id="81" name="Google Shape;81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510750" y="4774200"/>
            <a:ext cx="369300" cy="36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95300" y="3912875"/>
            <a:ext cx="400201" cy="40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04096" y="4411877"/>
            <a:ext cx="369300" cy="26351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 txBox="1"/>
          <p:nvPr/>
        </p:nvSpPr>
        <p:spPr>
          <a:xfrm>
            <a:off x="988472" y="4720063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buSzPts val="2000"/>
            </a:pPr>
            <a:r>
              <a:rPr lang="en-ID" sz="1200" dirty="0">
                <a:latin typeface="Rubik Medium" panose="020B0604020202020204" charset="-79"/>
                <a:cs typeface="Rubik Medium" panose="020B0604020202020204" charset="-79"/>
              </a:rPr>
              <a:t>www.linkedin.com/in/disya-nurul-ariza24</a:t>
            </a:r>
            <a:endParaRPr sz="1200" b="0" i="0" u="none" strike="noStrike" cap="none" dirty="0">
              <a:solidFill>
                <a:srgbClr val="000000"/>
              </a:solidFill>
              <a:latin typeface="Rubik Medium" panose="020B0604020202020204" charset="-79"/>
              <a:ea typeface="Rubik Medium"/>
              <a:cs typeface="Rubik Medium" panose="020B0604020202020204" charset="-79"/>
              <a:sym typeface="Rubik Medium"/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997778" y="4312565"/>
            <a:ext cx="35046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1200" dirty="0">
                <a:latin typeface="Rubik Medium"/>
                <a:ea typeface="Rubik Medium"/>
                <a:cs typeface="Rubik Medium"/>
                <a:sym typeface="Rubik Medium"/>
              </a:rPr>
              <a:t>Disyaaarizaaa24@gmail.com</a:t>
            </a:r>
            <a:endParaRPr sz="1200" b="0" i="0" u="none" strike="noStrike" cap="none" dirty="0">
              <a:solidFill>
                <a:srgbClr val="000000"/>
              </a:solidFill>
              <a:latin typeface="Rubik Medium"/>
              <a:ea typeface="Rubik Medium"/>
              <a:cs typeface="Rubik Medium"/>
              <a:sym typeface="Rubik Medium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>
          <a:extLst>
            <a:ext uri="{FF2B5EF4-FFF2-40B4-BE49-F238E27FC236}">
              <a16:creationId xmlns:a16="http://schemas.microsoft.com/office/drawing/2014/main" id="{D760B8A5-18C4-693A-D7B6-7AAA0FE9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>
            <a:extLst>
              <a:ext uri="{FF2B5EF4-FFF2-40B4-BE49-F238E27FC236}">
                <a16:creationId xmlns:a16="http://schemas.microsoft.com/office/drawing/2014/main" id="{F369D015-A4AE-1ED2-3BA8-B9480EF5F235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5">
            <a:extLst>
              <a:ext uri="{FF2B5EF4-FFF2-40B4-BE49-F238E27FC236}">
                <a16:creationId xmlns:a16="http://schemas.microsoft.com/office/drawing/2014/main" id="{ABD29720-FCC7-83DD-8948-166CAC8F2FA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5">
            <a:extLst>
              <a:ext uri="{FF2B5EF4-FFF2-40B4-BE49-F238E27FC236}">
                <a16:creationId xmlns:a16="http://schemas.microsoft.com/office/drawing/2014/main" id="{172BBC36-6118-E4B9-9516-D81B385C1F2C}"/>
              </a:ext>
            </a:extLst>
          </p:cNvPr>
          <p:cNvSpPr txBox="1"/>
          <p:nvPr/>
        </p:nvSpPr>
        <p:spPr>
          <a:xfrm>
            <a:off x="340500" y="452038"/>
            <a:ext cx="8463000" cy="61552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>
              <a:buSzPts val="2700"/>
            </a:pPr>
            <a:r>
              <a:rPr lang="en-US" sz="2700" b="1" dirty="0">
                <a:latin typeface="Rubik"/>
                <a:ea typeface="Rubik"/>
                <a:cs typeface="Rubik"/>
                <a:sym typeface="Rubik"/>
              </a:rPr>
              <a:t>12.  Business Implication </a:t>
            </a:r>
            <a:endParaRPr sz="2700" b="1" dirty="0"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170;p25">
            <a:extLst>
              <a:ext uri="{FF2B5EF4-FFF2-40B4-BE49-F238E27FC236}">
                <a16:creationId xmlns:a16="http://schemas.microsoft.com/office/drawing/2014/main" id="{1FF0F8F6-B497-3262-20F9-AF8FFF4C5269}"/>
              </a:ext>
            </a:extLst>
          </p:cNvPr>
          <p:cNvSpPr txBox="1"/>
          <p:nvPr/>
        </p:nvSpPr>
        <p:spPr>
          <a:xfrm>
            <a:off x="340500" y="1335962"/>
            <a:ext cx="8463000" cy="2954625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Mengurangi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macet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kemampuan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mendeteksi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peminjam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baik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menekan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jumlah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gagal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bayar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Proses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persetujuan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pinjaman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menjadi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cepat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karena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model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dapat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melakukan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screening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otomatis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sehingga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beban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tim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analis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berkurang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Calon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peminjam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layak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cepat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disetujui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sementara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berisiko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ditolak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dipantau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ketat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Kerugian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akibat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kredit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macet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berkurang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, profit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bisa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meningkat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+mj-lt"/>
              <a:buAutoNum type="arabicPeriod"/>
            </a:pP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Implementasi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machine learning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credit scoring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memperkuat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daya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saing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perusahaan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dalam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industri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multifinance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yang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semakin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kompetitif</a:t>
            </a:r>
            <a:r>
              <a:rPr lang="en-ID" sz="1200" dirty="0">
                <a:solidFill>
                  <a:schemeClr val="dk1"/>
                </a:solidFill>
                <a:latin typeface="+mj-lt"/>
                <a:ea typeface="Rubik"/>
                <a:cs typeface="Rubik"/>
                <a:sym typeface="Rubik"/>
              </a:rPr>
              <a:t>.</a:t>
            </a:r>
          </a:p>
          <a:p>
            <a:pPr marL="342900" lvl="0" indent="-342900">
              <a:lnSpc>
                <a:spcPct val="150000"/>
              </a:lnSpc>
              <a:buSzPct val="100000"/>
              <a:buFont typeface="+mj-lt"/>
              <a:buAutoNum type="arabicPeriod"/>
            </a:pPr>
            <a:r>
              <a:rPr lang="en-ID" sz="1200" dirty="0"/>
              <a:t>Hasil </a:t>
            </a:r>
            <a:r>
              <a:rPr lang="en-ID" sz="1200" i="1" dirty="0"/>
              <a:t>feature importance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dimanfaatkan</a:t>
            </a:r>
            <a:r>
              <a:rPr lang="en-ID" sz="1200" dirty="0"/>
              <a:t> oleh </a:t>
            </a:r>
            <a:r>
              <a:rPr lang="en-ID" sz="1200" dirty="0" err="1"/>
              <a:t>tim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fokus</a:t>
            </a:r>
            <a:r>
              <a:rPr lang="en-ID" sz="1200" dirty="0"/>
              <a:t> pada </a:t>
            </a:r>
            <a:r>
              <a:rPr lang="en-ID" sz="1200" dirty="0" err="1"/>
              <a:t>calon</a:t>
            </a:r>
            <a:r>
              <a:rPr lang="en-ID" sz="1200" dirty="0"/>
              <a:t> </a:t>
            </a:r>
            <a:r>
              <a:rPr lang="en-ID" sz="1200" dirty="0" err="1"/>
              <a:t>peminjam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bunga </a:t>
            </a:r>
            <a:r>
              <a:rPr lang="en-ID" sz="1200" dirty="0" err="1"/>
              <a:t>tinggi</a:t>
            </a:r>
            <a:r>
              <a:rPr lang="en-ID" sz="1200" dirty="0"/>
              <a:t>, DTI </a:t>
            </a:r>
            <a:r>
              <a:rPr lang="en-ID" sz="1200" dirty="0" err="1"/>
              <a:t>besar</a:t>
            </a:r>
            <a:r>
              <a:rPr lang="en-ID" sz="1200" dirty="0"/>
              <a:t>, dan </a:t>
            </a:r>
            <a:r>
              <a:rPr lang="en-ID" sz="1200" dirty="0" err="1"/>
              <a:t>pendapatan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r>
              <a:rPr lang="en-ID" sz="1200" dirty="0"/>
              <a:t> </a:t>
            </a:r>
            <a:r>
              <a:rPr lang="en-ID" sz="1200" dirty="0" err="1"/>
              <a:t>sebagai</a:t>
            </a:r>
            <a:r>
              <a:rPr lang="en-ID" sz="1200" dirty="0"/>
              <a:t> </a:t>
            </a:r>
            <a:r>
              <a:rPr lang="en-ID" sz="1200" dirty="0" err="1"/>
              <a:t>segmen</a:t>
            </a:r>
            <a:r>
              <a:rPr lang="en-ID" sz="1200" dirty="0"/>
              <a:t> yang </a:t>
            </a:r>
            <a:r>
              <a:rPr lang="en-ID" sz="1200" dirty="0" err="1"/>
              <a:t>berisiko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 dan </a:t>
            </a:r>
            <a:r>
              <a:rPr lang="en-ID" sz="1200" dirty="0" err="1"/>
              <a:t>memerlukan</a:t>
            </a:r>
            <a:r>
              <a:rPr lang="en-ID" sz="1200" dirty="0"/>
              <a:t> </a:t>
            </a:r>
            <a:r>
              <a:rPr lang="en-ID" sz="1200" dirty="0" err="1"/>
              <a:t>perhatian</a:t>
            </a:r>
            <a:r>
              <a:rPr lang="en-ID" sz="1200" dirty="0"/>
              <a:t> </a:t>
            </a:r>
            <a:r>
              <a:rPr lang="en-ID" sz="1200" dirty="0" err="1"/>
              <a:t>khusus</a:t>
            </a:r>
            <a:r>
              <a:rPr lang="en-ID" sz="1200" dirty="0"/>
              <a:t>.</a:t>
            </a:r>
            <a:endParaRPr sz="1200" dirty="0">
              <a:solidFill>
                <a:schemeClr val="dk1"/>
              </a:solidFill>
              <a:latin typeface="+mj-lt"/>
              <a:ea typeface="Rubik"/>
              <a:cs typeface="Rubik"/>
              <a:sym typeface="Rubik"/>
            </a:endParaRPr>
          </a:p>
        </p:txBody>
      </p:sp>
    </p:spTree>
    <p:extLst>
      <p:ext uri="{BB962C8B-B14F-4D97-AF65-F5344CB8AC3E}">
        <p14:creationId xmlns:p14="http://schemas.microsoft.com/office/powerpoint/2010/main" val="1397292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9FAB"/>
        </a:solid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6"/>
          <p:cNvPicPr preferRelativeResize="0"/>
          <p:nvPr/>
        </p:nvPicPr>
        <p:blipFill>
          <a:blip r:embed="rId3">
            <a:alphaModFix amt="10000"/>
          </a:blip>
          <a:stretch>
            <a:fillRect/>
          </a:stretch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95425" y="4262625"/>
            <a:ext cx="1399901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6"/>
          <p:cNvSpPr txBox="1"/>
          <p:nvPr/>
        </p:nvSpPr>
        <p:spPr>
          <a:xfrm>
            <a:off x="2376000" y="1939850"/>
            <a:ext cx="4392000" cy="87720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b="1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Thank You</a:t>
            </a:r>
            <a:endParaRPr sz="2000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78" name="Google Shape;178;p26"/>
          <p:cNvSpPr txBox="1"/>
          <p:nvPr/>
        </p:nvSpPr>
        <p:spPr>
          <a:xfrm>
            <a:off x="4314750" y="4248575"/>
            <a:ext cx="457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Rubik SemiBold"/>
                <a:ea typeface="Rubik SemiBold"/>
                <a:cs typeface="Rubik SemiBold"/>
                <a:sym typeface="Rubik SemiBold"/>
              </a:rPr>
              <a:t>X</a:t>
            </a:r>
            <a:endParaRPr sz="3000">
              <a:solidFill>
                <a:schemeClr val="lt1"/>
              </a:solidFill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pic>
        <p:nvPicPr>
          <p:cNvPr id="2" name="Google Shape;61;p13">
            <a:extLst>
              <a:ext uri="{FF2B5EF4-FFF2-40B4-BE49-F238E27FC236}">
                <a16:creationId xmlns:a16="http://schemas.microsoft.com/office/drawing/2014/main" id="{E1BCAA59-644C-6C80-475D-7499B1812B1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2079" b="2079"/>
          <a:stretch/>
        </p:blipFill>
        <p:spPr>
          <a:xfrm>
            <a:off x="4772550" y="4291564"/>
            <a:ext cx="1620000" cy="5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6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6"/>
          <p:cNvSpPr txBox="1"/>
          <p:nvPr/>
        </p:nvSpPr>
        <p:spPr>
          <a:xfrm>
            <a:off x="340500" y="1406350"/>
            <a:ext cx="3643671" cy="3570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000" b="1" dirty="0"/>
              <a:t>SERTIFIKASI </a:t>
            </a:r>
          </a:p>
          <a:p>
            <a:pPr marL="171450" lvl="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 err="1"/>
              <a:t>Sertifikat</a:t>
            </a:r>
            <a:r>
              <a:rPr lang="en-ID" sz="1000" dirty="0"/>
              <a:t> BNSP Database Programmer – LSP </a:t>
            </a:r>
            <a:r>
              <a:rPr lang="en-ID" sz="1000" dirty="0" err="1"/>
              <a:t>Teknologi</a:t>
            </a:r>
            <a:r>
              <a:rPr lang="en-ID" sz="1000" dirty="0"/>
              <a:t> Digital | </a:t>
            </a:r>
            <a:r>
              <a:rPr lang="en-ID" sz="1000" dirty="0">
                <a:hlinkClick r:id="rId5"/>
              </a:rPr>
              <a:t>Link </a:t>
            </a:r>
            <a:r>
              <a:rPr lang="en-ID" sz="1000" dirty="0" err="1">
                <a:hlinkClick r:id="rId5"/>
              </a:rPr>
              <a:t>Sertifikat</a:t>
            </a:r>
            <a:r>
              <a:rPr lang="en-ID" sz="1000" dirty="0">
                <a:hlinkClick r:id="rId5"/>
              </a:rPr>
              <a:t> </a:t>
            </a:r>
            <a:r>
              <a:rPr lang="en-ID" sz="1000" dirty="0"/>
              <a:t>|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Ujian</a:t>
            </a:r>
            <a:r>
              <a:rPr lang="en-ID" sz="1000" dirty="0"/>
              <a:t>: 30 Mei 2025 </a:t>
            </a:r>
          </a:p>
          <a:p>
            <a:pPr marL="17145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 err="1"/>
              <a:t>Sertifikat</a:t>
            </a:r>
            <a:r>
              <a:rPr lang="en-ID" sz="1000" dirty="0"/>
              <a:t> BNSP Analis Program – LSP Universitas Bina Sarana </a:t>
            </a:r>
            <a:r>
              <a:rPr lang="en-ID" sz="1000" dirty="0" err="1"/>
              <a:t>Informatika</a:t>
            </a:r>
            <a:r>
              <a:rPr lang="en-ID" sz="1000" dirty="0"/>
              <a:t> | </a:t>
            </a:r>
            <a:r>
              <a:rPr lang="en-ID" sz="1000" dirty="0">
                <a:hlinkClick r:id="rId6"/>
              </a:rPr>
              <a:t>Link </a:t>
            </a:r>
            <a:r>
              <a:rPr lang="en-ID" sz="1000" dirty="0" err="1">
                <a:hlinkClick r:id="rId6"/>
              </a:rPr>
              <a:t>Sertifikat</a:t>
            </a:r>
            <a:r>
              <a:rPr lang="en-ID" sz="1000" dirty="0">
                <a:hlinkClick r:id="rId6"/>
              </a:rPr>
              <a:t> </a:t>
            </a:r>
            <a:r>
              <a:rPr lang="en-ID" sz="1000" dirty="0"/>
              <a:t>|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Ujian</a:t>
            </a:r>
            <a:r>
              <a:rPr lang="en-ID" sz="1000" dirty="0"/>
              <a:t>: 14 Januari 2025 </a:t>
            </a:r>
          </a:p>
          <a:p>
            <a:pPr marL="17145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 err="1"/>
              <a:t>Sertifikat</a:t>
            </a:r>
            <a:r>
              <a:rPr lang="en-ID" sz="1000" dirty="0"/>
              <a:t> TOEFL – Lembaga Bahasa | </a:t>
            </a:r>
            <a:r>
              <a:rPr lang="en-ID" sz="1000" dirty="0">
                <a:hlinkClick r:id="rId7"/>
              </a:rPr>
              <a:t>Link </a:t>
            </a:r>
            <a:r>
              <a:rPr lang="en-ID" sz="1000" dirty="0" err="1">
                <a:hlinkClick r:id="rId7"/>
              </a:rPr>
              <a:t>Sertifikat</a:t>
            </a:r>
            <a:r>
              <a:rPr lang="en-ID" sz="1000" dirty="0"/>
              <a:t> | </a:t>
            </a:r>
            <a:r>
              <a:rPr lang="en-ID" sz="1000" dirty="0" err="1"/>
              <a:t>Tanggal</a:t>
            </a:r>
            <a:r>
              <a:rPr lang="en-ID" sz="1000" dirty="0"/>
              <a:t> </a:t>
            </a:r>
            <a:r>
              <a:rPr lang="en-ID" sz="1000" dirty="0" err="1"/>
              <a:t>Ujian</a:t>
            </a:r>
            <a:r>
              <a:rPr lang="en-ID" sz="1000" dirty="0"/>
              <a:t>: 10 </a:t>
            </a:r>
            <a:r>
              <a:rPr lang="en-ID" sz="1000" dirty="0" err="1"/>
              <a:t>Februari</a:t>
            </a:r>
            <a:r>
              <a:rPr lang="en-ID" sz="1000" dirty="0"/>
              <a:t> 2025</a:t>
            </a:r>
          </a:p>
          <a:p>
            <a:pPr marL="171450" indent="-171450" algn="just">
              <a:lnSpc>
                <a:spcPct val="20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Surat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Keterangan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Kompeten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 Associate Data Scientist - </a:t>
            </a:r>
            <a:r>
              <a:rPr lang="en-ID" sz="1000" dirty="0">
                <a:latin typeface="+mj-lt"/>
              </a:rPr>
              <a:t>Digital Talent Scholarship 2025</a:t>
            </a:r>
            <a:r>
              <a:rPr lang="en-ID" sz="1000" dirty="0">
                <a:solidFill>
                  <a:schemeClr val="tx1"/>
                </a:solidFill>
                <a:latin typeface="+mj-lt"/>
                <a:cs typeface="Rubik"/>
                <a:sym typeface="Rubik"/>
              </a:rPr>
              <a:t> 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| 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  <a:hlinkClick r:id="rId8"/>
              </a:rPr>
              <a:t>Link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  <a:hlinkClick r:id="rId8"/>
              </a:rPr>
              <a:t>Sertifikat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  <a:hlinkClick r:id="rId8"/>
              </a:rPr>
              <a:t> 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|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Tanggal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 </a:t>
            </a:r>
            <a:r>
              <a:rPr lang="en-ID" sz="1000" b="0" i="0" u="none" strike="noStrike" cap="none" dirty="0" err="1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Ujian</a:t>
            </a:r>
            <a:r>
              <a:rPr lang="en-ID" sz="1000" b="0" i="0" u="none" strike="noStrike" cap="none" dirty="0">
                <a:solidFill>
                  <a:schemeClr val="tx1"/>
                </a:solidFill>
                <a:latin typeface="+mj-lt"/>
                <a:ea typeface="Rubik"/>
                <a:cs typeface="Rubik"/>
                <a:sym typeface="Rubik"/>
              </a:rPr>
              <a:t>: 11 September 2025</a:t>
            </a:r>
            <a:endParaRPr sz="1000" b="0" i="0" u="none" strike="noStrike" cap="none" dirty="0">
              <a:solidFill>
                <a:schemeClr val="tx1"/>
              </a:solidFill>
              <a:latin typeface="+mj-lt"/>
              <a:ea typeface="Rubik"/>
              <a:cs typeface="Rubik"/>
              <a:sym typeface="Rubik"/>
            </a:endParaRPr>
          </a:p>
        </p:txBody>
      </p:sp>
      <p:sp>
        <p:nvSpPr>
          <p:cNvPr id="93" name="Google Shape;93;p16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Courses and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Certification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2" name="Google Shape;92;p16">
            <a:extLst>
              <a:ext uri="{FF2B5EF4-FFF2-40B4-BE49-F238E27FC236}">
                <a16:creationId xmlns:a16="http://schemas.microsoft.com/office/drawing/2014/main" id="{875939B3-C41B-6396-6B6B-944142EB8EDE}"/>
              </a:ext>
            </a:extLst>
          </p:cNvPr>
          <p:cNvSpPr txBox="1"/>
          <p:nvPr/>
        </p:nvSpPr>
        <p:spPr>
          <a:xfrm>
            <a:off x="3984172" y="993338"/>
            <a:ext cx="4989580" cy="39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algn="just">
              <a:lnSpc>
                <a:spcPct val="200000"/>
              </a:lnSpc>
              <a:buClr>
                <a:schemeClr val="dk1"/>
              </a:buClr>
              <a:buSzPts val="1100"/>
            </a:pPr>
            <a:r>
              <a:rPr lang="en-ID" sz="1000" b="1" dirty="0"/>
              <a:t>PELATIHAN</a:t>
            </a:r>
          </a:p>
          <a:p>
            <a:pPr marL="171450" lvl="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Intermediate Data Science – Digital Talent Scholarship 2025 (Juli 2025) | </a:t>
            </a:r>
            <a:r>
              <a:rPr lang="en-ID" sz="1000" dirty="0">
                <a:hlinkClick r:id="rId9"/>
              </a:rPr>
              <a:t>Link </a:t>
            </a:r>
            <a:r>
              <a:rPr lang="en-ID" sz="1000" dirty="0" err="1">
                <a:hlinkClick r:id="rId9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Fundamental Data Science – Digital Talent Scholarship 2025 (Juni 2025) | </a:t>
            </a:r>
            <a:r>
              <a:rPr lang="en-ID" sz="1000" dirty="0">
                <a:hlinkClick r:id="rId10"/>
              </a:rPr>
              <a:t>Link </a:t>
            </a:r>
            <a:r>
              <a:rPr lang="en-ID" sz="1000" dirty="0" err="1">
                <a:hlinkClick r:id="rId10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AI for Beginners – HP LIFE (November 2024) | </a:t>
            </a:r>
            <a:r>
              <a:rPr lang="en-ID" sz="1000" dirty="0">
                <a:hlinkClick r:id="rId11"/>
              </a:rPr>
              <a:t>Link </a:t>
            </a:r>
            <a:r>
              <a:rPr lang="en-ID" sz="1000" dirty="0" err="1">
                <a:hlinkClick r:id="rId11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Data Science &amp; Analytics – HP LIFE (November 2024) | </a:t>
            </a:r>
            <a:r>
              <a:rPr lang="en-ID" sz="1000" dirty="0">
                <a:hlinkClick r:id="rId12"/>
              </a:rPr>
              <a:t>Link </a:t>
            </a:r>
            <a:r>
              <a:rPr lang="en-ID" sz="1000" dirty="0" err="1">
                <a:hlinkClick r:id="rId12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Python Fundamental for Data Science – </a:t>
            </a:r>
            <a:r>
              <a:rPr lang="en-ID" sz="1000" dirty="0" err="1"/>
              <a:t>DQLab</a:t>
            </a:r>
            <a:r>
              <a:rPr lang="en-ID" sz="1000" dirty="0"/>
              <a:t> (November 2024) | </a:t>
            </a:r>
            <a:r>
              <a:rPr lang="en-ID" sz="1000" dirty="0">
                <a:hlinkClick r:id="rId13"/>
              </a:rPr>
              <a:t>Link </a:t>
            </a:r>
            <a:r>
              <a:rPr lang="en-ID" sz="1000" dirty="0" err="1">
                <a:hlinkClick r:id="rId13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Fundamental SQL Using SELECT Statement – </a:t>
            </a:r>
            <a:r>
              <a:rPr lang="en-ID" sz="1000" dirty="0" err="1"/>
              <a:t>DQLab</a:t>
            </a:r>
            <a:r>
              <a:rPr lang="en-ID" sz="1000" dirty="0"/>
              <a:t> (November 2024) | </a:t>
            </a:r>
            <a:r>
              <a:rPr lang="en-ID" sz="1000" dirty="0">
                <a:hlinkClick r:id="rId14"/>
              </a:rPr>
              <a:t>Link </a:t>
            </a:r>
            <a:r>
              <a:rPr lang="en-ID" sz="1000" dirty="0" err="1">
                <a:hlinkClick r:id="rId14"/>
              </a:rPr>
              <a:t>Sertifikasi</a:t>
            </a:r>
            <a:r>
              <a:rPr lang="en-ID" sz="1000" dirty="0">
                <a:hlinkClick r:id="rId14"/>
              </a:rPr>
              <a:t> 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R Fundamental for Data Science – </a:t>
            </a:r>
            <a:r>
              <a:rPr lang="en-ID" sz="1000" dirty="0" err="1"/>
              <a:t>DQLab</a:t>
            </a:r>
            <a:r>
              <a:rPr lang="en-ID" sz="1000" dirty="0"/>
              <a:t> (November 2024) | </a:t>
            </a:r>
            <a:r>
              <a:rPr lang="en-ID" sz="1000" dirty="0">
                <a:hlinkClick r:id="rId15"/>
              </a:rPr>
              <a:t>Link </a:t>
            </a:r>
            <a:r>
              <a:rPr lang="en-ID" sz="1000" dirty="0" err="1">
                <a:hlinkClick r:id="rId15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Data Science – </a:t>
            </a:r>
            <a:r>
              <a:rPr lang="en-ID" sz="1000" dirty="0" err="1"/>
              <a:t>Dicoding</a:t>
            </a:r>
            <a:r>
              <a:rPr lang="en-ID" sz="1000" dirty="0"/>
              <a:t> Indonesia (September 2024) | </a:t>
            </a:r>
            <a:r>
              <a:rPr lang="en-ID" sz="1000" dirty="0">
                <a:hlinkClick r:id="rId16"/>
              </a:rPr>
              <a:t>Link </a:t>
            </a:r>
            <a:r>
              <a:rPr lang="en-ID" sz="1000" dirty="0" err="1">
                <a:hlinkClick r:id="rId16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Data Analysis: </a:t>
            </a:r>
            <a:r>
              <a:rPr lang="en-ID" sz="1000" dirty="0" err="1"/>
              <a:t>Fullstack</a:t>
            </a:r>
            <a:r>
              <a:rPr lang="en-ID" sz="1000" dirty="0"/>
              <a:t> Intensive Bootcamp – </a:t>
            </a:r>
            <a:r>
              <a:rPr lang="en-ID" sz="1000" dirty="0" err="1"/>
              <a:t>MySkill</a:t>
            </a:r>
            <a:r>
              <a:rPr lang="en-ID" sz="1000" dirty="0"/>
              <a:t> (Maret – Mei 2024) | </a:t>
            </a:r>
            <a:r>
              <a:rPr lang="en-ID" sz="1000" dirty="0">
                <a:hlinkClick r:id="rId17"/>
              </a:rPr>
              <a:t>Link </a:t>
            </a:r>
            <a:r>
              <a:rPr lang="en-ID" sz="1000" dirty="0" err="1">
                <a:hlinkClick r:id="rId17"/>
              </a:rPr>
              <a:t>Sertifikasi</a:t>
            </a:r>
            <a:r>
              <a:rPr lang="en-ID" sz="1000" dirty="0">
                <a:hlinkClick r:id="rId17"/>
              </a:rPr>
              <a:t> 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Mini Course Data Analytics – </a:t>
            </a:r>
            <a:r>
              <a:rPr lang="en-ID" sz="1000" dirty="0" err="1"/>
              <a:t>RevoU</a:t>
            </a:r>
            <a:r>
              <a:rPr lang="en-ID" sz="1000" dirty="0"/>
              <a:t> (September 2023) | </a:t>
            </a:r>
            <a:r>
              <a:rPr lang="en-ID" sz="1000" dirty="0">
                <a:hlinkClick r:id="rId18"/>
              </a:rPr>
              <a:t>Link </a:t>
            </a:r>
            <a:r>
              <a:rPr lang="en-ID" sz="1000" dirty="0" err="1">
                <a:hlinkClick r:id="rId18"/>
              </a:rPr>
              <a:t>Sertifikasi</a:t>
            </a:r>
            <a:endParaRPr lang="en-ID" sz="1000" dirty="0"/>
          </a:p>
          <a:p>
            <a:pPr marL="171450" indent="-171450" algn="just">
              <a:lnSpc>
                <a:spcPct val="150000"/>
              </a:lnSpc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en-ID" sz="1000" dirty="0"/>
              <a:t>Short Class Data Analysis – </a:t>
            </a:r>
            <a:r>
              <a:rPr lang="en-ID" sz="1000" dirty="0" err="1"/>
              <a:t>MySkill</a:t>
            </a:r>
            <a:r>
              <a:rPr lang="en-ID" sz="1000" dirty="0"/>
              <a:t> (Agustus 2023) | </a:t>
            </a:r>
            <a:r>
              <a:rPr lang="en-ID" sz="1000" dirty="0">
                <a:hlinkClick r:id="rId19"/>
              </a:rPr>
              <a:t>Link </a:t>
            </a:r>
            <a:r>
              <a:rPr lang="en-ID" sz="1000" dirty="0" err="1">
                <a:hlinkClick r:id="rId19"/>
              </a:rPr>
              <a:t>Sertifikasi</a:t>
            </a:r>
            <a:endParaRPr lang="en-ID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7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7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7"/>
          <p:cNvSpPr txBox="1"/>
          <p:nvPr/>
        </p:nvSpPr>
        <p:spPr>
          <a:xfrm>
            <a:off x="340500" y="1617658"/>
            <a:ext cx="5604600" cy="2262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500" dirty="0"/>
              <a:t>ID/X Partners </a:t>
            </a:r>
            <a:r>
              <a:rPr lang="en-ID" sz="1500" dirty="0" err="1"/>
              <a:t>adalah</a:t>
            </a:r>
            <a:r>
              <a:rPr lang="en-ID" sz="1500" dirty="0"/>
              <a:t> </a:t>
            </a:r>
            <a:r>
              <a:rPr lang="en-ID" sz="1500" dirty="0" err="1"/>
              <a:t>perusahaan</a:t>
            </a:r>
            <a:r>
              <a:rPr lang="en-ID" sz="1500" dirty="0"/>
              <a:t> </a:t>
            </a:r>
            <a:r>
              <a:rPr lang="en-ID" sz="1500" dirty="0" err="1"/>
              <a:t>konsultan</a:t>
            </a:r>
            <a:r>
              <a:rPr lang="en-ID" sz="1500" dirty="0"/>
              <a:t> </a:t>
            </a:r>
            <a:r>
              <a:rPr lang="en-ID" sz="1500" dirty="0" err="1"/>
              <a:t>teknologi</a:t>
            </a:r>
            <a:r>
              <a:rPr lang="en-ID" sz="1500" dirty="0"/>
              <a:t> dan data yang </a:t>
            </a:r>
            <a:r>
              <a:rPr lang="en-ID" sz="1500" dirty="0" err="1"/>
              <a:t>membantu</a:t>
            </a:r>
            <a:r>
              <a:rPr lang="en-ID" sz="1500" dirty="0"/>
              <a:t> </a:t>
            </a:r>
            <a:r>
              <a:rPr lang="en-ID" sz="1500" dirty="0" err="1"/>
              <a:t>bisnis</a:t>
            </a:r>
            <a:r>
              <a:rPr lang="en-ID" sz="1500" dirty="0"/>
              <a:t> </a:t>
            </a:r>
            <a:r>
              <a:rPr lang="en-ID" sz="1500" dirty="0" err="1"/>
              <a:t>memaksimalkan</a:t>
            </a:r>
            <a:r>
              <a:rPr lang="en-ID" sz="1500" dirty="0"/>
              <a:t> </a:t>
            </a:r>
            <a:r>
              <a:rPr lang="en-ID" sz="1500" dirty="0" err="1"/>
              <a:t>pemanfaatan</a:t>
            </a:r>
            <a:r>
              <a:rPr lang="en-ID" sz="1500" dirty="0"/>
              <a:t> data, </a:t>
            </a:r>
            <a:r>
              <a:rPr lang="en-ID" sz="1500" dirty="0" err="1"/>
              <a:t>mulai</a:t>
            </a:r>
            <a:r>
              <a:rPr lang="en-ID" sz="1500" dirty="0"/>
              <a:t> </a:t>
            </a:r>
            <a:r>
              <a:rPr lang="en-ID" sz="1500" dirty="0" err="1"/>
              <a:t>dari</a:t>
            </a:r>
            <a:r>
              <a:rPr lang="en-ID" sz="1500" dirty="0"/>
              <a:t> </a:t>
            </a:r>
            <a:r>
              <a:rPr lang="en-ID" sz="1500" dirty="0" err="1"/>
              <a:t>pengumpulan</a:t>
            </a:r>
            <a:r>
              <a:rPr lang="en-ID" sz="1500" dirty="0"/>
              <a:t>, </a:t>
            </a:r>
            <a:r>
              <a:rPr lang="en-ID" sz="1500" dirty="0" err="1"/>
              <a:t>pengolahan</a:t>
            </a:r>
            <a:r>
              <a:rPr lang="en-ID" sz="1500" dirty="0"/>
              <a:t>, </a:t>
            </a:r>
            <a:r>
              <a:rPr lang="en-ID" sz="1500" dirty="0" err="1"/>
              <a:t>analisis</a:t>
            </a:r>
            <a:r>
              <a:rPr lang="en-ID" sz="1500" dirty="0"/>
              <a:t>, </a:t>
            </a:r>
            <a:r>
              <a:rPr lang="en-ID" sz="1500" dirty="0" err="1"/>
              <a:t>hingga</a:t>
            </a:r>
            <a:r>
              <a:rPr lang="en-ID" sz="1500" dirty="0"/>
              <a:t> </a:t>
            </a:r>
            <a:r>
              <a:rPr lang="en-ID" sz="1500" dirty="0" err="1"/>
              <a:t>pembuatan</a:t>
            </a:r>
            <a:r>
              <a:rPr lang="en-ID" sz="1500" dirty="0"/>
              <a:t> model </a:t>
            </a:r>
            <a:r>
              <a:rPr lang="en-ID" sz="1500" dirty="0" err="1"/>
              <a:t>prediksi</a:t>
            </a:r>
            <a:r>
              <a:rPr lang="en-ID" sz="1500" dirty="0"/>
              <a:t> </a:t>
            </a:r>
            <a:r>
              <a:rPr lang="en-ID" sz="1500" dirty="0" err="1"/>
              <a:t>untuk</a:t>
            </a:r>
            <a:r>
              <a:rPr lang="en-ID" sz="1500" dirty="0"/>
              <a:t> </a:t>
            </a:r>
            <a:r>
              <a:rPr lang="en-ID" sz="1500" dirty="0" err="1"/>
              <a:t>mendukung</a:t>
            </a:r>
            <a:r>
              <a:rPr lang="en-ID" sz="1500" dirty="0"/>
              <a:t> strategi </a:t>
            </a:r>
            <a:r>
              <a:rPr lang="en-ID" sz="1500" dirty="0" err="1"/>
              <a:t>bisnis</a:t>
            </a:r>
            <a:r>
              <a:rPr lang="en-ID" sz="1500" dirty="0"/>
              <a:t>. </a:t>
            </a:r>
            <a:r>
              <a:rPr lang="en-ID" sz="1500" dirty="0" err="1"/>
              <a:t>Dengan</a:t>
            </a:r>
            <a:r>
              <a:rPr lang="en-ID" sz="1500" dirty="0"/>
              <a:t> </a:t>
            </a:r>
            <a:r>
              <a:rPr lang="en-ID" sz="1500" dirty="0" err="1"/>
              <a:t>keahlian</a:t>
            </a:r>
            <a:r>
              <a:rPr lang="en-ID" sz="1500" dirty="0"/>
              <a:t> di </a:t>
            </a:r>
            <a:r>
              <a:rPr lang="en-ID" sz="1500" dirty="0" err="1"/>
              <a:t>bidang</a:t>
            </a:r>
            <a:r>
              <a:rPr lang="en-ID" sz="1500" dirty="0"/>
              <a:t> data engineering, data science, machine learning, dan business intelligence, ID/X Partners </a:t>
            </a:r>
            <a:r>
              <a:rPr lang="en-ID" sz="1500" dirty="0" err="1"/>
              <a:t>melayani</a:t>
            </a:r>
            <a:r>
              <a:rPr lang="en-ID" sz="1500" dirty="0"/>
              <a:t> </a:t>
            </a:r>
            <a:r>
              <a:rPr lang="en-ID" sz="1500" dirty="0" err="1"/>
              <a:t>berbagai</a:t>
            </a:r>
            <a:r>
              <a:rPr lang="en-ID" sz="1500" dirty="0"/>
              <a:t> </a:t>
            </a:r>
            <a:r>
              <a:rPr lang="en-ID" sz="1500" dirty="0" err="1"/>
              <a:t>industri</a:t>
            </a:r>
            <a:r>
              <a:rPr lang="en-ID" sz="1500" dirty="0"/>
              <a:t> </a:t>
            </a:r>
            <a:r>
              <a:rPr lang="en-ID" sz="1500" dirty="0" err="1"/>
              <a:t>seperti</a:t>
            </a:r>
            <a:r>
              <a:rPr lang="en-ID" sz="1500" dirty="0"/>
              <a:t> </a:t>
            </a:r>
            <a:r>
              <a:rPr lang="en-ID" sz="1500" dirty="0" err="1"/>
              <a:t>perbankan</a:t>
            </a:r>
            <a:r>
              <a:rPr lang="en-ID" sz="1500" dirty="0"/>
              <a:t>, e-commerce, dan </a:t>
            </a:r>
            <a:r>
              <a:rPr lang="en-ID" sz="1500" dirty="0" err="1"/>
              <a:t>telekomunikasi</a:t>
            </a:r>
            <a:r>
              <a:rPr lang="en-ID" sz="1500" dirty="0"/>
              <a:t>, guna </a:t>
            </a:r>
            <a:r>
              <a:rPr lang="en-ID" sz="1500" dirty="0" err="1"/>
              <a:t>membantu</a:t>
            </a:r>
            <a:r>
              <a:rPr lang="en-ID" sz="1500" dirty="0"/>
              <a:t> </a:t>
            </a:r>
            <a:r>
              <a:rPr lang="en-ID" sz="1500" dirty="0" err="1"/>
              <a:t>klien</a:t>
            </a:r>
            <a:r>
              <a:rPr lang="en-ID" sz="1500" dirty="0"/>
              <a:t> </a:t>
            </a:r>
            <a:r>
              <a:rPr lang="en-ID" sz="1500" dirty="0" err="1"/>
              <a:t>mengambil</a:t>
            </a:r>
            <a:r>
              <a:rPr lang="en-ID" sz="1500" dirty="0"/>
              <a:t> </a:t>
            </a:r>
            <a:r>
              <a:rPr lang="en-ID" sz="1500" dirty="0" err="1"/>
              <a:t>keputusan</a:t>
            </a:r>
            <a:r>
              <a:rPr lang="en-ID" sz="1500" dirty="0"/>
              <a:t> yang </a:t>
            </a:r>
            <a:r>
              <a:rPr lang="en-ID" sz="1500" dirty="0" err="1"/>
              <a:t>lebih</a:t>
            </a:r>
            <a:r>
              <a:rPr lang="en-ID" sz="1500" dirty="0"/>
              <a:t> </a:t>
            </a:r>
            <a:r>
              <a:rPr lang="en-ID" sz="1500" dirty="0" err="1"/>
              <a:t>akurat</a:t>
            </a:r>
            <a:r>
              <a:rPr lang="en-ID" sz="1500" dirty="0"/>
              <a:t>, </a:t>
            </a:r>
            <a:r>
              <a:rPr lang="en-ID" sz="1500" dirty="0" err="1"/>
              <a:t>efisien</a:t>
            </a:r>
            <a:r>
              <a:rPr lang="en-ID" sz="1500" dirty="0"/>
              <a:t>, dan </a:t>
            </a:r>
            <a:r>
              <a:rPr lang="en-ID" sz="1500" dirty="0" err="1"/>
              <a:t>berbasis</a:t>
            </a:r>
            <a:r>
              <a:rPr lang="en-ID" sz="1500" dirty="0"/>
              <a:t> data.</a:t>
            </a:r>
          </a:p>
        </p:txBody>
      </p:sp>
      <p:sp>
        <p:nvSpPr>
          <p:cNvPr id="102" name="Google Shape;102;p17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About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Company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34158" y="1924046"/>
            <a:ext cx="3020785" cy="1295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8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8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8"/>
          <p:cNvSpPr txBox="1"/>
          <p:nvPr/>
        </p:nvSpPr>
        <p:spPr>
          <a:xfrm>
            <a:off x="340500" y="1178963"/>
            <a:ext cx="8340300" cy="2954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just"/>
            <a:r>
              <a:rPr lang="en-ID" sz="1200" b="1" dirty="0" err="1"/>
              <a:t>Deskripsi</a:t>
            </a:r>
            <a:r>
              <a:rPr lang="en-ID" sz="1200" b="1" dirty="0"/>
              <a:t> Project:</a:t>
            </a:r>
          </a:p>
          <a:p>
            <a:pPr algn="just"/>
            <a:r>
              <a:rPr lang="en-ID" sz="1200" dirty="0"/>
              <a:t>Project </a:t>
            </a:r>
            <a:r>
              <a:rPr lang="en-ID" sz="1200" dirty="0" err="1"/>
              <a:t>ini</a:t>
            </a:r>
            <a:r>
              <a:rPr lang="en-ID" sz="1200" dirty="0"/>
              <a:t> </a:t>
            </a:r>
            <a:r>
              <a:rPr lang="en-ID" sz="1200" dirty="0" err="1"/>
              <a:t>bertujuan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mengembangkan</a:t>
            </a:r>
            <a:r>
              <a:rPr lang="en-ID" sz="1200" dirty="0"/>
              <a:t> model machine learning yang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memprediksi</a:t>
            </a:r>
            <a:r>
              <a:rPr lang="en-ID" sz="1200" dirty="0"/>
              <a:t>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 (credit risk) </a:t>
            </a:r>
            <a:r>
              <a:rPr lang="en-ID" sz="1200" dirty="0" err="1"/>
              <a:t>berdasarkan</a:t>
            </a:r>
            <a:r>
              <a:rPr lang="en-ID" sz="1200" dirty="0"/>
              <a:t> dataset </a:t>
            </a:r>
            <a:r>
              <a:rPr lang="en-ID" sz="1200" dirty="0" err="1"/>
              <a:t>pinjaman</a:t>
            </a:r>
            <a:r>
              <a:rPr lang="en-ID" sz="1200" dirty="0"/>
              <a:t> (loan dataset). Latar </a:t>
            </a:r>
            <a:r>
              <a:rPr lang="en-ID" sz="1200" dirty="0" err="1"/>
              <a:t>belakang</a:t>
            </a:r>
            <a:r>
              <a:rPr lang="en-ID" sz="1200" dirty="0"/>
              <a:t> </a:t>
            </a:r>
            <a:r>
              <a:rPr lang="en-ID" sz="1200" dirty="0" err="1"/>
              <a:t>masalah</a:t>
            </a:r>
            <a:r>
              <a:rPr lang="en-ID" sz="1200" dirty="0"/>
              <a:t> </a:t>
            </a:r>
            <a:r>
              <a:rPr lang="en-ID" sz="1200" dirty="0" err="1"/>
              <a:t>adalah</a:t>
            </a:r>
            <a:r>
              <a:rPr lang="en-ID" sz="1200" dirty="0"/>
              <a:t> </a:t>
            </a:r>
            <a:r>
              <a:rPr lang="en-ID" sz="1200" dirty="0" err="1"/>
              <a:t>kebutuhan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multifinance</a:t>
            </a:r>
            <a:r>
              <a:rPr lang="en-ID" sz="1200" dirty="0"/>
              <a:t> </a:t>
            </a:r>
            <a:r>
              <a:rPr lang="en-ID" sz="1200" dirty="0" err="1"/>
              <a:t>untuk</a:t>
            </a:r>
            <a:r>
              <a:rPr lang="en-ID" sz="1200" dirty="0"/>
              <a:t> </a:t>
            </a:r>
            <a:r>
              <a:rPr lang="en-ID" sz="1200" dirty="0" err="1"/>
              <a:t>meningkatkan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dalam</a:t>
            </a:r>
            <a:r>
              <a:rPr lang="en-ID" sz="1200" dirty="0"/>
              <a:t> </a:t>
            </a:r>
            <a:r>
              <a:rPr lang="en-ID" sz="1200" dirty="0" err="1"/>
              <a:t>menilai</a:t>
            </a:r>
            <a:r>
              <a:rPr lang="en-ID" sz="1200" dirty="0"/>
              <a:t> </a:t>
            </a:r>
            <a:r>
              <a:rPr lang="en-ID" sz="1200" dirty="0" err="1"/>
              <a:t>kelayakan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</a:t>
            </a:r>
            <a:r>
              <a:rPr lang="en-ID" sz="1200" dirty="0" err="1"/>
              <a:t>persetujuan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lebih</a:t>
            </a:r>
            <a:r>
              <a:rPr lang="en-ID" sz="1200" dirty="0"/>
              <a:t> </a:t>
            </a:r>
            <a:r>
              <a:rPr lang="en-ID" sz="1200" dirty="0" err="1"/>
              <a:t>tepat</a:t>
            </a:r>
            <a:r>
              <a:rPr lang="en-ID" sz="1200" dirty="0"/>
              <a:t> dan </a:t>
            </a:r>
            <a:r>
              <a:rPr lang="en-ID" sz="1200" dirty="0" err="1"/>
              <a:t>risiko</a:t>
            </a:r>
            <a:r>
              <a:rPr lang="en-ID" sz="1200" dirty="0"/>
              <a:t> </a:t>
            </a:r>
            <a:r>
              <a:rPr lang="en-ID" sz="1200" dirty="0" err="1"/>
              <a:t>gagal</a:t>
            </a:r>
            <a:r>
              <a:rPr lang="en-ID" sz="1200" dirty="0"/>
              <a:t> </a:t>
            </a:r>
            <a:r>
              <a:rPr lang="en-ID" sz="1200" dirty="0" err="1"/>
              <a:t>bayar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diminimalkan</a:t>
            </a:r>
            <a:r>
              <a:rPr lang="en-ID" sz="1200" dirty="0"/>
              <a:t>. </a:t>
            </a:r>
          </a:p>
          <a:p>
            <a:pPr algn="just"/>
            <a:endParaRPr lang="en-ID" sz="1200" b="1" dirty="0"/>
          </a:p>
          <a:p>
            <a:r>
              <a:rPr lang="en-ID" sz="1200" b="1" dirty="0"/>
              <a:t>Problem Statement:</a:t>
            </a:r>
          </a:p>
          <a:p>
            <a:pPr algn="just"/>
            <a:r>
              <a:rPr lang="en-ID" sz="1200" dirty="0" err="1"/>
              <a:t>Bagaimana</a:t>
            </a:r>
            <a:r>
              <a:rPr lang="en-ID" sz="1200" dirty="0"/>
              <a:t> </a:t>
            </a:r>
            <a:r>
              <a:rPr lang="en-ID" sz="1200" dirty="0" err="1"/>
              <a:t>membangun</a:t>
            </a:r>
            <a:r>
              <a:rPr lang="en-ID" sz="1200" dirty="0"/>
              <a:t> model machine learning yang </a:t>
            </a:r>
            <a:r>
              <a:rPr lang="en-ID" sz="1200" dirty="0" err="1"/>
              <a:t>mampu</a:t>
            </a:r>
            <a:r>
              <a:rPr lang="en-ID" sz="1200" dirty="0"/>
              <a:t> </a:t>
            </a:r>
            <a:r>
              <a:rPr lang="en-ID" sz="1200" dirty="0" err="1"/>
              <a:t>mengklasifikasikan</a:t>
            </a:r>
            <a:r>
              <a:rPr lang="en-ID" sz="1200" dirty="0"/>
              <a:t> </a:t>
            </a:r>
            <a:r>
              <a:rPr lang="en-ID" sz="1200" dirty="0" err="1"/>
              <a:t>peminjam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</a:t>
            </a:r>
            <a:r>
              <a:rPr lang="en-ID" sz="1200" dirty="0" err="1"/>
              <a:t>kategori</a:t>
            </a:r>
            <a:r>
              <a:rPr lang="en-ID" sz="1200" dirty="0"/>
              <a:t> Good Loan dan Bad Loan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 </a:t>
            </a:r>
            <a:r>
              <a:rPr lang="en-ID" sz="1200" dirty="0" err="1"/>
              <a:t>tinggi</a:t>
            </a:r>
            <a:r>
              <a:rPr lang="en-ID" sz="1200" dirty="0"/>
              <a:t>, </a:t>
            </a:r>
            <a:r>
              <a:rPr lang="en-ID" sz="1200" dirty="0" err="1"/>
              <a:t>sehingga</a:t>
            </a:r>
            <a:r>
              <a:rPr lang="en-ID" sz="1200" dirty="0"/>
              <a:t> </a:t>
            </a:r>
            <a:r>
              <a:rPr lang="en-ID" sz="1200" dirty="0" err="1"/>
              <a:t>perusahaan</a:t>
            </a:r>
            <a:r>
              <a:rPr lang="en-ID" sz="1200" dirty="0"/>
              <a:t> </a:t>
            </a:r>
            <a:r>
              <a:rPr lang="en-ID" sz="1200" dirty="0" err="1"/>
              <a:t>dapat</a:t>
            </a:r>
            <a:r>
              <a:rPr lang="en-ID" sz="1200" dirty="0"/>
              <a:t> </a:t>
            </a:r>
            <a:r>
              <a:rPr lang="en-ID" sz="1200" dirty="0" err="1"/>
              <a:t>mengoptimalkan</a:t>
            </a:r>
            <a:r>
              <a:rPr lang="en-ID" sz="1200" dirty="0"/>
              <a:t> </a:t>
            </a:r>
            <a:r>
              <a:rPr lang="en-ID" sz="1200" dirty="0" err="1"/>
              <a:t>keputusan</a:t>
            </a:r>
            <a:r>
              <a:rPr lang="en-ID" sz="1200" dirty="0"/>
              <a:t> </a:t>
            </a:r>
            <a:r>
              <a:rPr lang="en-ID" sz="1200" dirty="0" err="1"/>
              <a:t>bisnis</a:t>
            </a:r>
            <a:r>
              <a:rPr lang="en-ID" sz="1200" dirty="0"/>
              <a:t> dan </a:t>
            </a:r>
            <a:r>
              <a:rPr lang="en-ID" sz="1200" dirty="0" err="1"/>
              <a:t>mengurangi</a:t>
            </a:r>
            <a:r>
              <a:rPr lang="en-ID" sz="1200" dirty="0"/>
              <a:t> </a:t>
            </a:r>
            <a:r>
              <a:rPr lang="en-ID" sz="1200" dirty="0" err="1"/>
              <a:t>potensi</a:t>
            </a:r>
            <a:r>
              <a:rPr lang="en-ID" sz="1200" dirty="0"/>
              <a:t> </a:t>
            </a:r>
            <a:r>
              <a:rPr lang="en-ID" sz="1200" dirty="0" err="1"/>
              <a:t>kerugian</a:t>
            </a:r>
            <a:r>
              <a:rPr lang="en-ID" sz="1200" dirty="0"/>
              <a:t> </a:t>
            </a:r>
            <a:r>
              <a:rPr lang="en-ID" sz="1200" dirty="0" err="1"/>
              <a:t>akibat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 </a:t>
            </a:r>
            <a:r>
              <a:rPr lang="en-ID" sz="1200" dirty="0" err="1"/>
              <a:t>macet</a:t>
            </a:r>
            <a:r>
              <a:rPr lang="en-ID" sz="1200" dirty="0"/>
              <a:t>.</a:t>
            </a:r>
          </a:p>
          <a:p>
            <a:pPr algn="just"/>
            <a:endParaRPr lang="en-ID" sz="1200" b="1" dirty="0"/>
          </a:p>
          <a:p>
            <a:pPr algn="just"/>
            <a:r>
              <a:rPr lang="en-ID" sz="1200" b="1" dirty="0"/>
              <a:t>Output yang </a:t>
            </a:r>
            <a:r>
              <a:rPr lang="en-ID" sz="1200" b="1" dirty="0" err="1"/>
              <a:t>dihasilkan</a:t>
            </a:r>
            <a:r>
              <a:rPr lang="en-ID" sz="1200" b="1" dirty="0"/>
              <a:t>:</a:t>
            </a:r>
            <a:endParaRPr lang="en-ID" sz="1200" dirty="0"/>
          </a:p>
          <a:p>
            <a:pPr algn="just"/>
            <a:r>
              <a:rPr lang="en-ID" sz="1200" dirty="0"/>
              <a:t>Model machine learning </a:t>
            </a:r>
            <a:r>
              <a:rPr lang="en-ID" sz="1200" dirty="0" err="1"/>
              <a:t>menggunakan</a:t>
            </a:r>
            <a:r>
              <a:rPr lang="en-ID" sz="1200" dirty="0"/>
              <a:t> Logistic Regression, Decision Tree, KNN, dan Random Forest.</a:t>
            </a:r>
          </a:p>
          <a:p>
            <a:pPr algn="just"/>
            <a:r>
              <a:rPr lang="en-ID" sz="1200" dirty="0" err="1"/>
              <a:t>Evaluasi</a:t>
            </a:r>
            <a:r>
              <a:rPr lang="en-ID" sz="1200" dirty="0"/>
              <a:t> model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metrik</a:t>
            </a:r>
            <a:r>
              <a:rPr lang="en-ID" sz="1200" dirty="0"/>
              <a:t> </a:t>
            </a:r>
            <a:r>
              <a:rPr lang="en-ID" sz="1200" dirty="0" err="1"/>
              <a:t>akurasi</a:t>
            </a:r>
            <a:r>
              <a:rPr lang="en-ID" sz="1200" dirty="0"/>
              <a:t>, </a:t>
            </a:r>
            <a:r>
              <a:rPr lang="en-ID" sz="1200" dirty="0" err="1"/>
              <a:t>presisi</a:t>
            </a:r>
            <a:r>
              <a:rPr lang="en-ID" sz="1200" dirty="0"/>
              <a:t>, recall, F1-score, dan ROC-AUC.</a:t>
            </a:r>
          </a:p>
          <a:p>
            <a:pPr algn="just"/>
            <a:r>
              <a:rPr lang="en-ID" sz="1200" dirty="0" err="1"/>
              <a:t>Visualisasi</a:t>
            </a:r>
            <a:r>
              <a:rPr lang="en-ID" sz="1200" dirty="0"/>
              <a:t> </a:t>
            </a:r>
            <a:r>
              <a:rPr lang="en-ID" sz="1200" dirty="0" err="1"/>
              <a:t>hasil</a:t>
            </a:r>
            <a:r>
              <a:rPr lang="en-ID" sz="1200" dirty="0"/>
              <a:t> </a:t>
            </a:r>
            <a:r>
              <a:rPr lang="en-ID" sz="1200" dirty="0" err="1"/>
              <a:t>berupa</a:t>
            </a:r>
            <a:r>
              <a:rPr lang="en-ID" sz="1200" dirty="0"/>
              <a:t> confusion matrix dan ROC curve.</a:t>
            </a:r>
          </a:p>
        </p:txBody>
      </p:sp>
      <p:sp>
        <p:nvSpPr>
          <p:cNvPr id="112" name="Google Shape;112;p18"/>
          <p:cNvSpPr txBox="1"/>
          <p:nvPr/>
        </p:nvSpPr>
        <p:spPr>
          <a:xfrm>
            <a:off x="340500" y="452038"/>
            <a:ext cx="8463000" cy="6465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" sz="3000" b="1" i="0" u="none" strike="noStrike" cap="none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</a:t>
            </a:r>
            <a:r>
              <a:rPr lang="en" sz="3000" b="1" i="0" u="none" strike="noStrike" cap="none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Portfolio</a:t>
            </a:r>
            <a:endParaRPr sz="3000" b="1" i="0" u="none" strike="noStrike" cap="none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5352772" y="4229827"/>
            <a:ext cx="30891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Project explanation video </a:t>
            </a:r>
            <a:r>
              <a:rPr lang="en" sz="1200" b="1" i="0" u="none" strike="noStrike" cap="none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  <a:hlinkClick r:id="rId5"/>
              </a:rPr>
              <a:t>here</a:t>
            </a:r>
            <a:r>
              <a:rPr lang="en" sz="1200" b="1" i="0" u="none" strike="noStrike" cap="none" dirty="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824593" y="4229827"/>
            <a:ext cx="34230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Link code </a:t>
            </a:r>
            <a:r>
              <a:rPr lang="en" sz="1200" b="1" dirty="0">
                <a:solidFill>
                  <a:srgbClr val="0097A7"/>
                </a:solidFill>
                <a:latin typeface="Rubik"/>
                <a:ea typeface="Rubik"/>
                <a:cs typeface="Rubik"/>
                <a:sym typeface="Rubik"/>
                <a:hlinkClick r:id="rId6"/>
              </a:rPr>
              <a:t>here</a:t>
            </a:r>
            <a:r>
              <a:rPr lang="en" sz="1200" b="1" dirty="0">
                <a:latin typeface="Rubik"/>
                <a:ea typeface="Rubik"/>
                <a:cs typeface="Rubik"/>
                <a:sym typeface="Rubik"/>
              </a:rPr>
              <a:t>!</a:t>
            </a:r>
            <a:endParaRPr sz="1200" b="1" i="0" u="none" strike="noStrike" cap="none" dirty="0">
              <a:solidFill>
                <a:srgbClr val="0000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19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9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254502" y="185625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Data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Understanding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5" name="Google Shape;111;p18">
            <a:extLst>
              <a:ext uri="{FF2B5EF4-FFF2-40B4-BE49-F238E27FC236}">
                <a16:creationId xmlns:a16="http://schemas.microsoft.com/office/drawing/2014/main" id="{B713A1B8-9C41-F24C-B640-B4049A9A0E9B}"/>
              </a:ext>
            </a:extLst>
          </p:cNvPr>
          <p:cNvSpPr txBox="1"/>
          <p:nvPr/>
        </p:nvSpPr>
        <p:spPr>
          <a:xfrm>
            <a:off x="173570" y="966060"/>
            <a:ext cx="4138863" cy="4062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Dataset </a:t>
            </a:r>
            <a:r>
              <a:rPr lang="en-ID" sz="1200" dirty="0" err="1"/>
              <a:t>memiliki</a:t>
            </a:r>
            <a:r>
              <a:rPr lang="en-ID" sz="1200" dirty="0"/>
              <a:t> 466.285 baris dan 75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informasi</a:t>
            </a:r>
            <a:r>
              <a:rPr lang="en-ID" sz="1200" dirty="0"/>
              <a:t> </a:t>
            </a:r>
            <a:r>
              <a:rPr lang="en-ID" sz="1200" dirty="0" err="1"/>
              <a:t>tentang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, data </a:t>
            </a:r>
            <a:r>
              <a:rPr lang="en-ID" sz="1200" dirty="0" err="1"/>
              <a:t>peminjam</a:t>
            </a:r>
            <a:r>
              <a:rPr lang="en-ID" sz="1200" dirty="0"/>
              <a:t>, dan status </a:t>
            </a:r>
            <a:r>
              <a:rPr lang="en-ID" sz="1200" dirty="0" err="1"/>
              <a:t>pembayaran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Dataset </a:t>
            </a:r>
            <a:r>
              <a:rPr lang="en-ID" sz="1200" dirty="0" err="1"/>
              <a:t>terdiri</a:t>
            </a:r>
            <a:r>
              <a:rPr lang="en-ID" sz="1200" dirty="0"/>
              <a:t> </a:t>
            </a:r>
            <a:r>
              <a:rPr lang="en-ID" sz="1200" dirty="0" err="1"/>
              <a:t>dari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r>
              <a:rPr lang="en-ID" sz="1200" dirty="0"/>
              <a:t> (</a:t>
            </a:r>
            <a:r>
              <a:rPr lang="en-ID" sz="1200" dirty="0" err="1"/>
              <a:t>loan_amnt</a:t>
            </a:r>
            <a:r>
              <a:rPr lang="en-ID" sz="1200" dirty="0"/>
              <a:t>, </a:t>
            </a:r>
            <a:r>
              <a:rPr lang="en-ID" sz="1200" dirty="0" err="1"/>
              <a:t>int_rate</a:t>
            </a:r>
            <a:r>
              <a:rPr lang="en-ID" sz="1200" dirty="0"/>
              <a:t>, </a:t>
            </a:r>
            <a:r>
              <a:rPr lang="en-ID" sz="1200" dirty="0" err="1"/>
              <a:t>annual_inc</a:t>
            </a:r>
            <a:r>
              <a:rPr lang="en-ID" sz="1200" dirty="0"/>
              <a:t>, </a:t>
            </a:r>
            <a:r>
              <a:rPr lang="en-ID" sz="1200" dirty="0" err="1"/>
              <a:t>dti</a:t>
            </a:r>
            <a:r>
              <a:rPr lang="en-ID" sz="1200" dirty="0"/>
              <a:t>) dan </a:t>
            </a:r>
            <a:r>
              <a:rPr lang="en-ID" sz="1200" dirty="0" err="1"/>
              <a:t>kategorikal</a:t>
            </a:r>
            <a:r>
              <a:rPr lang="en-ID" sz="1200" dirty="0"/>
              <a:t> (grade, </a:t>
            </a:r>
            <a:r>
              <a:rPr lang="en-ID" sz="1200" dirty="0" err="1"/>
              <a:t>sub_grade</a:t>
            </a:r>
            <a:r>
              <a:rPr lang="en-ID" sz="1200" dirty="0"/>
              <a:t>, </a:t>
            </a:r>
            <a:r>
              <a:rPr lang="en-ID" sz="1200" dirty="0" err="1"/>
              <a:t>home_ownership</a:t>
            </a:r>
            <a:r>
              <a:rPr lang="en-ID" sz="1200" dirty="0"/>
              <a:t>), </a:t>
            </a:r>
            <a:r>
              <a:rPr lang="en-ID" sz="1200" dirty="0" err="1"/>
              <a:t>dengan</a:t>
            </a:r>
            <a:r>
              <a:rPr lang="en-ID" sz="1200" dirty="0"/>
              <a:t> target </a:t>
            </a:r>
            <a:r>
              <a:rPr lang="en-ID" sz="1200" dirty="0" err="1"/>
              <a:t>loan_status</a:t>
            </a:r>
            <a:r>
              <a:rPr lang="en-ID" sz="1200" dirty="0"/>
              <a:t> yang </a:t>
            </a:r>
            <a:r>
              <a:rPr lang="en-ID" sz="1200" dirty="0" err="1"/>
              <a:t>ditransformasi</a:t>
            </a:r>
            <a:r>
              <a:rPr lang="en-ID" sz="1200" dirty="0"/>
              <a:t> </a:t>
            </a:r>
            <a:r>
              <a:rPr lang="en-ID" sz="1200" dirty="0" err="1"/>
              <a:t>menjadi</a:t>
            </a:r>
            <a:r>
              <a:rPr lang="en-ID" sz="1200" dirty="0"/>
              <a:t> biner. Good Loan (0 = Fully Paid) dan Bad Loan (1 = Charged Off/Default).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/>
              <a:t>Jumlah</a:t>
            </a:r>
            <a:r>
              <a:rPr lang="en-ID" sz="1200" b="1" dirty="0"/>
              <a:t> </a:t>
            </a:r>
            <a:r>
              <a:rPr lang="en-ID" sz="1200" b="1" dirty="0" err="1"/>
              <a:t>Pinjaman</a:t>
            </a:r>
            <a:r>
              <a:rPr lang="en-ID" sz="1200" b="1" dirty="0"/>
              <a:t> (Rupiah), </a:t>
            </a:r>
            <a:r>
              <a:rPr lang="en-ID" sz="1200" b="1" dirty="0" err="1"/>
              <a:t>loan_amnt</a:t>
            </a:r>
            <a:r>
              <a:rPr lang="en-ID" sz="1200" dirty="0"/>
              <a:t>: Mean = 14.800 | Median = 12.000 | Min = 500 | Max = 40.000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funded_amnt</a:t>
            </a:r>
            <a:r>
              <a:rPr lang="en-ID" sz="1200" dirty="0"/>
              <a:t>: </a:t>
            </a:r>
            <a:r>
              <a:rPr lang="en-ID" sz="1200" dirty="0" err="1"/>
              <a:t>Hampir</a:t>
            </a:r>
            <a:r>
              <a:rPr lang="en-ID" sz="1200" dirty="0"/>
              <a:t> </a:t>
            </a:r>
            <a:r>
              <a:rPr lang="en-ID" sz="1200" dirty="0" err="1"/>
              <a:t>sama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loan_amnt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/>
              <a:t>Cicilan</a:t>
            </a:r>
            <a:r>
              <a:rPr lang="en-ID" sz="1200" b="1" dirty="0"/>
              <a:t> (Rupiah per </a:t>
            </a:r>
            <a:r>
              <a:rPr lang="en-ID" sz="1200" b="1" dirty="0" err="1"/>
              <a:t>bulan</a:t>
            </a:r>
            <a:r>
              <a:rPr lang="en-ID" sz="1200" b="1" dirty="0"/>
              <a:t>), </a:t>
            </a:r>
            <a:r>
              <a:rPr lang="en-ID" sz="1200" b="1" dirty="0" err="1"/>
              <a:t>installment</a:t>
            </a:r>
            <a:r>
              <a:rPr lang="en-ID" sz="1200" dirty="0"/>
              <a:t>: Mean = 430 | Median = 350 | Min = 15 | Max &gt; 1.700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/>
              <a:t>Suku Bunga (% per </a:t>
            </a:r>
            <a:r>
              <a:rPr lang="en-ID" sz="1200" b="1" dirty="0" err="1"/>
              <a:t>tahun</a:t>
            </a:r>
            <a:r>
              <a:rPr lang="en-ID" sz="1200" b="1" dirty="0"/>
              <a:t>), </a:t>
            </a:r>
            <a:r>
              <a:rPr lang="en-ID" sz="1200" b="1" dirty="0" err="1"/>
              <a:t>int_rate</a:t>
            </a:r>
            <a:r>
              <a:rPr lang="en-ID" sz="1200" dirty="0"/>
              <a:t>: Mean = 13% | Median = 12,7% | Min = 5% | Max = 30%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 err="1"/>
              <a:t>Pendapatan</a:t>
            </a:r>
            <a:r>
              <a:rPr lang="en-ID" sz="1200" b="1" dirty="0"/>
              <a:t> </a:t>
            </a:r>
            <a:r>
              <a:rPr lang="en-ID" sz="1200" b="1" dirty="0" err="1"/>
              <a:t>Tahunan</a:t>
            </a:r>
            <a:r>
              <a:rPr lang="en-ID" sz="1200" b="1" dirty="0"/>
              <a:t> (Rupiah), </a:t>
            </a:r>
            <a:r>
              <a:rPr lang="en-ID" sz="1200" b="1" dirty="0" err="1"/>
              <a:t>annual_inc</a:t>
            </a:r>
            <a:r>
              <a:rPr lang="en-ID" sz="1200" dirty="0"/>
              <a:t>: Mean = 75.000 | Median = 65.000 | Max &gt; 1 </a:t>
            </a:r>
            <a:r>
              <a:rPr lang="en-ID" sz="1200" dirty="0" err="1"/>
              <a:t>juta</a:t>
            </a:r>
            <a:r>
              <a:rPr lang="en-ID" sz="1200" dirty="0"/>
              <a:t> (outlier)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/>
              <a:t>Debt-to-Income Ratio (DTI) (%), </a:t>
            </a:r>
            <a:r>
              <a:rPr lang="en-ID" sz="1200" b="1" dirty="0" err="1"/>
              <a:t>dti</a:t>
            </a:r>
            <a:r>
              <a:rPr lang="en-ID" sz="1200" dirty="0"/>
              <a:t>: Mean = 18 | Median = 16 | Max &gt; 300 (</a:t>
            </a:r>
            <a:r>
              <a:rPr lang="en-ID" sz="1200" dirty="0" err="1"/>
              <a:t>anomali</a:t>
            </a:r>
            <a:r>
              <a:rPr lang="en-ID" sz="12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endParaRPr lang="en-ID" sz="1200" dirty="0"/>
          </a:p>
        </p:txBody>
      </p:sp>
      <p:sp>
        <p:nvSpPr>
          <p:cNvPr id="2" name="Google Shape;111;p18">
            <a:extLst>
              <a:ext uri="{FF2B5EF4-FFF2-40B4-BE49-F238E27FC236}">
                <a16:creationId xmlns:a16="http://schemas.microsoft.com/office/drawing/2014/main" id="{DD9F7CB3-960E-8A5A-460E-7B582D248971}"/>
              </a:ext>
            </a:extLst>
          </p:cNvPr>
          <p:cNvSpPr txBox="1"/>
          <p:nvPr/>
        </p:nvSpPr>
        <p:spPr>
          <a:xfrm>
            <a:off x="4486002" y="988547"/>
            <a:ext cx="4657998" cy="4247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b="1" dirty="0"/>
              <a:t>Riwayat </a:t>
            </a:r>
            <a:r>
              <a:rPr lang="en-ID" sz="1200" b="1" dirty="0" err="1"/>
              <a:t>Kredit</a:t>
            </a:r>
            <a:r>
              <a:rPr lang="en-ID" sz="1200" b="1" dirty="0"/>
              <a:t> (</a:t>
            </a:r>
            <a:r>
              <a:rPr lang="en-ID" sz="1200" b="1" dirty="0" err="1"/>
              <a:t>jumlah</a:t>
            </a:r>
            <a:r>
              <a:rPr lang="en-ID" sz="1200" b="1" dirty="0"/>
              <a:t>/</a:t>
            </a:r>
            <a:r>
              <a:rPr lang="en-ID" sz="1200" b="1" dirty="0" err="1"/>
              <a:t>kejadian</a:t>
            </a:r>
            <a:r>
              <a:rPr lang="en-ID" sz="1200" b="1" dirty="0"/>
              <a:t>): </a:t>
            </a:r>
            <a:r>
              <a:rPr lang="en-ID" sz="1200" b="1" dirty="0" err="1"/>
              <a:t>open_acc</a:t>
            </a:r>
            <a:r>
              <a:rPr lang="en-ID" sz="1200" dirty="0"/>
              <a:t>: Rata-rata 11 </a:t>
            </a:r>
            <a:r>
              <a:rPr lang="en-ID" sz="1200" dirty="0" err="1"/>
              <a:t>akun</a:t>
            </a:r>
            <a:r>
              <a:rPr lang="en-ID" sz="1200" dirty="0"/>
              <a:t> | Max &gt; 80, </a:t>
            </a:r>
            <a:r>
              <a:rPr lang="en-ID" sz="1200" b="1" dirty="0"/>
              <a:t>akundelinq_2yrs</a:t>
            </a:r>
            <a:r>
              <a:rPr lang="en-ID" sz="1200" dirty="0"/>
              <a:t>: </a:t>
            </a:r>
            <a:r>
              <a:rPr lang="en-ID" sz="1200" dirty="0" err="1"/>
              <a:t>Mayoritas</a:t>
            </a:r>
            <a:r>
              <a:rPr lang="en-ID" sz="1200" dirty="0"/>
              <a:t> 0 (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ada</a:t>
            </a:r>
            <a:r>
              <a:rPr lang="en-ID" sz="1200" dirty="0"/>
              <a:t> </a:t>
            </a:r>
            <a:r>
              <a:rPr lang="en-ID" sz="1200" dirty="0" err="1"/>
              <a:t>tunggakan</a:t>
            </a:r>
            <a:r>
              <a:rPr lang="en-ID" sz="1200" dirty="0"/>
              <a:t>), </a:t>
            </a:r>
            <a:r>
              <a:rPr lang="en-ID" sz="1200" b="1" dirty="0"/>
              <a:t>inq_last_6mths</a:t>
            </a:r>
            <a:r>
              <a:rPr lang="en-ID" sz="1200" dirty="0"/>
              <a:t>: Rata-rata &lt; 2 kali, </a:t>
            </a:r>
            <a:r>
              <a:rPr lang="en-ID" sz="1200" dirty="0" err="1"/>
              <a:t>mayoritas</a:t>
            </a:r>
            <a:r>
              <a:rPr lang="en-ID" sz="1200" dirty="0"/>
              <a:t> </a:t>
            </a:r>
            <a:r>
              <a:rPr lang="en-ID" sz="1200" dirty="0" err="1"/>
              <a:t>rendah</a:t>
            </a:r>
            <a:endParaRPr lang="en-US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/>
              <a:t>Data </a:t>
            </a:r>
            <a:r>
              <a:rPr lang="en-US" sz="1200" dirty="0" err="1"/>
              <a:t>cenderung</a:t>
            </a:r>
            <a:r>
              <a:rPr lang="en-US" sz="1200" dirty="0"/>
              <a:t> imbalanced (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seimbang</a:t>
            </a:r>
            <a:r>
              <a:rPr lang="en-US" sz="1200" dirty="0"/>
              <a:t>) </a:t>
            </a:r>
            <a:r>
              <a:rPr lang="en-US" sz="1200" dirty="0" err="1"/>
              <a:t>karena</a:t>
            </a:r>
            <a:r>
              <a:rPr lang="en-US" sz="1200" dirty="0"/>
              <a:t> </a:t>
            </a:r>
            <a:r>
              <a:rPr lang="en-US" sz="1200" dirty="0" err="1"/>
              <a:t>mayoritas</a:t>
            </a:r>
            <a:r>
              <a:rPr lang="en-US" sz="1200" dirty="0"/>
              <a:t> Good Loan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Terdapat</a:t>
            </a:r>
            <a:r>
              <a:rPr lang="en-ID" sz="1200" dirty="0"/>
              <a:t> missing value di </a:t>
            </a: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, </a:t>
            </a:r>
            <a:r>
              <a:rPr lang="en-ID" sz="1200" dirty="0" err="1"/>
              <a:t>misalnya</a:t>
            </a:r>
            <a:r>
              <a:rPr lang="en-ID" sz="1200" dirty="0"/>
              <a:t>: </a:t>
            </a:r>
            <a:r>
              <a:rPr lang="en-US" sz="1200" dirty="0"/>
              <a:t>desc, </a:t>
            </a:r>
            <a:r>
              <a:rPr lang="en-US" sz="1200" dirty="0" err="1"/>
              <a:t>mths_since_last_record</a:t>
            </a:r>
            <a:r>
              <a:rPr lang="en-US" sz="1200" dirty="0"/>
              <a:t>, </a:t>
            </a:r>
            <a:r>
              <a:rPr lang="en-US" sz="1200" dirty="0" err="1"/>
              <a:t>annual_inc</a:t>
            </a: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Beberapa</a:t>
            </a:r>
            <a:r>
              <a:rPr lang="en-ID" sz="1200" dirty="0"/>
              <a:t>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redundan</a:t>
            </a:r>
            <a:r>
              <a:rPr lang="en-ID" sz="1200" dirty="0"/>
              <a:t> </a:t>
            </a:r>
            <a:r>
              <a:rPr lang="en-ID" sz="1200" dirty="0" err="1"/>
              <a:t>atau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relevan</a:t>
            </a:r>
            <a:r>
              <a:rPr lang="en-ID" sz="1200" dirty="0"/>
              <a:t> (</a:t>
            </a:r>
            <a:r>
              <a:rPr lang="en-ID" sz="1200" dirty="0" err="1"/>
              <a:t>misalnya</a:t>
            </a:r>
            <a:r>
              <a:rPr lang="en-ID" sz="1200" dirty="0"/>
              <a:t> </a:t>
            </a:r>
            <a:r>
              <a:rPr lang="en-ID" sz="1200" dirty="0" err="1"/>
              <a:t>url</a:t>
            </a:r>
            <a:r>
              <a:rPr lang="en-ID" sz="1200" dirty="0"/>
              <a:t>, </a:t>
            </a:r>
            <a:r>
              <a:rPr lang="en-ID" sz="1200" dirty="0" err="1"/>
              <a:t>member_id</a:t>
            </a:r>
            <a:r>
              <a:rPr lang="en-ID" sz="1200" dirty="0"/>
              <a:t>, id, </a:t>
            </a:r>
            <a:r>
              <a:rPr lang="en-ID" sz="1200" dirty="0" err="1"/>
              <a:t>desc</a:t>
            </a:r>
            <a:r>
              <a:rPr lang="en-ID" sz="1200" dirty="0"/>
              <a:t>, title) dan </a:t>
            </a:r>
            <a:r>
              <a:rPr lang="en-ID" sz="1200" dirty="0" err="1"/>
              <a:t>perlu</a:t>
            </a:r>
            <a:r>
              <a:rPr lang="en-ID" sz="1200" dirty="0"/>
              <a:t> </a:t>
            </a:r>
            <a:r>
              <a:rPr lang="en-ID" sz="1200" dirty="0" err="1"/>
              <a:t>dihapus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/>
              <a:t>Mayoritas</a:t>
            </a:r>
            <a:r>
              <a:rPr lang="en-ID" sz="1200" dirty="0"/>
              <a:t> </a:t>
            </a:r>
            <a:r>
              <a:rPr lang="en-ID" sz="1200" dirty="0" err="1"/>
              <a:t>pinjaman</a:t>
            </a:r>
            <a:r>
              <a:rPr lang="en-ID" sz="1200" dirty="0"/>
              <a:t> </a:t>
            </a:r>
            <a:r>
              <a:rPr lang="en-ID" sz="1200" dirty="0" err="1"/>
              <a:t>diselesaikan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baik</a:t>
            </a:r>
            <a:r>
              <a:rPr lang="en-ID" sz="1200" dirty="0"/>
              <a:t> (</a:t>
            </a:r>
            <a:r>
              <a:rPr lang="en-ID" sz="1200" dirty="0" err="1"/>
              <a:t>distribusi</a:t>
            </a:r>
            <a:r>
              <a:rPr lang="en-ID" sz="1200" dirty="0"/>
              <a:t> </a:t>
            </a:r>
            <a:r>
              <a:rPr lang="en-ID" sz="1200" dirty="0" err="1"/>
              <a:t>tidak</a:t>
            </a:r>
            <a:r>
              <a:rPr lang="en-ID" sz="1200" dirty="0"/>
              <a:t> </a:t>
            </a:r>
            <a:r>
              <a:rPr lang="en-ID" sz="1200" dirty="0" err="1"/>
              <a:t>seimbang</a:t>
            </a:r>
            <a:r>
              <a:rPr lang="en-ID" sz="1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Ada </a:t>
            </a:r>
            <a:r>
              <a:rPr lang="en-ID" sz="1200" dirty="0" err="1"/>
              <a:t>potensi</a:t>
            </a:r>
            <a:r>
              <a:rPr lang="en-ID" sz="1200" dirty="0"/>
              <a:t> outlier pada </a:t>
            </a:r>
            <a:r>
              <a:rPr lang="en-ID" sz="1200" dirty="0" err="1"/>
              <a:t>kolom</a:t>
            </a:r>
            <a:r>
              <a:rPr lang="en-ID" sz="1200" dirty="0"/>
              <a:t> </a:t>
            </a:r>
            <a:r>
              <a:rPr lang="en-ID" sz="1200" dirty="0" err="1"/>
              <a:t>annual_inc</a:t>
            </a:r>
            <a:r>
              <a:rPr lang="en-ID" sz="1200" dirty="0"/>
              <a:t> (income sangat </a:t>
            </a:r>
            <a:r>
              <a:rPr lang="en-ID" sz="1200" dirty="0" err="1"/>
              <a:t>tinggi</a:t>
            </a:r>
            <a:r>
              <a:rPr lang="en-ID" sz="1200" dirty="0"/>
              <a:t> pada </a:t>
            </a:r>
            <a:r>
              <a:rPr lang="en-ID" sz="1200" dirty="0" err="1"/>
              <a:t>sebagian</a:t>
            </a:r>
            <a:r>
              <a:rPr lang="en-ID" sz="1200" dirty="0"/>
              <a:t> </a:t>
            </a:r>
            <a:r>
              <a:rPr lang="en-ID" sz="1200" dirty="0" err="1"/>
              <a:t>kecil</a:t>
            </a:r>
            <a:r>
              <a:rPr lang="en-ID" sz="1200" dirty="0"/>
              <a:t> </a:t>
            </a:r>
            <a:r>
              <a:rPr lang="en-ID" sz="1200" dirty="0" err="1"/>
              <a:t>peminjam</a:t>
            </a:r>
            <a:r>
              <a:rPr lang="en-ID" sz="12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/>
              <a:t>Fitur </a:t>
            </a:r>
            <a:r>
              <a:rPr lang="en-ID" sz="1200" dirty="0" err="1"/>
              <a:t>seperti</a:t>
            </a:r>
            <a:r>
              <a:rPr lang="en-ID" sz="1200" dirty="0"/>
              <a:t> </a:t>
            </a:r>
            <a:r>
              <a:rPr lang="en-ID" sz="1200" dirty="0" err="1"/>
              <a:t>int_rate</a:t>
            </a:r>
            <a:r>
              <a:rPr lang="en-ID" sz="1200" dirty="0"/>
              <a:t> (bunga </a:t>
            </a:r>
            <a:r>
              <a:rPr lang="en-ID" sz="1200" dirty="0" err="1"/>
              <a:t>pinjaman</a:t>
            </a:r>
            <a:r>
              <a:rPr lang="en-ID" sz="1200" dirty="0"/>
              <a:t>) dan </a:t>
            </a:r>
            <a:r>
              <a:rPr lang="en-ID" sz="1200" dirty="0" err="1"/>
              <a:t>dti</a:t>
            </a:r>
            <a:r>
              <a:rPr lang="en-ID" sz="1200" dirty="0"/>
              <a:t> (debt-to-income ratio) </a:t>
            </a:r>
            <a:r>
              <a:rPr lang="en-ID" sz="1200" dirty="0" err="1"/>
              <a:t>diperkirakan</a:t>
            </a:r>
            <a:r>
              <a:rPr lang="en-ID" sz="1200" dirty="0"/>
              <a:t> punya </a:t>
            </a:r>
            <a:r>
              <a:rPr lang="en-ID" sz="1200" dirty="0" err="1"/>
              <a:t>pengaruh</a:t>
            </a:r>
            <a:r>
              <a:rPr lang="en-ID" sz="1200" dirty="0"/>
              <a:t> </a:t>
            </a:r>
            <a:r>
              <a:rPr lang="en-ID" sz="1200" dirty="0" err="1"/>
              <a:t>kuat</a:t>
            </a:r>
            <a:r>
              <a:rPr lang="en-ID" sz="1200" dirty="0"/>
              <a:t> </a:t>
            </a:r>
            <a:r>
              <a:rPr lang="en-ID" sz="1200" dirty="0" err="1"/>
              <a:t>terhadap</a:t>
            </a:r>
            <a:r>
              <a:rPr lang="en-ID" sz="1200" dirty="0"/>
              <a:t> status </a:t>
            </a:r>
            <a:r>
              <a:rPr lang="en-ID" sz="1200" dirty="0" err="1"/>
              <a:t>pinjaman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Mayoritas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Good Loan punya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int_rate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&amp;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dti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kecil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Banyak Bad Loan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muncul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di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kelompok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dengan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income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lebih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 </a:t>
            </a:r>
            <a:r>
              <a:rPr lang="en-ID" sz="1200" dirty="0" err="1">
                <a:latin typeface="Arial "/>
                <a:ea typeface="Rubik"/>
                <a:cs typeface="Rubik"/>
                <a:sym typeface="Rubik"/>
              </a:rPr>
              <a:t>rendah</a:t>
            </a:r>
            <a:r>
              <a:rPr lang="en-ID" sz="1200" dirty="0">
                <a:latin typeface="Arial "/>
                <a:ea typeface="Rubik"/>
                <a:cs typeface="Rubik"/>
                <a:sym typeface="Rubik"/>
              </a:rPr>
              <a:t>.</a:t>
            </a:r>
            <a:endParaRPr lang="en-ID" sz="1200" dirty="0">
              <a:solidFill>
                <a:schemeClr val="accent5"/>
              </a:solidFill>
              <a:latin typeface="Arial "/>
              <a:ea typeface="Rubik"/>
              <a:cs typeface="Rubik"/>
              <a:sym typeface="Rubik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0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20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0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2"/>
            </a:pPr>
            <a:r>
              <a:rPr lang="en" sz="2700" b="1">
                <a:latin typeface="Rubik"/>
                <a:ea typeface="Rubik"/>
                <a:cs typeface="Rubik"/>
                <a:sym typeface="Rubik"/>
              </a:rPr>
              <a:t>Feature </a:t>
            </a:r>
            <a:r>
              <a:rPr lang="en" sz="2700" b="1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Engineering</a:t>
            </a:r>
            <a:endParaRPr sz="2700" b="1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40499" y="1335962"/>
            <a:ext cx="8664707" cy="2585293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4" indent="-285750">
              <a:buFont typeface="Wingdings" panose="05000000000000000000" pitchFamily="2" charset="2"/>
              <a:buChar char="Ø"/>
            </a:pPr>
            <a:r>
              <a:rPr lang="en-ID" sz="1200" dirty="0"/>
              <a:t>Dari total 75 </a:t>
            </a:r>
            <a:r>
              <a:rPr lang="en-ID" sz="1200" dirty="0" err="1"/>
              <a:t>kolom</a:t>
            </a:r>
            <a:r>
              <a:rPr lang="en-ID" sz="1200" dirty="0"/>
              <a:t> pada dataset, </a:t>
            </a:r>
            <a:r>
              <a:rPr lang="en-ID" sz="1200" dirty="0" err="1"/>
              <a:t>hanya</a:t>
            </a:r>
            <a:r>
              <a:rPr lang="en-ID" sz="1200" dirty="0"/>
              <a:t> </a:t>
            </a:r>
            <a:r>
              <a:rPr lang="en-ID" sz="1200" dirty="0" err="1"/>
              <a:t>dipilih</a:t>
            </a:r>
            <a:r>
              <a:rPr lang="en-ID" sz="1200" dirty="0"/>
              <a:t> 17 </a:t>
            </a:r>
            <a:r>
              <a:rPr lang="en-ID" sz="1200" dirty="0" err="1"/>
              <a:t>fitur</a:t>
            </a:r>
            <a:r>
              <a:rPr lang="en-ID" sz="1200" dirty="0"/>
              <a:t> yang </a:t>
            </a:r>
            <a:r>
              <a:rPr lang="en-ID" sz="1200" dirty="0" err="1"/>
              <a:t>relevan</a:t>
            </a:r>
            <a:r>
              <a:rPr lang="en-ID" sz="1200" dirty="0"/>
              <a:t>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performa</a:t>
            </a:r>
            <a:r>
              <a:rPr lang="en-ID" sz="1200" dirty="0"/>
              <a:t> </a:t>
            </a:r>
            <a:r>
              <a:rPr lang="en-ID" sz="1200" dirty="0" err="1"/>
              <a:t>kredit</a:t>
            </a:r>
            <a:r>
              <a:rPr lang="en-ID" sz="1200" dirty="0"/>
              <a:t>, </a:t>
            </a:r>
            <a:r>
              <a:rPr lang="en-ID" sz="1200" dirty="0" err="1"/>
              <a:t>yaitu</a:t>
            </a:r>
            <a:r>
              <a:rPr lang="en-ID" sz="1200" dirty="0"/>
              <a:t>: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Numerik</a:t>
            </a:r>
            <a:r>
              <a:rPr lang="en-ID" sz="1200" dirty="0"/>
              <a:t>: </a:t>
            </a:r>
            <a:r>
              <a:rPr lang="en-ID" sz="1200" dirty="0" err="1"/>
              <a:t>loan_amnt</a:t>
            </a:r>
            <a:r>
              <a:rPr lang="en-ID" sz="1200" dirty="0"/>
              <a:t>, </a:t>
            </a:r>
            <a:r>
              <a:rPr lang="en-ID" sz="1200" dirty="0" err="1"/>
              <a:t>funded_amnt</a:t>
            </a:r>
            <a:r>
              <a:rPr lang="en-ID" sz="1200" dirty="0"/>
              <a:t>, </a:t>
            </a:r>
            <a:r>
              <a:rPr lang="en-ID" sz="1200" dirty="0" err="1"/>
              <a:t>int_rate</a:t>
            </a:r>
            <a:r>
              <a:rPr lang="en-ID" sz="1200" dirty="0"/>
              <a:t>, </a:t>
            </a:r>
            <a:r>
              <a:rPr lang="en-ID" sz="1200" dirty="0" err="1"/>
              <a:t>installment</a:t>
            </a:r>
            <a:r>
              <a:rPr lang="en-ID" sz="1200" dirty="0"/>
              <a:t>, </a:t>
            </a:r>
            <a:r>
              <a:rPr lang="en-ID" sz="1200" dirty="0" err="1"/>
              <a:t>annual_inc</a:t>
            </a:r>
            <a:r>
              <a:rPr lang="en-ID" sz="1200" dirty="0"/>
              <a:t>, </a:t>
            </a:r>
            <a:r>
              <a:rPr lang="en-ID" sz="1200" dirty="0" err="1"/>
              <a:t>dti</a:t>
            </a:r>
            <a:r>
              <a:rPr lang="en-ID" sz="1200" dirty="0"/>
              <a:t>, delinq_2yrs, inq_last_6mths,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open_acc</a:t>
            </a:r>
            <a:r>
              <a:rPr lang="en-ID" sz="1200" dirty="0"/>
              <a:t>, </a:t>
            </a:r>
            <a:r>
              <a:rPr lang="en-ID" sz="1200" dirty="0" err="1"/>
              <a:t>pub_rec</a:t>
            </a:r>
            <a:r>
              <a:rPr lang="en-ID" sz="1200" dirty="0"/>
              <a:t>.</a:t>
            </a:r>
          </a:p>
          <a:p>
            <a:r>
              <a:rPr lang="en-ID" sz="1200" dirty="0"/>
              <a:t>       </a:t>
            </a:r>
            <a:r>
              <a:rPr lang="en-ID" sz="1200" dirty="0" err="1"/>
              <a:t>Kategorikal</a:t>
            </a:r>
            <a:r>
              <a:rPr lang="en-ID" sz="1200" dirty="0"/>
              <a:t>: term, grade, </a:t>
            </a:r>
            <a:r>
              <a:rPr lang="en-ID" sz="1200" dirty="0" err="1"/>
              <a:t>sub_grade</a:t>
            </a:r>
            <a:r>
              <a:rPr lang="en-ID" sz="1200" dirty="0"/>
              <a:t>, </a:t>
            </a:r>
            <a:r>
              <a:rPr lang="en-ID" sz="1200" dirty="0" err="1"/>
              <a:t>emp_length</a:t>
            </a:r>
            <a:r>
              <a:rPr lang="en-ID" sz="1200" dirty="0"/>
              <a:t>, </a:t>
            </a:r>
            <a:r>
              <a:rPr lang="en-ID" sz="1200" dirty="0" err="1"/>
              <a:t>home_ownership</a:t>
            </a:r>
            <a:r>
              <a:rPr lang="en-ID" sz="1200" dirty="0"/>
              <a:t>, </a:t>
            </a:r>
            <a:r>
              <a:rPr lang="en-ID" sz="1200" dirty="0" err="1"/>
              <a:t>verification_status</a:t>
            </a:r>
            <a:r>
              <a:rPr lang="en-ID" sz="1200" dirty="0"/>
              <a:t>, purpose.</a:t>
            </a:r>
          </a:p>
          <a:p>
            <a:r>
              <a:rPr lang="en-ID" sz="1200" dirty="0"/>
              <a:t>      Target/label: </a:t>
            </a:r>
            <a:r>
              <a:rPr lang="en-ID" sz="1200" dirty="0" err="1"/>
              <a:t>loan_status</a:t>
            </a:r>
            <a:r>
              <a:rPr lang="en-ID" sz="12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/>
              <a:t>Fitur </a:t>
            </a:r>
            <a:r>
              <a:rPr lang="en-ID" sz="1200" dirty="0" err="1"/>
              <a:t>kategorikal</a:t>
            </a:r>
            <a:r>
              <a:rPr lang="en-ID" sz="1200" dirty="0"/>
              <a:t> (term, grade, </a:t>
            </a:r>
            <a:r>
              <a:rPr lang="en-ID" sz="1200" dirty="0" err="1"/>
              <a:t>sub_grade</a:t>
            </a:r>
            <a:r>
              <a:rPr lang="en-ID" sz="1200" dirty="0"/>
              <a:t>, </a:t>
            </a:r>
            <a:r>
              <a:rPr lang="en-ID" sz="1200" dirty="0" err="1"/>
              <a:t>emp_length</a:t>
            </a:r>
            <a:r>
              <a:rPr lang="en-ID" sz="1200" dirty="0"/>
              <a:t>, </a:t>
            </a:r>
            <a:r>
              <a:rPr lang="en-ID" sz="1200" dirty="0" err="1"/>
              <a:t>home_ownership</a:t>
            </a:r>
            <a:r>
              <a:rPr lang="en-ID" sz="1200" dirty="0"/>
              <a:t>, </a:t>
            </a:r>
            <a:r>
              <a:rPr lang="en-ID" sz="1200" dirty="0" err="1"/>
              <a:t>verification_status</a:t>
            </a:r>
            <a:r>
              <a:rPr lang="en-ID" sz="1200" dirty="0"/>
              <a:t>, purpose) </a:t>
            </a:r>
            <a:r>
              <a:rPr lang="en-ID" sz="1200" dirty="0" err="1"/>
              <a:t>diubah</a:t>
            </a:r>
            <a:r>
              <a:rPr lang="en-ID" sz="1200" dirty="0"/>
              <a:t> </a:t>
            </a:r>
            <a:r>
              <a:rPr lang="en-ID" sz="1200" dirty="0" err="1"/>
              <a:t>ke</a:t>
            </a:r>
            <a:r>
              <a:rPr lang="en-ID" sz="1200" dirty="0"/>
              <a:t> </a:t>
            </a:r>
            <a:r>
              <a:rPr lang="en-ID" sz="1200" dirty="0" err="1"/>
              <a:t>bentuk</a:t>
            </a:r>
            <a:r>
              <a:rPr lang="en-ID" sz="1200" dirty="0"/>
              <a:t> dummy variables (One-Hot Encoding)</a:t>
            </a:r>
            <a:r>
              <a:rPr lang="en-ID" sz="1200" b="1" dirty="0"/>
              <a:t> </a:t>
            </a:r>
            <a:r>
              <a:rPr lang="en-US" sz="1200" dirty="0"/>
              <a:t>(</a:t>
            </a:r>
            <a:r>
              <a:rPr lang="en-US" sz="1200" dirty="0" err="1"/>
              <a:t>pd.get_dummies</a:t>
            </a:r>
            <a:r>
              <a:rPr lang="en-US" sz="1200" dirty="0"/>
              <a:t>, </a:t>
            </a:r>
            <a:r>
              <a:rPr lang="en-US" sz="1200" dirty="0" err="1"/>
              <a:t>drop_first</a:t>
            </a:r>
            <a:r>
              <a:rPr lang="en-US" sz="1200" dirty="0"/>
              <a:t>=True).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D" sz="1200" dirty="0" err="1"/>
              <a:t>Outputnya</a:t>
            </a:r>
            <a:r>
              <a:rPr lang="en-ID" sz="1200" dirty="0"/>
              <a:t> Dataset </a:t>
            </a:r>
            <a:r>
              <a:rPr lang="en-ID" sz="1200" dirty="0" err="1"/>
              <a:t>dengan</a:t>
            </a:r>
            <a:r>
              <a:rPr lang="en-ID" sz="1200" dirty="0"/>
              <a:t> </a:t>
            </a:r>
            <a:r>
              <a:rPr lang="en-ID" sz="1200" dirty="0" err="1"/>
              <a:t>fitur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r>
              <a:rPr lang="en-ID" sz="1200" dirty="0"/>
              <a:t> &amp; dummy variables </a:t>
            </a:r>
            <a:r>
              <a:rPr lang="en-ID" sz="1200" dirty="0" err="1"/>
              <a:t>siap</a:t>
            </a:r>
            <a:r>
              <a:rPr lang="en-ID" sz="1200" dirty="0"/>
              <a:t> </a:t>
            </a:r>
            <a:r>
              <a:rPr lang="en-ID" sz="1200" dirty="0" err="1"/>
              <a:t>diproses</a:t>
            </a:r>
            <a:r>
              <a:rPr lang="en-ID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200" dirty="0"/>
          </a:p>
          <a:p>
            <a:pPr algn="r"/>
            <a:endParaRPr lang="en-ID" sz="1200" b="1" i="1" dirty="0"/>
          </a:p>
          <a:p>
            <a:pPr algn="r"/>
            <a:endParaRPr lang="en-ID" sz="1200" b="1" i="1" dirty="0"/>
          </a:p>
          <a:p>
            <a:pPr algn="r"/>
            <a:endParaRPr lang="en-ID" sz="1200" b="1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/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/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/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FE993-3398-3335-7A73-EA7F2DB69F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305" y="1133981"/>
            <a:ext cx="3778819" cy="2880000"/>
          </a:xfrm>
          <a:prstGeom prst="rect">
            <a:avLst/>
          </a:prstGeom>
        </p:spPr>
      </p:pic>
      <p:sp>
        <p:nvSpPr>
          <p:cNvPr id="4" name="Google Shape;137;p21">
            <a:extLst>
              <a:ext uri="{FF2B5EF4-FFF2-40B4-BE49-F238E27FC236}">
                <a16:creationId xmlns:a16="http://schemas.microsoft.com/office/drawing/2014/main" id="{52885634-FDD4-DBD7-46E4-AA9EF1C3C0C7}"/>
              </a:ext>
            </a:extLst>
          </p:cNvPr>
          <p:cNvSpPr txBox="1"/>
          <p:nvPr/>
        </p:nvSpPr>
        <p:spPr>
          <a:xfrm>
            <a:off x="601757" y="4095624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</a:pPr>
            <a:r>
              <a:rPr lang="en-US" sz="1200" dirty="0">
                <a:solidFill>
                  <a:schemeClr val="tx1"/>
                </a:solidFill>
                <a:latin typeface="Arial "/>
                <a:ea typeface="Rubik"/>
                <a:cs typeface="Rubik"/>
                <a:sym typeface="Rubik"/>
              </a:rPr>
              <a:t>Dataset </a:t>
            </a:r>
            <a:r>
              <a:rPr lang="en-US" sz="1200" dirty="0" err="1">
                <a:solidFill>
                  <a:schemeClr val="tx1"/>
                </a:solidFill>
                <a:latin typeface="Arial "/>
                <a:ea typeface="Rubik"/>
                <a:cs typeface="Rubik"/>
                <a:sym typeface="Rubik"/>
              </a:rPr>
              <a:t>Imbalaced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8E0200-E2C1-C508-F454-0005F5B4E7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822" y="1504376"/>
            <a:ext cx="3671213" cy="2880000"/>
          </a:xfrm>
          <a:prstGeom prst="rect">
            <a:avLst/>
          </a:prstGeom>
        </p:spPr>
      </p:pic>
      <p:sp>
        <p:nvSpPr>
          <p:cNvPr id="8" name="Google Shape;137;p21">
            <a:extLst>
              <a:ext uri="{FF2B5EF4-FFF2-40B4-BE49-F238E27FC236}">
                <a16:creationId xmlns:a16="http://schemas.microsoft.com/office/drawing/2014/main" id="{7EB6FAAB-F1BA-A0E4-830A-4F2CA0BD64B8}"/>
              </a:ext>
            </a:extLst>
          </p:cNvPr>
          <p:cNvSpPr txBox="1"/>
          <p:nvPr/>
        </p:nvSpPr>
        <p:spPr>
          <a:xfrm>
            <a:off x="4737429" y="1052338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ctr">
              <a:buSzPts val="2700"/>
            </a:pPr>
            <a:r>
              <a:rPr lang="en-ID" sz="1200" dirty="0" err="1"/>
              <a:t>Analisis</a:t>
            </a:r>
            <a:r>
              <a:rPr lang="en-ID" sz="1200" dirty="0"/>
              <a:t> </a:t>
            </a:r>
            <a:r>
              <a:rPr lang="en-ID" sz="1200" dirty="0" err="1"/>
              <a:t>Univariat</a:t>
            </a:r>
            <a:r>
              <a:rPr lang="en-ID" sz="1200" dirty="0"/>
              <a:t> (</a:t>
            </a:r>
            <a:r>
              <a:rPr lang="en-ID" sz="1200" dirty="0" err="1"/>
              <a:t>satu</a:t>
            </a:r>
            <a:r>
              <a:rPr lang="en-ID" sz="1200" dirty="0"/>
              <a:t> </a:t>
            </a:r>
            <a:r>
              <a:rPr lang="en-ID" sz="1200" dirty="0" err="1"/>
              <a:t>variabel</a:t>
            </a:r>
            <a:r>
              <a:rPr lang="en-ID" sz="1200" dirty="0"/>
              <a:t>)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>
          <a:extLst>
            <a:ext uri="{FF2B5EF4-FFF2-40B4-BE49-F238E27FC236}">
              <a16:creationId xmlns:a16="http://schemas.microsoft.com/office/drawing/2014/main" id="{169EF7B9-896C-C2C4-7675-998ADF4A3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1">
            <a:extLst>
              <a:ext uri="{FF2B5EF4-FFF2-40B4-BE49-F238E27FC236}">
                <a16:creationId xmlns:a16="http://schemas.microsoft.com/office/drawing/2014/main" id="{85FED4BC-0AEB-E621-3D13-1323BAB86031}"/>
              </a:ext>
            </a:extLst>
          </p:cNvPr>
          <p:cNvPicPr preferRelativeResize="0"/>
          <p:nvPr/>
        </p:nvPicPr>
        <p:blipFill rotWithShape="1">
          <a:blip r:embed="rId3">
            <a:alphaModFix amt="10000"/>
          </a:blip>
          <a:srcRect/>
          <a:stretch/>
        </p:blipFill>
        <p:spPr>
          <a:xfrm>
            <a:off x="0" y="0"/>
            <a:ext cx="914400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1">
            <a:extLst>
              <a:ext uri="{FF2B5EF4-FFF2-40B4-BE49-F238E27FC236}">
                <a16:creationId xmlns:a16="http://schemas.microsoft.com/office/drawing/2014/main" id="{1BB7542C-8F49-2AB0-0220-553972F4D26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5658" b="5649"/>
          <a:stretch/>
        </p:blipFill>
        <p:spPr>
          <a:xfrm>
            <a:off x="7317600" y="185625"/>
            <a:ext cx="1399902" cy="54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1">
            <a:extLst>
              <a:ext uri="{FF2B5EF4-FFF2-40B4-BE49-F238E27FC236}">
                <a16:creationId xmlns:a16="http://schemas.microsoft.com/office/drawing/2014/main" id="{11C3D5CB-9EAA-D2CE-DE1D-0D8299492583}"/>
              </a:ext>
            </a:extLst>
          </p:cNvPr>
          <p:cNvSpPr txBox="1"/>
          <p:nvPr/>
        </p:nvSpPr>
        <p:spPr>
          <a:xfrm>
            <a:off x="340500" y="452038"/>
            <a:ext cx="8463000" cy="600300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4000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Rubik"/>
              <a:buAutoNum type="arabicPeriod" startAt="3"/>
            </a:pPr>
            <a:r>
              <a:rPr lang="en" sz="2700" b="1" dirty="0">
                <a:latin typeface="Rubik"/>
                <a:ea typeface="Rubik"/>
                <a:cs typeface="Rubik"/>
                <a:sym typeface="Rubik"/>
              </a:rPr>
              <a:t>Exploratory </a:t>
            </a:r>
            <a:r>
              <a:rPr lang="en" sz="2700" b="1" dirty="0">
                <a:solidFill>
                  <a:schemeClr val="accent5"/>
                </a:solidFill>
                <a:latin typeface="Rubik"/>
                <a:ea typeface="Rubik"/>
                <a:cs typeface="Rubik"/>
                <a:sym typeface="Rubik"/>
              </a:rPr>
              <a:t>Data Analysis</a:t>
            </a:r>
            <a:endParaRPr sz="2700" b="1" dirty="0">
              <a:solidFill>
                <a:schemeClr val="accent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4" name="Google Shape;137;p21">
            <a:extLst>
              <a:ext uri="{FF2B5EF4-FFF2-40B4-BE49-F238E27FC236}">
                <a16:creationId xmlns:a16="http://schemas.microsoft.com/office/drawing/2014/main" id="{F0935719-3CC7-D680-21C3-864F8D873962}"/>
              </a:ext>
            </a:extLst>
          </p:cNvPr>
          <p:cNvSpPr txBox="1"/>
          <p:nvPr/>
        </p:nvSpPr>
        <p:spPr>
          <a:xfrm>
            <a:off x="872713" y="1062598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ctr">
              <a:buSzPts val="2700"/>
            </a:pPr>
            <a:r>
              <a:rPr lang="sv-SE" sz="1200" dirty="0"/>
              <a:t>Analisis Bivariat (hubungan dengan target)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  <p:sp>
        <p:nvSpPr>
          <p:cNvPr id="8" name="Google Shape;137;p21">
            <a:extLst>
              <a:ext uri="{FF2B5EF4-FFF2-40B4-BE49-F238E27FC236}">
                <a16:creationId xmlns:a16="http://schemas.microsoft.com/office/drawing/2014/main" id="{9C6178BA-0350-994A-EEE0-F657A602EE9B}"/>
              </a:ext>
            </a:extLst>
          </p:cNvPr>
          <p:cNvSpPr txBox="1"/>
          <p:nvPr/>
        </p:nvSpPr>
        <p:spPr>
          <a:xfrm>
            <a:off x="5100279" y="4600406"/>
            <a:ext cx="3317100" cy="369302"/>
          </a:xfrm>
          <a:prstGeom prst="rect">
            <a:avLst/>
          </a:prstGeom>
          <a:noFill/>
          <a:ln>
            <a:noFill/>
          </a:ln>
          <a:effectLst>
            <a:outerShdw blurRad="57150" dist="19050" dir="2820000" algn="bl" rotWithShape="0">
              <a:srgbClr val="B7B7B7">
                <a:alpha val="85100"/>
              </a:srgbClr>
            </a:outerShdw>
          </a:effectLst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7150" lvl="0" algn="ctr">
              <a:buSzPts val="2700"/>
            </a:pPr>
            <a:r>
              <a:rPr lang="en-ID" sz="1200" dirty="0" err="1"/>
              <a:t>Korelasi</a:t>
            </a:r>
            <a:r>
              <a:rPr lang="en-ID" sz="1200" dirty="0"/>
              <a:t> Antar </a:t>
            </a:r>
            <a:r>
              <a:rPr lang="en-ID" sz="1200" dirty="0" err="1"/>
              <a:t>Variabel</a:t>
            </a:r>
            <a:r>
              <a:rPr lang="en-ID" sz="1200" dirty="0"/>
              <a:t> </a:t>
            </a:r>
            <a:r>
              <a:rPr lang="en-ID" sz="1200" dirty="0" err="1"/>
              <a:t>Numerik</a:t>
            </a:r>
            <a:endParaRPr sz="1200" dirty="0">
              <a:solidFill>
                <a:schemeClr val="tx1"/>
              </a:solidFill>
              <a:latin typeface="Arial "/>
              <a:ea typeface="Rubik"/>
              <a:cs typeface="Rubik"/>
              <a:sym typeface="Rubik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A99599-9F3F-1BBD-4DF4-EF23EAEE08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4759" y="1504376"/>
            <a:ext cx="3607912" cy="2880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3C226C-58DF-9087-8D56-F19864173F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328" y="912550"/>
            <a:ext cx="4613687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20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2194</Words>
  <Application>Microsoft Office PowerPoint</Application>
  <PresentationFormat>On-screen Show (16:9)</PresentationFormat>
  <Paragraphs>136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Rubik Light</vt:lpstr>
      <vt:lpstr>Rubik</vt:lpstr>
      <vt:lpstr>Arial </vt:lpstr>
      <vt:lpstr>Rubik SemiBold</vt:lpstr>
      <vt:lpstr>Wingdings</vt:lpstr>
      <vt:lpstr>Rubik Medium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Disya Ariza</cp:lastModifiedBy>
  <cp:revision>43</cp:revision>
  <dcterms:modified xsi:type="dcterms:W3CDTF">2025-10-07T09:27:23Z</dcterms:modified>
</cp:coreProperties>
</file>