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65" r:id="rId4"/>
    <p:sldId id="266" r:id="rId5"/>
    <p:sldId id="269" r:id="rId6"/>
    <p:sldId id="289" r:id="rId7"/>
    <p:sldId id="290" r:id="rId8"/>
    <p:sldId id="291" r:id="rId9"/>
    <p:sldId id="292" r:id="rId10"/>
    <p:sldId id="258" r:id="rId11"/>
    <p:sldId id="275" r:id="rId12"/>
    <p:sldId id="293" r:id="rId13"/>
    <p:sldId id="294" r:id="rId14"/>
  </p:sldIdLst>
  <p:sldSz cx="9144000" cy="5143500" type="screen16x9"/>
  <p:notesSz cx="6858000" cy="9144000"/>
  <p:embeddedFontLst>
    <p:embeddedFont>
      <p:font typeface="Quicksand" panose="020B0604020202020204" charset="0"/>
      <p:regular r:id="rId16"/>
      <p:bold r:id="rId17"/>
    </p:embeddedFont>
    <p:embeddedFont>
      <p:font typeface="Tenor San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501DD-FD2D-47C2-BEEB-C387BF2F1565}">
  <a:tblStyle styleId="{317501DD-FD2D-47C2-BEEB-C387BF2F1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81f707b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81f707b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ee71bed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ee71bed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03ac8c684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03ac8c684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E6CA329A-9A2A-3695-67DB-BB49B404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03ac8c684_0_589:notes">
            <a:extLst>
              <a:ext uri="{FF2B5EF4-FFF2-40B4-BE49-F238E27FC236}">
                <a16:creationId xmlns:a16="http://schemas.microsoft.com/office/drawing/2014/main" id="{42366065-B044-7D51-5097-72613ED33C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03ac8c684_0_589:notes">
            <a:extLst>
              <a:ext uri="{FF2B5EF4-FFF2-40B4-BE49-F238E27FC236}">
                <a16:creationId xmlns:a16="http://schemas.microsoft.com/office/drawing/2014/main" id="{389F7164-4924-532A-CE57-1263A2FD7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68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F2CA2145-D8B8-958F-8ED4-652E877E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03ac8c684_0_589:notes">
            <a:extLst>
              <a:ext uri="{FF2B5EF4-FFF2-40B4-BE49-F238E27FC236}">
                <a16:creationId xmlns:a16="http://schemas.microsoft.com/office/drawing/2014/main" id="{430AD8E8-DA06-A601-96F6-14593D8F1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03ac8c684_0_589:notes">
            <a:extLst>
              <a:ext uri="{FF2B5EF4-FFF2-40B4-BE49-F238E27FC236}">
                <a16:creationId xmlns:a16="http://schemas.microsoft.com/office/drawing/2014/main" id="{6DFB288D-ADE6-C1C3-833E-6F1961836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42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e81f707bc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e81f707bc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eee71bed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eee71bed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eee71be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eee71be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e8f75429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be8f75429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>
          <a:extLst>
            <a:ext uri="{FF2B5EF4-FFF2-40B4-BE49-F238E27FC236}">
              <a16:creationId xmlns:a16="http://schemas.microsoft.com/office/drawing/2014/main" id="{6B67BEE6-0E73-F10C-7002-13A3D227A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e8f754290_0_277:notes">
            <a:extLst>
              <a:ext uri="{FF2B5EF4-FFF2-40B4-BE49-F238E27FC236}">
                <a16:creationId xmlns:a16="http://schemas.microsoft.com/office/drawing/2014/main" id="{FE0E403D-3A5E-1820-AD4C-8BA2E261B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e8f754290_0_277:notes">
            <a:extLst>
              <a:ext uri="{FF2B5EF4-FFF2-40B4-BE49-F238E27FC236}">
                <a16:creationId xmlns:a16="http://schemas.microsoft.com/office/drawing/2014/main" id="{552C7215-E25B-1C30-3507-EBFCA8FC80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>
          <a:extLst>
            <a:ext uri="{FF2B5EF4-FFF2-40B4-BE49-F238E27FC236}">
              <a16:creationId xmlns:a16="http://schemas.microsoft.com/office/drawing/2014/main" id="{5EBDA884-6469-7182-9A03-6DCEADF8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e8f754290_0_375:notes">
            <a:extLst>
              <a:ext uri="{FF2B5EF4-FFF2-40B4-BE49-F238E27FC236}">
                <a16:creationId xmlns:a16="http://schemas.microsoft.com/office/drawing/2014/main" id="{0275AEB7-1BC7-EB1E-8039-4E3E8AD26A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be8f754290_0_375:notes">
            <a:extLst>
              <a:ext uri="{FF2B5EF4-FFF2-40B4-BE49-F238E27FC236}">
                <a16:creationId xmlns:a16="http://schemas.microsoft.com/office/drawing/2014/main" id="{1C54303F-3C41-E692-5B41-02D607A5B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28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>
          <a:extLst>
            <a:ext uri="{FF2B5EF4-FFF2-40B4-BE49-F238E27FC236}">
              <a16:creationId xmlns:a16="http://schemas.microsoft.com/office/drawing/2014/main" id="{C04887B2-EA2B-9BAE-1402-31C6FC00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e8f754290_0_277:notes">
            <a:extLst>
              <a:ext uri="{FF2B5EF4-FFF2-40B4-BE49-F238E27FC236}">
                <a16:creationId xmlns:a16="http://schemas.microsoft.com/office/drawing/2014/main" id="{86921181-0986-A201-D1D7-3CED18AFE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e8f754290_0_277:notes">
            <a:extLst>
              <a:ext uri="{FF2B5EF4-FFF2-40B4-BE49-F238E27FC236}">
                <a16:creationId xmlns:a16="http://schemas.microsoft.com/office/drawing/2014/main" id="{15A5E0AF-5CCF-9B7A-1790-6307F9510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9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>
          <a:extLst>
            <a:ext uri="{FF2B5EF4-FFF2-40B4-BE49-F238E27FC236}">
              <a16:creationId xmlns:a16="http://schemas.microsoft.com/office/drawing/2014/main" id="{0FC77B65-ED04-26E4-92BC-DDE2B26D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e8f754290_0_277:notes">
            <a:extLst>
              <a:ext uri="{FF2B5EF4-FFF2-40B4-BE49-F238E27FC236}">
                <a16:creationId xmlns:a16="http://schemas.microsoft.com/office/drawing/2014/main" id="{7A9A5288-169F-AFA8-B0BC-B87AD4E6D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e8f754290_0_277:notes">
            <a:extLst>
              <a:ext uri="{FF2B5EF4-FFF2-40B4-BE49-F238E27FC236}">
                <a16:creationId xmlns:a16="http://schemas.microsoft.com/office/drawing/2014/main" id="{98D2D0B1-E805-6736-9301-D3C228B719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28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07275"/>
            <a:ext cx="77040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21200"/>
            <a:ext cx="2258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1729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2520575"/>
            <a:ext cx="28080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425664" y="1921950"/>
            <a:ext cx="1811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sz="2200"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425664" y="2951853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3666458" y="1921950"/>
            <a:ext cx="1811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sz="2200"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3666458" y="2951853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425651" y="3324346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3666450" y="3324346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5907254" y="1921950"/>
            <a:ext cx="1811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sz="2200"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5907254" y="2951853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5907250" y="3324346"/>
            <a:ext cx="18111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720000" y="2260875"/>
            <a:ext cx="39093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5483750" y="1729500"/>
            <a:ext cx="294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5264100" y="2520475"/>
            <a:ext cx="31599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1"/>
          </p:nvPr>
        </p:nvSpPr>
        <p:spPr>
          <a:xfrm>
            <a:off x="720000" y="1999150"/>
            <a:ext cx="22113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2"/>
          </p:nvPr>
        </p:nvSpPr>
        <p:spPr>
          <a:xfrm>
            <a:off x="720000" y="2383650"/>
            <a:ext cx="22113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ubTitle" idx="3"/>
          </p:nvPr>
        </p:nvSpPr>
        <p:spPr>
          <a:xfrm>
            <a:off x="720000" y="3399550"/>
            <a:ext cx="22113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4"/>
          </p:nvPr>
        </p:nvSpPr>
        <p:spPr>
          <a:xfrm>
            <a:off x="720000" y="3784150"/>
            <a:ext cx="22113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5"/>
          </p:nvPr>
        </p:nvSpPr>
        <p:spPr>
          <a:xfrm>
            <a:off x="3483214" y="1999150"/>
            <a:ext cx="21945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6"/>
          </p:nvPr>
        </p:nvSpPr>
        <p:spPr>
          <a:xfrm>
            <a:off x="3483214" y="2383650"/>
            <a:ext cx="21945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7"/>
          </p:nvPr>
        </p:nvSpPr>
        <p:spPr>
          <a:xfrm>
            <a:off x="3483214" y="3399550"/>
            <a:ext cx="21945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8"/>
          </p:nvPr>
        </p:nvSpPr>
        <p:spPr>
          <a:xfrm>
            <a:off x="3483214" y="3784150"/>
            <a:ext cx="21945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9"/>
          </p:nvPr>
        </p:nvSpPr>
        <p:spPr>
          <a:xfrm>
            <a:off x="6229625" y="1999150"/>
            <a:ext cx="21945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3"/>
          </p:nvPr>
        </p:nvSpPr>
        <p:spPr>
          <a:xfrm>
            <a:off x="6229625" y="2383650"/>
            <a:ext cx="21945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4"/>
          </p:nvPr>
        </p:nvSpPr>
        <p:spPr>
          <a:xfrm>
            <a:off x="6229625" y="3399550"/>
            <a:ext cx="21945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5"/>
          </p:nvPr>
        </p:nvSpPr>
        <p:spPr>
          <a:xfrm>
            <a:off x="6229625" y="3784150"/>
            <a:ext cx="21945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5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disya-nurul-ariza-2279a22b6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yaAriza/sertifikat-disya/blob/main/SERTIFIKAT%20BNSP%20ANALIS%20PROGRAM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isyaAriza/sertifikat-disya/blob/main/Sertifikat_DISYA%20NURUL%20ARIZA_Associate%20Data%20Scientist%20Certification.pdf" TargetMode="External"/><Relationship Id="rId5" Type="http://schemas.openxmlformats.org/officeDocument/2006/relationships/hyperlink" Target="https://github.com/DisyaAriza/sertifikat-disya/blob/main/SERTIFIKAT%20BNSP%20DATABASE%20PROGRAMMER.pdf" TargetMode="External"/><Relationship Id="rId4" Type="http://schemas.openxmlformats.org/officeDocument/2006/relationships/hyperlink" Target="https://github.com/DisyaAriza/sertifikat-disya/blob/main/TOEFL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syaaarizaaa24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jpg"/><Relationship Id="rId4" Type="http://schemas.openxmlformats.org/officeDocument/2006/relationships/hyperlink" Target="http://www.linkedin.com/in/disya-nurul-ariza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330/jurteksi.v11i1.355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10.33330/jurteksi.v11i1.35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32"/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32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32"/>
          <p:cNvSpPr/>
          <p:nvPr/>
        </p:nvSpPr>
        <p:spPr>
          <a:xfrm>
            <a:off x="7281500" y="1781400"/>
            <a:ext cx="959400" cy="95940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ctrTitle"/>
          </p:nvPr>
        </p:nvSpPr>
        <p:spPr>
          <a:xfrm>
            <a:off x="703980" y="896628"/>
            <a:ext cx="77040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3600" b="1" dirty="0"/>
            </a:br>
            <a:r>
              <a:rPr lang="en-ID" sz="3600" b="1" dirty="0">
                <a:latin typeface="Tenor Sans"/>
                <a:ea typeface="Tenor Sans"/>
                <a:cs typeface="Tenor Sans"/>
                <a:sym typeface="Tenor Sans"/>
              </a:rPr>
              <a:t>PORTOFOLIO</a:t>
            </a:r>
          </a:p>
        </p:txBody>
      </p:sp>
      <p:grpSp>
        <p:nvGrpSpPr>
          <p:cNvPr id="148" name="Google Shape;148;p32"/>
          <p:cNvGrpSpPr/>
          <p:nvPr/>
        </p:nvGrpSpPr>
        <p:grpSpPr>
          <a:xfrm>
            <a:off x="5187767" y="1781399"/>
            <a:ext cx="3544654" cy="3431493"/>
            <a:chOff x="3327250" y="2855813"/>
            <a:chExt cx="1566975" cy="1516950"/>
          </a:xfrm>
        </p:grpSpPr>
        <p:sp>
          <p:nvSpPr>
            <p:cNvPr id="149" name="Google Shape;149;p32"/>
            <p:cNvSpPr/>
            <p:nvPr/>
          </p:nvSpPr>
          <p:spPr>
            <a:xfrm>
              <a:off x="3735875" y="2880838"/>
              <a:ext cx="494550" cy="130950"/>
            </a:xfrm>
            <a:custGeom>
              <a:avLst/>
              <a:gdLst/>
              <a:ahLst/>
              <a:cxnLst/>
              <a:rect l="l" t="t" r="r" b="b"/>
              <a:pathLst>
                <a:path w="19782" h="5238" fill="none" extrusionOk="0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w="11675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3327250" y="2910863"/>
              <a:ext cx="1566975" cy="1461900"/>
            </a:xfrm>
            <a:custGeom>
              <a:avLst/>
              <a:gdLst/>
              <a:ahLst/>
              <a:cxnLst/>
              <a:rect l="l" t="t" r="r" b="b"/>
              <a:pathLst>
                <a:path w="62679" h="58476" fill="none" extrusionOk="0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w="7500" cap="flat" cmpd="sng">
              <a:solidFill>
                <a:srgbClr val="4B4F5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3735875" y="2880838"/>
              <a:ext cx="494550" cy="130950"/>
            </a:xfrm>
            <a:custGeom>
              <a:avLst/>
              <a:gdLst/>
              <a:ahLst/>
              <a:cxnLst/>
              <a:rect l="l" t="t" r="r" b="b"/>
              <a:pathLst>
                <a:path w="19782" h="5238" fill="none" extrusionOk="0">
                  <a:moveTo>
                    <a:pt x="19782" y="1201"/>
                  </a:moveTo>
                  <a:cubicBezTo>
                    <a:pt x="12943" y="0"/>
                    <a:pt x="5838" y="1435"/>
                    <a:pt x="1" y="5237"/>
                  </a:cubicBezTo>
                </a:path>
              </a:pathLst>
            </a:custGeom>
            <a:noFill/>
            <a:ln w="19050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3327250" y="2910863"/>
              <a:ext cx="1566975" cy="1461900"/>
            </a:xfrm>
            <a:custGeom>
              <a:avLst/>
              <a:gdLst/>
              <a:ahLst/>
              <a:cxnLst/>
              <a:rect l="l" t="t" r="r" b="b"/>
              <a:pathLst>
                <a:path w="62679" h="58476" fill="none" extrusionOk="0">
                  <a:moveTo>
                    <a:pt x="16346" y="4036"/>
                  </a:moveTo>
                  <a:cubicBezTo>
                    <a:pt x="13344" y="5971"/>
                    <a:pt x="10675" y="8540"/>
                    <a:pt x="8540" y="11709"/>
                  </a:cubicBezTo>
                  <a:cubicBezTo>
                    <a:pt x="1" y="24284"/>
                    <a:pt x="3336" y="41430"/>
                    <a:pt x="15912" y="49936"/>
                  </a:cubicBezTo>
                  <a:cubicBezTo>
                    <a:pt x="28521" y="58475"/>
                    <a:pt x="45633" y="55173"/>
                    <a:pt x="54173" y="42564"/>
                  </a:cubicBezTo>
                  <a:cubicBezTo>
                    <a:pt x="62679" y="29955"/>
                    <a:pt x="59376" y="12843"/>
                    <a:pt x="46801" y="4303"/>
                  </a:cubicBezTo>
                  <a:cubicBezTo>
                    <a:pt x="43465" y="2068"/>
                    <a:pt x="39829" y="634"/>
                    <a:pt x="36127" y="0"/>
                  </a:cubicBezTo>
                </a:path>
              </a:pathLst>
            </a:custGeom>
            <a:noFill/>
            <a:ln w="7500" cap="flat" cmpd="sng">
              <a:solidFill>
                <a:srgbClr val="4B4F5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4186200" y="2972563"/>
              <a:ext cx="639650" cy="1240075"/>
            </a:xfrm>
            <a:custGeom>
              <a:avLst/>
              <a:gdLst/>
              <a:ahLst/>
              <a:cxnLst/>
              <a:rect l="l" t="t" r="r" b="b"/>
              <a:pathLst>
                <a:path w="25586" h="49603" fill="none" extrusionOk="0">
                  <a:moveTo>
                    <a:pt x="1" y="49603"/>
                  </a:moveTo>
                  <a:cubicBezTo>
                    <a:pt x="6972" y="48769"/>
                    <a:pt x="13577" y="45033"/>
                    <a:pt x="17813" y="38762"/>
                  </a:cubicBezTo>
                  <a:cubicBezTo>
                    <a:pt x="25586" y="27253"/>
                    <a:pt x="22583" y="11609"/>
                    <a:pt x="11075" y="3837"/>
                  </a:cubicBezTo>
                  <a:cubicBezTo>
                    <a:pt x="8206" y="1902"/>
                    <a:pt x="5071" y="634"/>
                    <a:pt x="1869" y="1"/>
                  </a:cubicBezTo>
                </a:path>
              </a:pathLst>
            </a:custGeom>
            <a:noFill/>
            <a:ln w="19050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3396475" y="2925038"/>
              <a:ext cx="836450" cy="1305950"/>
            </a:xfrm>
            <a:custGeom>
              <a:avLst/>
              <a:gdLst/>
              <a:ahLst/>
              <a:cxnLst/>
              <a:rect l="l" t="t" r="r" b="b"/>
              <a:pathLst>
                <a:path w="33458" h="52238" fill="none" extrusionOk="0">
                  <a:moveTo>
                    <a:pt x="33458" y="1902"/>
                  </a:moveTo>
                  <a:cubicBezTo>
                    <a:pt x="23851" y="0"/>
                    <a:pt x="13610" y="3870"/>
                    <a:pt x="7773" y="12476"/>
                  </a:cubicBezTo>
                  <a:cubicBezTo>
                    <a:pt x="0" y="23984"/>
                    <a:pt x="3003" y="39595"/>
                    <a:pt x="14511" y="47401"/>
                  </a:cubicBezTo>
                  <a:cubicBezTo>
                    <a:pt x="19714" y="50903"/>
                    <a:pt x="25785" y="52238"/>
                    <a:pt x="31590" y="51504"/>
                  </a:cubicBezTo>
                </a:path>
              </a:pathLst>
            </a:custGeom>
            <a:noFill/>
            <a:ln w="7500" cap="flat" cmpd="sng">
              <a:solidFill>
                <a:srgbClr val="4B4F5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3725875" y="2973388"/>
              <a:ext cx="1024925" cy="1255100"/>
            </a:xfrm>
            <a:custGeom>
              <a:avLst/>
              <a:gdLst/>
              <a:ahLst/>
              <a:cxnLst/>
              <a:rect l="l" t="t" r="r" b="b"/>
              <a:pathLst>
                <a:path w="40997" h="50204" fill="none" extrusionOk="0">
                  <a:moveTo>
                    <a:pt x="2802" y="43265"/>
                  </a:moveTo>
                  <a:cubicBezTo>
                    <a:pt x="13110" y="50204"/>
                    <a:pt x="27086" y="47502"/>
                    <a:pt x="34025" y="37228"/>
                  </a:cubicBezTo>
                  <a:cubicBezTo>
                    <a:pt x="40996" y="26954"/>
                    <a:pt x="38294" y="12977"/>
                    <a:pt x="28020" y="6005"/>
                  </a:cubicBezTo>
                  <a:cubicBezTo>
                    <a:pt x="19147" y="1"/>
                    <a:pt x="7506" y="1202"/>
                    <a:pt x="0" y="8240"/>
                  </a:cubicBezTo>
                </a:path>
              </a:pathLst>
            </a:custGeom>
            <a:noFill/>
            <a:ln w="7500" cap="flat" cmpd="sng">
              <a:solidFill>
                <a:srgbClr val="4B4F5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3471525" y="3179388"/>
              <a:ext cx="324425" cy="875650"/>
            </a:xfrm>
            <a:custGeom>
              <a:avLst/>
              <a:gdLst/>
              <a:ahLst/>
              <a:cxnLst/>
              <a:rect l="l" t="t" r="r" b="b"/>
              <a:pathLst>
                <a:path w="12977" h="35026" fill="none" extrusionOk="0">
                  <a:moveTo>
                    <a:pt x="10174" y="0"/>
                  </a:moveTo>
                  <a:cubicBezTo>
                    <a:pt x="9007" y="1101"/>
                    <a:pt x="7906" y="2369"/>
                    <a:pt x="6972" y="3803"/>
                  </a:cubicBezTo>
                  <a:cubicBezTo>
                    <a:pt x="1" y="14077"/>
                    <a:pt x="2702" y="28054"/>
                    <a:pt x="12976" y="35025"/>
                  </a:cubicBezTo>
                </a:path>
              </a:pathLst>
            </a:custGeom>
            <a:noFill/>
            <a:ln w="19050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4681550" y="3399338"/>
              <a:ext cx="77575" cy="67975"/>
            </a:xfrm>
            <a:custGeom>
              <a:avLst/>
              <a:gdLst/>
              <a:ahLst/>
              <a:cxnLst/>
              <a:rect l="l" t="t" r="r" b="b"/>
              <a:pathLst>
                <a:path w="3103" h="2719" extrusionOk="0">
                  <a:moveTo>
                    <a:pt x="1533" y="0"/>
                  </a:moveTo>
                  <a:cubicBezTo>
                    <a:pt x="1097" y="0"/>
                    <a:pt x="671" y="214"/>
                    <a:pt x="401" y="609"/>
                  </a:cubicBezTo>
                  <a:cubicBezTo>
                    <a:pt x="1" y="1209"/>
                    <a:pt x="168" y="2043"/>
                    <a:pt x="768" y="2477"/>
                  </a:cubicBezTo>
                  <a:cubicBezTo>
                    <a:pt x="1007" y="2640"/>
                    <a:pt x="1274" y="2718"/>
                    <a:pt x="1538" y="2718"/>
                  </a:cubicBezTo>
                  <a:cubicBezTo>
                    <a:pt x="1974" y="2718"/>
                    <a:pt x="2399" y="2505"/>
                    <a:pt x="2669" y="2110"/>
                  </a:cubicBezTo>
                  <a:cubicBezTo>
                    <a:pt x="3103" y="1510"/>
                    <a:pt x="2936" y="642"/>
                    <a:pt x="2302" y="242"/>
                  </a:cubicBezTo>
                  <a:cubicBezTo>
                    <a:pt x="2064" y="79"/>
                    <a:pt x="1796" y="0"/>
                    <a:pt x="153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3523225" y="3424113"/>
              <a:ext cx="77575" cy="67625"/>
            </a:xfrm>
            <a:custGeom>
              <a:avLst/>
              <a:gdLst/>
              <a:ahLst/>
              <a:cxnLst/>
              <a:rect l="l" t="t" r="r" b="b"/>
              <a:pathLst>
                <a:path w="3103" h="2705" extrusionOk="0">
                  <a:moveTo>
                    <a:pt x="1583" y="0"/>
                  </a:moveTo>
                  <a:cubicBezTo>
                    <a:pt x="1141" y="0"/>
                    <a:pt x="708" y="206"/>
                    <a:pt x="434" y="585"/>
                  </a:cubicBezTo>
                  <a:cubicBezTo>
                    <a:pt x="1" y="1219"/>
                    <a:pt x="167" y="2053"/>
                    <a:pt x="801" y="2487"/>
                  </a:cubicBezTo>
                  <a:cubicBezTo>
                    <a:pt x="1035" y="2634"/>
                    <a:pt x="1296" y="2705"/>
                    <a:pt x="1553" y="2705"/>
                  </a:cubicBezTo>
                  <a:cubicBezTo>
                    <a:pt x="1991" y="2705"/>
                    <a:pt x="2417" y="2499"/>
                    <a:pt x="2669" y="2120"/>
                  </a:cubicBezTo>
                  <a:cubicBezTo>
                    <a:pt x="3103" y="1486"/>
                    <a:pt x="2936" y="652"/>
                    <a:pt x="2336" y="218"/>
                  </a:cubicBezTo>
                  <a:cubicBezTo>
                    <a:pt x="2102" y="71"/>
                    <a:pt x="1841" y="0"/>
                    <a:pt x="158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3345600" y="3389213"/>
              <a:ext cx="38400" cy="34050"/>
            </a:xfrm>
            <a:custGeom>
              <a:avLst/>
              <a:gdLst/>
              <a:ahLst/>
              <a:cxnLst/>
              <a:rect l="l" t="t" r="r" b="b"/>
              <a:pathLst>
                <a:path w="1536" h="1362" extrusionOk="0">
                  <a:moveTo>
                    <a:pt x="760" y="1"/>
                  </a:moveTo>
                  <a:cubicBezTo>
                    <a:pt x="542" y="1"/>
                    <a:pt x="326" y="105"/>
                    <a:pt x="201" y="313"/>
                  </a:cubicBezTo>
                  <a:cubicBezTo>
                    <a:pt x="1" y="614"/>
                    <a:pt x="67" y="1047"/>
                    <a:pt x="401" y="1247"/>
                  </a:cubicBezTo>
                  <a:cubicBezTo>
                    <a:pt x="516" y="1324"/>
                    <a:pt x="651" y="1362"/>
                    <a:pt x="785" y="1362"/>
                  </a:cubicBezTo>
                  <a:cubicBezTo>
                    <a:pt x="1000" y="1362"/>
                    <a:pt x="1212" y="1265"/>
                    <a:pt x="1335" y="1081"/>
                  </a:cubicBezTo>
                  <a:cubicBezTo>
                    <a:pt x="1535" y="747"/>
                    <a:pt x="1468" y="347"/>
                    <a:pt x="1135" y="113"/>
                  </a:cubicBezTo>
                  <a:cubicBezTo>
                    <a:pt x="1022" y="38"/>
                    <a:pt x="891" y="1"/>
                    <a:pt x="76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3529900" y="3622363"/>
              <a:ext cx="41725" cy="36400"/>
            </a:xfrm>
            <a:custGeom>
              <a:avLst/>
              <a:gdLst/>
              <a:ahLst/>
              <a:cxnLst/>
              <a:rect l="l" t="t" r="r" b="b"/>
              <a:pathLst>
                <a:path w="1669" h="1456" extrusionOk="0">
                  <a:moveTo>
                    <a:pt x="861" y="0"/>
                  </a:moveTo>
                  <a:cubicBezTo>
                    <a:pt x="620" y="0"/>
                    <a:pt x="381" y="117"/>
                    <a:pt x="234" y="327"/>
                  </a:cubicBezTo>
                  <a:cubicBezTo>
                    <a:pt x="1" y="661"/>
                    <a:pt x="101" y="1095"/>
                    <a:pt x="434" y="1328"/>
                  </a:cubicBezTo>
                  <a:cubicBezTo>
                    <a:pt x="558" y="1415"/>
                    <a:pt x="700" y="1455"/>
                    <a:pt x="841" y="1455"/>
                  </a:cubicBezTo>
                  <a:cubicBezTo>
                    <a:pt x="1082" y="1455"/>
                    <a:pt x="1321" y="1338"/>
                    <a:pt x="1468" y="1128"/>
                  </a:cubicBezTo>
                  <a:cubicBezTo>
                    <a:pt x="1668" y="794"/>
                    <a:pt x="1602" y="361"/>
                    <a:pt x="1268" y="127"/>
                  </a:cubicBezTo>
                  <a:cubicBezTo>
                    <a:pt x="1144" y="41"/>
                    <a:pt x="1003" y="0"/>
                    <a:pt x="86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3554925" y="3777938"/>
              <a:ext cx="76750" cy="67975"/>
            </a:xfrm>
            <a:custGeom>
              <a:avLst/>
              <a:gdLst/>
              <a:ahLst/>
              <a:cxnLst/>
              <a:rect l="l" t="t" r="r" b="b"/>
              <a:pathLst>
                <a:path w="3070" h="2719" extrusionOk="0">
                  <a:moveTo>
                    <a:pt x="1532" y="1"/>
                  </a:moveTo>
                  <a:cubicBezTo>
                    <a:pt x="1096" y="1"/>
                    <a:pt x="671" y="214"/>
                    <a:pt x="401" y="609"/>
                  </a:cubicBezTo>
                  <a:cubicBezTo>
                    <a:pt x="0" y="1210"/>
                    <a:pt x="134" y="2077"/>
                    <a:pt x="767" y="2477"/>
                  </a:cubicBezTo>
                  <a:cubicBezTo>
                    <a:pt x="1006" y="2641"/>
                    <a:pt x="1274" y="2719"/>
                    <a:pt x="1537" y="2719"/>
                  </a:cubicBezTo>
                  <a:cubicBezTo>
                    <a:pt x="1973" y="2719"/>
                    <a:pt x="2399" y="2505"/>
                    <a:pt x="2669" y="2110"/>
                  </a:cubicBezTo>
                  <a:cubicBezTo>
                    <a:pt x="3069" y="1510"/>
                    <a:pt x="2902" y="642"/>
                    <a:pt x="2302" y="242"/>
                  </a:cubicBezTo>
                  <a:cubicBezTo>
                    <a:pt x="2063" y="79"/>
                    <a:pt x="1796" y="1"/>
                    <a:pt x="153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4821650" y="3386713"/>
              <a:ext cx="40050" cy="34850"/>
            </a:xfrm>
            <a:custGeom>
              <a:avLst/>
              <a:gdLst/>
              <a:ahLst/>
              <a:cxnLst/>
              <a:rect l="l" t="t" r="r" b="b"/>
              <a:pathLst>
                <a:path w="1602" h="1394" extrusionOk="0">
                  <a:moveTo>
                    <a:pt x="792" y="1"/>
                  </a:moveTo>
                  <a:cubicBezTo>
                    <a:pt x="571" y="1"/>
                    <a:pt x="347" y="105"/>
                    <a:pt x="201" y="313"/>
                  </a:cubicBezTo>
                  <a:cubicBezTo>
                    <a:pt x="1" y="614"/>
                    <a:pt x="67" y="1047"/>
                    <a:pt x="401" y="1281"/>
                  </a:cubicBezTo>
                  <a:cubicBezTo>
                    <a:pt x="514" y="1356"/>
                    <a:pt x="650" y="1393"/>
                    <a:pt x="786" y="1393"/>
                  </a:cubicBezTo>
                  <a:cubicBezTo>
                    <a:pt x="1014" y="1393"/>
                    <a:pt x="1243" y="1289"/>
                    <a:pt x="1368" y="1081"/>
                  </a:cubicBezTo>
                  <a:cubicBezTo>
                    <a:pt x="1602" y="780"/>
                    <a:pt x="1502" y="347"/>
                    <a:pt x="1168" y="113"/>
                  </a:cubicBezTo>
                  <a:cubicBezTo>
                    <a:pt x="1056" y="38"/>
                    <a:pt x="924" y="1"/>
                    <a:pt x="79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3936850" y="3763138"/>
              <a:ext cx="431175" cy="179325"/>
            </a:xfrm>
            <a:custGeom>
              <a:avLst/>
              <a:gdLst/>
              <a:ahLst/>
              <a:cxnLst/>
              <a:rect l="l" t="t" r="r" b="b"/>
              <a:pathLst>
                <a:path w="17247" h="7173" fill="none" extrusionOk="0">
                  <a:moveTo>
                    <a:pt x="1" y="3336"/>
                  </a:moveTo>
                  <a:cubicBezTo>
                    <a:pt x="5705" y="7172"/>
                    <a:pt x="13410" y="5671"/>
                    <a:pt x="17246" y="0"/>
                  </a:cubicBezTo>
                </a:path>
              </a:pathLst>
            </a:custGeom>
            <a:noFill/>
            <a:ln w="41700" cap="flat" cmpd="sng">
              <a:solidFill>
                <a:srgbClr val="CC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3402305" y="2884160"/>
              <a:ext cx="494582" cy="491669"/>
            </a:xfrm>
            <a:custGeom>
              <a:avLst/>
              <a:gdLst/>
              <a:ahLst/>
              <a:cxnLst/>
              <a:rect l="l" t="t" r="r" b="b"/>
              <a:pathLst>
                <a:path w="28355" h="28188" fill="none" extrusionOk="0">
                  <a:moveTo>
                    <a:pt x="1" y="1"/>
                  </a:moveTo>
                  <a:lnTo>
                    <a:pt x="28354" y="28188"/>
                  </a:lnTo>
                </a:path>
              </a:pathLst>
            </a:custGeom>
            <a:noFill/>
            <a:ln w="11675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4249575" y="2855813"/>
              <a:ext cx="427000" cy="426175"/>
            </a:xfrm>
            <a:custGeom>
              <a:avLst/>
              <a:gdLst/>
              <a:ahLst/>
              <a:cxnLst/>
              <a:rect l="l" t="t" r="r" b="b"/>
              <a:pathLst>
                <a:path w="17080" h="17047" fill="none" extrusionOk="0">
                  <a:moveTo>
                    <a:pt x="14745" y="12710"/>
                  </a:moveTo>
                  <a:cubicBezTo>
                    <a:pt x="17080" y="9274"/>
                    <a:pt x="16179" y="4637"/>
                    <a:pt x="12743" y="2302"/>
                  </a:cubicBezTo>
                  <a:cubicBezTo>
                    <a:pt x="9307" y="1"/>
                    <a:pt x="4637" y="868"/>
                    <a:pt x="2336" y="4304"/>
                  </a:cubicBezTo>
                  <a:cubicBezTo>
                    <a:pt x="1" y="7739"/>
                    <a:pt x="901" y="12409"/>
                    <a:pt x="4337" y="14711"/>
                  </a:cubicBezTo>
                  <a:cubicBezTo>
                    <a:pt x="7773" y="17046"/>
                    <a:pt x="12443" y="16145"/>
                    <a:pt x="14745" y="12710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4B4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2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2C436C6-79F0-5BB1-64A5-90139D158621}"/>
              </a:ext>
            </a:extLst>
          </p:cNvPr>
          <p:cNvSpPr/>
          <p:nvPr/>
        </p:nvSpPr>
        <p:spPr>
          <a:xfrm>
            <a:off x="5692125" y="2163678"/>
            <a:ext cx="2548538" cy="2547115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E8994C-3529-2596-F922-243E519B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980" y="2661373"/>
            <a:ext cx="3810719" cy="2189300"/>
          </a:xfrm>
        </p:spPr>
        <p:txBody>
          <a:bodyPr/>
          <a:lstStyle/>
          <a:p>
            <a:r>
              <a:rPr lang="en-US" sz="2000" dirty="0"/>
              <a:t>DISYA NURUL ARIZA</a:t>
            </a:r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📞 089528640636 |</a:t>
            </a:r>
          </a:p>
          <a:p>
            <a:r>
              <a:rPr lang="en-ID" dirty="0"/>
              <a:t>📧disyaaarizaaa24@gmail.com |</a:t>
            </a:r>
          </a:p>
          <a:p>
            <a:r>
              <a:rPr lang="en-ID" dirty="0"/>
              <a:t>🔗</a:t>
            </a:r>
            <a:r>
              <a:rPr lang="en-ID" dirty="0">
                <a:hlinkClick r:id="rId4"/>
              </a:rPr>
              <a:t> LinkedIn </a:t>
            </a:r>
            <a:r>
              <a:rPr lang="en-ID" dirty="0"/>
              <a:t>| 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4"/>
          <p:cNvCxnSpPr>
            <a:cxnSpLocks/>
          </p:cNvCxnSpPr>
          <p:nvPr/>
        </p:nvCxnSpPr>
        <p:spPr>
          <a:xfrm flipH="1">
            <a:off x="621500" y="1624263"/>
            <a:ext cx="7150" cy="32692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4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SERTIFIKASI RESMI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2"/>
          </p:nvPr>
        </p:nvSpPr>
        <p:spPr>
          <a:xfrm>
            <a:off x="720000" y="1599477"/>
            <a:ext cx="4782629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dirty="0"/>
              <a:t>✅ </a:t>
            </a:r>
            <a:r>
              <a:rPr lang="en-ID" sz="1600" b="1" dirty="0" err="1"/>
              <a:t>Sertifikat</a:t>
            </a:r>
            <a:r>
              <a:rPr lang="en-ID" sz="1600" b="1" dirty="0"/>
              <a:t> BNSP Analis Program</a:t>
            </a:r>
            <a:r>
              <a:rPr lang="en-ID" sz="1600" dirty="0"/>
              <a:t> – LSP Universitas Bina Sarana </a:t>
            </a:r>
            <a:r>
              <a:rPr lang="en-ID" sz="1600" dirty="0" err="1"/>
              <a:t>Informatika</a:t>
            </a:r>
            <a:endParaRPr lang="en-ID" sz="1600" dirty="0"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5"/>
          </p:nvPr>
        </p:nvSpPr>
        <p:spPr>
          <a:xfrm>
            <a:off x="1749786" y="2552745"/>
            <a:ext cx="2961752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>
                <a:hlinkClick r:id="rId3"/>
              </a:rPr>
              <a:t>🔗 </a:t>
            </a:r>
            <a:r>
              <a:rPr lang="en-ID" dirty="0" err="1">
                <a:solidFill>
                  <a:srgbClr val="0099FF"/>
                </a:solidFill>
                <a:hlinkClick r:id="rId3"/>
              </a:rPr>
              <a:t>Lihat</a:t>
            </a:r>
            <a:r>
              <a:rPr lang="en-ID" dirty="0">
                <a:solidFill>
                  <a:srgbClr val="0099FF"/>
                </a:solidFill>
                <a:hlinkClick r:id="rId3"/>
              </a:rPr>
              <a:t> </a:t>
            </a:r>
            <a:r>
              <a:rPr lang="en-ID" dirty="0" err="1">
                <a:solidFill>
                  <a:srgbClr val="0099FF"/>
                </a:solidFill>
                <a:hlinkClick r:id="rId3"/>
              </a:rPr>
              <a:t>Sertifikat</a:t>
            </a:r>
            <a:endParaRPr lang="en-ID" dirty="0">
              <a:solidFill>
                <a:srgbClr val="0099FF"/>
              </a:solidFill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subTitle" idx="7"/>
          </p:nvPr>
        </p:nvSpPr>
        <p:spPr>
          <a:xfrm>
            <a:off x="5729923" y="2256222"/>
            <a:ext cx="3040586" cy="490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200" i="1" dirty="0"/>
              <a:t>(</a:t>
            </a:r>
            <a:r>
              <a:rPr lang="en-ID" sz="1200" i="1" dirty="0" err="1"/>
              <a:t>Februari</a:t>
            </a:r>
            <a:r>
              <a:rPr lang="en-ID" sz="1200" i="1" dirty="0"/>
              <a:t> 2025)</a:t>
            </a:r>
            <a:endParaRPr lang="en-ID" sz="1200"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8"/>
          </p:nvPr>
        </p:nvSpPr>
        <p:spPr>
          <a:xfrm>
            <a:off x="5593979" y="1648468"/>
            <a:ext cx="3025946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dirty="0"/>
              <a:t>✅ </a:t>
            </a:r>
            <a:r>
              <a:rPr lang="en-ID" sz="1600" b="1" dirty="0" err="1"/>
              <a:t>Sertifikat</a:t>
            </a:r>
            <a:r>
              <a:rPr lang="en-ID" sz="1600" b="1" dirty="0"/>
              <a:t> TOEFL (Skor: 480) - </a:t>
            </a:r>
            <a:r>
              <a:rPr lang="en-ID" sz="1600" dirty="0"/>
              <a:t>Lembaga Bahasa </a:t>
            </a:r>
          </a:p>
          <a:p>
            <a:endParaRPr lang="en-ID" sz="16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9"/>
          </p:nvPr>
        </p:nvSpPr>
        <p:spPr>
          <a:xfrm>
            <a:off x="5829831" y="2571750"/>
            <a:ext cx="2919603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>
                <a:hlinkClick r:id="rId4"/>
              </a:rPr>
              <a:t>🔗</a:t>
            </a:r>
            <a:r>
              <a:rPr lang="en-ID" dirty="0">
                <a:solidFill>
                  <a:srgbClr val="0099FF"/>
                </a:solidFill>
                <a:hlinkClick r:id="rId4"/>
              </a:rPr>
              <a:t> </a:t>
            </a:r>
            <a:r>
              <a:rPr lang="en-ID" dirty="0" err="1">
                <a:solidFill>
                  <a:srgbClr val="0099FF"/>
                </a:solidFill>
                <a:hlinkClick r:id="rId4"/>
              </a:rPr>
              <a:t>Lihat</a:t>
            </a:r>
            <a:r>
              <a:rPr lang="en-ID" dirty="0">
                <a:solidFill>
                  <a:srgbClr val="0099FF"/>
                </a:solidFill>
                <a:hlinkClick r:id="rId4"/>
              </a:rPr>
              <a:t> </a:t>
            </a:r>
            <a:r>
              <a:rPr lang="en-ID" dirty="0" err="1">
                <a:solidFill>
                  <a:srgbClr val="0099FF"/>
                </a:solidFill>
                <a:hlinkClick r:id="rId4"/>
              </a:rPr>
              <a:t>Sertifikat</a:t>
            </a:r>
            <a:endParaRPr lang="en-ID" dirty="0">
              <a:solidFill>
                <a:srgbClr val="0099FF"/>
              </a:solidFill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9;p34">
            <a:extLst>
              <a:ext uri="{FF2B5EF4-FFF2-40B4-BE49-F238E27FC236}">
                <a16:creationId xmlns:a16="http://schemas.microsoft.com/office/drawing/2014/main" id="{8F1C6348-3235-A780-F368-2E6B68AE4F68}"/>
              </a:ext>
            </a:extLst>
          </p:cNvPr>
          <p:cNvSpPr txBox="1">
            <a:spLocks/>
          </p:cNvSpPr>
          <p:nvPr/>
        </p:nvSpPr>
        <p:spPr>
          <a:xfrm>
            <a:off x="2068735" y="2261650"/>
            <a:ext cx="2604073" cy="18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enor Sans"/>
              <a:buNone/>
              <a:defRPr sz="2200" b="1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D" sz="1200" i="1" dirty="0"/>
              <a:t>(Januari 2025)</a:t>
            </a:r>
            <a:endParaRPr lang="en-ID" sz="1200" dirty="0"/>
          </a:p>
          <a:p>
            <a:pPr marL="0" indent="0">
              <a:spcAft>
                <a:spcPts val="1200"/>
              </a:spcAft>
            </a:pPr>
            <a:endParaRPr lang="en" sz="1200" dirty="0"/>
          </a:p>
        </p:txBody>
      </p:sp>
      <p:sp>
        <p:nvSpPr>
          <p:cNvPr id="7" name="Google Shape;204;p34">
            <a:extLst>
              <a:ext uri="{FF2B5EF4-FFF2-40B4-BE49-F238E27FC236}">
                <a16:creationId xmlns:a16="http://schemas.microsoft.com/office/drawing/2014/main" id="{14122139-DA0A-BD51-5308-C924E70F5BCF}"/>
              </a:ext>
            </a:extLst>
          </p:cNvPr>
          <p:cNvSpPr txBox="1">
            <a:spLocks/>
          </p:cNvSpPr>
          <p:nvPr/>
        </p:nvSpPr>
        <p:spPr>
          <a:xfrm>
            <a:off x="918507" y="3142964"/>
            <a:ext cx="4121801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nor Sans"/>
              <a:buNone/>
              <a:defRPr sz="1800" b="1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rPr lang="en-ID" sz="1600" dirty="0"/>
              <a:t>✅ </a:t>
            </a:r>
            <a:r>
              <a:rPr lang="en-ID" sz="1600" dirty="0" err="1"/>
              <a:t>Sertifikat</a:t>
            </a:r>
            <a:r>
              <a:rPr lang="en-ID" sz="1600" dirty="0"/>
              <a:t> BNSP Database Programmer – LSP </a:t>
            </a:r>
            <a:r>
              <a:rPr lang="en-ID" sz="1600" dirty="0" err="1"/>
              <a:t>Teknologi</a:t>
            </a:r>
            <a:r>
              <a:rPr lang="en-ID" sz="1600" dirty="0"/>
              <a:t> Digital</a:t>
            </a:r>
          </a:p>
        </p:txBody>
      </p:sp>
      <p:sp>
        <p:nvSpPr>
          <p:cNvPr id="9" name="Google Shape;209;p34">
            <a:extLst>
              <a:ext uri="{FF2B5EF4-FFF2-40B4-BE49-F238E27FC236}">
                <a16:creationId xmlns:a16="http://schemas.microsoft.com/office/drawing/2014/main" id="{BBB6B68B-FFCA-C1CB-4A38-01B0D8465AAD}"/>
              </a:ext>
            </a:extLst>
          </p:cNvPr>
          <p:cNvSpPr txBox="1">
            <a:spLocks/>
          </p:cNvSpPr>
          <p:nvPr/>
        </p:nvSpPr>
        <p:spPr>
          <a:xfrm>
            <a:off x="1988890" y="4213210"/>
            <a:ext cx="2604073" cy="18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enor Sans"/>
              <a:buNone/>
              <a:defRPr sz="2200" b="1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D" sz="1200" i="1" dirty="0"/>
              <a:t>(Juni 2025)</a:t>
            </a:r>
            <a:endParaRPr lang="en-ID" sz="1200" dirty="0"/>
          </a:p>
          <a:p>
            <a:pPr marL="0" indent="0">
              <a:spcAft>
                <a:spcPts val="1200"/>
              </a:spcAft>
            </a:pPr>
            <a:endParaRPr lang="en" sz="1200" dirty="0"/>
          </a:p>
        </p:txBody>
      </p:sp>
      <p:sp>
        <p:nvSpPr>
          <p:cNvPr id="11" name="Google Shape;207;p34">
            <a:extLst>
              <a:ext uri="{FF2B5EF4-FFF2-40B4-BE49-F238E27FC236}">
                <a16:creationId xmlns:a16="http://schemas.microsoft.com/office/drawing/2014/main" id="{59FB2B9D-B1B4-D833-F7D8-CE4C9016763B}"/>
              </a:ext>
            </a:extLst>
          </p:cNvPr>
          <p:cNvSpPr txBox="1">
            <a:spLocks/>
          </p:cNvSpPr>
          <p:nvPr/>
        </p:nvSpPr>
        <p:spPr>
          <a:xfrm>
            <a:off x="1749786" y="4514850"/>
            <a:ext cx="2961752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D" dirty="0">
                <a:solidFill>
                  <a:srgbClr val="0097A7"/>
                </a:solidFill>
                <a:hlinkClick r:id="rId5"/>
              </a:rPr>
              <a:t>🔗</a:t>
            </a:r>
            <a:r>
              <a:rPr lang="en-ID" dirty="0">
                <a:solidFill>
                  <a:srgbClr val="FF0000"/>
                </a:solidFill>
                <a:hlinkClick r:id="rId5"/>
              </a:rPr>
              <a:t> </a:t>
            </a:r>
            <a:r>
              <a:rPr lang="en-ID" dirty="0" err="1">
                <a:solidFill>
                  <a:srgbClr val="FF0000"/>
                </a:solidFill>
                <a:hlinkClick r:id="rId5"/>
              </a:rPr>
              <a:t>Lihat</a:t>
            </a:r>
            <a:r>
              <a:rPr lang="en-ID" dirty="0">
                <a:solidFill>
                  <a:srgbClr val="FF0000"/>
                </a:solidFill>
                <a:hlinkClick r:id="rId5"/>
              </a:rPr>
              <a:t> </a:t>
            </a:r>
            <a:r>
              <a:rPr lang="en-ID" dirty="0" err="1">
                <a:solidFill>
                  <a:srgbClr val="FF0000"/>
                </a:solidFill>
                <a:hlinkClick r:id="rId5"/>
              </a:rPr>
              <a:t>Sertifikat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" name="Google Shape;204;p34">
            <a:extLst>
              <a:ext uri="{FF2B5EF4-FFF2-40B4-BE49-F238E27FC236}">
                <a16:creationId xmlns:a16="http://schemas.microsoft.com/office/drawing/2014/main" id="{73D568D7-3BED-149D-0B4F-6171AB54303D}"/>
              </a:ext>
            </a:extLst>
          </p:cNvPr>
          <p:cNvSpPr txBox="1">
            <a:spLocks/>
          </p:cNvSpPr>
          <p:nvPr/>
        </p:nvSpPr>
        <p:spPr>
          <a:xfrm>
            <a:off x="4865948" y="3118178"/>
            <a:ext cx="4278052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nor Sans"/>
              <a:buNone/>
              <a:defRPr sz="1800" b="1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rPr lang="id-ID" sz="1600" dirty="0"/>
              <a:t>✅ </a:t>
            </a:r>
            <a:r>
              <a:rPr lang="id-ID" sz="1600" u="sng" dirty="0"/>
              <a:t>Surat Keterangan Kompeten Associate Data Scientist</a:t>
            </a:r>
            <a:r>
              <a:rPr lang="id-ID" sz="1600" dirty="0"/>
              <a:t> - Digital Talent Scholarship</a:t>
            </a:r>
            <a:endParaRPr lang="en-ID" sz="1600" dirty="0"/>
          </a:p>
          <a:p>
            <a:r>
              <a:rPr lang="id-ID" sz="1600" dirty="0"/>
              <a:t>       2025 (KOMDIGI)</a:t>
            </a:r>
            <a:br>
              <a:rPr lang="id-ID" sz="1600" dirty="0"/>
            </a:br>
            <a:endParaRPr lang="en-ID" sz="1600" dirty="0"/>
          </a:p>
        </p:txBody>
      </p:sp>
      <p:sp>
        <p:nvSpPr>
          <p:cNvPr id="3" name="Google Shape;207;p34">
            <a:extLst>
              <a:ext uri="{FF2B5EF4-FFF2-40B4-BE49-F238E27FC236}">
                <a16:creationId xmlns:a16="http://schemas.microsoft.com/office/drawing/2014/main" id="{D6107210-F81D-FD3B-A142-C6A9DFF67254}"/>
              </a:ext>
            </a:extLst>
          </p:cNvPr>
          <p:cNvSpPr txBox="1">
            <a:spLocks/>
          </p:cNvSpPr>
          <p:nvPr/>
        </p:nvSpPr>
        <p:spPr>
          <a:xfrm>
            <a:off x="5808757" y="4514850"/>
            <a:ext cx="2961752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D" dirty="0">
                <a:solidFill>
                  <a:srgbClr val="0097A7"/>
                </a:solidFill>
                <a:hlinkClick r:id="rId6"/>
              </a:rPr>
              <a:t>🔗</a:t>
            </a:r>
            <a:r>
              <a:rPr lang="en-ID" dirty="0">
                <a:solidFill>
                  <a:srgbClr val="FF0000"/>
                </a:solidFill>
                <a:hlinkClick r:id="rId6"/>
              </a:rPr>
              <a:t> </a:t>
            </a:r>
            <a:r>
              <a:rPr lang="en-ID" dirty="0" err="1">
                <a:solidFill>
                  <a:srgbClr val="FF0000"/>
                </a:solidFill>
                <a:hlinkClick r:id="rId6"/>
              </a:rPr>
              <a:t>Lihat</a:t>
            </a:r>
            <a:r>
              <a:rPr lang="en-ID" dirty="0">
                <a:solidFill>
                  <a:srgbClr val="FF0000"/>
                </a:solidFill>
                <a:hlinkClick r:id="rId6"/>
              </a:rPr>
              <a:t> </a:t>
            </a:r>
            <a:r>
              <a:rPr lang="en-ID" dirty="0" err="1">
                <a:solidFill>
                  <a:srgbClr val="FF0000"/>
                </a:solidFill>
                <a:hlinkClick r:id="rId6"/>
              </a:rPr>
              <a:t>Sertifikat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" name="Google Shape;209;p34">
            <a:extLst>
              <a:ext uri="{FF2B5EF4-FFF2-40B4-BE49-F238E27FC236}">
                <a16:creationId xmlns:a16="http://schemas.microsoft.com/office/drawing/2014/main" id="{51530B97-811F-0FCD-F468-D9948CE6A8E6}"/>
              </a:ext>
            </a:extLst>
          </p:cNvPr>
          <p:cNvSpPr txBox="1">
            <a:spLocks/>
          </p:cNvSpPr>
          <p:nvPr/>
        </p:nvSpPr>
        <p:spPr>
          <a:xfrm>
            <a:off x="6064427" y="4237702"/>
            <a:ext cx="2604073" cy="18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enor Sans"/>
              <a:buNone/>
              <a:defRPr sz="2200" b="1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None/>
              <a:defRPr sz="14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D" sz="1200" i="1" dirty="0"/>
              <a:t>(September 2025)</a:t>
            </a:r>
            <a:endParaRPr lang="en-ID" sz="1200" dirty="0"/>
          </a:p>
          <a:p>
            <a:pPr marL="0" indent="0">
              <a:spcAft>
                <a:spcPts val="1200"/>
              </a:spcAft>
            </a:pPr>
            <a:endParaRPr lang="e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Google Shape;1058;p51"/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51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51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51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PELATIHAN &amp; KURSUS</a:t>
            </a:r>
            <a:endParaRPr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CD4FC05-430D-379F-2EAC-2DEA2A73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27" y="1112700"/>
            <a:ext cx="2546129" cy="180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7E941F9-5BDD-656D-910A-BC743BBA2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53" y="3066385"/>
            <a:ext cx="2546129" cy="180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2BC19F8-1F1E-BB74-2B36-501BAF555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510" y="3066385"/>
            <a:ext cx="2544077" cy="180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F40278-21AF-956D-836C-B62069ED8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423" y="3066385"/>
            <a:ext cx="2544077" cy="180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503A776-B232-C4B5-8220-AD14B1948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7" y="1112700"/>
            <a:ext cx="2544077" cy="180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20AFB6-FC6B-9DE0-2E72-68362D837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4509" y="1112700"/>
            <a:ext cx="2544077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68D278B1-0C5F-1EB4-18B5-B7275C4C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Google Shape;1058;p51">
            <a:extLst>
              <a:ext uri="{FF2B5EF4-FFF2-40B4-BE49-F238E27FC236}">
                <a16:creationId xmlns:a16="http://schemas.microsoft.com/office/drawing/2014/main" id="{7C90B7BE-3205-24E6-7DF0-D86B96590CE4}"/>
              </a:ext>
            </a:extLst>
          </p:cNvPr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51">
            <a:extLst>
              <a:ext uri="{FF2B5EF4-FFF2-40B4-BE49-F238E27FC236}">
                <a16:creationId xmlns:a16="http://schemas.microsoft.com/office/drawing/2014/main" id="{8F9F27BC-A331-44B1-2C43-78698CE7F6E9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FDE52B2-C8B5-C463-B501-D1037FE5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6" y="592400"/>
            <a:ext cx="1556490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9A7974-62DC-0D15-934C-18999605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101" y="520388"/>
            <a:ext cx="2584327" cy="180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FCC17-A46A-4BF7-DE70-9F317AD4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816" y="514350"/>
            <a:ext cx="3154285" cy="18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C3C31C-5333-A9C7-7F50-ADA1BFA33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732" y="2470449"/>
            <a:ext cx="2645714" cy="180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E30DE0-DF5E-1C76-15F1-C84BCCF4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035" y="2470449"/>
            <a:ext cx="2617929" cy="180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B7BA34-09B9-4B79-A144-8D447E92B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326" y="2470449"/>
            <a:ext cx="261894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7E8F1772-44DD-A7EC-53D2-B7B5FD5F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Google Shape;1058;p51">
            <a:extLst>
              <a:ext uri="{FF2B5EF4-FFF2-40B4-BE49-F238E27FC236}">
                <a16:creationId xmlns:a16="http://schemas.microsoft.com/office/drawing/2014/main" id="{88E585A2-0B4E-E055-9042-AB714F87D0B8}"/>
              </a:ext>
            </a:extLst>
          </p:cNvPr>
          <p:cNvCxnSpPr>
            <a:cxnSpLocks/>
          </p:cNvCxnSpPr>
          <p:nvPr/>
        </p:nvCxnSpPr>
        <p:spPr>
          <a:xfrm>
            <a:off x="621500" y="2350008"/>
            <a:ext cx="0" cy="25434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51">
            <a:extLst>
              <a:ext uri="{FF2B5EF4-FFF2-40B4-BE49-F238E27FC236}">
                <a16:creationId xmlns:a16="http://schemas.microsoft.com/office/drawing/2014/main" id="{68469D4A-3EC7-BAE9-3E5C-7D04BD8F3825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3692D1B7-9F24-B323-7AF9-75E12FF61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922185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WATCHING</a:t>
            </a:r>
            <a:endParaRPr dirty="0"/>
          </a:p>
        </p:txBody>
      </p:sp>
      <p:sp>
        <p:nvSpPr>
          <p:cNvPr id="3" name="Google Shape;201;p34">
            <a:extLst>
              <a:ext uri="{FF2B5EF4-FFF2-40B4-BE49-F238E27FC236}">
                <a16:creationId xmlns:a16="http://schemas.microsoft.com/office/drawing/2014/main" id="{A1001246-C68A-61FB-FC5E-FFCA8D86B15F}"/>
              </a:ext>
            </a:extLst>
          </p:cNvPr>
          <p:cNvSpPr txBox="1">
            <a:spLocks/>
          </p:cNvSpPr>
          <p:nvPr/>
        </p:nvSpPr>
        <p:spPr>
          <a:xfrm>
            <a:off x="844638" y="1866736"/>
            <a:ext cx="51408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D" sz="2400" i="1" dirty="0"/>
              <a:t>Let’s connect and collaborate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3375F-EA6A-5D9A-79E8-4B164202584E}"/>
              </a:ext>
            </a:extLst>
          </p:cNvPr>
          <p:cNvSpPr txBox="1"/>
          <p:nvPr/>
        </p:nvSpPr>
        <p:spPr>
          <a:xfrm>
            <a:off x="720000" y="2674441"/>
            <a:ext cx="5390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2000" dirty="0">
                <a:latin typeface="Tenor Sans" panose="020B0604020202020204" charset="0"/>
              </a:rPr>
              <a:t>📧 </a:t>
            </a:r>
            <a:r>
              <a:rPr lang="en-ID" sz="2000" dirty="0">
                <a:latin typeface="Tenor Sans" panose="020B0604020202020204" charset="0"/>
                <a:hlinkClick r:id="rId3"/>
              </a:rPr>
              <a:t>disyaaarizaaa24@gmail.com</a:t>
            </a:r>
            <a:endParaRPr lang="en-ID" sz="2000" dirty="0">
              <a:latin typeface="Tenor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77CD-2A77-A4D2-2CB3-A3E9CFCE4B83}"/>
              </a:ext>
            </a:extLst>
          </p:cNvPr>
          <p:cNvSpPr txBox="1"/>
          <p:nvPr/>
        </p:nvSpPr>
        <p:spPr>
          <a:xfrm>
            <a:off x="720000" y="3246347"/>
            <a:ext cx="5390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2000" dirty="0"/>
              <a:t>🔗 </a:t>
            </a:r>
            <a:r>
              <a:rPr lang="en-ID" sz="2000" dirty="0">
                <a:hlinkClick r:id="rId4"/>
              </a:rPr>
              <a:t>LinkedIn</a:t>
            </a:r>
            <a:endParaRPr lang="en-ID" sz="2000" dirty="0">
              <a:latin typeface="Tenor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1B31A-5460-EB91-BC59-203063D65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82" y="1670655"/>
            <a:ext cx="3190272" cy="241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02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6"/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6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TENTANG SAYA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643587" y="2416496"/>
            <a:ext cx="4151744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indent="0" algn="just"/>
            <a:r>
              <a:rPr lang="en-ID" dirty="0"/>
              <a:t>Disya Nurul Ariza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lulusan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Universitas Bina Sarana </a:t>
            </a:r>
            <a:r>
              <a:rPr lang="en-ID" dirty="0" err="1"/>
              <a:t>Informatika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minat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data, </a:t>
            </a:r>
            <a:r>
              <a:rPr lang="en-ID" dirty="0" err="1"/>
              <a:t>statistika</a:t>
            </a:r>
            <a:r>
              <a:rPr lang="en-ID" dirty="0"/>
              <a:t>, dan </a:t>
            </a:r>
            <a:r>
              <a:rPr lang="en-ID" dirty="0" err="1"/>
              <a:t>visualisasi</a:t>
            </a:r>
            <a:r>
              <a:rPr lang="en-ID" dirty="0"/>
              <a:t> data.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data </a:t>
            </a:r>
            <a:r>
              <a:rPr lang="en-ID" dirty="0" err="1"/>
              <a:t>menggunakan</a:t>
            </a:r>
            <a:r>
              <a:rPr lang="en-ID" dirty="0"/>
              <a:t> Python, SQL, RapidMiner,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Tableau dan Power BI. </a:t>
            </a:r>
          </a:p>
        </p:txBody>
      </p:sp>
      <p:grpSp>
        <p:nvGrpSpPr>
          <p:cNvPr id="244" name="Google Shape;244;p36"/>
          <p:cNvGrpSpPr/>
          <p:nvPr/>
        </p:nvGrpSpPr>
        <p:grpSpPr>
          <a:xfrm rot="10800000">
            <a:off x="4090065" y="4144997"/>
            <a:ext cx="3234860" cy="1997006"/>
            <a:chOff x="4139500" y="1350563"/>
            <a:chExt cx="2501825" cy="1544475"/>
          </a:xfrm>
        </p:grpSpPr>
        <p:sp>
          <p:nvSpPr>
            <p:cNvPr id="245" name="Google Shape;245;p36"/>
            <p:cNvSpPr/>
            <p:nvPr/>
          </p:nvSpPr>
          <p:spPr>
            <a:xfrm>
              <a:off x="5978325" y="1852588"/>
              <a:ext cx="541225" cy="540425"/>
            </a:xfrm>
            <a:custGeom>
              <a:avLst/>
              <a:gdLst/>
              <a:ahLst/>
              <a:cxnLst/>
              <a:rect l="l" t="t" r="r" b="b"/>
              <a:pathLst>
                <a:path w="21649" h="21617" fill="none" extrusionOk="0">
                  <a:moveTo>
                    <a:pt x="10841" y="21616"/>
                  </a:moveTo>
                  <a:cubicBezTo>
                    <a:pt x="16812" y="21616"/>
                    <a:pt x="21649" y="16780"/>
                    <a:pt x="21649" y="10809"/>
                  </a:cubicBezTo>
                  <a:cubicBezTo>
                    <a:pt x="21649" y="4838"/>
                    <a:pt x="16812" y="1"/>
                    <a:pt x="10841" y="1"/>
                  </a:cubicBezTo>
                  <a:cubicBezTo>
                    <a:pt x="4870" y="1"/>
                    <a:pt x="0" y="4838"/>
                    <a:pt x="0" y="10809"/>
                  </a:cubicBezTo>
                  <a:cubicBezTo>
                    <a:pt x="0" y="16780"/>
                    <a:pt x="4870" y="21616"/>
                    <a:pt x="10841" y="21616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5873250" y="2016888"/>
              <a:ext cx="593775" cy="593775"/>
            </a:xfrm>
            <a:custGeom>
              <a:avLst/>
              <a:gdLst/>
              <a:ahLst/>
              <a:cxnLst/>
              <a:rect l="l" t="t" r="r" b="b"/>
              <a:pathLst>
                <a:path w="23751" h="23751" fill="none" extrusionOk="0">
                  <a:moveTo>
                    <a:pt x="4203" y="19548"/>
                  </a:moveTo>
                  <a:cubicBezTo>
                    <a:pt x="8439" y="23751"/>
                    <a:pt x="15278" y="23751"/>
                    <a:pt x="19514" y="19548"/>
                  </a:cubicBezTo>
                  <a:cubicBezTo>
                    <a:pt x="23750" y="15311"/>
                    <a:pt x="23750" y="8473"/>
                    <a:pt x="19514" y="4237"/>
                  </a:cubicBezTo>
                  <a:cubicBezTo>
                    <a:pt x="15278" y="0"/>
                    <a:pt x="8439" y="0"/>
                    <a:pt x="4203" y="4237"/>
                  </a:cubicBezTo>
                  <a:cubicBezTo>
                    <a:pt x="0" y="8473"/>
                    <a:pt x="0" y="15311"/>
                    <a:pt x="4203" y="1954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5708125" y="2122788"/>
              <a:ext cx="541250" cy="541250"/>
            </a:xfrm>
            <a:custGeom>
              <a:avLst/>
              <a:gdLst/>
              <a:ahLst/>
              <a:cxnLst/>
              <a:rect l="l" t="t" r="r" b="b"/>
              <a:pathLst>
                <a:path w="21650" h="21650" fill="none" extrusionOk="0">
                  <a:moveTo>
                    <a:pt x="0" y="10808"/>
                  </a:moveTo>
                  <a:cubicBezTo>
                    <a:pt x="0" y="16779"/>
                    <a:pt x="4837" y="21616"/>
                    <a:pt x="10841" y="21616"/>
                  </a:cubicBezTo>
                  <a:cubicBezTo>
                    <a:pt x="16812" y="21649"/>
                    <a:pt x="21649" y="16779"/>
                    <a:pt x="21649" y="10808"/>
                  </a:cubicBezTo>
                  <a:cubicBezTo>
                    <a:pt x="21649" y="4837"/>
                    <a:pt x="16812" y="1"/>
                    <a:pt x="10808" y="1"/>
                  </a:cubicBezTo>
                  <a:cubicBezTo>
                    <a:pt x="4837" y="1"/>
                    <a:pt x="0" y="4837"/>
                    <a:pt x="0" y="1080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5490475" y="2016888"/>
              <a:ext cx="593775" cy="593775"/>
            </a:xfrm>
            <a:custGeom>
              <a:avLst/>
              <a:gdLst/>
              <a:ahLst/>
              <a:cxnLst/>
              <a:rect l="l" t="t" r="r" b="b"/>
              <a:pathLst>
                <a:path w="23751" h="23751" fill="none" extrusionOk="0">
                  <a:moveTo>
                    <a:pt x="4237" y="4237"/>
                  </a:moveTo>
                  <a:cubicBezTo>
                    <a:pt x="0" y="8473"/>
                    <a:pt x="0" y="15311"/>
                    <a:pt x="4237" y="19548"/>
                  </a:cubicBezTo>
                  <a:cubicBezTo>
                    <a:pt x="8440" y="23751"/>
                    <a:pt x="15311" y="23751"/>
                    <a:pt x="19514" y="19548"/>
                  </a:cubicBezTo>
                  <a:cubicBezTo>
                    <a:pt x="23750" y="15311"/>
                    <a:pt x="23750" y="8473"/>
                    <a:pt x="19514" y="4237"/>
                  </a:cubicBezTo>
                  <a:cubicBezTo>
                    <a:pt x="15311" y="0"/>
                    <a:pt x="8440" y="0"/>
                    <a:pt x="4237" y="4237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5437925" y="1852588"/>
              <a:ext cx="541250" cy="540425"/>
            </a:xfrm>
            <a:custGeom>
              <a:avLst/>
              <a:gdLst/>
              <a:ahLst/>
              <a:cxnLst/>
              <a:rect l="l" t="t" r="r" b="b"/>
              <a:pathLst>
                <a:path w="21650" h="21617" fill="none" extrusionOk="0">
                  <a:moveTo>
                    <a:pt x="10808" y="1"/>
                  </a:moveTo>
                  <a:cubicBezTo>
                    <a:pt x="4837" y="1"/>
                    <a:pt x="1" y="4838"/>
                    <a:pt x="1" y="10809"/>
                  </a:cubicBezTo>
                  <a:cubicBezTo>
                    <a:pt x="1" y="16780"/>
                    <a:pt x="4837" y="21616"/>
                    <a:pt x="10808" y="21616"/>
                  </a:cubicBezTo>
                  <a:cubicBezTo>
                    <a:pt x="16779" y="21616"/>
                    <a:pt x="21649" y="16780"/>
                    <a:pt x="21616" y="10809"/>
                  </a:cubicBezTo>
                  <a:cubicBezTo>
                    <a:pt x="21649" y="4838"/>
                    <a:pt x="16779" y="1"/>
                    <a:pt x="10808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5490475" y="1634938"/>
              <a:ext cx="593775" cy="593775"/>
            </a:xfrm>
            <a:custGeom>
              <a:avLst/>
              <a:gdLst/>
              <a:ahLst/>
              <a:cxnLst/>
              <a:rect l="l" t="t" r="r" b="b"/>
              <a:pathLst>
                <a:path w="23751" h="23751" fill="none" extrusionOk="0">
                  <a:moveTo>
                    <a:pt x="19514" y="4204"/>
                  </a:moveTo>
                  <a:cubicBezTo>
                    <a:pt x="15311" y="1"/>
                    <a:pt x="8440" y="1"/>
                    <a:pt x="4237" y="4204"/>
                  </a:cubicBezTo>
                  <a:cubicBezTo>
                    <a:pt x="0" y="8440"/>
                    <a:pt x="0" y="15278"/>
                    <a:pt x="4237" y="19515"/>
                  </a:cubicBezTo>
                  <a:cubicBezTo>
                    <a:pt x="8473" y="23751"/>
                    <a:pt x="15311" y="23751"/>
                    <a:pt x="19514" y="19515"/>
                  </a:cubicBezTo>
                  <a:cubicBezTo>
                    <a:pt x="23750" y="15278"/>
                    <a:pt x="23750" y="8440"/>
                    <a:pt x="19514" y="4204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5708125" y="1581563"/>
              <a:ext cx="541250" cy="541250"/>
            </a:xfrm>
            <a:custGeom>
              <a:avLst/>
              <a:gdLst/>
              <a:ahLst/>
              <a:cxnLst/>
              <a:rect l="l" t="t" r="r" b="b"/>
              <a:pathLst>
                <a:path w="21650" h="21650" fill="none" extrusionOk="0">
                  <a:moveTo>
                    <a:pt x="21649" y="10842"/>
                  </a:moveTo>
                  <a:cubicBezTo>
                    <a:pt x="21649" y="4871"/>
                    <a:pt x="16779" y="34"/>
                    <a:pt x="10808" y="1"/>
                  </a:cubicBezTo>
                  <a:cubicBezTo>
                    <a:pt x="4837" y="1"/>
                    <a:pt x="0" y="4871"/>
                    <a:pt x="0" y="10842"/>
                  </a:cubicBezTo>
                  <a:cubicBezTo>
                    <a:pt x="0" y="16813"/>
                    <a:pt x="4837" y="21650"/>
                    <a:pt x="10808" y="21650"/>
                  </a:cubicBezTo>
                  <a:cubicBezTo>
                    <a:pt x="16812" y="21650"/>
                    <a:pt x="21649" y="16813"/>
                    <a:pt x="21649" y="10842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5873250" y="1634938"/>
              <a:ext cx="593775" cy="593775"/>
            </a:xfrm>
            <a:custGeom>
              <a:avLst/>
              <a:gdLst/>
              <a:ahLst/>
              <a:cxnLst/>
              <a:rect l="l" t="t" r="r" b="b"/>
              <a:pathLst>
                <a:path w="23751" h="23751" fill="none" extrusionOk="0">
                  <a:moveTo>
                    <a:pt x="19514" y="19515"/>
                  </a:moveTo>
                  <a:cubicBezTo>
                    <a:pt x="23750" y="15278"/>
                    <a:pt x="23750" y="8440"/>
                    <a:pt x="19514" y="4204"/>
                  </a:cubicBezTo>
                  <a:cubicBezTo>
                    <a:pt x="15278" y="1"/>
                    <a:pt x="8439" y="1"/>
                    <a:pt x="4236" y="4204"/>
                  </a:cubicBezTo>
                  <a:cubicBezTo>
                    <a:pt x="0" y="8440"/>
                    <a:pt x="0" y="15278"/>
                    <a:pt x="4203" y="19515"/>
                  </a:cubicBezTo>
                  <a:cubicBezTo>
                    <a:pt x="8439" y="23751"/>
                    <a:pt x="15278" y="23751"/>
                    <a:pt x="19514" y="1951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4510600" y="1350563"/>
              <a:ext cx="1543625" cy="1544475"/>
            </a:xfrm>
            <a:custGeom>
              <a:avLst/>
              <a:gdLst/>
              <a:ahLst/>
              <a:cxnLst/>
              <a:rect l="l" t="t" r="r" b="b"/>
              <a:pathLst>
                <a:path w="61745" h="61779" fill="none" extrusionOk="0">
                  <a:moveTo>
                    <a:pt x="58275" y="24618"/>
                  </a:moveTo>
                  <a:cubicBezTo>
                    <a:pt x="61745" y="39763"/>
                    <a:pt x="52271" y="54840"/>
                    <a:pt x="37160" y="58309"/>
                  </a:cubicBezTo>
                  <a:cubicBezTo>
                    <a:pt x="22016" y="61778"/>
                    <a:pt x="6939" y="52305"/>
                    <a:pt x="3470" y="37161"/>
                  </a:cubicBezTo>
                  <a:cubicBezTo>
                    <a:pt x="1" y="22050"/>
                    <a:pt x="9441" y="6939"/>
                    <a:pt x="24585" y="3470"/>
                  </a:cubicBezTo>
                  <a:cubicBezTo>
                    <a:pt x="39729" y="1"/>
                    <a:pt x="54806" y="9474"/>
                    <a:pt x="58275" y="24618"/>
                  </a:cubicBezTo>
                  <a:close/>
                </a:path>
              </a:pathLst>
            </a:custGeom>
            <a:noFill/>
            <a:ln w="1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024300" y="1642438"/>
              <a:ext cx="960700" cy="960725"/>
            </a:xfrm>
            <a:custGeom>
              <a:avLst/>
              <a:gdLst/>
              <a:ahLst/>
              <a:cxnLst/>
              <a:rect l="l" t="t" r="r" b="b"/>
              <a:pathLst>
                <a:path w="38428" h="38429" fill="none" extrusionOk="0">
                  <a:moveTo>
                    <a:pt x="19214" y="38428"/>
                  </a:moveTo>
                  <a:cubicBezTo>
                    <a:pt x="29822" y="38428"/>
                    <a:pt x="38428" y="29822"/>
                    <a:pt x="38428" y="19215"/>
                  </a:cubicBezTo>
                  <a:cubicBezTo>
                    <a:pt x="38428" y="8607"/>
                    <a:pt x="29822" y="1"/>
                    <a:pt x="19214" y="1"/>
                  </a:cubicBezTo>
                  <a:cubicBezTo>
                    <a:pt x="8607" y="1"/>
                    <a:pt x="1" y="8607"/>
                    <a:pt x="1" y="19215"/>
                  </a:cubicBezTo>
                  <a:cubicBezTo>
                    <a:pt x="1" y="29822"/>
                    <a:pt x="8607" y="38428"/>
                    <a:pt x="19214" y="38428"/>
                  </a:cubicBezTo>
                  <a:close/>
                </a:path>
              </a:pathLst>
            </a:custGeom>
            <a:noFill/>
            <a:ln w="1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298775" y="1860938"/>
              <a:ext cx="523750" cy="522900"/>
            </a:xfrm>
            <a:custGeom>
              <a:avLst/>
              <a:gdLst/>
              <a:ahLst/>
              <a:cxnLst/>
              <a:rect l="l" t="t" r="r" b="b"/>
              <a:pathLst>
                <a:path w="20950" h="20916" fill="none" extrusionOk="0">
                  <a:moveTo>
                    <a:pt x="10475" y="20915"/>
                  </a:moveTo>
                  <a:cubicBezTo>
                    <a:pt x="16246" y="20915"/>
                    <a:pt x="20949" y="16245"/>
                    <a:pt x="20949" y="10475"/>
                  </a:cubicBezTo>
                  <a:cubicBezTo>
                    <a:pt x="20949" y="4670"/>
                    <a:pt x="16246" y="0"/>
                    <a:pt x="10475" y="0"/>
                  </a:cubicBezTo>
                  <a:cubicBezTo>
                    <a:pt x="4671" y="0"/>
                    <a:pt x="1" y="4670"/>
                    <a:pt x="1" y="10475"/>
                  </a:cubicBezTo>
                  <a:cubicBezTo>
                    <a:pt x="1" y="16245"/>
                    <a:pt x="4671" y="20915"/>
                    <a:pt x="10475" y="20915"/>
                  </a:cubicBezTo>
                  <a:close/>
                </a:path>
              </a:pathLst>
            </a:custGeom>
            <a:noFill/>
            <a:ln w="1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4560625" y="1962688"/>
              <a:ext cx="361125" cy="321900"/>
            </a:xfrm>
            <a:custGeom>
              <a:avLst/>
              <a:gdLst/>
              <a:ahLst/>
              <a:cxnLst/>
              <a:rect l="l" t="t" r="r" b="b"/>
              <a:pathLst>
                <a:path w="14445" h="12876" fill="none" extrusionOk="0">
                  <a:moveTo>
                    <a:pt x="1" y="6438"/>
                  </a:moveTo>
                  <a:cubicBezTo>
                    <a:pt x="1" y="6438"/>
                    <a:pt x="14445" y="0"/>
                    <a:pt x="14445" y="6438"/>
                  </a:cubicBezTo>
                  <a:cubicBezTo>
                    <a:pt x="14445" y="12876"/>
                    <a:pt x="1" y="6438"/>
                    <a:pt x="1" y="643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4560625" y="2123613"/>
              <a:ext cx="395325" cy="300250"/>
            </a:xfrm>
            <a:custGeom>
              <a:avLst/>
              <a:gdLst/>
              <a:ahLst/>
              <a:cxnLst/>
              <a:rect l="l" t="t" r="r" b="b"/>
              <a:pathLst>
                <a:path w="15813" h="12010" fill="none" extrusionOk="0">
                  <a:moveTo>
                    <a:pt x="1" y="1"/>
                  </a:moveTo>
                  <a:cubicBezTo>
                    <a:pt x="1" y="1"/>
                    <a:pt x="15812" y="368"/>
                    <a:pt x="13044" y="6205"/>
                  </a:cubicBezTo>
                  <a:cubicBezTo>
                    <a:pt x="10275" y="12010"/>
                    <a:pt x="1" y="1"/>
                    <a:pt x="1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4560625" y="2123613"/>
              <a:ext cx="352800" cy="381975"/>
            </a:xfrm>
            <a:custGeom>
              <a:avLst/>
              <a:gdLst/>
              <a:ahLst/>
              <a:cxnLst/>
              <a:rect l="l" t="t" r="r" b="b"/>
              <a:pathLst>
                <a:path w="14112" h="15279" fill="none" extrusionOk="0">
                  <a:moveTo>
                    <a:pt x="1" y="1"/>
                  </a:moveTo>
                  <a:cubicBezTo>
                    <a:pt x="1" y="1"/>
                    <a:pt x="14111" y="7139"/>
                    <a:pt x="9107" y="11209"/>
                  </a:cubicBezTo>
                  <a:cubicBezTo>
                    <a:pt x="4137" y="15279"/>
                    <a:pt x="1" y="1"/>
                    <a:pt x="1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489750" y="2123613"/>
              <a:ext cx="312750" cy="389475"/>
            </a:xfrm>
            <a:custGeom>
              <a:avLst/>
              <a:gdLst/>
              <a:ahLst/>
              <a:cxnLst/>
              <a:rect l="l" t="t" r="r" b="b"/>
              <a:pathLst>
                <a:path w="12510" h="15579" fill="none" extrusionOk="0">
                  <a:moveTo>
                    <a:pt x="2836" y="1"/>
                  </a:moveTo>
                  <a:cubicBezTo>
                    <a:pt x="2836" y="1"/>
                    <a:pt x="12510" y="12510"/>
                    <a:pt x="6272" y="14044"/>
                  </a:cubicBezTo>
                  <a:cubicBezTo>
                    <a:pt x="1" y="15579"/>
                    <a:pt x="2836" y="1"/>
                    <a:pt x="2836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4329650" y="2123613"/>
              <a:ext cx="315250" cy="386150"/>
            </a:xfrm>
            <a:custGeom>
              <a:avLst/>
              <a:gdLst/>
              <a:ahLst/>
              <a:cxnLst/>
              <a:rect l="l" t="t" r="r" b="b"/>
              <a:pathLst>
                <a:path w="12610" h="15446" fill="none" extrusionOk="0">
                  <a:moveTo>
                    <a:pt x="9240" y="1"/>
                  </a:moveTo>
                  <a:cubicBezTo>
                    <a:pt x="9240" y="1"/>
                    <a:pt x="12609" y="15445"/>
                    <a:pt x="6305" y="14144"/>
                  </a:cubicBezTo>
                  <a:cubicBezTo>
                    <a:pt x="0" y="12843"/>
                    <a:pt x="9240" y="1"/>
                    <a:pt x="9240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4213725" y="2123613"/>
              <a:ext cx="346925" cy="385300"/>
            </a:xfrm>
            <a:custGeom>
              <a:avLst/>
              <a:gdLst/>
              <a:ahLst/>
              <a:cxnLst/>
              <a:rect l="l" t="t" r="r" b="b"/>
              <a:pathLst>
                <a:path w="13877" h="15412" fill="none" extrusionOk="0">
                  <a:moveTo>
                    <a:pt x="13877" y="1"/>
                  </a:moveTo>
                  <a:cubicBezTo>
                    <a:pt x="13877" y="1"/>
                    <a:pt x="10274" y="15412"/>
                    <a:pt x="5137" y="11509"/>
                  </a:cubicBezTo>
                  <a:cubicBezTo>
                    <a:pt x="0" y="7640"/>
                    <a:pt x="13877" y="1"/>
                    <a:pt x="13877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4165350" y="2123613"/>
              <a:ext cx="395300" cy="309425"/>
            </a:xfrm>
            <a:custGeom>
              <a:avLst/>
              <a:gdLst/>
              <a:ahLst/>
              <a:cxnLst/>
              <a:rect l="l" t="t" r="r" b="b"/>
              <a:pathLst>
                <a:path w="15812" h="12377" fill="none" extrusionOk="0">
                  <a:moveTo>
                    <a:pt x="15812" y="1"/>
                  </a:moveTo>
                  <a:cubicBezTo>
                    <a:pt x="15812" y="1"/>
                    <a:pt x="5938" y="12376"/>
                    <a:pt x="2969" y="6672"/>
                  </a:cubicBezTo>
                  <a:cubicBezTo>
                    <a:pt x="1" y="935"/>
                    <a:pt x="15812" y="1"/>
                    <a:pt x="15812" y="1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4192875" y="1975188"/>
              <a:ext cx="367775" cy="321925"/>
            </a:xfrm>
            <a:custGeom>
              <a:avLst/>
              <a:gdLst/>
              <a:ahLst/>
              <a:cxnLst/>
              <a:rect l="l" t="t" r="r" b="b"/>
              <a:pathLst>
                <a:path w="14711" h="12877" fill="none" extrusionOk="0">
                  <a:moveTo>
                    <a:pt x="14711" y="5938"/>
                  </a:moveTo>
                  <a:cubicBezTo>
                    <a:pt x="14711" y="5938"/>
                    <a:pt x="467" y="12876"/>
                    <a:pt x="234" y="6438"/>
                  </a:cubicBezTo>
                  <a:cubicBezTo>
                    <a:pt x="0" y="0"/>
                    <a:pt x="14711" y="5938"/>
                    <a:pt x="14711" y="593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4164525" y="1831738"/>
              <a:ext cx="396125" cy="296075"/>
            </a:xfrm>
            <a:custGeom>
              <a:avLst/>
              <a:gdLst/>
              <a:ahLst/>
              <a:cxnLst/>
              <a:rect l="l" t="t" r="r" b="b"/>
              <a:pathLst>
                <a:path w="15845" h="11843" fill="none" extrusionOk="0">
                  <a:moveTo>
                    <a:pt x="15845" y="11676"/>
                  </a:moveTo>
                  <a:cubicBezTo>
                    <a:pt x="15845" y="11676"/>
                    <a:pt x="0" y="11843"/>
                    <a:pt x="2569" y="5939"/>
                  </a:cubicBezTo>
                  <a:cubicBezTo>
                    <a:pt x="5104" y="1"/>
                    <a:pt x="15845" y="11676"/>
                    <a:pt x="15845" y="11676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201225" y="1745013"/>
              <a:ext cx="359425" cy="378625"/>
            </a:xfrm>
            <a:custGeom>
              <a:avLst/>
              <a:gdLst/>
              <a:ahLst/>
              <a:cxnLst/>
              <a:rect l="l" t="t" r="r" b="b"/>
              <a:pathLst>
                <a:path w="14377" h="15145" fill="none" extrusionOk="0">
                  <a:moveTo>
                    <a:pt x="14377" y="15145"/>
                  </a:moveTo>
                  <a:cubicBezTo>
                    <a:pt x="14377" y="15145"/>
                    <a:pt x="0" y="8507"/>
                    <a:pt x="4837" y="4237"/>
                  </a:cubicBezTo>
                  <a:cubicBezTo>
                    <a:pt x="9674" y="1"/>
                    <a:pt x="14377" y="15145"/>
                    <a:pt x="14377" y="1514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307125" y="1731688"/>
              <a:ext cx="309400" cy="391950"/>
            </a:xfrm>
            <a:custGeom>
              <a:avLst/>
              <a:gdLst/>
              <a:ahLst/>
              <a:cxnLst/>
              <a:rect l="l" t="t" r="r" b="b"/>
              <a:pathLst>
                <a:path w="12376" h="15678" fill="none" extrusionOk="0">
                  <a:moveTo>
                    <a:pt x="10141" y="15678"/>
                  </a:moveTo>
                  <a:cubicBezTo>
                    <a:pt x="10141" y="15678"/>
                    <a:pt x="0" y="3503"/>
                    <a:pt x="6205" y="1735"/>
                  </a:cubicBezTo>
                  <a:cubicBezTo>
                    <a:pt x="12376" y="0"/>
                    <a:pt x="10141" y="15678"/>
                    <a:pt x="10141" y="15678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4462225" y="1740013"/>
              <a:ext cx="316925" cy="383625"/>
            </a:xfrm>
            <a:custGeom>
              <a:avLst/>
              <a:gdLst/>
              <a:ahLst/>
              <a:cxnLst/>
              <a:rect l="l" t="t" r="r" b="b"/>
              <a:pathLst>
                <a:path w="12677" h="15345" fill="none" extrusionOk="0">
                  <a:moveTo>
                    <a:pt x="3937" y="15345"/>
                  </a:moveTo>
                  <a:cubicBezTo>
                    <a:pt x="3937" y="15345"/>
                    <a:pt x="1" y="1"/>
                    <a:pt x="6339" y="1068"/>
                  </a:cubicBezTo>
                  <a:cubicBezTo>
                    <a:pt x="12677" y="2135"/>
                    <a:pt x="3937" y="15345"/>
                    <a:pt x="3937" y="1534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4560625" y="1735013"/>
              <a:ext cx="339450" cy="388625"/>
            </a:xfrm>
            <a:custGeom>
              <a:avLst/>
              <a:gdLst/>
              <a:ahLst/>
              <a:cxnLst/>
              <a:rect l="l" t="t" r="r" b="b"/>
              <a:pathLst>
                <a:path w="13578" h="15545" fill="none" extrusionOk="0">
                  <a:moveTo>
                    <a:pt x="1" y="15545"/>
                  </a:moveTo>
                  <a:cubicBezTo>
                    <a:pt x="1" y="15545"/>
                    <a:pt x="3036" y="0"/>
                    <a:pt x="8307" y="3703"/>
                  </a:cubicBezTo>
                  <a:cubicBezTo>
                    <a:pt x="13577" y="7372"/>
                    <a:pt x="1" y="15545"/>
                    <a:pt x="1" y="15545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4560625" y="1815063"/>
              <a:ext cx="395325" cy="308575"/>
            </a:xfrm>
            <a:custGeom>
              <a:avLst/>
              <a:gdLst/>
              <a:ahLst/>
              <a:cxnLst/>
              <a:rect l="l" t="t" r="r" b="b"/>
              <a:pathLst>
                <a:path w="15813" h="12343" fill="none" extrusionOk="0">
                  <a:moveTo>
                    <a:pt x="1" y="12343"/>
                  </a:moveTo>
                  <a:cubicBezTo>
                    <a:pt x="1" y="12343"/>
                    <a:pt x="9941" y="1"/>
                    <a:pt x="12877" y="5738"/>
                  </a:cubicBezTo>
                  <a:cubicBezTo>
                    <a:pt x="15812" y="11476"/>
                    <a:pt x="1" y="12343"/>
                    <a:pt x="1" y="12343"/>
                  </a:cubicBezTo>
                  <a:close/>
                </a:path>
              </a:pathLst>
            </a:custGeom>
            <a:noFill/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4953425" y="2108613"/>
              <a:ext cx="28375" cy="27550"/>
            </a:xfrm>
            <a:custGeom>
              <a:avLst/>
              <a:gdLst/>
              <a:ahLst/>
              <a:cxnLst/>
              <a:rect l="l" t="t" r="r" b="b"/>
              <a:pathLst>
                <a:path w="1135" h="1102" extrusionOk="0">
                  <a:moveTo>
                    <a:pt x="567" y="1"/>
                  </a:moveTo>
                  <a:cubicBezTo>
                    <a:pt x="267" y="1"/>
                    <a:pt x="0" y="234"/>
                    <a:pt x="0" y="534"/>
                  </a:cubicBezTo>
                  <a:cubicBezTo>
                    <a:pt x="0" y="868"/>
                    <a:pt x="267" y="1101"/>
                    <a:pt x="567" y="1101"/>
                  </a:cubicBezTo>
                  <a:cubicBezTo>
                    <a:pt x="867" y="1101"/>
                    <a:pt x="1134" y="868"/>
                    <a:pt x="1134" y="534"/>
                  </a:cubicBezTo>
                  <a:cubicBezTo>
                    <a:pt x="1134" y="234"/>
                    <a:pt x="867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4139500" y="2108613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1"/>
                  </a:moveTo>
                  <a:cubicBezTo>
                    <a:pt x="267" y="1"/>
                    <a:pt x="1" y="234"/>
                    <a:pt x="1" y="568"/>
                  </a:cubicBezTo>
                  <a:cubicBezTo>
                    <a:pt x="1" y="868"/>
                    <a:pt x="267" y="1101"/>
                    <a:pt x="568" y="1101"/>
                  </a:cubicBezTo>
                  <a:cubicBezTo>
                    <a:pt x="868" y="1101"/>
                    <a:pt x="1101" y="868"/>
                    <a:pt x="1101" y="568"/>
                  </a:cubicBezTo>
                  <a:cubicBezTo>
                    <a:pt x="1101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4546450" y="2515563"/>
              <a:ext cx="28400" cy="27550"/>
            </a:xfrm>
            <a:custGeom>
              <a:avLst/>
              <a:gdLst/>
              <a:ahLst/>
              <a:cxnLst/>
              <a:rect l="l" t="t" r="r" b="b"/>
              <a:pathLst>
                <a:path w="1136" h="1102" extrusionOk="0">
                  <a:moveTo>
                    <a:pt x="568" y="1"/>
                  </a:moveTo>
                  <a:cubicBezTo>
                    <a:pt x="268" y="1"/>
                    <a:pt x="1" y="234"/>
                    <a:pt x="1" y="568"/>
                  </a:cubicBezTo>
                  <a:cubicBezTo>
                    <a:pt x="1" y="868"/>
                    <a:pt x="268" y="1102"/>
                    <a:pt x="568" y="1102"/>
                  </a:cubicBezTo>
                  <a:cubicBezTo>
                    <a:pt x="868" y="1102"/>
                    <a:pt x="1135" y="868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4546450" y="1701663"/>
              <a:ext cx="28400" cy="27525"/>
            </a:xfrm>
            <a:custGeom>
              <a:avLst/>
              <a:gdLst/>
              <a:ahLst/>
              <a:cxnLst/>
              <a:rect l="l" t="t" r="r" b="b"/>
              <a:pathLst>
                <a:path w="1136" h="1101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1" y="867"/>
                    <a:pt x="268" y="1101"/>
                    <a:pt x="568" y="1101"/>
                  </a:cubicBezTo>
                  <a:cubicBezTo>
                    <a:pt x="868" y="1101"/>
                    <a:pt x="1135" y="867"/>
                    <a:pt x="1135" y="534"/>
                  </a:cubicBezTo>
                  <a:cubicBezTo>
                    <a:pt x="1135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6597925" y="2101113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367" y="0"/>
                    <a:pt x="1" y="401"/>
                    <a:pt x="1" y="868"/>
                  </a:cubicBezTo>
                  <a:cubicBezTo>
                    <a:pt x="1" y="1335"/>
                    <a:pt x="367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316175" y="2101113"/>
              <a:ext cx="43400" cy="43375"/>
            </a:xfrm>
            <a:custGeom>
              <a:avLst/>
              <a:gdLst/>
              <a:ahLst/>
              <a:cxnLst/>
              <a:rect l="l" t="t" r="r" b="b"/>
              <a:pathLst>
                <a:path w="1736" h="1735" extrusionOk="0">
                  <a:moveTo>
                    <a:pt x="868" y="0"/>
                  </a:moveTo>
                  <a:cubicBezTo>
                    <a:pt x="401" y="0"/>
                    <a:pt x="1" y="401"/>
                    <a:pt x="1" y="868"/>
                  </a:cubicBezTo>
                  <a:cubicBezTo>
                    <a:pt x="1" y="1335"/>
                    <a:pt x="401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5956625" y="2741563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8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69"/>
                    <a:pt x="868" y="1769"/>
                  </a:cubicBezTo>
                  <a:cubicBezTo>
                    <a:pt x="1368" y="1769"/>
                    <a:pt x="1769" y="1368"/>
                    <a:pt x="1769" y="868"/>
                  </a:cubicBezTo>
                  <a:cubicBezTo>
                    <a:pt x="1769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5956625" y="1459813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8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368"/>
                    <a:pt x="401" y="1769"/>
                    <a:pt x="868" y="1769"/>
                  </a:cubicBezTo>
                  <a:cubicBezTo>
                    <a:pt x="1368" y="1769"/>
                    <a:pt x="1769" y="1368"/>
                    <a:pt x="1769" y="901"/>
                  </a:cubicBezTo>
                  <a:cubicBezTo>
                    <a:pt x="1769" y="401"/>
                    <a:pt x="136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4560625" y="2123613"/>
              <a:ext cx="2059000" cy="25"/>
            </a:xfrm>
            <a:custGeom>
              <a:avLst/>
              <a:gdLst/>
              <a:ahLst/>
              <a:cxnLst/>
              <a:rect l="l" t="t" r="r" b="b"/>
              <a:pathLst>
                <a:path w="82360" h="1" fill="none" extrusionOk="0">
                  <a:moveTo>
                    <a:pt x="1" y="1"/>
                  </a:moveTo>
                  <a:lnTo>
                    <a:pt x="82360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6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890F7-B111-5C62-E901-128A5292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45" y="713346"/>
            <a:ext cx="3235521" cy="4311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41"/>
          <p:cNvCxnSpPr>
            <a:cxnSpLocks/>
          </p:cNvCxnSpPr>
          <p:nvPr/>
        </p:nvCxnSpPr>
        <p:spPr>
          <a:xfrm>
            <a:off x="621500" y="1572900"/>
            <a:ext cx="0" cy="33205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1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PENDIDIKAN</a:t>
            </a:r>
            <a:endParaRPr dirty="0"/>
          </a:p>
        </p:txBody>
      </p:sp>
      <p:sp>
        <p:nvSpPr>
          <p:cNvPr id="574" name="Google Shape;574;p41"/>
          <p:cNvSpPr txBox="1">
            <a:spLocks noGrp="1"/>
          </p:cNvSpPr>
          <p:nvPr>
            <p:ph type="body" idx="4294967295"/>
          </p:nvPr>
        </p:nvSpPr>
        <p:spPr>
          <a:xfrm>
            <a:off x="6510116" y="3245679"/>
            <a:ext cx="19626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endParaRPr sz="1400" dirty="0"/>
          </a:p>
        </p:txBody>
      </p:sp>
      <p:sp>
        <p:nvSpPr>
          <p:cNvPr id="575" name="Google Shape;575;p41"/>
          <p:cNvSpPr txBox="1">
            <a:spLocks noGrp="1"/>
          </p:cNvSpPr>
          <p:nvPr>
            <p:ph type="body" idx="4294967295"/>
          </p:nvPr>
        </p:nvSpPr>
        <p:spPr>
          <a:xfrm>
            <a:off x="4482964" y="2304949"/>
            <a:ext cx="14682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2021 -  SEKARANG</a:t>
            </a:r>
            <a:endParaRPr sz="16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76" name="Google Shape;576;p41"/>
          <p:cNvSpPr txBox="1">
            <a:spLocks noGrp="1"/>
          </p:cNvSpPr>
          <p:nvPr>
            <p:ph type="body" idx="4294967295"/>
          </p:nvPr>
        </p:nvSpPr>
        <p:spPr>
          <a:xfrm>
            <a:off x="6446889" y="2441406"/>
            <a:ext cx="1962600" cy="3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UNIVERSITAS BINA SARANA INFORMATIKA</a:t>
            </a: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77" name="Google Shape;577;p41"/>
          <p:cNvSpPr txBox="1">
            <a:spLocks noGrp="1"/>
          </p:cNvSpPr>
          <p:nvPr>
            <p:ph type="body" idx="4294967295"/>
          </p:nvPr>
        </p:nvSpPr>
        <p:spPr>
          <a:xfrm>
            <a:off x="6477600" y="4389022"/>
            <a:ext cx="19626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/>
              <a:t>Ilmu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Alam</a:t>
            </a:r>
            <a:endParaRPr sz="1400" dirty="0"/>
          </a:p>
        </p:txBody>
      </p:sp>
      <p:sp>
        <p:nvSpPr>
          <p:cNvPr id="578" name="Google Shape;578;p41"/>
          <p:cNvSpPr txBox="1">
            <a:spLocks noGrp="1"/>
          </p:cNvSpPr>
          <p:nvPr>
            <p:ph type="body" idx="4294967295"/>
          </p:nvPr>
        </p:nvSpPr>
        <p:spPr>
          <a:xfrm>
            <a:off x="4423935" y="3848744"/>
            <a:ext cx="14682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2016 - 2019</a:t>
            </a:r>
            <a:endParaRPr sz="16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79" name="Google Shape;579;p41"/>
          <p:cNvSpPr txBox="1">
            <a:spLocks noGrp="1"/>
          </p:cNvSpPr>
          <p:nvPr>
            <p:ph type="body" idx="4294967295"/>
          </p:nvPr>
        </p:nvSpPr>
        <p:spPr>
          <a:xfrm>
            <a:off x="6461400" y="3835700"/>
            <a:ext cx="1962600" cy="595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SMAN 1 SERANG BARU</a:t>
            </a: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580" name="Google Shape;580;p41"/>
          <p:cNvGrpSpPr/>
          <p:nvPr/>
        </p:nvGrpSpPr>
        <p:grpSpPr>
          <a:xfrm rot="10800000">
            <a:off x="5951165" y="2373750"/>
            <a:ext cx="512299" cy="2760398"/>
            <a:chOff x="6028950" y="1598675"/>
            <a:chExt cx="407700" cy="3570600"/>
          </a:xfrm>
        </p:grpSpPr>
        <p:cxnSp>
          <p:nvCxnSpPr>
            <p:cNvPr id="581" name="Google Shape;581;p41"/>
            <p:cNvCxnSpPr/>
            <p:nvPr/>
          </p:nvCxnSpPr>
          <p:spPr>
            <a:xfrm>
              <a:off x="6237725" y="1598675"/>
              <a:ext cx="0" cy="357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5" name="Google Shape;585;p41"/>
            <p:cNvGrpSpPr/>
            <p:nvPr/>
          </p:nvGrpSpPr>
          <p:grpSpPr>
            <a:xfrm>
              <a:off x="6028950" y="3047225"/>
              <a:ext cx="407700" cy="179700"/>
              <a:chOff x="2775650" y="2210575"/>
              <a:chExt cx="407700" cy="179700"/>
            </a:xfrm>
          </p:grpSpPr>
          <p:sp>
            <p:nvSpPr>
              <p:cNvPr id="586" name="Google Shape;586;p41"/>
              <p:cNvSpPr/>
              <p:nvPr/>
            </p:nvSpPr>
            <p:spPr>
              <a:xfrm>
                <a:off x="2775650" y="2210575"/>
                <a:ext cx="407700" cy="179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1"/>
              <p:cNvSpPr/>
              <p:nvPr/>
            </p:nvSpPr>
            <p:spPr>
              <a:xfrm rot="10800000">
                <a:off x="2830250" y="2234575"/>
                <a:ext cx="298500" cy="131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41"/>
            <p:cNvGrpSpPr/>
            <p:nvPr/>
          </p:nvGrpSpPr>
          <p:grpSpPr>
            <a:xfrm>
              <a:off x="6028950" y="4873668"/>
              <a:ext cx="407700" cy="179700"/>
              <a:chOff x="2775650" y="2971068"/>
              <a:chExt cx="407700" cy="179700"/>
            </a:xfrm>
          </p:grpSpPr>
          <p:sp>
            <p:nvSpPr>
              <p:cNvPr id="589" name="Google Shape;589;p41"/>
              <p:cNvSpPr/>
              <p:nvPr/>
            </p:nvSpPr>
            <p:spPr>
              <a:xfrm>
                <a:off x="2775650" y="2971068"/>
                <a:ext cx="407700" cy="179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1"/>
              <p:cNvSpPr/>
              <p:nvPr/>
            </p:nvSpPr>
            <p:spPr>
              <a:xfrm rot="10800000">
                <a:off x="2830250" y="3012363"/>
                <a:ext cx="298500" cy="13169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41"/>
          <p:cNvSpPr txBox="1">
            <a:spLocks noGrp="1"/>
          </p:cNvSpPr>
          <p:nvPr>
            <p:ph type="body" idx="4294967295"/>
          </p:nvPr>
        </p:nvSpPr>
        <p:spPr>
          <a:xfrm>
            <a:off x="818778" y="1441801"/>
            <a:ext cx="1962600" cy="3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SKILLS</a:t>
            </a: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76" name="Google Shape;676;p41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3;p41">
            <a:extLst>
              <a:ext uri="{FF2B5EF4-FFF2-40B4-BE49-F238E27FC236}">
                <a16:creationId xmlns:a16="http://schemas.microsoft.com/office/drawing/2014/main" id="{BA7A6221-6AE0-C018-C8DB-9E10B7E05486}"/>
              </a:ext>
            </a:extLst>
          </p:cNvPr>
          <p:cNvSpPr txBox="1">
            <a:spLocks/>
          </p:cNvSpPr>
          <p:nvPr/>
        </p:nvSpPr>
        <p:spPr>
          <a:xfrm>
            <a:off x="818778" y="1761778"/>
            <a:ext cx="1852232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lnSpc>
                <a:spcPct val="100000"/>
              </a:lnSpc>
              <a:buFont typeface="Quicksand"/>
              <a:buNone/>
            </a:pPr>
            <a:r>
              <a:rPr lang="en-US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HARD SKILLS</a:t>
            </a:r>
            <a:endParaRPr lang="en-ID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" name="Google Shape;574;p41">
            <a:extLst>
              <a:ext uri="{FF2B5EF4-FFF2-40B4-BE49-F238E27FC236}">
                <a16:creationId xmlns:a16="http://schemas.microsoft.com/office/drawing/2014/main" id="{4648A19D-92D9-1969-9D46-D8476E7AD6E1}"/>
              </a:ext>
            </a:extLst>
          </p:cNvPr>
          <p:cNvSpPr txBox="1">
            <a:spLocks/>
          </p:cNvSpPr>
          <p:nvPr/>
        </p:nvSpPr>
        <p:spPr>
          <a:xfrm>
            <a:off x="694917" y="2006455"/>
            <a:ext cx="3762964" cy="10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Python (Pandas, NumPy, Scikit-Learn, seaborn dan matplotlib)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SQL (MySQL, </a:t>
            </a:r>
            <a:r>
              <a:rPr lang="en-ID" sz="1400" dirty="0" err="1"/>
              <a:t>BigQuery</a:t>
            </a:r>
            <a:r>
              <a:rPr lang="en-ID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RapidMiner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Power BI &amp;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Microsoft Office (Word, Power Point, excel)</a:t>
            </a:r>
            <a:r>
              <a:rPr lang="en-ID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Google Shape;573;p41">
            <a:extLst>
              <a:ext uri="{FF2B5EF4-FFF2-40B4-BE49-F238E27FC236}">
                <a16:creationId xmlns:a16="http://schemas.microsoft.com/office/drawing/2014/main" id="{3FEA7FAA-1881-A846-6D5D-71F14F9849C8}"/>
              </a:ext>
            </a:extLst>
          </p:cNvPr>
          <p:cNvSpPr txBox="1">
            <a:spLocks/>
          </p:cNvSpPr>
          <p:nvPr/>
        </p:nvSpPr>
        <p:spPr>
          <a:xfrm>
            <a:off x="818778" y="3755383"/>
            <a:ext cx="1852232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lnSpc>
                <a:spcPct val="100000"/>
              </a:lnSpc>
              <a:buFont typeface="Quicksand"/>
              <a:buNone/>
            </a:pPr>
            <a:r>
              <a:rPr lang="en-US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SOFT SKILLS</a:t>
            </a:r>
            <a:endParaRPr lang="en-ID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" name="Google Shape;574;p41">
            <a:extLst>
              <a:ext uri="{FF2B5EF4-FFF2-40B4-BE49-F238E27FC236}">
                <a16:creationId xmlns:a16="http://schemas.microsoft.com/office/drawing/2014/main" id="{FB6081D6-B106-66DC-0A8E-E2993E7B494A}"/>
              </a:ext>
            </a:extLst>
          </p:cNvPr>
          <p:cNvSpPr txBox="1">
            <a:spLocks/>
          </p:cNvSpPr>
          <p:nvPr/>
        </p:nvSpPr>
        <p:spPr>
          <a:xfrm>
            <a:off x="791798" y="3966337"/>
            <a:ext cx="2264221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n-NO" sz="1400" dirty="0"/>
              <a:t>Kemampuan Analisis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n-NO" sz="1400" dirty="0"/>
              <a:t>Komunikasi Efektif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n-NO" sz="1400" dirty="0"/>
              <a:t>Problem-Solving</a:t>
            </a:r>
          </a:p>
        </p:txBody>
      </p:sp>
      <p:sp>
        <p:nvSpPr>
          <p:cNvPr id="8" name="Google Shape;574;p41">
            <a:extLst>
              <a:ext uri="{FF2B5EF4-FFF2-40B4-BE49-F238E27FC236}">
                <a16:creationId xmlns:a16="http://schemas.microsoft.com/office/drawing/2014/main" id="{560B24A7-B23C-E935-280D-1EDA5FBA6BBF}"/>
              </a:ext>
            </a:extLst>
          </p:cNvPr>
          <p:cNvSpPr txBox="1">
            <a:spLocks/>
          </p:cNvSpPr>
          <p:nvPr/>
        </p:nvSpPr>
        <p:spPr>
          <a:xfrm>
            <a:off x="2812896" y="4168682"/>
            <a:ext cx="2264221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D" sz="1400" dirty="0" err="1"/>
              <a:t>Manajemen</a:t>
            </a:r>
            <a:r>
              <a:rPr lang="en-ID" sz="1400" dirty="0"/>
              <a:t> Waktu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/>
              <a:t>Adaptabilitas</a:t>
            </a:r>
            <a:endParaRPr lang="en-ID" sz="1400" dirty="0"/>
          </a:p>
        </p:txBody>
      </p:sp>
      <p:sp>
        <p:nvSpPr>
          <p:cNvPr id="2" name="Google Shape;574;p41">
            <a:extLst>
              <a:ext uri="{FF2B5EF4-FFF2-40B4-BE49-F238E27FC236}">
                <a16:creationId xmlns:a16="http://schemas.microsoft.com/office/drawing/2014/main" id="{307EE459-C88F-9A95-97DE-46587356AB3A}"/>
              </a:ext>
            </a:extLst>
          </p:cNvPr>
          <p:cNvSpPr txBox="1">
            <a:spLocks/>
          </p:cNvSpPr>
          <p:nvPr/>
        </p:nvSpPr>
        <p:spPr>
          <a:xfrm>
            <a:off x="6477600" y="3001030"/>
            <a:ext cx="1962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Quicksand"/>
              <a:buNone/>
            </a:pPr>
            <a:r>
              <a:rPr lang="en-US" sz="1400" dirty="0"/>
              <a:t>IPK : 3.86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6" name="Google Shape;686;p42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PENGALAMAN KERJA DAN MAGANG</a:t>
            </a:r>
            <a:endParaRPr dirty="0"/>
          </a:p>
        </p:txBody>
      </p:sp>
      <p:sp>
        <p:nvSpPr>
          <p:cNvPr id="688" name="Google Shape;688;p42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2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2"/>
          <p:cNvSpPr txBox="1">
            <a:spLocks noGrp="1"/>
          </p:cNvSpPr>
          <p:nvPr>
            <p:ph type="body" idx="4294967295"/>
          </p:nvPr>
        </p:nvSpPr>
        <p:spPr>
          <a:xfrm>
            <a:off x="2630501" y="2245761"/>
            <a:ext cx="20943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i="1" dirty="0"/>
              <a:t>Internship - </a:t>
            </a:r>
            <a:r>
              <a:rPr lang="en-US" sz="1400" dirty="0" err="1"/>
              <a:t>Statistik</a:t>
            </a:r>
            <a:endParaRPr sz="1400" i="1"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body" idx="4294967295"/>
          </p:nvPr>
        </p:nvSpPr>
        <p:spPr>
          <a:xfrm>
            <a:off x="720000" y="1830850"/>
            <a:ext cx="14682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September – Desember 2024</a:t>
            </a:r>
            <a:endParaRPr sz="16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4" name="Google Shape;694;p42"/>
          <p:cNvSpPr txBox="1">
            <a:spLocks noGrp="1"/>
          </p:cNvSpPr>
          <p:nvPr>
            <p:ph type="body" idx="4294967295"/>
          </p:nvPr>
        </p:nvSpPr>
        <p:spPr>
          <a:xfrm>
            <a:off x="2645400" y="1825475"/>
            <a:ext cx="5350149" cy="316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Dinas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Persandian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(DISKOMINFOSANTIK) </a:t>
            </a: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Bekasi</a:t>
            </a: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5" name="Google Shape;695;p42"/>
          <p:cNvSpPr txBox="1">
            <a:spLocks noGrp="1"/>
          </p:cNvSpPr>
          <p:nvPr>
            <p:ph type="body" idx="4294967295"/>
          </p:nvPr>
        </p:nvSpPr>
        <p:spPr>
          <a:xfrm>
            <a:off x="2645399" y="3130138"/>
            <a:ext cx="3334289" cy="347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i="1" dirty="0" err="1"/>
              <a:t>Pegawai</a:t>
            </a:r>
            <a:r>
              <a:rPr lang="en-US" sz="1400" i="1" dirty="0"/>
              <a:t> </a:t>
            </a:r>
            <a:r>
              <a:rPr lang="en-US" sz="1400" i="1" dirty="0" err="1"/>
              <a:t>Kontrak</a:t>
            </a:r>
            <a:r>
              <a:rPr lang="en-US" sz="1400" i="1" dirty="0"/>
              <a:t> </a:t>
            </a:r>
            <a:r>
              <a:rPr lang="en-US" sz="1400" dirty="0"/>
              <a:t>– Operator </a:t>
            </a:r>
            <a:r>
              <a:rPr lang="en-US" sz="1400" dirty="0" err="1"/>
              <a:t>Produksi</a:t>
            </a:r>
            <a:endParaRPr sz="1400" dirty="0"/>
          </a:p>
        </p:txBody>
      </p:sp>
      <p:sp>
        <p:nvSpPr>
          <p:cNvPr id="696" name="Google Shape;696;p42"/>
          <p:cNvSpPr txBox="1">
            <a:spLocks noGrp="1"/>
          </p:cNvSpPr>
          <p:nvPr>
            <p:ph type="body" idx="4294967295"/>
          </p:nvPr>
        </p:nvSpPr>
        <p:spPr>
          <a:xfrm>
            <a:off x="563337" y="2862000"/>
            <a:ext cx="1624863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1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Maret 2023 – Mei 2024</a:t>
            </a:r>
            <a:endParaRPr sz="1600" b="1" dirty="0">
              <a:solidFill>
                <a:srgbClr val="000000"/>
              </a:solidFill>
              <a:latin typeface="Tenor Sans" panose="020B0604020202020204" charset="0"/>
              <a:ea typeface="Tenor Sans"/>
              <a:cs typeface="Tenor Sans"/>
              <a:sym typeface="Tenor Sans"/>
            </a:endParaRPr>
          </a:p>
        </p:txBody>
      </p:sp>
      <p:sp>
        <p:nvSpPr>
          <p:cNvPr id="697" name="Google Shape;697;p42"/>
          <p:cNvSpPr txBox="1">
            <a:spLocks noGrp="1"/>
          </p:cNvSpPr>
          <p:nvPr>
            <p:ph type="body" idx="4294967295"/>
          </p:nvPr>
        </p:nvSpPr>
        <p:spPr>
          <a:xfrm>
            <a:off x="2675249" y="2814416"/>
            <a:ext cx="5463879" cy="517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PT. Indonesia Epson Industry</a:t>
            </a: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9" name="Google Shape;699;p42"/>
          <p:cNvSpPr txBox="1">
            <a:spLocks noGrp="1"/>
          </p:cNvSpPr>
          <p:nvPr>
            <p:ph type="body" idx="4294967295"/>
          </p:nvPr>
        </p:nvSpPr>
        <p:spPr>
          <a:xfrm>
            <a:off x="720000" y="3962750"/>
            <a:ext cx="14682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Juni – </a:t>
            </a:r>
            <a:r>
              <a:rPr lang="en-US" sz="1600" b="1" dirty="0" err="1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Desember</a:t>
            </a:r>
            <a:r>
              <a:rPr lang="en-US" sz="1600" b="1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 2021</a:t>
            </a:r>
            <a:endParaRPr sz="16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00" name="Google Shape;700;p42"/>
          <p:cNvSpPr txBox="1">
            <a:spLocks noGrp="1"/>
          </p:cNvSpPr>
          <p:nvPr>
            <p:ph type="body" idx="4294967295"/>
          </p:nvPr>
        </p:nvSpPr>
        <p:spPr>
          <a:xfrm>
            <a:off x="2645399" y="3950942"/>
            <a:ext cx="5259345" cy="517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PT. Haier Electrical Appliances Indonesia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1800" b="1" dirty="0">
              <a:solidFill>
                <a:srgbClr val="000000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701" name="Google Shape;701;p42"/>
          <p:cNvGrpSpPr/>
          <p:nvPr/>
        </p:nvGrpSpPr>
        <p:grpSpPr>
          <a:xfrm>
            <a:off x="2212950" y="1572900"/>
            <a:ext cx="412625" cy="3570600"/>
            <a:chOff x="6028950" y="1598675"/>
            <a:chExt cx="412625" cy="3570600"/>
          </a:xfrm>
        </p:grpSpPr>
        <p:cxnSp>
          <p:nvCxnSpPr>
            <p:cNvPr id="702" name="Google Shape;702;p42"/>
            <p:cNvCxnSpPr/>
            <p:nvPr/>
          </p:nvCxnSpPr>
          <p:spPr>
            <a:xfrm>
              <a:off x="6237725" y="1598675"/>
              <a:ext cx="0" cy="357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3" name="Google Shape;703;p42"/>
            <p:cNvGrpSpPr/>
            <p:nvPr/>
          </p:nvGrpSpPr>
          <p:grpSpPr>
            <a:xfrm>
              <a:off x="6033875" y="1981275"/>
              <a:ext cx="407700" cy="179700"/>
              <a:chOff x="2775650" y="2210575"/>
              <a:chExt cx="407700" cy="179700"/>
            </a:xfrm>
          </p:grpSpPr>
          <p:sp>
            <p:nvSpPr>
              <p:cNvPr id="704" name="Google Shape;704;p42"/>
              <p:cNvSpPr/>
              <p:nvPr/>
            </p:nvSpPr>
            <p:spPr>
              <a:xfrm>
                <a:off x="2775650" y="2210575"/>
                <a:ext cx="407700" cy="179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 rot="10800000">
                <a:off x="2830250" y="2234575"/>
                <a:ext cx="298500" cy="131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42"/>
            <p:cNvGrpSpPr/>
            <p:nvPr/>
          </p:nvGrpSpPr>
          <p:grpSpPr>
            <a:xfrm>
              <a:off x="6028950" y="3047225"/>
              <a:ext cx="407700" cy="179700"/>
              <a:chOff x="2775650" y="2210575"/>
              <a:chExt cx="407700" cy="179700"/>
            </a:xfrm>
          </p:grpSpPr>
          <p:sp>
            <p:nvSpPr>
              <p:cNvPr id="707" name="Google Shape;707;p42"/>
              <p:cNvSpPr/>
              <p:nvPr/>
            </p:nvSpPr>
            <p:spPr>
              <a:xfrm>
                <a:off x="2775650" y="2210575"/>
                <a:ext cx="407700" cy="179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 rot="10800000">
                <a:off x="2830250" y="2234575"/>
                <a:ext cx="298500" cy="131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42"/>
            <p:cNvGrpSpPr/>
            <p:nvPr/>
          </p:nvGrpSpPr>
          <p:grpSpPr>
            <a:xfrm>
              <a:off x="6028950" y="4113175"/>
              <a:ext cx="407700" cy="179700"/>
              <a:chOff x="2775650" y="2210575"/>
              <a:chExt cx="407700" cy="179700"/>
            </a:xfrm>
          </p:grpSpPr>
          <p:sp>
            <p:nvSpPr>
              <p:cNvPr id="710" name="Google Shape;710;p42"/>
              <p:cNvSpPr/>
              <p:nvPr/>
            </p:nvSpPr>
            <p:spPr>
              <a:xfrm>
                <a:off x="2775650" y="2210575"/>
                <a:ext cx="407700" cy="179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 rot="10800000">
                <a:off x="2830250" y="2234575"/>
                <a:ext cx="298500" cy="131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695;p42">
            <a:extLst>
              <a:ext uri="{FF2B5EF4-FFF2-40B4-BE49-F238E27FC236}">
                <a16:creationId xmlns:a16="http://schemas.microsoft.com/office/drawing/2014/main" id="{731615E8-30F6-46AE-B10B-97CBCB941962}"/>
              </a:ext>
            </a:extLst>
          </p:cNvPr>
          <p:cNvSpPr txBox="1">
            <a:spLocks/>
          </p:cNvSpPr>
          <p:nvPr/>
        </p:nvSpPr>
        <p:spPr>
          <a:xfrm>
            <a:off x="2655251" y="4144226"/>
            <a:ext cx="3334289" cy="3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Quicksand"/>
              <a:buNone/>
            </a:pPr>
            <a:r>
              <a:rPr lang="en-US" sz="1400" i="1" dirty="0" err="1"/>
              <a:t>Pegawai</a:t>
            </a:r>
            <a:r>
              <a:rPr lang="en-US" sz="1400" i="1" dirty="0"/>
              <a:t> </a:t>
            </a:r>
            <a:r>
              <a:rPr lang="en-US" sz="1400" i="1" dirty="0" err="1"/>
              <a:t>Kontrak</a:t>
            </a:r>
            <a:r>
              <a:rPr lang="en-US" sz="1400" i="1" dirty="0"/>
              <a:t> </a:t>
            </a:r>
            <a:r>
              <a:rPr lang="en-US" sz="1400" dirty="0"/>
              <a:t>– Operator </a:t>
            </a:r>
            <a:r>
              <a:rPr lang="en-US" sz="1400" dirty="0" err="1"/>
              <a:t>Produksi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1" name="Google Shape;781;p45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45"/>
          <p:cNvSpPr txBox="1">
            <a:spLocks noGrp="1"/>
          </p:cNvSpPr>
          <p:nvPr>
            <p:ph type="title"/>
          </p:nvPr>
        </p:nvSpPr>
        <p:spPr>
          <a:xfrm>
            <a:off x="4485129" y="514350"/>
            <a:ext cx="294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01</a:t>
            </a:r>
            <a:endParaRPr dirty="0"/>
          </a:p>
        </p:txBody>
      </p:sp>
      <p:sp>
        <p:nvSpPr>
          <p:cNvPr id="783" name="Google Shape;783;p45"/>
          <p:cNvSpPr txBox="1">
            <a:spLocks noGrp="1"/>
          </p:cNvSpPr>
          <p:nvPr>
            <p:ph type="subTitle" idx="1"/>
          </p:nvPr>
        </p:nvSpPr>
        <p:spPr>
          <a:xfrm>
            <a:off x="4042611" y="2613837"/>
            <a:ext cx="4381389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clustering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preferensi</a:t>
            </a:r>
            <a:r>
              <a:rPr lang="en-ID" dirty="0"/>
              <a:t> </a:t>
            </a:r>
            <a:r>
              <a:rPr lang="en-ID" dirty="0" err="1"/>
              <a:t>pernikahan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Rapidminer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model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Davies-Bouldin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Dipublikasikan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>
                <a:hlinkClick r:id="rId3"/>
              </a:rPr>
              <a:t>JURTEKSI Vol. XI No 1, 2024</a:t>
            </a:r>
            <a:r>
              <a:rPr lang="en-ID" dirty="0">
                <a:hlinkClick r:id="rId4" action="ppaction://hlinkfile"/>
              </a:rPr>
              <a:t>.</a:t>
            </a:r>
            <a:endParaRPr lang="en-ID" dirty="0"/>
          </a:p>
        </p:txBody>
      </p:sp>
      <p:sp>
        <p:nvSpPr>
          <p:cNvPr id="829" name="Google Shape;829;p45"/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3" name="Google Shape;833;p45"/>
          <p:cNvCxnSpPr/>
          <p:nvPr/>
        </p:nvCxnSpPr>
        <p:spPr>
          <a:xfrm>
            <a:off x="855105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82;p45">
            <a:extLst>
              <a:ext uri="{FF2B5EF4-FFF2-40B4-BE49-F238E27FC236}">
                <a16:creationId xmlns:a16="http://schemas.microsoft.com/office/drawing/2014/main" id="{BB8C5ABB-DF87-A82C-D30D-25BE32317D56}"/>
              </a:ext>
            </a:extLst>
          </p:cNvPr>
          <p:cNvSpPr txBox="1">
            <a:spLocks/>
          </p:cNvSpPr>
          <p:nvPr/>
        </p:nvSpPr>
        <p:spPr>
          <a:xfrm>
            <a:off x="2303301" y="1642098"/>
            <a:ext cx="6120699" cy="10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500" b="1" dirty="0"/>
              <a:t>Prediksi Kategori Pernikahan Menggunakan K-Means, X-Means, dan K-Medoids </a:t>
            </a:r>
            <a:r>
              <a:rPr lang="sv-SE" sz="2500" b="1" i="1" dirty="0"/>
              <a:t>(Publikasi Jurnal Sinta 3)</a:t>
            </a:r>
            <a:endParaRPr lang="sv-SE" sz="2500" b="1" dirty="0"/>
          </a:p>
        </p:txBody>
      </p:sp>
      <p:sp>
        <p:nvSpPr>
          <p:cNvPr id="3" name="Freeform 21">
            <a:extLst>
              <a:ext uri="{FF2B5EF4-FFF2-40B4-BE49-F238E27FC236}">
                <a16:creationId xmlns:a16="http://schemas.microsoft.com/office/drawing/2014/main" id="{267DCF9E-BE81-4294-C781-64B1950D717B}"/>
              </a:ext>
            </a:extLst>
          </p:cNvPr>
          <p:cNvSpPr/>
          <p:nvPr/>
        </p:nvSpPr>
        <p:spPr>
          <a:xfrm>
            <a:off x="114443" y="731595"/>
            <a:ext cx="2307376" cy="2305520"/>
          </a:xfrm>
          <a:custGeom>
            <a:avLst/>
            <a:gdLst/>
            <a:ahLst/>
            <a:cxnLst/>
            <a:rect l="l" t="t" r="r" b="b"/>
            <a:pathLst>
              <a:path w="4513307" h="4218404">
                <a:moveTo>
                  <a:pt x="0" y="0"/>
                </a:moveTo>
                <a:lnTo>
                  <a:pt x="4513307" y="0"/>
                </a:lnTo>
                <a:lnTo>
                  <a:pt x="4513307" y="4218404"/>
                </a:lnTo>
                <a:lnTo>
                  <a:pt x="0" y="4218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Freeform 22">
            <a:extLst>
              <a:ext uri="{FF2B5EF4-FFF2-40B4-BE49-F238E27FC236}">
                <a16:creationId xmlns:a16="http://schemas.microsoft.com/office/drawing/2014/main" id="{BB7E4DBD-CECE-0991-74C4-0E474EC96434}"/>
              </a:ext>
            </a:extLst>
          </p:cNvPr>
          <p:cNvSpPr/>
          <p:nvPr/>
        </p:nvSpPr>
        <p:spPr>
          <a:xfrm>
            <a:off x="1469570" y="2613837"/>
            <a:ext cx="2307376" cy="2136543"/>
          </a:xfrm>
          <a:custGeom>
            <a:avLst/>
            <a:gdLst/>
            <a:ahLst/>
            <a:cxnLst/>
            <a:rect l="l" t="t" r="r" b="b"/>
            <a:pathLst>
              <a:path w="4643876" h="2573541">
                <a:moveTo>
                  <a:pt x="0" y="0"/>
                </a:moveTo>
                <a:lnTo>
                  <a:pt x="4643875" y="0"/>
                </a:lnTo>
                <a:lnTo>
                  <a:pt x="4643875" y="2573541"/>
                </a:lnTo>
                <a:lnTo>
                  <a:pt x="0" y="2573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>
          <a:extLst>
            <a:ext uri="{FF2B5EF4-FFF2-40B4-BE49-F238E27FC236}">
              <a16:creationId xmlns:a16="http://schemas.microsoft.com/office/drawing/2014/main" id="{4993E786-BCC8-0C3B-1532-72E45CDB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2" name="Google Shape;752;p44">
            <a:extLst>
              <a:ext uri="{FF2B5EF4-FFF2-40B4-BE49-F238E27FC236}">
                <a16:creationId xmlns:a16="http://schemas.microsoft.com/office/drawing/2014/main" id="{33B0AA43-233B-7627-F288-AD97CA9B5F88}"/>
              </a:ext>
            </a:extLst>
          </p:cNvPr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44">
            <a:extLst>
              <a:ext uri="{FF2B5EF4-FFF2-40B4-BE49-F238E27FC236}">
                <a16:creationId xmlns:a16="http://schemas.microsoft.com/office/drawing/2014/main" id="{762AD72C-872A-AF07-48CA-668B64F7984F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4">
            <a:extLst>
              <a:ext uri="{FF2B5EF4-FFF2-40B4-BE49-F238E27FC236}">
                <a16:creationId xmlns:a16="http://schemas.microsoft.com/office/drawing/2014/main" id="{06EE88C3-F1B2-FF6F-9A17-236C65AF2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154" y="49927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02</a:t>
            </a:r>
            <a:endParaRPr dirty="0"/>
          </a:p>
        </p:txBody>
      </p:sp>
      <p:sp>
        <p:nvSpPr>
          <p:cNvPr id="756" name="Google Shape;756;p44">
            <a:extLst>
              <a:ext uri="{FF2B5EF4-FFF2-40B4-BE49-F238E27FC236}">
                <a16:creationId xmlns:a16="http://schemas.microsoft.com/office/drawing/2014/main" id="{CCF9BA94-D44C-AE73-7814-223F782E8E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725112"/>
            <a:ext cx="5031093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Membersihkan</a:t>
            </a:r>
            <a:r>
              <a:rPr lang="en-ID" dirty="0"/>
              <a:t> dan </a:t>
            </a:r>
            <a:r>
              <a:rPr lang="en-ID" dirty="0" err="1"/>
              <a:t>mengolah</a:t>
            </a:r>
            <a:r>
              <a:rPr lang="en-ID" dirty="0"/>
              <a:t> dataset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dan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Membuat</a:t>
            </a:r>
            <a:r>
              <a:rPr lang="en-ID" dirty="0"/>
              <a:t> dashboard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Tableau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</a:t>
            </a:r>
          </a:p>
        </p:txBody>
      </p:sp>
      <p:sp>
        <p:nvSpPr>
          <p:cNvPr id="771" name="Google Shape;771;p44">
            <a:extLst>
              <a:ext uri="{FF2B5EF4-FFF2-40B4-BE49-F238E27FC236}">
                <a16:creationId xmlns:a16="http://schemas.microsoft.com/office/drawing/2014/main" id="{5B194A76-4568-2CFE-67CB-B8BBC76C5C23}"/>
              </a:ext>
            </a:extLst>
          </p:cNvPr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4">
            <a:extLst>
              <a:ext uri="{FF2B5EF4-FFF2-40B4-BE49-F238E27FC236}">
                <a16:creationId xmlns:a16="http://schemas.microsoft.com/office/drawing/2014/main" id="{F15C3E36-159F-1616-7350-610A1E025113}"/>
              </a:ext>
            </a:extLst>
          </p:cNvPr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5;p44">
            <a:extLst>
              <a:ext uri="{FF2B5EF4-FFF2-40B4-BE49-F238E27FC236}">
                <a16:creationId xmlns:a16="http://schemas.microsoft.com/office/drawing/2014/main" id="{36779462-B27E-9413-6B55-554DC0817661}"/>
              </a:ext>
            </a:extLst>
          </p:cNvPr>
          <p:cNvSpPr txBox="1">
            <a:spLocks/>
          </p:cNvSpPr>
          <p:nvPr/>
        </p:nvSpPr>
        <p:spPr>
          <a:xfrm>
            <a:off x="720000" y="1962637"/>
            <a:ext cx="4654045" cy="60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500" b="1" dirty="0"/>
              <a:t>Dashboard </a:t>
            </a:r>
            <a:r>
              <a:rPr lang="en-ID" sz="2500" b="1" dirty="0" err="1"/>
              <a:t>Analisis</a:t>
            </a:r>
            <a:r>
              <a:rPr lang="en-ID" sz="2500" b="1" dirty="0"/>
              <a:t> </a:t>
            </a:r>
            <a:r>
              <a:rPr lang="en-ID" sz="2500" b="1" dirty="0" err="1"/>
              <a:t>Penjualan</a:t>
            </a:r>
            <a:r>
              <a:rPr lang="en-ID" sz="2500" b="1" dirty="0"/>
              <a:t> </a:t>
            </a:r>
            <a:r>
              <a:rPr lang="en-ID" sz="2500" b="1" dirty="0" err="1"/>
              <a:t>Produk</a:t>
            </a:r>
            <a:r>
              <a:rPr lang="en-ID" sz="2500" b="1" dirty="0"/>
              <a:t> Elektronik (Bootcamp </a:t>
            </a:r>
            <a:r>
              <a:rPr lang="en-ID" sz="2500" b="1" dirty="0" err="1"/>
              <a:t>MySkill</a:t>
            </a:r>
            <a:r>
              <a:rPr lang="en-ID" sz="2500" b="1" dirty="0"/>
              <a:t> - 2024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83C15-4223-55BE-965F-6D6C65B87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5" y="2307771"/>
            <a:ext cx="3832789" cy="21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>
          <a:extLst>
            <a:ext uri="{FF2B5EF4-FFF2-40B4-BE49-F238E27FC236}">
              <a16:creationId xmlns:a16="http://schemas.microsoft.com/office/drawing/2014/main" id="{F370DF89-BC43-26FA-3A99-49E2A59C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1" name="Google Shape;781;p45">
            <a:extLst>
              <a:ext uri="{FF2B5EF4-FFF2-40B4-BE49-F238E27FC236}">
                <a16:creationId xmlns:a16="http://schemas.microsoft.com/office/drawing/2014/main" id="{E7A9FE89-6D16-860C-F645-707560F0E3D5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45">
            <a:extLst>
              <a:ext uri="{FF2B5EF4-FFF2-40B4-BE49-F238E27FC236}">
                <a16:creationId xmlns:a16="http://schemas.microsoft.com/office/drawing/2014/main" id="{DBFB5310-8A55-4D38-0496-4E828247E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5129" y="514350"/>
            <a:ext cx="294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03</a:t>
            </a:r>
            <a:endParaRPr dirty="0"/>
          </a:p>
        </p:txBody>
      </p:sp>
      <p:sp>
        <p:nvSpPr>
          <p:cNvPr id="829" name="Google Shape;829;p45">
            <a:extLst>
              <a:ext uri="{FF2B5EF4-FFF2-40B4-BE49-F238E27FC236}">
                <a16:creationId xmlns:a16="http://schemas.microsoft.com/office/drawing/2014/main" id="{89DF4E6D-3B65-6F94-BFB4-74553481A23E}"/>
              </a:ext>
            </a:extLst>
          </p:cNvPr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>
            <a:extLst>
              <a:ext uri="{FF2B5EF4-FFF2-40B4-BE49-F238E27FC236}">
                <a16:creationId xmlns:a16="http://schemas.microsoft.com/office/drawing/2014/main" id="{17EF3EB6-3021-E948-6830-5D44206AE40A}"/>
              </a:ext>
            </a:extLst>
          </p:cNvPr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3" name="Google Shape;833;p45">
            <a:extLst>
              <a:ext uri="{FF2B5EF4-FFF2-40B4-BE49-F238E27FC236}">
                <a16:creationId xmlns:a16="http://schemas.microsoft.com/office/drawing/2014/main" id="{FC798EF4-3AD0-1FB0-46CA-6F10F6F9E7CF}"/>
              </a:ext>
            </a:extLst>
          </p:cNvPr>
          <p:cNvCxnSpPr/>
          <p:nvPr/>
        </p:nvCxnSpPr>
        <p:spPr>
          <a:xfrm>
            <a:off x="855105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82;p45">
            <a:extLst>
              <a:ext uri="{FF2B5EF4-FFF2-40B4-BE49-F238E27FC236}">
                <a16:creationId xmlns:a16="http://schemas.microsoft.com/office/drawing/2014/main" id="{B5F67547-0AD7-1819-5563-014E3128F5EB}"/>
              </a:ext>
            </a:extLst>
          </p:cNvPr>
          <p:cNvSpPr txBox="1">
            <a:spLocks/>
          </p:cNvSpPr>
          <p:nvPr/>
        </p:nvSpPr>
        <p:spPr>
          <a:xfrm>
            <a:off x="2699657" y="1642098"/>
            <a:ext cx="5724343" cy="100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500" b="1" dirty="0"/>
              <a:t>Program Sederhana Aplikasi Pembayaran Listrik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18B60-79A5-C230-F8D8-8FAEDC2B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" r="39"/>
          <a:stretch>
            <a:fillRect/>
          </a:stretch>
        </p:blipFill>
        <p:spPr>
          <a:xfrm>
            <a:off x="-286511" y="36699"/>
            <a:ext cx="3888183" cy="1699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39CB8-075A-7497-8EE7-4481CC80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" b="132"/>
          <a:stretch>
            <a:fillRect/>
          </a:stretch>
        </p:blipFill>
        <p:spPr>
          <a:xfrm>
            <a:off x="1684815" y="971284"/>
            <a:ext cx="2203368" cy="1530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A938-38F3-3A48-7864-89CCF206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8"/>
          <a:stretch>
            <a:fillRect/>
          </a:stretch>
        </p:blipFill>
        <p:spPr>
          <a:xfrm>
            <a:off x="68078" y="3653323"/>
            <a:ext cx="3573748" cy="1353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BE35B-9893-8FE3-C6E2-7AE8A9F12CA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3" b="7"/>
          <a:stretch>
            <a:fillRect/>
          </a:stretch>
        </p:blipFill>
        <p:spPr>
          <a:xfrm>
            <a:off x="886553" y="2571750"/>
            <a:ext cx="3330224" cy="1154717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F1F04015-244D-044E-62E0-42E97E03A6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80302" y="2761388"/>
            <a:ext cx="41436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Membuat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aplikasi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Python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menghitung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tagihan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listrik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berdasarkan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golongan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tarif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pemakaian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kWh.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input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pengguna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: nama, 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golongan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tarif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jumlah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pemakaian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Menghasilkan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output total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pembayaran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termasuk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biaya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admin.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Melatih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logika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dasar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pemrograman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pengkondisian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pengolahan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input-output.</a:t>
            </a:r>
          </a:p>
        </p:txBody>
      </p:sp>
    </p:spTree>
    <p:extLst>
      <p:ext uri="{BB962C8B-B14F-4D97-AF65-F5344CB8AC3E}">
        <p14:creationId xmlns:p14="http://schemas.microsoft.com/office/powerpoint/2010/main" val="17841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>
          <a:extLst>
            <a:ext uri="{FF2B5EF4-FFF2-40B4-BE49-F238E27FC236}">
              <a16:creationId xmlns:a16="http://schemas.microsoft.com/office/drawing/2014/main" id="{DD312B30-D2F5-331D-BD8E-3A045344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2" name="Google Shape;752;p44">
            <a:extLst>
              <a:ext uri="{FF2B5EF4-FFF2-40B4-BE49-F238E27FC236}">
                <a16:creationId xmlns:a16="http://schemas.microsoft.com/office/drawing/2014/main" id="{20CD3801-1C5C-E0CB-4402-B2AFC07D5662}"/>
              </a:ext>
            </a:extLst>
          </p:cNvPr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44">
            <a:extLst>
              <a:ext uri="{FF2B5EF4-FFF2-40B4-BE49-F238E27FC236}">
                <a16:creationId xmlns:a16="http://schemas.microsoft.com/office/drawing/2014/main" id="{856A62F8-7426-7DEF-930C-1D8B76E4D30B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4">
            <a:extLst>
              <a:ext uri="{FF2B5EF4-FFF2-40B4-BE49-F238E27FC236}">
                <a16:creationId xmlns:a16="http://schemas.microsoft.com/office/drawing/2014/main" id="{8C4FC067-7D8B-22E9-CAA6-9368F3598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154" y="49927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04</a:t>
            </a:r>
            <a:endParaRPr dirty="0"/>
          </a:p>
        </p:txBody>
      </p:sp>
      <p:sp>
        <p:nvSpPr>
          <p:cNvPr id="771" name="Google Shape;771;p44">
            <a:extLst>
              <a:ext uri="{FF2B5EF4-FFF2-40B4-BE49-F238E27FC236}">
                <a16:creationId xmlns:a16="http://schemas.microsoft.com/office/drawing/2014/main" id="{EB0CB24A-ED44-544B-CE79-1CAD122B6EC4}"/>
              </a:ext>
            </a:extLst>
          </p:cNvPr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4">
            <a:extLst>
              <a:ext uri="{FF2B5EF4-FFF2-40B4-BE49-F238E27FC236}">
                <a16:creationId xmlns:a16="http://schemas.microsoft.com/office/drawing/2014/main" id="{E79DECE7-70EB-665A-2224-688584F78E2C}"/>
              </a:ext>
            </a:extLst>
          </p:cNvPr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5;p44">
            <a:extLst>
              <a:ext uri="{FF2B5EF4-FFF2-40B4-BE49-F238E27FC236}">
                <a16:creationId xmlns:a16="http://schemas.microsoft.com/office/drawing/2014/main" id="{AEB793A6-AE4B-D3D5-566B-18E6444D9A8B}"/>
              </a:ext>
            </a:extLst>
          </p:cNvPr>
          <p:cNvSpPr txBox="1">
            <a:spLocks/>
          </p:cNvSpPr>
          <p:nvPr/>
        </p:nvSpPr>
        <p:spPr>
          <a:xfrm>
            <a:off x="720000" y="1962637"/>
            <a:ext cx="439342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/>
              <a:t>Program </a:t>
            </a:r>
            <a:r>
              <a:rPr lang="en-US" sz="2500" b="1" dirty="0" err="1"/>
              <a:t>Sederhana</a:t>
            </a:r>
            <a:r>
              <a:rPr lang="en-US" sz="2500" b="1" dirty="0"/>
              <a:t> </a:t>
            </a:r>
            <a:r>
              <a:rPr lang="en-US" sz="2500" b="1" dirty="0" err="1"/>
              <a:t>Sistem</a:t>
            </a:r>
            <a:r>
              <a:rPr lang="en-US" sz="2500" b="1" dirty="0"/>
              <a:t> </a:t>
            </a:r>
            <a:r>
              <a:rPr lang="en-US" sz="2500" b="1" dirty="0" err="1"/>
              <a:t>Pencatatan</a:t>
            </a:r>
            <a:r>
              <a:rPr lang="en-US" sz="2500" b="1" dirty="0"/>
              <a:t> Stok Barang</a:t>
            </a:r>
            <a:endParaRPr lang="en-ID" sz="2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89CB3-6829-F4F5-60D9-4F71E46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" b="83"/>
          <a:stretch>
            <a:fillRect/>
          </a:stretch>
        </p:blipFill>
        <p:spPr>
          <a:xfrm>
            <a:off x="4714806" y="548212"/>
            <a:ext cx="3280744" cy="140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D10B3-4264-9A5F-641D-07FA0E09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" r="34" b="17"/>
          <a:stretch>
            <a:fillRect/>
          </a:stretch>
        </p:blipFill>
        <p:spPr>
          <a:xfrm>
            <a:off x="7053146" y="1519177"/>
            <a:ext cx="2346157" cy="1576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C9C79-09B2-9452-5CB8-2759293DBB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0" t="102" r="205" b="31"/>
          <a:stretch>
            <a:fillRect/>
          </a:stretch>
        </p:blipFill>
        <p:spPr>
          <a:xfrm>
            <a:off x="5946105" y="1434886"/>
            <a:ext cx="1272844" cy="2181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B2C5D2-B9F2-FC02-9D0D-32D51FF535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8"/>
          <a:stretch>
            <a:fillRect/>
          </a:stretch>
        </p:blipFill>
        <p:spPr>
          <a:xfrm>
            <a:off x="4568651" y="3579776"/>
            <a:ext cx="3019200" cy="1576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5BAE4F-9F86-9BA6-8F38-9B949535D6B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1" t="283" r="181" b="139"/>
          <a:stretch>
            <a:fillRect/>
          </a:stretch>
        </p:blipFill>
        <p:spPr>
          <a:xfrm>
            <a:off x="7524133" y="2893599"/>
            <a:ext cx="1619867" cy="140765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329E8FA8-55EE-A14D-8FBD-1C959FB5CF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726" y="2872513"/>
            <a:ext cx="36858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Mengembangkan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program Python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terhubung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MySQL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mencatat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stok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barang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transaksi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Fitur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utama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tambah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/edit/hapus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barang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data,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serta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login user/admin.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data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GUI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Treeview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Meningkatkan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pemahaman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konsep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OOP, SQL,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manajemen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inventaris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sederhana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0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>
          <a:extLst>
            <a:ext uri="{FF2B5EF4-FFF2-40B4-BE49-F238E27FC236}">
              <a16:creationId xmlns:a16="http://schemas.microsoft.com/office/drawing/2014/main" id="{50AB5670-CE22-EB74-D7D1-562DFA02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2" name="Google Shape;752;p44">
            <a:extLst>
              <a:ext uri="{FF2B5EF4-FFF2-40B4-BE49-F238E27FC236}">
                <a16:creationId xmlns:a16="http://schemas.microsoft.com/office/drawing/2014/main" id="{04F22933-D982-B4BC-7974-D6C8589DD79E}"/>
              </a:ext>
            </a:extLst>
          </p:cNvPr>
          <p:cNvCxnSpPr/>
          <p:nvPr/>
        </p:nvCxnSpPr>
        <p:spPr>
          <a:xfrm>
            <a:off x="621500" y="2264575"/>
            <a:ext cx="0" cy="26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44">
            <a:extLst>
              <a:ext uri="{FF2B5EF4-FFF2-40B4-BE49-F238E27FC236}">
                <a16:creationId xmlns:a16="http://schemas.microsoft.com/office/drawing/2014/main" id="{C7865A62-3589-E831-7CDB-D3C455CF507A}"/>
              </a:ext>
            </a:extLst>
          </p:cNvPr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4">
            <a:extLst>
              <a:ext uri="{FF2B5EF4-FFF2-40B4-BE49-F238E27FC236}">
                <a16:creationId xmlns:a16="http://schemas.microsoft.com/office/drawing/2014/main" id="{959DE34B-005A-59C3-6D15-416A99099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154" y="49927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05</a:t>
            </a:r>
            <a:endParaRPr dirty="0"/>
          </a:p>
        </p:txBody>
      </p:sp>
      <p:sp>
        <p:nvSpPr>
          <p:cNvPr id="771" name="Google Shape;771;p44">
            <a:extLst>
              <a:ext uri="{FF2B5EF4-FFF2-40B4-BE49-F238E27FC236}">
                <a16:creationId xmlns:a16="http://schemas.microsoft.com/office/drawing/2014/main" id="{4A62C918-54B6-9695-3FE5-A9B9FBA740A6}"/>
              </a:ext>
            </a:extLst>
          </p:cNvPr>
          <p:cNvSpPr/>
          <p:nvPr/>
        </p:nvSpPr>
        <p:spPr>
          <a:xfrm>
            <a:off x="7587850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4">
            <a:extLst>
              <a:ext uri="{FF2B5EF4-FFF2-40B4-BE49-F238E27FC236}">
                <a16:creationId xmlns:a16="http://schemas.microsoft.com/office/drawing/2014/main" id="{28855E84-F374-ADAA-0231-BB7B844693A3}"/>
              </a:ext>
            </a:extLst>
          </p:cNvPr>
          <p:cNvSpPr/>
          <p:nvPr/>
        </p:nvSpPr>
        <p:spPr>
          <a:xfrm>
            <a:off x="8022375" y="592400"/>
            <a:ext cx="407700" cy="179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5;p44">
            <a:extLst>
              <a:ext uri="{FF2B5EF4-FFF2-40B4-BE49-F238E27FC236}">
                <a16:creationId xmlns:a16="http://schemas.microsoft.com/office/drawing/2014/main" id="{D1973C17-DF56-F732-484B-D37FBABE0F72}"/>
              </a:ext>
            </a:extLst>
          </p:cNvPr>
          <p:cNvSpPr txBox="1">
            <a:spLocks/>
          </p:cNvSpPr>
          <p:nvPr/>
        </p:nvSpPr>
        <p:spPr>
          <a:xfrm>
            <a:off x="720001" y="1798700"/>
            <a:ext cx="375583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400" b="1" dirty="0"/>
              <a:t>Karya Desain Visual </a:t>
            </a:r>
            <a:r>
              <a:rPr lang="en-ID" sz="2400" b="1" dirty="0" err="1"/>
              <a:t>Edukatif</a:t>
            </a:r>
            <a:r>
              <a:rPr lang="en-ID" sz="2400" b="1" dirty="0"/>
              <a:t> dan Branding (Canva Project)</a:t>
            </a:r>
            <a:endParaRPr lang="en-ID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D2BE-08DE-0438-ECE0-392D2C63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181" y="-18081"/>
            <a:ext cx="1088251" cy="1700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E7AF9-2D58-1FFE-1427-447320CC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90" y="1709338"/>
            <a:ext cx="1100516" cy="1719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85267-1CA1-88BD-7E91-6981E710D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401" y="1254976"/>
            <a:ext cx="1041603" cy="1041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73A999-0645-AD50-211F-57AC2F6B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824" y="181990"/>
            <a:ext cx="975157" cy="975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78CDD-1423-EAA2-9B75-98FB38A8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824" y="2196135"/>
            <a:ext cx="1003119" cy="10031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C5799C-D79D-41A5-EA11-840E0389F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482" y="272921"/>
            <a:ext cx="891846" cy="8918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47487E-F7E5-94FE-7D8E-4785B8BCA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8456" y="1157147"/>
            <a:ext cx="809348" cy="809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A6196A-D61F-BC26-7F7F-2C0C2288E6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2599" y="164698"/>
            <a:ext cx="1225502" cy="1634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A81CD-299C-6220-9931-1F614B2664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315" y="1798700"/>
            <a:ext cx="1282222" cy="17096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07ED63-2C7B-FB31-111A-E27695C09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2463" y="3412443"/>
            <a:ext cx="1317461" cy="1756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B898E4-2AB8-EE62-722F-5D6EF4F23A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49055" y="3428894"/>
            <a:ext cx="1275294" cy="170039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7C357C8-B442-27BB-8F5B-97F2A1B2B3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725" y="2872512"/>
            <a:ext cx="44940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Desain Logo: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Logo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brand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fiktif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tugas</a:t>
            </a:r>
            <a:r>
              <a:rPr lang="en-US" altLang="en-US" sz="12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Web Programming)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serta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logo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pesanan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individu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Sampul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Buku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Cover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buku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digital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proyek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pribadi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latihan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desain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grafis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Visual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Metamorfosis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Kupu-Kupu: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Infografis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edukatif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tugas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mata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kuliah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Virtual &amp; Augmented Reality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17391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Cream Ellipse Portfolio by Slidesgo">
  <a:themeElements>
    <a:clrScheme name="Simple Light">
      <a:dk1>
        <a:srgbClr val="000000"/>
      </a:dk1>
      <a:lt1>
        <a:srgbClr val="FFFFFF"/>
      </a:lt1>
      <a:dk2>
        <a:srgbClr val="282828"/>
      </a:dk2>
      <a:lt2>
        <a:srgbClr val="F6F4EC"/>
      </a:lt2>
      <a:accent1>
        <a:srgbClr val="282828"/>
      </a:accent1>
      <a:accent2>
        <a:srgbClr val="CC0000"/>
      </a:accent2>
      <a:accent3>
        <a:srgbClr val="FFFFFF"/>
      </a:accent3>
      <a:accent4>
        <a:srgbClr val="CC0000"/>
      </a:accent4>
      <a:accent5>
        <a:srgbClr val="CC0000"/>
      </a:accent5>
      <a:accent6>
        <a:srgbClr val="282828"/>
      </a:accent6>
      <a:hlink>
        <a:srgbClr val="CC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559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Tenor Sans</vt:lpstr>
      <vt:lpstr>Calibri</vt:lpstr>
      <vt:lpstr>Quicksand</vt:lpstr>
      <vt:lpstr>Elegant Cream Ellipse Portfolio by Slidesgo</vt:lpstr>
      <vt:lpstr> PORTOFOLIO</vt:lpstr>
      <vt:lpstr>TENTANG SAYA</vt:lpstr>
      <vt:lpstr>PENDIDIKAN</vt:lpstr>
      <vt:lpstr>PENGALAMAN KERJA DAN MAGANG</vt:lpstr>
      <vt:lpstr>PROJECT 01</vt:lpstr>
      <vt:lpstr>PROJECT 02</vt:lpstr>
      <vt:lpstr>PROJECT 03</vt:lpstr>
      <vt:lpstr>PROJECT 04</vt:lpstr>
      <vt:lpstr>PROJECT 05</vt:lpstr>
      <vt:lpstr>SERTIFIKASI RESMI</vt:lpstr>
      <vt:lpstr>PELATIHAN &amp; KURSUS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Disya Ariza</dc:creator>
  <cp:lastModifiedBy>Disya Ariza</cp:lastModifiedBy>
  <cp:revision>26</cp:revision>
  <dcterms:modified xsi:type="dcterms:W3CDTF">2025-10-08T12:14:02Z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568429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S10.9.3</vt:lpwstr>
  </property>
</Properties>
</file>