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package.core-properties+xml" PartName="/docProps/core.xml"/>
  <Override ContentType="application/vnd.openxmlformats-officedocument.extended-properties+xml" PartName="/docProps/app.xml"/>
  <Default ContentType="image/jpeg" Extension="jpe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320" r:id="rId6"/>
    <p:sldId id="261" r:id="rId7"/>
    <p:sldId id="321" r:id="rId8"/>
    <p:sldId id="322" r:id="rId9"/>
    <p:sldId id="268" r:id="rId10"/>
    <p:sldId id="265" r:id="rId11"/>
    <p:sldId id="266" r:id="rId12"/>
    <p:sldId id="324" r:id="rId13"/>
    <p:sldId id="323" r:id="rId14"/>
    <p:sldId id="272" r:id="rId15"/>
    <p:sldId id="325" r:id="rId16"/>
    <p:sldId id="326" r:id="rId17"/>
    <p:sldId id="280" r:id="rId18"/>
    <p:sldId id="327" r:id="rId19"/>
    <p:sldId id="328" r:id="rId20"/>
    <p:sldId id="329" r:id="rId21"/>
    <p:sldId id="283" r:id="rId2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4"/>
    </p:embeddedFont>
    <p:embeddedFont>
      <p:font typeface="Inknut Antiqua" panose="020B0604020202020204" charset="0"/>
      <p:regular r:id="rId25"/>
      <p:bold r:id="rId26"/>
    </p:embeddedFont>
    <p:embeddedFont>
      <p:font typeface="Inknut Antiqua ExtraBold" panose="020B0604020202020204" charset="0"/>
      <p:bold r:id="rId27"/>
    </p:embeddedFont>
    <p:embeddedFont>
      <p:font typeface="Nunito Light" pitchFamily="2" charset="0"/>
      <p:regular r:id="rId28"/>
      <p:italic r:id="rId29"/>
    </p:embeddedFont>
    <p:embeddedFont>
      <p:font typeface="Roboto Condensed Light" panose="02000000000000000000" pitchFamily="2" charset="0"/>
      <p:regular r:id="rId30"/>
      <p:italic r:id="rId31"/>
    </p:embeddedFont>
    <p:embeddedFont>
      <p:font typeface="Roboto Slab" pitchFamily="2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F32691-835E-4095-A4A5-826D131342D2}">
  <a:tblStyle styleId="{05F32691-835E-4095-A4A5-826D131342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d586cd4e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d586cd4e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d586cd4e8_4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d586cd4e8_4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afa44542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afa44542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>
          <a:extLst>
            <a:ext uri="{FF2B5EF4-FFF2-40B4-BE49-F238E27FC236}">
              <a16:creationId xmlns:a16="http://schemas.microsoft.com/office/drawing/2014/main" id="{033051BB-39BD-B873-C821-21AB00FD1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afa445428_0_51:notes">
            <a:extLst>
              <a:ext uri="{FF2B5EF4-FFF2-40B4-BE49-F238E27FC236}">
                <a16:creationId xmlns:a16="http://schemas.microsoft.com/office/drawing/2014/main" id="{670ACB24-264C-3949-1933-E86C15A342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afa445428_0_51:notes">
            <a:extLst>
              <a:ext uri="{FF2B5EF4-FFF2-40B4-BE49-F238E27FC236}">
                <a16:creationId xmlns:a16="http://schemas.microsoft.com/office/drawing/2014/main" id="{F9AAB66C-DBB0-DB23-B398-544525E25E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222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>
          <a:extLst>
            <a:ext uri="{FF2B5EF4-FFF2-40B4-BE49-F238E27FC236}">
              <a16:creationId xmlns:a16="http://schemas.microsoft.com/office/drawing/2014/main" id="{30EF9F8C-01DC-E22E-C348-5C633F16F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afa445428_0_51:notes">
            <a:extLst>
              <a:ext uri="{FF2B5EF4-FFF2-40B4-BE49-F238E27FC236}">
                <a16:creationId xmlns:a16="http://schemas.microsoft.com/office/drawing/2014/main" id="{FFF0A748-BA99-544B-E669-53FD58C38D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afa445428_0_51:notes">
            <a:extLst>
              <a:ext uri="{FF2B5EF4-FFF2-40B4-BE49-F238E27FC236}">
                <a16:creationId xmlns:a16="http://schemas.microsoft.com/office/drawing/2014/main" id="{0E6F295D-D94D-9DB4-074A-4905C1E32F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701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afa445428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0afa445428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>
          <a:extLst>
            <a:ext uri="{FF2B5EF4-FFF2-40B4-BE49-F238E27FC236}">
              <a16:creationId xmlns:a16="http://schemas.microsoft.com/office/drawing/2014/main" id="{77C540CC-C868-9397-0AEB-866E15C08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afa445428_2_69:notes">
            <a:extLst>
              <a:ext uri="{FF2B5EF4-FFF2-40B4-BE49-F238E27FC236}">
                <a16:creationId xmlns:a16="http://schemas.microsoft.com/office/drawing/2014/main" id="{D67ED270-B496-719D-F1C4-B7F6D972C4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0afa445428_2_69:notes">
            <a:extLst>
              <a:ext uri="{FF2B5EF4-FFF2-40B4-BE49-F238E27FC236}">
                <a16:creationId xmlns:a16="http://schemas.microsoft.com/office/drawing/2014/main" id="{AF4F78BF-FAE7-487B-3F1E-79D3F2C959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589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>
          <a:extLst>
            <a:ext uri="{FF2B5EF4-FFF2-40B4-BE49-F238E27FC236}">
              <a16:creationId xmlns:a16="http://schemas.microsoft.com/office/drawing/2014/main" id="{45B683B6-7C39-26AD-BFE4-3877D1380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0b19b38dea_1_61:notes">
            <a:extLst>
              <a:ext uri="{FF2B5EF4-FFF2-40B4-BE49-F238E27FC236}">
                <a16:creationId xmlns:a16="http://schemas.microsoft.com/office/drawing/2014/main" id="{B5546748-9F3F-2375-94BF-C79463A7E4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0b19b38dea_1_61:notes">
            <a:extLst>
              <a:ext uri="{FF2B5EF4-FFF2-40B4-BE49-F238E27FC236}">
                <a16:creationId xmlns:a16="http://schemas.microsoft.com/office/drawing/2014/main" id="{EE90CDBC-EF82-8E3B-2278-4489C30B5A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772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0b19b38de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0b19b38de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>
          <a:extLst>
            <a:ext uri="{FF2B5EF4-FFF2-40B4-BE49-F238E27FC236}">
              <a16:creationId xmlns:a16="http://schemas.microsoft.com/office/drawing/2014/main" id="{3E61DC50-DC1E-E612-7B36-9E43BC8D1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0b19b38dea_1_61:notes">
            <a:extLst>
              <a:ext uri="{FF2B5EF4-FFF2-40B4-BE49-F238E27FC236}">
                <a16:creationId xmlns:a16="http://schemas.microsoft.com/office/drawing/2014/main" id="{08C281C5-BC13-84AE-5CE4-BDFBEDCDA1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0b19b38dea_1_61:notes">
            <a:extLst>
              <a:ext uri="{FF2B5EF4-FFF2-40B4-BE49-F238E27FC236}">
                <a16:creationId xmlns:a16="http://schemas.microsoft.com/office/drawing/2014/main" id="{CFB821B2-2FDD-41C1-2C0A-202A106745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574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>
          <a:extLst>
            <a:ext uri="{FF2B5EF4-FFF2-40B4-BE49-F238E27FC236}">
              <a16:creationId xmlns:a16="http://schemas.microsoft.com/office/drawing/2014/main" id="{C51D72EC-BFAC-FE9A-906B-1DB44827D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0b19b38dea_1_61:notes">
            <a:extLst>
              <a:ext uri="{FF2B5EF4-FFF2-40B4-BE49-F238E27FC236}">
                <a16:creationId xmlns:a16="http://schemas.microsoft.com/office/drawing/2014/main" id="{3EFE816E-5013-F357-8F0D-993A446679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0b19b38dea_1_61:notes">
            <a:extLst>
              <a:ext uri="{FF2B5EF4-FFF2-40B4-BE49-F238E27FC236}">
                <a16:creationId xmlns:a16="http://schemas.microsoft.com/office/drawing/2014/main" id="{97956A55-124C-3DD5-7EFD-F6A4D9F880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07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d6330aa4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d6330aa4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>
          <a:extLst>
            <a:ext uri="{FF2B5EF4-FFF2-40B4-BE49-F238E27FC236}">
              <a16:creationId xmlns:a16="http://schemas.microsoft.com/office/drawing/2014/main" id="{2C17B3EB-430B-0C1E-3367-695FCD3D2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0b19b38dea_1_61:notes">
            <a:extLst>
              <a:ext uri="{FF2B5EF4-FFF2-40B4-BE49-F238E27FC236}">
                <a16:creationId xmlns:a16="http://schemas.microsoft.com/office/drawing/2014/main" id="{54E28323-FBBA-CFB4-D713-C14A0F4993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0b19b38dea_1_61:notes">
            <a:extLst>
              <a:ext uri="{FF2B5EF4-FFF2-40B4-BE49-F238E27FC236}">
                <a16:creationId xmlns:a16="http://schemas.microsoft.com/office/drawing/2014/main" id="{85CDDC06-C63F-1F97-7890-EAD2C3DF34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339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0afa445428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0afa445428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d6330aa4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d6330aa4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d586cd4e8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d586cd4e8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D059C4DB-E409-DC2A-FBFA-F4CCB502F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d586cd4e8_4_2:notes">
            <a:extLst>
              <a:ext uri="{FF2B5EF4-FFF2-40B4-BE49-F238E27FC236}">
                <a16:creationId xmlns:a16="http://schemas.microsoft.com/office/drawing/2014/main" id="{592A7357-6713-25BB-D245-7263A02C02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d586cd4e8_4_2:notes">
            <a:extLst>
              <a:ext uri="{FF2B5EF4-FFF2-40B4-BE49-F238E27FC236}">
                <a16:creationId xmlns:a16="http://schemas.microsoft.com/office/drawing/2014/main" id="{DF526A82-9FFA-1FAF-BBB2-319CBDE0E0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2116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afa4454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afa4454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063D43F4-C794-6191-EC2D-D7392BE2E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afa445428_0_0:notes">
            <a:extLst>
              <a:ext uri="{FF2B5EF4-FFF2-40B4-BE49-F238E27FC236}">
                <a16:creationId xmlns:a16="http://schemas.microsoft.com/office/drawing/2014/main" id="{3F1EFE07-8F75-2ED8-BDB1-F0B03CDBF4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afa445428_0_0:notes">
            <a:extLst>
              <a:ext uri="{FF2B5EF4-FFF2-40B4-BE49-F238E27FC236}">
                <a16:creationId xmlns:a16="http://schemas.microsoft.com/office/drawing/2014/main" id="{D938789D-FA54-8912-AE34-C61F2DED11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756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>
          <a:extLst>
            <a:ext uri="{FF2B5EF4-FFF2-40B4-BE49-F238E27FC236}">
              <a16:creationId xmlns:a16="http://schemas.microsoft.com/office/drawing/2014/main" id="{1788013D-9B95-DB38-A956-C9166A16E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afa445428_0_117:notes">
            <a:extLst>
              <a:ext uri="{FF2B5EF4-FFF2-40B4-BE49-F238E27FC236}">
                <a16:creationId xmlns:a16="http://schemas.microsoft.com/office/drawing/2014/main" id="{2D9B8F4A-F5EC-3CB0-90B5-19F7750015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0afa445428_0_117:notes">
            <a:extLst>
              <a:ext uri="{FF2B5EF4-FFF2-40B4-BE49-F238E27FC236}">
                <a16:creationId xmlns:a16="http://schemas.microsoft.com/office/drawing/2014/main" id="{1A501D9B-96EA-FD28-C393-008CD4C6B6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770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afa44542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0afa44542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3" Target="../media/image2.jpeg" Type="http://schemas.openxmlformats.org/officeDocument/2006/relationships/image"/><Relationship Id="rId2" Target="../media/image1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 ?><Relationships xmlns="http://schemas.openxmlformats.org/package/2006/relationships"><Relationship Id="rId2" Target="../media/image2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50000"/>
          </a:blip>
          <a:srcRect l="6252" t="20942"/>
          <a:stretch/>
        </p:blipFill>
        <p:spPr>
          <a:xfrm rot="10800000">
            <a:off x="125" y="0"/>
            <a:ext cx="9143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308775" y="1002888"/>
            <a:ext cx="4122000" cy="2946600"/>
          </a:xfrm>
          <a:prstGeom prst="rect">
            <a:avLst/>
          </a:prstGeom>
        </p:spPr>
        <p:txBody>
          <a:bodyPr anchor="b" anchorCtr="0" bIns="91425" lIns="91425" rIns="91425" spcFirstLastPara="1" tIns="91425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algn="ctr"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algn="ctr"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algn="ctr"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algn="ctr"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algn="ctr"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algn="ctr"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algn="ctr"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algn="ctr"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idx="1" type="subTitle"/>
          </p:nvPr>
        </p:nvSpPr>
        <p:spPr>
          <a:xfrm>
            <a:off x="4308775" y="4109827"/>
            <a:ext cx="4122000" cy="496500"/>
          </a:xfrm>
          <a:prstGeom prst="rect">
            <a:avLst/>
          </a:prstGeom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025" y="-2075"/>
            <a:ext cx="34524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 amt="23000"/>
          </a:blip>
          <a:srcRect b="611" r="58646"/>
          <a:stretch/>
        </p:blipFill>
        <p:spPr>
          <a:xfrm>
            <a:off x="25" y="0"/>
            <a:ext cx="3452400" cy="5143500"/>
          </a:xfrm>
          <a:prstGeom prst="rtTriangl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7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 rotWithShape="1">
          <a:blip r:embed="rId2">
            <a:alphaModFix amt="50000"/>
          </a:blip>
          <a:srcRect l="5300" t="27426" r="25867" b="14528"/>
          <a:stretch/>
        </p:blipFill>
        <p:spPr>
          <a:xfrm>
            <a:off x="125" y="0"/>
            <a:ext cx="9143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2366913" y="1681950"/>
            <a:ext cx="19782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2366913" y="20999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title" idx="2"/>
          </p:nvPr>
        </p:nvSpPr>
        <p:spPr>
          <a:xfrm>
            <a:off x="5571566" y="1681950"/>
            <a:ext cx="19782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subTitle" idx="3"/>
          </p:nvPr>
        </p:nvSpPr>
        <p:spPr>
          <a:xfrm>
            <a:off x="5571566" y="20999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title" idx="4"/>
          </p:nvPr>
        </p:nvSpPr>
        <p:spPr>
          <a:xfrm>
            <a:off x="2366913" y="3115450"/>
            <a:ext cx="19782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subTitle" idx="5"/>
          </p:nvPr>
        </p:nvSpPr>
        <p:spPr>
          <a:xfrm>
            <a:off x="2366913" y="35333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title" idx="6"/>
          </p:nvPr>
        </p:nvSpPr>
        <p:spPr>
          <a:xfrm>
            <a:off x="5571566" y="3115450"/>
            <a:ext cx="19782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ubTitle" idx="7"/>
          </p:nvPr>
        </p:nvSpPr>
        <p:spPr>
          <a:xfrm>
            <a:off x="5571566" y="35333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12">
    <p:bg>
      <p:bgPr>
        <a:solidFill>
          <a:schemeClr val="dk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6"/>
          <p:cNvPicPr preferRelativeResize="0"/>
          <p:nvPr/>
        </p:nvPicPr>
        <p:blipFill rotWithShape="1">
          <a:blip r:embed="rId2">
            <a:alphaModFix amt="50000"/>
          </a:blip>
          <a:srcRect l="1518" t="23446" r="25812" b="15271"/>
          <a:stretch/>
        </p:blipFill>
        <p:spPr>
          <a:xfrm>
            <a:off x="125" y="0"/>
            <a:ext cx="9143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2265038" y="1435350"/>
            <a:ext cx="19860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1"/>
          </p:nvPr>
        </p:nvSpPr>
        <p:spPr>
          <a:xfrm>
            <a:off x="2265038" y="1853255"/>
            <a:ext cx="19860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title" idx="3"/>
          </p:nvPr>
        </p:nvSpPr>
        <p:spPr>
          <a:xfrm>
            <a:off x="2265038" y="2494325"/>
            <a:ext cx="19860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4"/>
          </p:nvPr>
        </p:nvSpPr>
        <p:spPr>
          <a:xfrm>
            <a:off x="2265038" y="2912230"/>
            <a:ext cx="19860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title" idx="5"/>
          </p:nvPr>
        </p:nvSpPr>
        <p:spPr>
          <a:xfrm>
            <a:off x="2265038" y="3553300"/>
            <a:ext cx="19860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6"/>
          </p:nvPr>
        </p:nvSpPr>
        <p:spPr>
          <a:xfrm>
            <a:off x="2265038" y="3971205"/>
            <a:ext cx="19860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 idx="7"/>
          </p:nvPr>
        </p:nvSpPr>
        <p:spPr>
          <a:xfrm>
            <a:off x="5691763" y="1435350"/>
            <a:ext cx="19860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8"/>
          </p:nvPr>
        </p:nvSpPr>
        <p:spPr>
          <a:xfrm>
            <a:off x="5691763" y="1853255"/>
            <a:ext cx="19860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title" idx="9"/>
          </p:nvPr>
        </p:nvSpPr>
        <p:spPr>
          <a:xfrm>
            <a:off x="5691763" y="2494325"/>
            <a:ext cx="19860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3"/>
          </p:nvPr>
        </p:nvSpPr>
        <p:spPr>
          <a:xfrm>
            <a:off x="5691763" y="2912230"/>
            <a:ext cx="19860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 idx="14"/>
          </p:nvPr>
        </p:nvSpPr>
        <p:spPr>
          <a:xfrm>
            <a:off x="5691763" y="3553300"/>
            <a:ext cx="1986000" cy="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ubTitle" idx="15"/>
          </p:nvPr>
        </p:nvSpPr>
        <p:spPr>
          <a:xfrm>
            <a:off x="5691763" y="3971205"/>
            <a:ext cx="19860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bg>
      <p:bgPr>
        <a:solidFill>
          <a:schemeClr val="dk2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9"/>
          <p:cNvPicPr preferRelativeResize="0"/>
          <p:nvPr/>
        </p:nvPicPr>
        <p:blipFill rotWithShape="1">
          <a:blip r:embed="rId2">
            <a:alphaModFix amt="50000"/>
          </a:blip>
          <a:srcRect t="33042" r="36872" b="13723"/>
          <a:stretch/>
        </p:blipFill>
        <p:spPr>
          <a:xfrm>
            <a:off x="125" y="0"/>
            <a:ext cx="9143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2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2"/>
          <p:cNvPicPr preferRelativeResize="0"/>
          <p:nvPr/>
        </p:nvPicPr>
        <p:blipFill rotWithShape="1">
          <a:blip r:embed="rId2">
            <a:alphaModFix amt="50000"/>
          </a:blip>
          <a:srcRect l="9624" t="15959" r="9632" b="15952"/>
          <a:stretch/>
        </p:blipFill>
        <p:spPr>
          <a:xfrm>
            <a:off x="125" y="0"/>
            <a:ext cx="9143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/>
          <p:nvPr/>
        </p:nvSpPr>
        <p:spPr>
          <a:xfrm rot="-5400000">
            <a:off x="5753123" y="1942067"/>
            <a:ext cx="6476968" cy="12593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Inknut Antiqua"/>
              </a:rPr>
              <a:t>❧❧❧❧</a:t>
            </a:r>
          </a:p>
        </p:txBody>
      </p:sp>
      <p:sp>
        <p:nvSpPr>
          <p:cNvPr id="209" name="Google Shape;209;p32"/>
          <p:cNvSpPr/>
          <p:nvPr/>
        </p:nvSpPr>
        <p:spPr>
          <a:xfrm rot="-5400000">
            <a:off x="-3086077" y="1942067"/>
            <a:ext cx="6476968" cy="12593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Inknut Antiqua"/>
              </a:rPr>
              <a:t>❧❧❧❧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a="http://schemas.openxmlformats.org/drawingml/2006/main" xmlns:r="http://schemas.openxmlformats.org/officeDocument/2006/relationships" matchingName="Background 1">
  <p:cSld name="CUSTOM_16">
    <p:bg>
      <p:bgPr>
        <a:solidFill>
          <a:schemeClr val="l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3"/>
          <p:cNvPicPr preferRelativeResize="0"/>
          <p:nvPr/>
        </p:nvPicPr>
        <p:blipFill rotWithShape="1">
          <a:blip r:embed="rId2">
            <a:alphaModFix amt="23000"/>
          </a:blip>
          <a:srcRect b="35" l="9526" r="5" t="17871"/>
          <a:stretch/>
        </p:blipFill>
        <p:spPr>
          <a:xfrm rot="10800000"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/>
          <p:nvPr/>
        </p:nvSpPr>
        <p:spPr>
          <a:xfrm rot="-5400000">
            <a:off x="4645710" y="1922022"/>
            <a:ext cx="8484527" cy="13796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 lvl="0"/>
            <a:r>
              <a:rPr b="1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type="none" w="sm"/>
                  <a:tailEnd len="sm" type="none" w="sm"/>
                </a:ln>
                <a:solidFill>
                  <a:schemeClr val="dk2"/>
                </a:solidFill>
                <a:latin typeface="Inknut Antiqua"/>
              </a:rPr>
              <a:t>POETRY</a:t>
            </a:r>
          </a:p>
        </p:txBody>
      </p:sp>
      <p:sp>
        <p:nvSpPr>
          <p:cNvPr id="213" name="Google Shape;213;p33"/>
          <p:cNvSpPr/>
          <p:nvPr/>
        </p:nvSpPr>
        <p:spPr>
          <a:xfrm rot="-5400000">
            <a:off x="-4060140" y="1922022"/>
            <a:ext cx="8484527" cy="13796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 lvl="0"/>
            <a:r>
              <a:rPr b="1" i="0">
                <a:ln cap="flat" cmpd="sng" w="9525">
                  <a:solidFill>
                    <a:schemeClr val="lt1"/>
                  </a:solidFill>
                  <a:prstDash val="solid"/>
                  <a:round/>
                  <a:headEnd len="sm" type="none" w="sm"/>
                  <a:tailEnd len="sm" type="none" w="sm"/>
                </a:ln>
                <a:solidFill>
                  <a:schemeClr val="dk2"/>
                </a:solidFill>
                <a:latin typeface="Inknut Antiqua"/>
              </a:rPr>
              <a:t>POETRY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 amt="50000"/>
          </a:blip>
          <a:srcRect l="17896" t="26804" r="27089" b="26804"/>
          <a:stretch/>
        </p:blipFill>
        <p:spPr>
          <a:xfrm>
            <a:off x="125" y="0"/>
            <a:ext cx="9143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119150"/>
            <a:ext cx="7704000" cy="3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 amt="50000"/>
          </a:blip>
          <a:srcRect t="23138" r="30094" b="17909"/>
          <a:stretch/>
        </p:blipFill>
        <p:spPr>
          <a:xfrm rot="10800000">
            <a:off x="125" y="0"/>
            <a:ext cx="9143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363788" y="1514150"/>
            <a:ext cx="2855400" cy="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2"/>
          </p:nvPr>
        </p:nvSpPr>
        <p:spPr>
          <a:xfrm>
            <a:off x="5575363" y="2718713"/>
            <a:ext cx="2855400" cy="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575363" y="3153987"/>
            <a:ext cx="28554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1363788" y="1949425"/>
            <a:ext cx="28554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 amt="50000"/>
          </a:blip>
          <a:srcRect t="15668"/>
          <a:stretch/>
        </p:blipFill>
        <p:spPr>
          <a:xfrm>
            <a:off x="125" y="0"/>
            <a:ext cx="9143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13225" y="821950"/>
            <a:ext cx="4294800" cy="10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713225" y="2023225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 amt="50000"/>
          </a:blip>
          <a:srcRect t="9987" r="5105" b="9987"/>
          <a:stretch/>
        </p:blipFill>
        <p:spPr>
          <a:xfrm>
            <a:off x="125" y="0"/>
            <a:ext cx="9143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713225" y="1839150"/>
            <a:ext cx="3470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13225" y="2288125"/>
            <a:ext cx="347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2"/>
          </p:nvPr>
        </p:nvSpPr>
        <p:spPr>
          <a:xfrm>
            <a:off x="4571994" y="1839150"/>
            <a:ext cx="3470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3"/>
          </p:nvPr>
        </p:nvSpPr>
        <p:spPr>
          <a:xfrm>
            <a:off x="4572001" y="2288125"/>
            <a:ext cx="347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4"/>
          </p:nvPr>
        </p:nvSpPr>
        <p:spPr>
          <a:xfrm>
            <a:off x="713225" y="3538925"/>
            <a:ext cx="3470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5"/>
          </p:nvPr>
        </p:nvSpPr>
        <p:spPr>
          <a:xfrm>
            <a:off x="713225" y="3986525"/>
            <a:ext cx="347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6"/>
          </p:nvPr>
        </p:nvSpPr>
        <p:spPr>
          <a:xfrm>
            <a:off x="4571994" y="3538925"/>
            <a:ext cx="3470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7"/>
          </p:nvPr>
        </p:nvSpPr>
        <p:spPr>
          <a:xfrm>
            <a:off x="4572001" y="3986525"/>
            <a:ext cx="347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8" hasCustomPrompt="1"/>
          </p:nvPr>
        </p:nvSpPr>
        <p:spPr>
          <a:xfrm>
            <a:off x="713225" y="1313975"/>
            <a:ext cx="3470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10112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713225" y="3015125"/>
            <a:ext cx="3470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10112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2000" y="1313975"/>
            <a:ext cx="3470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10112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2000" y="3015125"/>
            <a:ext cx="3470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10112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bg>
      <p:bgPr>
        <a:solidFill>
          <a:schemeClr val="dk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2">
            <a:alphaModFix amt="50000"/>
          </a:blip>
          <a:srcRect t="15668"/>
          <a:stretch/>
        </p:blipFill>
        <p:spPr>
          <a:xfrm>
            <a:off x="125" y="0"/>
            <a:ext cx="9143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720000" y="864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1"/>
          </p:nvPr>
        </p:nvSpPr>
        <p:spPr>
          <a:xfrm>
            <a:off x="720000" y="2231550"/>
            <a:ext cx="4294800" cy="20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solidFill>
          <a:schemeClr val="dk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 rotWithShape="1">
          <a:blip r:embed="rId2">
            <a:alphaModFix amt="50000"/>
          </a:blip>
          <a:srcRect l="1518" t="23446" r="25812" b="15271"/>
          <a:stretch/>
        </p:blipFill>
        <p:spPr>
          <a:xfrm>
            <a:off x="125" y="0"/>
            <a:ext cx="9143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713225" y="2589300"/>
            <a:ext cx="23097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1"/>
          </p:nvPr>
        </p:nvSpPr>
        <p:spPr>
          <a:xfrm>
            <a:off x="713225" y="3017975"/>
            <a:ext cx="23097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 idx="2"/>
          </p:nvPr>
        </p:nvSpPr>
        <p:spPr>
          <a:xfrm>
            <a:off x="3417170" y="2589300"/>
            <a:ext cx="23097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3"/>
          </p:nvPr>
        </p:nvSpPr>
        <p:spPr>
          <a:xfrm>
            <a:off x="3417165" y="3017975"/>
            <a:ext cx="23097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title" idx="4"/>
          </p:nvPr>
        </p:nvSpPr>
        <p:spPr>
          <a:xfrm>
            <a:off x="6121121" y="2589300"/>
            <a:ext cx="23097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5"/>
          </p:nvPr>
        </p:nvSpPr>
        <p:spPr>
          <a:xfrm>
            <a:off x="6121113" y="3017975"/>
            <a:ext cx="23097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4">
    <p:bg>
      <p:bgPr>
        <a:solidFill>
          <a:schemeClr val="dk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 amt="50000"/>
          </a:blip>
          <a:srcRect l="1518" t="23446" r="25812" b="15271"/>
          <a:stretch/>
        </p:blipFill>
        <p:spPr>
          <a:xfrm rot="10800000">
            <a:off x="125" y="0"/>
            <a:ext cx="9143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713225" y="2029625"/>
            <a:ext cx="23097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1"/>
          </p:nvPr>
        </p:nvSpPr>
        <p:spPr>
          <a:xfrm>
            <a:off x="713225" y="2458300"/>
            <a:ext cx="23097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title" idx="2"/>
          </p:nvPr>
        </p:nvSpPr>
        <p:spPr>
          <a:xfrm>
            <a:off x="3417170" y="2989050"/>
            <a:ext cx="23097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ubTitle" idx="3"/>
          </p:nvPr>
        </p:nvSpPr>
        <p:spPr>
          <a:xfrm>
            <a:off x="3417165" y="3417725"/>
            <a:ext cx="23097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title" idx="4"/>
          </p:nvPr>
        </p:nvSpPr>
        <p:spPr>
          <a:xfrm>
            <a:off x="6121121" y="2029625"/>
            <a:ext cx="23097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5"/>
          </p:nvPr>
        </p:nvSpPr>
        <p:spPr>
          <a:xfrm>
            <a:off x="6121113" y="2458300"/>
            <a:ext cx="23097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Inknut Antiqua ExtraBold"/>
              <a:buNone/>
              <a:defRPr sz="3300">
                <a:solidFill>
                  <a:schemeClr val="lt1"/>
                </a:solidFill>
                <a:latin typeface="Inknut Antiqua ExtraBold"/>
                <a:ea typeface="Inknut Antiqua ExtraBold"/>
                <a:cs typeface="Inknut Antiqua ExtraBold"/>
                <a:sym typeface="Inknut Antiqu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Inknut Antiqua ExtraBold"/>
              <a:buNone/>
              <a:defRPr sz="3300">
                <a:solidFill>
                  <a:schemeClr val="lt1"/>
                </a:solidFill>
                <a:latin typeface="Inknut Antiqua ExtraBold"/>
                <a:ea typeface="Inknut Antiqua ExtraBold"/>
                <a:cs typeface="Inknut Antiqua ExtraBold"/>
                <a:sym typeface="Inknut Antiqu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Inknut Antiqua ExtraBold"/>
              <a:buNone/>
              <a:defRPr sz="3300">
                <a:solidFill>
                  <a:schemeClr val="lt1"/>
                </a:solidFill>
                <a:latin typeface="Inknut Antiqua ExtraBold"/>
                <a:ea typeface="Inknut Antiqua ExtraBold"/>
                <a:cs typeface="Inknut Antiqua ExtraBold"/>
                <a:sym typeface="Inknut Antiqu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Inknut Antiqua ExtraBold"/>
              <a:buNone/>
              <a:defRPr sz="3300">
                <a:solidFill>
                  <a:schemeClr val="lt1"/>
                </a:solidFill>
                <a:latin typeface="Inknut Antiqua ExtraBold"/>
                <a:ea typeface="Inknut Antiqua ExtraBold"/>
                <a:cs typeface="Inknut Antiqua ExtraBold"/>
                <a:sym typeface="Inknut Antiqu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Inknut Antiqua ExtraBold"/>
              <a:buNone/>
              <a:defRPr sz="3300">
                <a:solidFill>
                  <a:schemeClr val="lt1"/>
                </a:solidFill>
                <a:latin typeface="Inknut Antiqua ExtraBold"/>
                <a:ea typeface="Inknut Antiqua ExtraBold"/>
                <a:cs typeface="Inknut Antiqua ExtraBold"/>
                <a:sym typeface="Inknut Antiqu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Inknut Antiqua ExtraBold"/>
              <a:buNone/>
              <a:defRPr sz="3300">
                <a:solidFill>
                  <a:schemeClr val="lt1"/>
                </a:solidFill>
                <a:latin typeface="Inknut Antiqua ExtraBold"/>
                <a:ea typeface="Inknut Antiqua ExtraBold"/>
                <a:cs typeface="Inknut Antiqua ExtraBold"/>
                <a:sym typeface="Inknut Antiqu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Inknut Antiqua ExtraBold"/>
              <a:buNone/>
              <a:defRPr sz="3300">
                <a:solidFill>
                  <a:schemeClr val="lt1"/>
                </a:solidFill>
                <a:latin typeface="Inknut Antiqua ExtraBold"/>
                <a:ea typeface="Inknut Antiqua ExtraBold"/>
                <a:cs typeface="Inknut Antiqua ExtraBold"/>
                <a:sym typeface="Inknut Antiqu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Inknut Antiqua ExtraBold"/>
              <a:buNone/>
              <a:defRPr sz="3300">
                <a:solidFill>
                  <a:schemeClr val="lt1"/>
                </a:solidFill>
                <a:latin typeface="Inknut Antiqua ExtraBold"/>
                <a:ea typeface="Inknut Antiqua ExtraBold"/>
                <a:cs typeface="Inknut Antiqua ExtraBold"/>
                <a:sym typeface="Inknut Antiqu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Inknut Antiqua ExtraBold"/>
              <a:buNone/>
              <a:defRPr sz="3300">
                <a:solidFill>
                  <a:schemeClr val="lt1"/>
                </a:solidFill>
                <a:latin typeface="Inknut Antiqua ExtraBold"/>
                <a:ea typeface="Inknut Antiqua ExtraBold"/>
                <a:cs typeface="Inknut Antiqua ExtraBold"/>
                <a:sym typeface="Inknut Antiqu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●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○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■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●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○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■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●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○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■"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8" r:id="rId5"/>
    <p:sldLayoutId id="2147483659" r:id="rId6"/>
    <p:sldLayoutId id="2147483662" r:id="rId7"/>
    <p:sldLayoutId id="2147483667" r:id="rId8"/>
    <p:sldLayoutId id="2147483668" r:id="rId9"/>
    <p:sldLayoutId id="2147483670" r:id="rId10"/>
    <p:sldLayoutId id="2147483672" r:id="rId11"/>
    <p:sldLayoutId id="2147483675" r:id="rId12"/>
    <p:sldLayoutId id="2147483678" r:id="rId13"/>
    <p:sldLayoutId id="2147483679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3" Target="../media/image3.jpe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>
            <a:spLocks noGrp="1"/>
          </p:cNvSpPr>
          <p:nvPr>
            <p:ph type="ctrTitle"/>
          </p:nvPr>
        </p:nvSpPr>
        <p:spPr>
          <a:xfrm>
            <a:off x="4308775" y="1002888"/>
            <a:ext cx="4122000" cy="2946600"/>
          </a:xfrm>
          <a:prstGeom prst="rect">
            <a:avLst/>
          </a:prstGeom>
        </p:spPr>
        <p:txBody>
          <a:bodyPr anchor="b" anchorCtr="0" bIns="91425" lIns="91425" rIns="91425" spcFirstLastPara="1" tIns="91425" wrap="square">
            <a:noAutofit/>
          </a:bodyPr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PREDIKSI DATA KELULUSAN  MAHASISWA</a:t>
            </a:r>
            <a:endParaRPr dirty="0"/>
          </a:p>
        </p:txBody>
      </p:sp>
      <p:pic>
        <p:nvPicPr>
          <p:cNvPr id="227" name="Google Shape;227;p37"/>
          <p:cNvPicPr preferRelativeResize="0"/>
          <p:nvPr/>
        </p:nvPicPr>
        <p:blipFill rotWithShape="1">
          <a:blip r:embed="rId3">
            <a:alphaModFix/>
          </a:blip>
          <a:srcRect r="14" t="36"/>
          <a:stretch/>
        </p:blipFill>
        <p:spPr>
          <a:xfrm>
            <a:off x="713225" y="539500"/>
            <a:ext cx="2928000" cy="40668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type="none" w="sm"/>
            <a:tailEnd len="sm" type="none" w="sm"/>
          </a:ln>
        </p:spPr>
      </p:pic>
      <p:cxnSp>
        <p:nvCxnSpPr>
          <p:cNvPr id="228" name="Google Shape;228;p37"/>
          <p:cNvCxnSpPr/>
          <p:nvPr/>
        </p:nvCxnSpPr>
        <p:spPr>
          <a:xfrm>
            <a:off x="4436300" y="4013663"/>
            <a:ext cx="3994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id="2" name="Google Shape;251;p40">
            <a:extLst>
              <a:ext uri="{FF2B5EF4-FFF2-40B4-BE49-F238E27FC236}">
                <a16:creationId xmlns:a16="http://schemas.microsoft.com/office/drawing/2014/main" id="{3B5F080D-220C-1663-3F82-5454D8FB4790}"/>
              </a:ext>
            </a:extLst>
          </p:cNvPr>
          <p:cNvSpPr txBox="1">
            <a:spLocks/>
          </p:cNvSpPr>
          <p:nvPr/>
        </p:nvSpPr>
        <p:spPr>
          <a:xfrm>
            <a:off x="4436300" y="4206170"/>
            <a:ext cx="4315975" cy="484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b="0" cap="none" i="0" strike="noStrike" sz="1400" u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algn="ctr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b="0" cap="none" i="0" strike="noStrike" sz="1400" u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algn="ctr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b="0" cap="none" i="0" strike="noStrike" sz="1400" u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algn="ctr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b="0" cap="none" i="0" strike="noStrike" sz="1400" u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algn="ctr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b="0" cap="none" i="0" strike="noStrike" sz="1400" u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algn="ctr" indent="-3175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b="0" cap="none" i="0" strike="noStrike" sz="1400" u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algn="ctr" indent="-3175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b="0" cap="none" i="0" strike="noStrike" sz="1400" u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algn="ctr" indent="-3175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b="0" cap="none" i="0" strike="noStrike" sz="1400" u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algn="ctr" indent="-3175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b="0" cap="none" i="0" strike="noStrike" sz="1400" u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marL="0"/>
            <a:r>
              <a:rPr dirty="0" lang="en-US" sz="1600"/>
              <a:t>DISYA NURUL ARIZA – DATA SCIENTIST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>
            <a:spLocks noGrp="1"/>
          </p:cNvSpPr>
          <p:nvPr>
            <p:ph type="subTitle" idx="3"/>
          </p:nvPr>
        </p:nvSpPr>
        <p:spPr>
          <a:xfrm>
            <a:off x="2817031" y="1696332"/>
            <a:ext cx="28554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dirty="0" err="1"/>
              <a:t>Merubah</a:t>
            </a:r>
            <a:r>
              <a:rPr lang="en-ID" dirty="0"/>
              <a:t> data nominal (</a:t>
            </a:r>
            <a:r>
              <a:rPr lang="en-ID" dirty="0" err="1"/>
              <a:t>kategori</a:t>
            </a:r>
            <a:r>
              <a:rPr lang="en-ID" dirty="0"/>
              <a:t>)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numerik</a:t>
            </a:r>
            <a:endParaRPr lang="en-ID" dirty="0"/>
          </a:p>
          <a:p>
            <a:pPr marL="285750" lvl="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dirty="0" err="1"/>
              <a:t>Mengatasi</a:t>
            </a:r>
            <a:r>
              <a:rPr lang="en-ID" dirty="0"/>
              <a:t> missing data </a:t>
            </a:r>
          </a:p>
          <a:p>
            <a:pPr marL="285750" lvl="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dirty="0" err="1"/>
              <a:t>Mengatasi</a:t>
            </a:r>
            <a:r>
              <a:rPr lang="en-ID" dirty="0"/>
              <a:t> outliers </a:t>
            </a:r>
          </a:p>
          <a:p>
            <a:pPr marL="285750" lvl="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penyamaan</a:t>
            </a:r>
            <a:endParaRPr lang="en-ID" dirty="0"/>
          </a:p>
          <a:p>
            <a:pPr marL="285750" lvl="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dirty="0" err="1"/>
              <a:t>skala</a:t>
            </a:r>
            <a:r>
              <a:rPr lang="en-ID" dirty="0"/>
              <a:t> data (feature scaling)</a:t>
            </a:r>
            <a:endParaRPr dirty="0"/>
          </a:p>
        </p:txBody>
      </p:sp>
      <p:sp>
        <p:nvSpPr>
          <p:cNvPr id="317" name="Google Shape;317;p46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 1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>
            <a:spLocks noGrp="1"/>
          </p:cNvSpPr>
          <p:nvPr>
            <p:ph idx="1" type="subTitle"/>
          </p:nvPr>
        </p:nvSpPr>
        <p:spPr>
          <a:xfrm>
            <a:off x="800972" y="1108163"/>
            <a:ext cx="4391514" cy="869400"/>
          </a:xfrm>
          <a:prstGeom prst="rect">
            <a:avLst/>
          </a:prstGeom>
        </p:spPr>
        <p:txBody>
          <a:bodyPr anchor="t" anchorCtr="0" bIns="91425" lIns="91425" rIns="91425" spcFirstLastPara="1" tIns="91425" wrap="square">
            <a:noAutofit/>
          </a:bodyPr>
          <a:lstStyle/>
          <a:p>
            <a:pPr algn="just" indent="0" lvl="0" marL="0">
              <a:lnSpc>
                <a:spcPct val="200000"/>
              </a:lnSpc>
            </a:pPr>
            <a:r>
              <a:rPr dirty="0" err="1" lang="en-ID"/>
              <a:t>Mengatasi</a:t>
            </a:r>
            <a:r>
              <a:rPr dirty="0" lang="en-ID"/>
              <a:t> missing data </a:t>
            </a:r>
            <a:r>
              <a:rPr dirty="0" err="1" lang="en-ID"/>
              <a:t>dengan</a:t>
            </a:r>
            <a:r>
              <a:rPr dirty="0" lang="en-ID"/>
              <a:t> </a:t>
            </a:r>
            <a:r>
              <a:rPr dirty="0" err="1" lang="en-ID"/>
              <a:t>menambahkan</a:t>
            </a:r>
            <a:r>
              <a:rPr dirty="0" lang="en-ID"/>
              <a:t> operator </a:t>
            </a:r>
            <a:r>
              <a:rPr dirty="0" err="1" lang="en-ID"/>
              <a:t>replance</a:t>
            </a:r>
            <a:r>
              <a:rPr dirty="0" lang="en-ID"/>
              <a:t> missing value </a:t>
            </a:r>
          </a:p>
        </p:txBody>
      </p:sp>
      <p:sp>
        <p:nvSpPr>
          <p:cNvPr id="332" name="Google Shape;332;p47"/>
          <p:cNvSpPr txBox="1">
            <a:spLocks noGrp="1"/>
          </p:cNvSpPr>
          <p:nvPr>
            <p:ph idx="6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lvl="0"/>
            <a:r>
              <a:rPr dirty="0" lang="en"/>
              <a:t>DATA PREPARATION 2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005900-F8B1-CB0F-03B4-F8D219452A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13" l="50" r="1273" t="43852"/>
          <a:stretch>
            <a:fillRect/>
          </a:stretch>
        </p:blipFill>
        <p:spPr>
          <a:xfrm>
            <a:off x="457611" y="2493792"/>
            <a:ext cx="8228728" cy="160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4C3B72-F9D2-16B5-BAA2-98A8B06AC8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2633" l="1545" r="76988" t="6164"/>
          <a:stretch>
            <a:fillRect/>
          </a:stretch>
        </p:blipFill>
        <p:spPr>
          <a:xfrm>
            <a:off x="7029450" y="449037"/>
            <a:ext cx="1134837" cy="17226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325">
          <a:extLst>
            <a:ext uri="{FF2B5EF4-FFF2-40B4-BE49-F238E27FC236}">
              <a16:creationId xmlns:a16="http://schemas.microsoft.com/office/drawing/2014/main" id="{0377DE76-08D5-9ADA-08AA-D9945CF1B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>
            <a:extLst>
              <a:ext uri="{FF2B5EF4-FFF2-40B4-BE49-F238E27FC236}">
                <a16:creationId xmlns:a16="http://schemas.microsoft.com/office/drawing/2014/main" id="{A52DC520-3A79-7407-2E2E-87E0C7107A0E}"/>
              </a:ext>
            </a:extLst>
          </p:cNvPr>
          <p:cNvSpPr txBox="1">
            <a:spLocks noGrp="1"/>
          </p:cNvSpPr>
          <p:nvPr>
            <p:ph idx="1" type="subTitle"/>
          </p:nvPr>
        </p:nvSpPr>
        <p:spPr>
          <a:xfrm>
            <a:off x="800972" y="1108163"/>
            <a:ext cx="4391514" cy="869400"/>
          </a:xfrm>
          <a:prstGeom prst="rect">
            <a:avLst/>
          </a:prstGeom>
        </p:spPr>
        <p:txBody>
          <a:bodyPr anchor="t" anchorCtr="0" bIns="91425" lIns="91425" rIns="91425" spcFirstLastPara="1" tIns="91425" wrap="square">
            <a:noAutofit/>
          </a:bodyPr>
          <a:lstStyle/>
          <a:p>
            <a:pPr algn="just" indent="0" lvl="0" marL="0">
              <a:lnSpc>
                <a:spcPct val="200000"/>
              </a:lnSpc>
            </a:pPr>
            <a:r>
              <a:rPr dirty="0" err="1" lang="en-US"/>
              <a:t>Menambahkan</a:t>
            </a:r>
            <a:r>
              <a:rPr dirty="0" lang="en-US"/>
              <a:t> operator multiply, agar </a:t>
            </a:r>
            <a:r>
              <a:rPr dirty="0" err="1" lang="en-US"/>
              <a:t>datanya</a:t>
            </a:r>
            <a:r>
              <a:rPr dirty="0" lang="en-US"/>
              <a:t> </a:t>
            </a:r>
            <a:r>
              <a:rPr dirty="0" err="1" lang="en-US"/>
              <a:t>bisa</a:t>
            </a:r>
            <a:r>
              <a:rPr dirty="0" lang="en-US"/>
              <a:t> </a:t>
            </a:r>
            <a:r>
              <a:rPr dirty="0" err="1" lang="en-US"/>
              <a:t>bercabang</a:t>
            </a:r>
            <a:r>
              <a:rPr dirty="0" lang="en-US"/>
              <a:t> dan </a:t>
            </a:r>
            <a:r>
              <a:rPr dirty="0" err="1" lang="en-US"/>
              <a:t>bisa</a:t>
            </a:r>
            <a:r>
              <a:rPr dirty="0" lang="en-US"/>
              <a:t> </a:t>
            </a:r>
            <a:r>
              <a:rPr dirty="0" err="1" lang="en-US"/>
              <a:t>disambungkan</a:t>
            </a:r>
            <a:r>
              <a:rPr dirty="0" lang="en-US"/>
              <a:t>.  </a:t>
            </a:r>
            <a:endParaRPr dirty="0" lang="en-ID"/>
          </a:p>
        </p:txBody>
      </p:sp>
      <p:sp>
        <p:nvSpPr>
          <p:cNvPr id="332" name="Google Shape;332;p47">
            <a:extLst>
              <a:ext uri="{FF2B5EF4-FFF2-40B4-BE49-F238E27FC236}">
                <a16:creationId xmlns:a16="http://schemas.microsoft.com/office/drawing/2014/main" id="{63AC9ED6-B43F-C3AE-394C-353798701543}"/>
              </a:ext>
            </a:extLst>
          </p:cNvPr>
          <p:cNvSpPr txBox="1">
            <a:spLocks noGrp="1"/>
          </p:cNvSpPr>
          <p:nvPr>
            <p:ph idx="6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lvl="0"/>
            <a:r>
              <a:rPr dirty="0" lang="en"/>
              <a:t>DATA PREPARATION 3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BBD622-E2B7-F4F5-745D-AD8703C22A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5360" l="1102" r="53489" t="5583"/>
          <a:stretch>
            <a:fillRect/>
          </a:stretch>
        </p:blipFill>
        <p:spPr>
          <a:xfrm>
            <a:off x="4427337" y="1798026"/>
            <a:ext cx="3607936" cy="303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03493"/>
      </p:ext>
    </p:extLst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325">
          <a:extLst>
            <a:ext uri="{FF2B5EF4-FFF2-40B4-BE49-F238E27FC236}">
              <a16:creationId xmlns:a16="http://schemas.microsoft.com/office/drawing/2014/main" id="{1386D87C-0698-1242-E040-FB2D4A41E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>
            <a:extLst>
              <a:ext uri="{FF2B5EF4-FFF2-40B4-BE49-F238E27FC236}">
                <a16:creationId xmlns:a16="http://schemas.microsoft.com/office/drawing/2014/main" id="{05432127-4DCB-D792-8D3E-FC0442BC8B7A}"/>
              </a:ext>
            </a:extLst>
          </p:cNvPr>
          <p:cNvSpPr txBox="1">
            <a:spLocks noGrp="1"/>
          </p:cNvSpPr>
          <p:nvPr>
            <p:ph idx="1" type="subTitle"/>
          </p:nvPr>
        </p:nvSpPr>
        <p:spPr>
          <a:xfrm>
            <a:off x="800971" y="1108163"/>
            <a:ext cx="5746785" cy="478200"/>
          </a:xfrm>
          <a:prstGeom prst="rect">
            <a:avLst/>
          </a:prstGeom>
        </p:spPr>
        <p:txBody>
          <a:bodyPr anchor="t" anchorCtr="0" bIns="91425" lIns="91425" rIns="91425" spcFirstLastPara="1" tIns="91425" wrap="square">
            <a:noAutofit/>
          </a:bodyPr>
          <a:lstStyle/>
          <a:p>
            <a:pPr algn="just" indent="0" lvl="0" marL="0"/>
            <a:r>
              <a:rPr dirty="0" err="1" lang="en-US"/>
              <a:t>Menambahkan</a:t>
            </a:r>
            <a:r>
              <a:rPr dirty="0" lang="en-US"/>
              <a:t> operator split data </a:t>
            </a:r>
            <a:r>
              <a:rPr dirty="0" err="1" lang="en-US"/>
              <a:t>untuk</a:t>
            </a:r>
            <a:r>
              <a:rPr dirty="0" lang="en-US"/>
              <a:t> </a:t>
            </a:r>
            <a:r>
              <a:rPr dirty="0" err="1" lang="en-US"/>
              <a:t>membagi</a:t>
            </a:r>
            <a:r>
              <a:rPr dirty="0" lang="en-US"/>
              <a:t> data </a:t>
            </a:r>
            <a:r>
              <a:rPr dirty="0" err="1" lang="en-US"/>
              <a:t>menjadi</a:t>
            </a:r>
            <a:r>
              <a:rPr dirty="0" lang="en-US"/>
              <a:t> data training dan data testing</a:t>
            </a:r>
            <a:endParaRPr dirty="0" lang="en-ID"/>
          </a:p>
        </p:txBody>
      </p:sp>
      <p:sp>
        <p:nvSpPr>
          <p:cNvPr id="332" name="Google Shape;332;p47">
            <a:extLst>
              <a:ext uri="{FF2B5EF4-FFF2-40B4-BE49-F238E27FC236}">
                <a16:creationId xmlns:a16="http://schemas.microsoft.com/office/drawing/2014/main" id="{B85499C3-4569-0511-9BD0-AA1DF160DF93}"/>
              </a:ext>
            </a:extLst>
          </p:cNvPr>
          <p:cNvSpPr txBox="1">
            <a:spLocks noGrp="1"/>
          </p:cNvSpPr>
          <p:nvPr>
            <p:ph idx="6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lvl="0"/>
            <a:r>
              <a:rPr dirty="0" lang="en"/>
              <a:t>DATA PREPARATION 4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6AEE8-B287-0213-F12A-F1BEDAC76C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11" l="10" t="188"/>
          <a:stretch>
            <a:fillRect/>
          </a:stretch>
        </p:blipFill>
        <p:spPr>
          <a:xfrm>
            <a:off x="1127542" y="1676826"/>
            <a:ext cx="7226137" cy="14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F02759-AA3D-3867-E38E-4DB72668CB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0" l="10" t="262"/>
          <a:stretch>
            <a:fillRect/>
          </a:stretch>
        </p:blipFill>
        <p:spPr>
          <a:xfrm>
            <a:off x="1411364" y="3315337"/>
            <a:ext cx="6658491" cy="14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FBB231-0758-C72F-ED48-56B44C498D2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5360" l="1102" r="53489" t="5583"/>
          <a:stretch>
            <a:fillRect/>
          </a:stretch>
        </p:blipFill>
        <p:spPr>
          <a:xfrm>
            <a:off x="6831580" y="197826"/>
            <a:ext cx="1522099" cy="128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44450"/>
      </p:ext>
    </p:extLst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3"/>
          <p:cNvSpPr txBox="1">
            <a:spLocks noGrp="1"/>
          </p:cNvSpPr>
          <p:nvPr>
            <p:ph idx="6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MODELLING 1</a:t>
            </a:r>
            <a:endParaRPr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A942C3C-87A9-C6DB-F917-0FC6217FF2FB}"/>
              </a:ext>
            </a:extLst>
          </p:cNvPr>
          <p:cNvSpPr>
            <a:spLocks noChangeArrowheads="1" noGrp="1"/>
          </p:cNvSpPr>
          <p:nvPr>
            <p:ph idx="1" type="subTitle"/>
          </p:nvPr>
        </p:nvSpPr>
        <p:spPr bwMode="auto">
          <a:xfrm>
            <a:off x="713225" y="1187132"/>
            <a:ext cx="82756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 bIns="45720" compatLnSpc="1" lIns="91440" numCol="1" rIns="91440" tIns="45720" vert="horz" wrap="square">
            <a:prstTxWarp prst="textNoShape">
              <a:avLst/>
            </a:prstTxWarp>
            <a:spAutoFit/>
          </a:bodyPr>
          <a:lstStyle/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altLang="en-US" b="1" baseline="0" cap="none" dirty="0" err="1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Algoritma</a:t>
            </a:r>
            <a:r>
              <a:rPr altLang="en-US" b="1" baseline="0" cap="none" dirty="0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 yang </a:t>
            </a:r>
            <a:r>
              <a:rPr altLang="en-US" b="1" baseline="0" cap="none" dirty="0" err="1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digunakan</a:t>
            </a:r>
            <a:r>
              <a:rPr altLang="en-US" dirty="0" lang="en-US" sz="1500">
                <a:solidFill>
                  <a:schemeClr val="bg1"/>
                </a:solidFill>
                <a:latin charset="0" panose="020B0604020202020204" pitchFamily="34" typeface="Arial"/>
              </a:rPr>
              <a:t> </a:t>
            </a:r>
            <a:r>
              <a:rPr altLang="en-US" b="0" baseline="0" cap="none" dirty="0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Decision Tree (</a:t>
            </a:r>
            <a:r>
              <a:rPr altLang="en-US" b="0" baseline="0" cap="none" dirty="0" err="1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pohon</a:t>
            </a:r>
            <a:r>
              <a:rPr altLang="en-US" b="0" baseline="0" cap="none" dirty="0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 </a:t>
            </a:r>
            <a:r>
              <a:rPr altLang="en-US" b="0" baseline="0" cap="none" dirty="0" err="1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keputusan</a:t>
            </a:r>
            <a:r>
              <a:rPr altLang="en-US" b="0" baseline="0" cap="none" dirty="0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). Data training </a:t>
            </a:r>
            <a:r>
              <a:rPr altLang="en-US" b="0" baseline="0" cap="none" dirty="0" err="1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masuk</a:t>
            </a:r>
            <a:r>
              <a:rPr altLang="en-US" b="0" baseline="0" cap="none" dirty="0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 </a:t>
            </a:r>
            <a:r>
              <a:rPr altLang="en-US" b="0" baseline="0" cap="none" dirty="0" err="1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ke</a:t>
            </a:r>
            <a:r>
              <a:rPr altLang="en-US" b="0" baseline="0" cap="none" dirty="0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 </a:t>
            </a:r>
            <a:r>
              <a:rPr altLang="en-US" b="1" baseline="0" cap="none" dirty="0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Decision Tree</a:t>
            </a:r>
            <a:r>
              <a:rPr altLang="en-US" b="0" baseline="0" cap="none" dirty="0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, </a:t>
            </a:r>
            <a:r>
              <a:rPr altLang="en-US" b="0" baseline="0" cap="none" dirty="0" err="1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lalu</a:t>
            </a:r>
            <a:r>
              <a:rPr altLang="en-US" b="0" baseline="0" cap="none" dirty="0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 model yang </a:t>
            </a:r>
            <a:r>
              <a:rPr altLang="en-US" b="0" baseline="0" cap="none" dirty="0" err="1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dihasilkan</a:t>
            </a:r>
            <a:r>
              <a:rPr altLang="en-US" b="0" baseline="0" cap="none" dirty="0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 </a:t>
            </a:r>
            <a:r>
              <a:rPr altLang="en-US" b="0" baseline="0" cap="none" dirty="0" err="1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diterapkan</a:t>
            </a:r>
            <a:r>
              <a:rPr altLang="en-US" b="0" baseline="0" cap="none" dirty="0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 </a:t>
            </a:r>
            <a:r>
              <a:rPr altLang="en-US" b="0" baseline="0" cap="none" dirty="0" err="1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ke</a:t>
            </a:r>
            <a:r>
              <a:rPr altLang="en-US" b="0" baseline="0" cap="none" dirty="0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 data uji </a:t>
            </a:r>
            <a:r>
              <a:rPr altLang="en-US" b="0" baseline="0" cap="none" dirty="0" err="1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menggunakan</a:t>
            </a:r>
            <a:r>
              <a:rPr altLang="en-US" b="0" baseline="0" cap="none" dirty="0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 </a:t>
            </a:r>
            <a:r>
              <a:rPr altLang="en-US" b="1" baseline="0" cap="none" dirty="0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Apply Model</a:t>
            </a:r>
            <a:r>
              <a:rPr altLang="en-US" b="0" baseline="0" cap="none" dirty="0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244590-8525-79F7-E589-E482BAD704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5" l="36" r="41" t="24"/>
          <a:stretch>
            <a:fillRect/>
          </a:stretch>
        </p:blipFill>
        <p:spPr>
          <a:xfrm>
            <a:off x="1143000" y="1926588"/>
            <a:ext cx="7287725" cy="295156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450">
          <a:extLst>
            <a:ext uri="{FF2B5EF4-FFF2-40B4-BE49-F238E27FC236}">
              <a16:creationId xmlns:a16="http://schemas.microsoft.com/office/drawing/2014/main" id="{F81B841A-AAF1-A612-9636-30DAA4FC8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3">
            <a:extLst>
              <a:ext uri="{FF2B5EF4-FFF2-40B4-BE49-F238E27FC236}">
                <a16:creationId xmlns:a16="http://schemas.microsoft.com/office/drawing/2014/main" id="{488EDC14-A2DE-B9E6-B227-6B611707C064}"/>
              </a:ext>
            </a:extLst>
          </p:cNvPr>
          <p:cNvSpPr txBox="1">
            <a:spLocks noGrp="1"/>
          </p:cNvSpPr>
          <p:nvPr>
            <p:ph idx="6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MODELLING 2</a:t>
            </a:r>
            <a:endParaRPr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D041AF3-E890-90F6-3C60-A83388C6A800}"/>
              </a:ext>
            </a:extLst>
          </p:cNvPr>
          <p:cNvSpPr>
            <a:spLocks noChangeArrowheads="1" noGrp="1"/>
          </p:cNvSpPr>
          <p:nvPr>
            <p:ph idx="1" type="subTitle"/>
          </p:nvPr>
        </p:nvSpPr>
        <p:spPr bwMode="auto">
          <a:xfrm>
            <a:off x="713225" y="1204577"/>
            <a:ext cx="8275665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 bIns="45720" compatLnSpc="1" lIns="91440" numCol="1" rIns="91440" tIns="45720" vert="horz" wrap="square">
            <a:prstTxWarp prst="textNoShape">
              <a:avLst/>
            </a:prstTxWarp>
            <a:spAutoFit/>
          </a:bodyPr>
          <a:lstStyle/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altLang="en-US" baseline="0" cap="none" dirty="0" err="1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Visualisasi</a:t>
            </a:r>
            <a:r>
              <a:rPr altLang="en-US" baseline="0" cap="none" dirty="0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 </a:t>
            </a:r>
            <a:r>
              <a:rPr altLang="en-US" baseline="0" cap="none" dirty="0" err="1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dari</a:t>
            </a:r>
            <a:r>
              <a:rPr altLang="en-US" baseline="0" cap="none" dirty="0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 Decision Tree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EC2D9-7B3B-B273-4B8A-5045EB6B10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92" l="22" r="42" t="157"/>
          <a:stretch>
            <a:fillRect/>
          </a:stretch>
        </p:blipFill>
        <p:spPr>
          <a:xfrm>
            <a:off x="17298" y="1664642"/>
            <a:ext cx="9109404" cy="293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81268"/>
      </p:ext>
    </p:extLst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731">
          <a:extLst>
            <a:ext uri="{FF2B5EF4-FFF2-40B4-BE49-F238E27FC236}">
              <a16:creationId xmlns:a16="http://schemas.microsoft.com/office/drawing/2014/main" id="{13B95566-4DD3-5212-0977-0D1B60E51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1">
            <a:extLst>
              <a:ext uri="{FF2B5EF4-FFF2-40B4-BE49-F238E27FC236}">
                <a16:creationId xmlns:a16="http://schemas.microsoft.com/office/drawing/2014/main" id="{DCC3C4E8-C29B-DE33-F889-E786C587B658}"/>
              </a:ext>
            </a:extLst>
          </p:cNvPr>
          <p:cNvSpPr txBox="1">
            <a:spLocks noGrp="1"/>
          </p:cNvSpPr>
          <p:nvPr>
            <p:ph idx="8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EVALUASI 1</a:t>
            </a:r>
            <a:endParaRPr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3CCFDF80-42EF-BC31-FB67-0507079ACCC9}"/>
              </a:ext>
            </a:extLst>
          </p:cNvPr>
          <p:cNvSpPr>
            <a:spLocks noChangeArrowheads="1" noGrp="1"/>
          </p:cNvSpPr>
          <p:nvPr>
            <p:ph idx="1" type="subTitle"/>
          </p:nvPr>
        </p:nvSpPr>
        <p:spPr bwMode="auto">
          <a:xfrm>
            <a:off x="713225" y="1135029"/>
            <a:ext cx="559319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 bIns="45720" compatLnSpc="1" lIns="91440" numCol="1" rIns="91440" tIns="45720" vert="horz" wrap="none">
            <a:prstTxWarp prst="textNoShape">
              <a:avLst/>
            </a:prstTxWarp>
            <a:spAutoFit/>
          </a:bodyPr>
          <a:lstStyle/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altLang="en-US" dirty="0" err="1" lang="en-US" sz="1500">
                <a:solidFill>
                  <a:schemeClr val="bg1"/>
                </a:solidFill>
                <a:latin charset="0" panose="020B0604020202020204" pitchFamily="34" typeface="Arial"/>
              </a:rPr>
              <a:t>Menambahkan</a:t>
            </a:r>
            <a:r>
              <a:rPr altLang="en-US" dirty="0" lang="en-US" sz="1500">
                <a:solidFill>
                  <a:schemeClr val="bg1"/>
                </a:solidFill>
                <a:latin charset="0" panose="020B0604020202020204" pitchFamily="34" typeface="Arial"/>
              </a:rPr>
              <a:t> operator Apply Model </a:t>
            </a:r>
            <a:r>
              <a:rPr altLang="en-US" dirty="0" err="1" lang="en-US" sz="1500">
                <a:solidFill>
                  <a:schemeClr val="bg1"/>
                </a:solidFill>
                <a:latin charset="0" panose="020B0604020202020204" pitchFamily="34" typeface="Arial"/>
              </a:rPr>
              <a:t>untuk</a:t>
            </a:r>
            <a:r>
              <a:rPr altLang="en-US" dirty="0" lang="en-US" sz="1500">
                <a:solidFill>
                  <a:schemeClr val="bg1"/>
                </a:solidFill>
                <a:latin charset="0" panose="020B0604020202020204" pitchFamily="34" typeface="Arial"/>
              </a:rPr>
              <a:t> </a:t>
            </a:r>
            <a:r>
              <a:rPr altLang="en-US" dirty="0" err="1" lang="en-US" sz="1500">
                <a:solidFill>
                  <a:schemeClr val="bg1"/>
                </a:solidFill>
                <a:latin charset="0" panose="020B0604020202020204" pitchFamily="34" typeface="Arial"/>
              </a:rPr>
              <a:t>melatih</a:t>
            </a:r>
            <a:r>
              <a:rPr altLang="en-US" dirty="0" lang="en-US" sz="1500">
                <a:solidFill>
                  <a:schemeClr val="bg1"/>
                </a:solidFill>
                <a:latin charset="0" panose="020B0604020202020204" pitchFamily="34" typeface="Arial"/>
              </a:rPr>
              <a:t> data testing </a:t>
            </a:r>
            <a:endParaRPr altLang="en-US" baseline="0" cap="none" dirty="0" i="0" kumimoji="0" lang="en-US" normalizeH="0" strike="noStrike" sz="1500" u="none">
              <a:ln>
                <a:noFill/>
              </a:ln>
              <a:solidFill>
                <a:schemeClr val="bg1"/>
              </a:solidFill>
              <a:effectLst/>
              <a:latin charset="0" panose="020B0604020202020204" pitchFamily="34"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9D9218-2AA3-6FC8-DA20-0D7786A316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66" r="50" t="83"/>
          <a:stretch>
            <a:fillRect/>
          </a:stretch>
        </p:blipFill>
        <p:spPr>
          <a:xfrm>
            <a:off x="114300" y="1618492"/>
            <a:ext cx="8959407" cy="273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82399"/>
      </p:ext>
    </p:extLst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1"/>
          <p:cNvSpPr txBox="1">
            <a:spLocks noGrp="1"/>
          </p:cNvSpPr>
          <p:nvPr>
            <p:ph idx="8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EVALUASI 2</a:t>
            </a:r>
            <a:endParaRPr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C5E3958-919C-54BD-57D9-B6AE957BFFEB}"/>
              </a:ext>
            </a:extLst>
          </p:cNvPr>
          <p:cNvSpPr>
            <a:spLocks noChangeArrowheads="1" noGrp="1"/>
          </p:cNvSpPr>
          <p:nvPr>
            <p:ph idx="1" type="subTitle"/>
          </p:nvPr>
        </p:nvSpPr>
        <p:spPr bwMode="auto">
          <a:xfrm>
            <a:off x="713225" y="1019613"/>
            <a:ext cx="807785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 bIns="45720" compatLnSpc="1" lIns="91440" numCol="1" rIns="91440" tIns="45720" vert="horz" wrap="none">
            <a:prstTxWarp prst="textNoShape">
              <a:avLst/>
            </a:prstTxWarp>
            <a:spAutoFit/>
          </a:bodyPr>
          <a:lstStyle/>
          <a:p>
            <a:pPr algn="l"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0" panose="020B0604020202020204" pitchFamily="34" typeface="Arial"/>
              <a:buChar char="•"/>
              <a:tabLst/>
            </a:pPr>
            <a:r>
              <a:rPr altLang="en-US" baseline="0" cap="none" dirty="0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Performance (Classification) </a:t>
            </a:r>
            <a:r>
              <a:rPr altLang="en-US" baseline="0" cap="none" dirty="0" err="1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digunakan</a:t>
            </a:r>
            <a:r>
              <a:rPr altLang="en-US" baseline="0" cap="none" dirty="0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 </a:t>
            </a:r>
            <a:r>
              <a:rPr altLang="en-US" baseline="0" cap="none" dirty="0" err="1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untuk</a:t>
            </a:r>
            <a:r>
              <a:rPr altLang="en-US" baseline="0" cap="none" dirty="0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 </a:t>
            </a:r>
            <a:r>
              <a:rPr altLang="en-US" baseline="0" cap="none" dirty="0" err="1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menghitung</a:t>
            </a:r>
            <a:r>
              <a:rPr altLang="en-US" baseline="0" cap="none" dirty="0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 </a:t>
            </a:r>
            <a:r>
              <a:rPr altLang="en-US" baseline="0" cap="none" dirty="0" err="1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metrik</a:t>
            </a:r>
            <a:r>
              <a:rPr altLang="en-US" baseline="0" cap="none" dirty="0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 </a:t>
            </a:r>
            <a:r>
              <a:rPr altLang="en-US" baseline="0" cap="none" dirty="0" err="1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performa</a:t>
            </a:r>
            <a:r>
              <a:rPr altLang="en-US" baseline="0" cap="none" dirty="0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.</a:t>
            </a:r>
          </a:p>
          <a:p>
            <a:pPr algn="l"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charset="0" panose="020B0604020202020204" pitchFamily="34" typeface="Arial"/>
              <a:buChar char="•"/>
              <a:tabLst/>
            </a:pPr>
            <a:r>
              <a:rPr altLang="en-US" baseline="0" cap="none" dirty="0" err="1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Metrik</a:t>
            </a:r>
            <a:r>
              <a:rPr altLang="en-US" baseline="0" cap="none" dirty="0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 </a:t>
            </a:r>
            <a:r>
              <a:rPr altLang="en-US" baseline="0" cap="none" dirty="0" err="1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utama</a:t>
            </a:r>
            <a:r>
              <a:rPr altLang="en-US" baseline="0" cap="none" dirty="0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: </a:t>
            </a:r>
            <a:r>
              <a:rPr altLang="en-US" baseline="0" cap="none" dirty="0" err="1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Akurasi</a:t>
            </a:r>
            <a:r>
              <a:rPr altLang="en-US" baseline="0" cap="none" dirty="0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 </a:t>
            </a:r>
            <a:r>
              <a:rPr altLang="en-US" baseline="0" cap="none" dirty="0" err="1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dengan</a:t>
            </a:r>
            <a:r>
              <a:rPr altLang="en-US" baseline="0" cap="none" dirty="0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 90.79% yang </a:t>
            </a:r>
            <a:r>
              <a:rPr altLang="en-US" baseline="0" cap="none" dirty="0" err="1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artinya</a:t>
            </a:r>
            <a:r>
              <a:rPr altLang="en-US" baseline="0" cap="none" dirty="0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 data dan </a:t>
            </a:r>
            <a:r>
              <a:rPr altLang="en-US" baseline="0" cap="none" dirty="0" err="1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pengolahan</a:t>
            </a:r>
            <a:r>
              <a:rPr altLang="en-US" baseline="0" cap="none" dirty="0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 </a:t>
            </a:r>
            <a:r>
              <a:rPr altLang="en-US" baseline="0" cap="none" dirty="0" err="1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baik</a:t>
            </a:r>
            <a:r>
              <a:rPr altLang="en-US" baseline="0" cap="none" dirty="0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 </a:t>
            </a:r>
            <a:r>
              <a:rPr altLang="en-US" baseline="0" cap="none" dirty="0" err="1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atau</a:t>
            </a:r>
            <a:r>
              <a:rPr altLang="en-US" baseline="0" cap="none" dirty="0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 </a:t>
            </a:r>
            <a:r>
              <a:rPr altLang="en-US" baseline="0" cap="none" dirty="0" err="1" i="0" kumimoji="0" lang="en-US" normalizeH="0" strike="noStrike" sz="1500" u="none">
                <a:ln>
                  <a:noFill/>
                </a:ln>
                <a:solidFill>
                  <a:schemeClr val="bg1"/>
                </a:solidFill>
                <a:effectLst/>
                <a:latin charset="0" panose="020B0604020202020204" pitchFamily="34" typeface="Arial"/>
              </a:rPr>
              <a:t>akurat</a:t>
            </a:r>
            <a:endParaRPr altLang="en-US" baseline="0" cap="none" dirty="0" i="0" kumimoji="0" lang="en-US" normalizeH="0" strike="noStrike" sz="1500" u="none">
              <a:ln>
                <a:noFill/>
              </a:ln>
              <a:solidFill>
                <a:schemeClr val="bg1"/>
              </a:solidFill>
              <a:effectLst/>
              <a:latin charset="0" panose="020B0604020202020204" pitchFamily="34"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A68512F-3702-6D44-B3DB-7BFB20E743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77" l="17" r="50" t="212"/>
          <a:stretch>
            <a:fillRect/>
          </a:stretch>
        </p:blipFill>
        <p:spPr>
          <a:xfrm>
            <a:off x="144630" y="1771649"/>
            <a:ext cx="8854740" cy="208189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>
          <a:extLst>
            <a:ext uri="{FF2B5EF4-FFF2-40B4-BE49-F238E27FC236}">
              <a16:creationId xmlns:a16="http://schemas.microsoft.com/office/drawing/2014/main" id="{788680CF-261D-3FA8-04E2-2483FB460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1">
            <a:extLst>
              <a:ext uri="{FF2B5EF4-FFF2-40B4-BE49-F238E27FC236}">
                <a16:creationId xmlns:a16="http://schemas.microsoft.com/office/drawing/2014/main" id="{68B5CDEC-5256-B506-FC08-A0DADEDC31D1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dirty="0"/>
              <a:t>INSIGHT</a:t>
            </a:r>
            <a:endParaRPr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A1485A2F-01FF-1085-3A63-B4DA584704D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83587" y="994616"/>
            <a:ext cx="817677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 err="1"/>
              <a:t>Mahasiswa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IPK ≥ 3.25 dan </a:t>
            </a:r>
            <a:r>
              <a:rPr lang="en-ID" sz="1200" dirty="0" err="1"/>
              <a:t>jumlah</a:t>
            </a:r>
            <a:r>
              <a:rPr lang="en-ID" sz="1200" dirty="0"/>
              <a:t> SKS yang </a:t>
            </a:r>
            <a:r>
              <a:rPr lang="en-ID" sz="1200" dirty="0" err="1"/>
              <a:t>stabil</a:t>
            </a:r>
            <a:r>
              <a:rPr lang="en-ID" sz="1200" dirty="0"/>
              <a:t> </a:t>
            </a:r>
            <a:r>
              <a:rPr lang="en-ID" sz="1200" dirty="0" err="1"/>
              <a:t>tiap</a:t>
            </a:r>
            <a:r>
              <a:rPr lang="en-ID" sz="1200" dirty="0"/>
              <a:t> semester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kemungkinan</a:t>
            </a:r>
            <a:r>
              <a:rPr lang="en-ID" sz="1200" dirty="0"/>
              <a:t> lulus </a:t>
            </a:r>
            <a:r>
              <a:rPr lang="en-ID" sz="1200" dirty="0" err="1"/>
              <a:t>tepat</a:t>
            </a:r>
            <a:r>
              <a:rPr lang="en-ID" sz="1200" dirty="0"/>
              <a:t> </a:t>
            </a:r>
            <a:r>
              <a:rPr lang="en-ID" sz="1200" dirty="0" err="1"/>
              <a:t>waktu</a:t>
            </a:r>
            <a:r>
              <a:rPr lang="en-ID" sz="1200" dirty="0"/>
              <a:t> yang </a:t>
            </a:r>
            <a:r>
              <a:rPr lang="en-ID" sz="1200" dirty="0" err="1"/>
              <a:t>jauh</a:t>
            </a:r>
            <a:r>
              <a:rPr lang="en-ID" sz="1200" dirty="0"/>
              <a:t>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tinggi</a:t>
            </a:r>
            <a:r>
              <a:rPr lang="en-ID" sz="12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/>
              <a:t>IPK yang </a:t>
            </a:r>
            <a:r>
              <a:rPr lang="en-ID" sz="1200" dirty="0" err="1"/>
              <a:t>rendah</a:t>
            </a:r>
            <a:r>
              <a:rPr lang="en-ID" sz="1200" dirty="0"/>
              <a:t> </a:t>
            </a:r>
            <a:r>
              <a:rPr lang="en-ID" sz="1200" dirty="0" err="1"/>
              <a:t>sering</a:t>
            </a:r>
            <a:r>
              <a:rPr lang="en-ID" sz="1200" dirty="0"/>
              <a:t> kali </a:t>
            </a:r>
            <a:r>
              <a:rPr lang="en-ID" sz="1200" dirty="0" err="1"/>
              <a:t>berkorelasi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keterlambatan</a:t>
            </a:r>
            <a:r>
              <a:rPr lang="en-ID" sz="1200" dirty="0"/>
              <a:t> </a:t>
            </a:r>
            <a:r>
              <a:rPr lang="en-ID" sz="1200" dirty="0" err="1"/>
              <a:t>kelulusan</a:t>
            </a:r>
            <a:r>
              <a:rPr lang="en-ID" sz="1200" dirty="0"/>
              <a:t> </a:t>
            </a:r>
            <a:r>
              <a:rPr lang="en-ID" sz="1200" dirty="0" err="1"/>
              <a:t>akibat</a:t>
            </a:r>
            <a:r>
              <a:rPr lang="en-ID" sz="1200" dirty="0"/>
              <a:t> </a:t>
            </a:r>
            <a:r>
              <a:rPr lang="en-ID" sz="1200" dirty="0" err="1"/>
              <a:t>pengulangan</a:t>
            </a:r>
            <a:r>
              <a:rPr lang="en-ID" sz="1200" dirty="0"/>
              <a:t> </a:t>
            </a:r>
            <a:r>
              <a:rPr lang="en-ID" sz="1200" dirty="0" err="1"/>
              <a:t>mata</a:t>
            </a:r>
            <a:r>
              <a:rPr lang="en-ID" sz="1200" dirty="0"/>
              <a:t> </a:t>
            </a:r>
            <a:r>
              <a:rPr lang="en-ID" sz="1200" dirty="0" err="1"/>
              <a:t>kuliah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penundaan</a:t>
            </a:r>
            <a:r>
              <a:rPr lang="en-ID" sz="1200" dirty="0"/>
              <a:t> </a:t>
            </a:r>
            <a:r>
              <a:rPr lang="en-ID" sz="1200" dirty="0" err="1"/>
              <a:t>skripsi</a:t>
            </a:r>
            <a:r>
              <a:rPr lang="en-ID" sz="12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 err="1"/>
              <a:t>Mahasiswa</a:t>
            </a:r>
            <a:r>
              <a:rPr lang="en-ID" sz="1200" dirty="0"/>
              <a:t> yang </a:t>
            </a:r>
            <a:r>
              <a:rPr lang="en-ID" sz="1200" dirty="0" err="1"/>
              <a:t>mengambil</a:t>
            </a:r>
            <a:r>
              <a:rPr lang="en-ID" sz="1200" dirty="0"/>
              <a:t> &lt; 18 SKS per semester </a:t>
            </a:r>
            <a:r>
              <a:rPr lang="en-ID" sz="1200" dirty="0" err="1"/>
              <a:t>cenderung</a:t>
            </a:r>
            <a:r>
              <a:rPr lang="en-ID" sz="1200" dirty="0"/>
              <a:t> </a:t>
            </a:r>
            <a:r>
              <a:rPr lang="en-ID" sz="1200" dirty="0" err="1"/>
              <a:t>menambah</a:t>
            </a:r>
            <a:r>
              <a:rPr lang="en-ID" sz="1200" dirty="0"/>
              <a:t> masa </a:t>
            </a:r>
            <a:r>
              <a:rPr lang="en-ID" sz="1200" dirty="0" err="1"/>
              <a:t>studi</a:t>
            </a:r>
            <a:r>
              <a:rPr lang="en-ID" sz="1200" dirty="0"/>
              <a:t> </a:t>
            </a:r>
            <a:r>
              <a:rPr lang="en-ID" sz="1200" dirty="0" err="1"/>
              <a:t>hingga</a:t>
            </a:r>
            <a:r>
              <a:rPr lang="en-ID" sz="1200" dirty="0"/>
              <a:t>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8 semester.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 err="1"/>
              <a:t>Sebaliknya</a:t>
            </a:r>
            <a:r>
              <a:rPr lang="en-ID" sz="1200" dirty="0"/>
              <a:t>, </a:t>
            </a:r>
            <a:r>
              <a:rPr lang="en-ID" sz="1200" dirty="0" err="1"/>
              <a:t>mahasiswa</a:t>
            </a:r>
            <a:r>
              <a:rPr lang="en-ID" sz="1200" dirty="0"/>
              <a:t> yang </a:t>
            </a:r>
            <a:r>
              <a:rPr lang="en-ID" sz="1200" dirty="0" err="1"/>
              <a:t>konsisten</a:t>
            </a:r>
            <a:r>
              <a:rPr lang="en-ID" sz="1200" dirty="0"/>
              <a:t> </a:t>
            </a:r>
            <a:r>
              <a:rPr lang="en-ID" sz="1200" dirty="0" err="1"/>
              <a:t>mengambil</a:t>
            </a:r>
            <a:r>
              <a:rPr lang="en-ID" sz="1200" dirty="0"/>
              <a:t> SKS </a:t>
            </a:r>
            <a:r>
              <a:rPr lang="en-ID" sz="1200" dirty="0" err="1"/>
              <a:t>penuh</a:t>
            </a:r>
            <a:r>
              <a:rPr lang="en-ID" sz="1200" dirty="0"/>
              <a:t> </a:t>
            </a:r>
            <a:r>
              <a:rPr lang="en-ID" sz="1200" dirty="0" err="1"/>
              <a:t>setiap</a:t>
            </a:r>
            <a:r>
              <a:rPr lang="en-ID" sz="1200" dirty="0"/>
              <a:t> semester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cepat</a:t>
            </a:r>
            <a:r>
              <a:rPr lang="en-ID" sz="1200" dirty="0"/>
              <a:t> </a:t>
            </a:r>
            <a:r>
              <a:rPr lang="en-ID" sz="1200" dirty="0" err="1"/>
              <a:t>menyelesaikan</a:t>
            </a:r>
            <a:r>
              <a:rPr lang="en-ID" sz="1200" dirty="0"/>
              <a:t> </a:t>
            </a:r>
            <a:r>
              <a:rPr lang="en-ID" sz="1200" dirty="0" err="1"/>
              <a:t>studi</a:t>
            </a:r>
            <a:r>
              <a:rPr lang="en-ID" sz="12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 err="1"/>
              <a:t>Mahasiswa</a:t>
            </a:r>
            <a:r>
              <a:rPr lang="en-ID" sz="1200" dirty="0"/>
              <a:t> yang </a:t>
            </a:r>
            <a:r>
              <a:rPr lang="en-ID" sz="1200" dirty="0" err="1"/>
              <a:t>bekerja</a:t>
            </a:r>
            <a:r>
              <a:rPr lang="en-ID" sz="1200" dirty="0"/>
              <a:t> </a:t>
            </a:r>
            <a:r>
              <a:rPr lang="en-ID" sz="1200" dirty="0" err="1"/>
              <a:t>sambil</a:t>
            </a:r>
            <a:r>
              <a:rPr lang="en-ID" sz="1200" dirty="0"/>
              <a:t> </a:t>
            </a:r>
            <a:r>
              <a:rPr lang="en-ID" sz="1200" dirty="0" err="1"/>
              <a:t>kuliah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berusia</a:t>
            </a:r>
            <a:r>
              <a:rPr lang="en-ID" sz="1200" dirty="0"/>
              <a:t> di </a:t>
            </a:r>
            <a:r>
              <a:rPr lang="en-ID" sz="1200" dirty="0" err="1"/>
              <a:t>atas</a:t>
            </a:r>
            <a:r>
              <a:rPr lang="en-ID" sz="1200" dirty="0"/>
              <a:t> 25 </a:t>
            </a:r>
            <a:r>
              <a:rPr lang="en-ID" sz="1200" dirty="0" err="1"/>
              <a:t>tahun</a:t>
            </a:r>
            <a:r>
              <a:rPr lang="en-ID" sz="1200" dirty="0"/>
              <a:t>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kemungkinan</a:t>
            </a:r>
            <a:r>
              <a:rPr lang="en-ID" sz="1200" dirty="0"/>
              <a:t>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tinggi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r>
              <a:rPr lang="en-ID" sz="1200" dirty="0"/>
              <a:t> lulus </a:t>
            </a:r>
            <a:r>
              <a:rPr lang="en-ID" sz="1200" dirty="0" err="1"/>
              <a:t>tepat</a:t>
            </a:r>
            <a:r>
              <a:rPr lang="en-ID" sz="1200" dirty="0"/>
              <a:t> </a:t>
            </a:r>
            <a:r>
              <a:rPr lang="en-ID" sz="1200" dirty="0" err="1"/>
              <a:t>waktu</a:t>
            </a:r>
            <a:r>
              <a:rPr lang="en-ID" sz="12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/>
              <a:t>Hal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berkaitan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beban</a:t>
            </a:r>
            <a:r>
              <a:rPr lang="en-ID" sz="1200" dirty="0"/>
              <a:t> </a:t>
            </a:r>
            <a:r>
              <a:rPr lang="en-ID" sz="1200" dirty="0" err="1"/>
              <a:t>waktu</a:t>
            </a:r>
            <a:r>
              <a:rPr lang="en-ID" sz="1200" dirty="0"/>
              <a:t> dan </a:t>
            </a:r>
            <a:r>
              <a:rPr lang="en-ID" sz="1200" dirty="0" err="1"/>
              <a:t>prioritas</a:t>
            </a:r>
            <a:r>
              <a:rPr lang="en-ID" sz="1200" dirty="0"/>
              <a:t> </a:t>
            </a:r>
            <a:r>
              <a:rPr lang="en-ID" sz="1200" dirty="0" err="1"/>
              <a:t>belajar</a:t>
            </a:r>
            <a:r>
              <a:rPr lang="en-ID" sz="1200" dirty="0"/>
              <a:t> yang </a:t>
            </a:r>
            <a:r>
              <a:rPr lang="en-ID" sz="1200" dirty="0" err="1"/>
              <a:t>terbagi</a:t>
            </a:r>
            <a:r>
              <a:rPr lang="en-ID" sz="12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 err="1"/>
              <a:t>Mahasiswa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</a:t>
            </a:r>
            <a:r>
              <a:rPr lang="en-ID" sz="1200" dirty="0" err="1"/>
              <a:t>tinggi</a:t>
            </a:r>
            <a:r>
              <a:rPr lang="en-ID" sz="1200" dirty="0"/>
              <a:t> di </a:t>
            </a:r>
            <a:r>
              <a:rPr lang="en-ID" sz="1200" dirty="0" err="1"/>
              <a:t>mata</a:t>
            </a:r>
            <a:r>
              <a:rPr lang="en-ID" sz="1200" dirty="0"/>
              <a:t> </a:t>
            </a:r>
            <a:r>
              <a:rPr lang="en-ID" sz="1200" dirty="0" err="1"/>
              <a:t>kuliah</a:t>
            </a:r>
            <a:r>
              <a:rPr lang="en-ID" sz="1200" dirty="0"/>
              <a:t> inti (core subjects) </a:t>
            </a:r>
            <a:r>
              <a:rPr lang="en-ID" sz="1200" dirty="0" err="1"/>
              <a:t>menunjukkan</a:t>
            </a:r>
            <a:r>
              <a:rPr lang="en-ID" sz="1200" dirty="0"/>
              <a:t> </a:t>
            </a:r>
            <a:r>
              <a:rPr lang="en-ID" sz="1200" dirty="0" err="1"/>
              <a:t>tingkat</a:t>
            </a:r>
            <a:r>
              <a:rPr lang="en-ID" sz="1200" dirty="0"/>
              <a:t> </a:t>
            </a:r>
            <a:r>
              <a:rPr lang="en-ID" sz="1200" dirty="0" err="1"/>
              <a:t>ketepatan</a:t>
            </a:r>
            <a:r>
              <a:rPr lang="en-ID" sz="1200" dirty="0"/>
              <a:t> </a:t>
            </a:r>
            <a:r>
              <a:rPr lang="en-ID" sz="1200" dirty="0" err="1"/>
              <a:t>kelulusan</a:t>
            </a:r>
            <a:r>
              <a:rPr lang="en-ID" sz="1200" dirty="0"/>
              <a:t> </a:t>
            </a:r>
            <a:r>
              <a:rPr lang="en-ID" sz="1200" dirty="0" err="1"/>
              <a:t>tertinggi</a:t>
            </a:r>
            <a:r>
              <a:rPr lang="en-ID" sz="12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 err="1"/>
              <a:t>Variasi</a:t>
            </a:r>
            <a:r>
              <a:rPr lang="en-ID" sz="1200" dirty="0"/>
              <a:t> </a:t>
            </a:r>
            <a:r>
              <a:rPr lang="en-ID" sz="1200" dirty="0" err="1"/>
              <a:t>besar</a:t>
            </a:r>
            <a:r>
              <a:rPr lang="en-ID" sz="1200" dirty="0"/>
              <a:t> </a:t>
            </a:r>
            <a:r>
              <a:rPr lang="en-ID" sz="1200" dirty="0" err="1"/>
              <a:t>antar</a:t>
            </a:r>
            <a:r>
              <a:rPr lang="en-ID" sz="1200" dirty="0"/>
              <a:t>-semester (</a:t>
            </a:r>
            <a:r>
              <a:rPr lang="en-ID" sz="1200" dirty="0" err="1"/>
              <a:t>fluktuasi</a:t>
            </a:r>
            <a:r>
              <a:rPr lang="en-ID" sz="1200" dirty="0"/>
              <a:t> IPK) </a:t>
            </a:r>
            <a:r>
              <a:rPr lang="en-ID" sz="1200" dirty="0" err="1"/>
              <a:t>menjadi</a:t>
            </a:r>
            <a:r>
              <a:rPr lang="en-ID" sz="1200" dirty="0"/>
              <a:t> </a:t>
            </a:r>
            <a:r>
              <a:rPr lang="en-ID" sz="1200" dirty="0" err="1"/>
              <a:t>sinyal</a:t>
            </a:r>
            <a:r>
              <a:rPr lang="en-ID" sz="1200" dirty="0"/>
              <a:t> </a:t>
            </a:r>
            <a:r>
              <a:rPr lang="en-ID" sz="1200" dirty="0" err="1"/>
              <a:t>risiko</a:t>
            </a:r>
            <a:r>
              <a:rPr lang="en-ID" sz="1200" dirty="0"/>
              <a:t> </a:t>
            </a:r>
            <a:r>
              <a:rPr lang="en-ID" sz="1200" dirty="0" err="1"/>
              <a:t>keterlambatan</a:t>
            </a:r>
            <a:r>
              <a:rPr lang="en-ID" sz="12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>
          <a:extLst>
            <a:ext uri="{FF2B5EF4-FFF2-40B4-BE49-F238E27FC236}">
              <a16:creationId xmlns:a16="http://schemas.microsoft.com/office/drawing/2014/main" id="{93A272DB-2C9E-C097-C291-D2E78D41E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1">
            <a:extLst>
              <a:ext uri="{FF2B5EF4-FFF2-40B4-BE49-F238E27FC236}">
                <a16:creationId xmlns:a16="http://schemas.microsoft.com/office/drawing/2014/main" id="{16633563-3812-9E43-6E87-51C59885EB49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533074" y="531336"/>
            <a:ext cx="8077852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dirty="0"/>
              <a:t>REKOMENDASI BISNIS / KEBIJAKAN KAMPUS</a:t>
            </a:r>
            <a:endParaRPr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DF429C23-835A-8DA5-8BCF-4C1BC2CFF46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49746" y="1238136"/>
            <a:ext cx="824450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D" sz="1200" dirty="0" err="1"/>
              <a:t>Implementasi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i="1" dirty="0"/>
              <a:t>Early Warning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Mahasiswa</a:t>
            </a:r>
            <a:r>
              <a:rPr lang="en-ID" sz="1200" dirty="0"/>
              <a:t> </a:t>
            </a:r>
            <a:r>
              <a:rPr lang="en-ID" sz="1200" dirty="0" err="1"/>
              <a:t>Berisiko</a:t>
            </a:r>
            <a:r>
              <a:rPr lang="en-ID" sz="1200" dirty="0"/>
              <a:t>: </a:t>
            </a:r>
            <a:r>
              <a:rPr lang="en-ID" sz="1200" dirty="0" err="1"/>
              <a:t>Gunakan</a:t>
            </a:r>
            <a:r>
              <a:rPr lang="en-ID" sz="1200" dirty="0"/>
              <a:t> model </a:t>
            </a:r>
            <a:r>
              <a:rPr lang="en-ID" sz="1200" dirty="0" err="1"/>
              <a:t>prediksi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mendeteksi</a:t>
            </a:r>
            <a:r>
              <a:rPr lang="en-ID" sz="1200" dirty="0"/>
              <a:t> </a:t>
            </a:r>
            <a:r>
              <a:rPr lang="en-ID" sz="1200" dirty="0" err="1"/>
              <a:t>sejak</a:t>
            </a:r>
            <a:r>
              <a:rPr lang="en-ID" sz="1200" dirty="0"/>
              <a:t> </a:t>
            </a:r>
            <a:r>
              <a:rPr lang="en-ID" sz="1200" dirty="0" err="1"/>
              <a:t>dini</a:t>
            </a:r>
            <a:r>
              <a:rPr lang="en-ID" sz="1200" dirty="0"/>
              <a:t> </a:t>
            </a:r>
            <a:r>
              <a:rPr lang="en-ID" sz="1200" dirty="0" err="1"/>
              <a:t>mahasiswa</a:t>
            </a:r>
            <a:r>
              <a:rPr lang="en-ID" sz="1200" dirty="0"/>
              <a:t> yang </a:t>
            </a:r>
            <a:r>
              <a:rPr lang="en-ID" sz="1200" dirty="0" err="1"/>
              <a:t>berpotensi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r>
              <a:rPr lang="en-ID" sz="1200" dirty="0"/>
              <a:t> lulus </a:t>
            </a:r>
            <a:r>
              <a:rPr lang="en-ID" sz="1200" dirty="0" err="1"/>
              <a:t>tepat</a:t>
            </a:r>
            <a:r>
              <a:rPr lang="en-ID" sz="1200" dirty="0"/>
              <a:t> </a:t>
            </a:r>
            <a:r>
              <a:rPr lang="en-ID" sz="1200" dirty="0" err="1"/>
              <a:t>waktu</a:t>
            </a:r>
            <a:r>
              <a:rPr lang="en-ID" sz="1200" dirty="0"/>
              <a:t> (</a:t>
            </a:r>
            <a:r>
              <a:rPr lang="en-ID" sz="1200" dirty="0" err="1"/>
              <a:t>berdasarkan</a:t>
            </a:r>
            <a:r>
              <a:rPr lang="en-ID" sz="1200" dirty="0"/>
              <a:t> IPK, SKS, </a:t>
            </a:r>
            <a:r>
              <a:rPr lang="en-ID" sz="1200" dirty="0" err="1"/>
              <a:t>atau</a:t>
            </a:r>
            <a:r>
              <a:rPr lang="en-ID" sz="1200" dirty="0"/>
              <a:t> status </a:t>
            </a:r>
            <a:r>
              <a:rPr lang="en-ID" sz="1200" dirty="0" err="1"/>
              <a:t>kerja</a:t>
            </a:r>
            <a:r>
              <a:rPr lang="en-ID" sz="1200" dirty="0"/>
              <a:t>), </a:t>
            </a:r>
            <a:r>
              <a:rPr lang="en-ID" sz="1200" dirty="0" err="1"/>
              <a:t>Mahasiswa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</a:t>
            </a:r>
            <a:r>
              <a:rPr lang="en-ID" sz="1200" dirty="0" err="1"/>
              <a:t>risiko</a:t>
            </a:r>
            <a:r>
              <a:rPr lang="en-ID" sz="1200" dirty="0"/>
              <a:t> </a:t>
            </a:r>
            <a:r>
              <a:rPr lang="en-ID" sz="1200" dirty="0" err="1"/>
              <a:t>tinggi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diberi</a:t>
            </a:r>
            <a:r>
              <a:rPr lang="en-ID" sz="1200" dirty="0"/>
              <a:t> </a:t>
            </a:r>
            <a:r>
              <a:rPr lang="en-ID" sz="1200" dirty="0" err="1"/>
              <a:t>pendampingan</a:t>
            </a:r>
            <a:r>
              <a:rPr lang="en-ID" sz="1200" dirty="0"/>
              <a:t> </a:t>
            </a:r>
            <a:r>
              <a:rPr lang="en-ID" sz="1200" dirty="0" err="1"/>
              <a:t>akademik</a:t>
            </a:r>
            <a:r>
              <a:rPr lang="en-ID" sz="1200" dirty="0"/>
              <a:t> </a:t>
            </a:r>
            <a:r>
              <a:rPr lang="en-ID" sz="1200" dirty="0" err="1"/>
              <a:t>intensif</a:t>
            </a:r>
            <a:r>
              <a:rPr lang="en-ID" sz="1200" dirty="0"/>
              <a:t>, </a:t>
            </a:r>
            <a:r>
              <a:rPr lang="en-ID" sz="1200" dirty="0" err="1"/>
              <a:t>misalnya</a:t>
            </a:r>
            <a:r>
              <a:rPr lang="en-ID" sz="1200" dirty="0"/>
              <a:t> </a:t>
            </a:r>
            <a:r>
              <a:rPr lang="en-ID" sz="1200" dirty="0" err="1"/>
              <a:t>melalui</a:t>
            </a:r>
            <a:r>
              <a:rPr lang="en-ID" sz="1200" dirty="0"/>
              <a:t> </a:t>
            </a:r>
            <a:r>
              <a:rPr lang="en-ID" sz="1200" dirty="0" err="1"/>
              <a:t>konseling</a:t>
            </a:r>
            <a:r>
              <a:rPr lang="en-ID" sz="1200" dirty="0"/>
              <a:t> </a:t>
            </a:r>
            <a:r>
              <a:rPr lang="en-ID" sz="1200" dirty="0" err="1"/>
              <a:t>akademik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bimbingan</a:t>
            </a:r>
            <a:r>
              <a:rPr lang="en-ID" sz="1200" dirty="0"/>
              <a:t> </a:t>
            </a:r>
            <a:r>
              <a:rPr lang="en-ID" sz="1200" dirty="0" err="1"/>
              <a:t>studi</a:t>
            </a:r>
            <a:r>
              <a:rPr lang="en-ID" sz="1200" dirty="0"/>
              <a:t> personal.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D" sz="1200" dirty="0" err="1"/>
              <a:t>Optimalisasi</a:t>
            </a:r>
            <a:r>
              <a:rPr lang="en-ID" sz="1200" dirty="0"/>
              <a:t> </a:t>
            </a:r>
            <a:r>
              <a:rPr lang="en-ID" sz="1200" dirty="0" err="1"/>
              <a:t>Pengambilan</a:t>
            </a:r>
            <a:r>
              <a:rPr lang="en-ID" sz="1200" dirty="0"/>
              <a:t> SKS dan </a:t>
            </a:r>
            <a:r>
              <a:rPr lang="en-ID" sz="1200" dirty="0" err="1"/>
              <a:t>Rencana</a:t>
            </a:r>
            <a:r>
              <a:rPr lang="en-ID" sz="1200" dirty="0"/>
              <a:t> Studi: Buat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rekomendasi</a:t>
            </a:r>
            <a:r>
              <a:rPr lang="en-ID" sz="1200" dirty="0"/>
              <a:t> SKS yang </a:t>
            </a:r>
            <a:r>
              <a:rPr lang="en-ID" sz="1200" dirty="0" err="1"/>
              <a:t>menyeimbangkan</a:t>
            </a:r>
            <a:r>
              <a:rPr lang="en-ID" sz="1200" dirty="0"/>
              <a:t> </a:t>
            </a:r>
            <a:r>
              <a:rPr lang="en-ID" sz="1200" dirty="0" err="1"/>
              <a:t>beban</a:t>
            </a:r>
            <a:r>
              <a:rPr lang="en-ID" sz="1200" dirty="0"/>
              <a:t> </a:t>
            </a:r>
            <a:r>
              <a:rPr lang="en-ID" sz="1200" dirty="0" err="1"/>
              <a:t>studi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performa</a:t>
            </a:r>
            <a:r>
              <a:rPr lang="en-ID" sz="1200" dirty="0"/>
              <a:t> </a:t>
            </a:r>
            <a:r>
              <a:rPr lang="en-ID" sz="1200" dirty="0" err="1"/>
              <a:t>akademik</a:t>
            </a:r>
            <a:r>
              <a:rPr lang="en-ID" sz="1200" dirty="0"/>
              <a:t>, agar </a:t>
            </a:r>
            <a:r>
              <a:rPr lang="en-ID" sz="1200" dirty="0" err="1"/>
              <a:t>mahasiswa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merencanakan</a:t>
            </a:r>
            <a:r>
              <a:rPr lang="en-ID" sz="1200" dirty="0"/>
              <a:t> masa </a:t>
            </a:r>
            <a:r>
              <a:rPr lang="en-ID" sz="1200" dirty="0" err="1"/>
              <a:t>studi</a:t>
            </a:r>
            <a:r>
              <a:rPr lang="en-ID" sz="1200" dirty="0"/>
              <a:t> </a:t>
            </a:r>
            <a:r>
              <a:rPr lang="en-ID" sz="1200" dirty="0" err="1"/>
              <a:t>secara</a:t>
            </a:r>
            <a:r>
              <a:rPr lang="en-ID" sz="1200" dirty="0"/>
              <a:t> </a:t>
            </a:r>
            <a:r>
              <a:rPr lang="en-ID" sz="1200" dirty="0" err="1"/>
              <a:t>realistis</a:t>
            </a:r>
            <a:r>
              <a:rPr lang="en-ID" sz="1200" dirty="0"/>
              <a:t> dan optimal.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D" sz="1200" dirty="0" err="1"/>
              <a:t>Penguatan</a:t>
            </a:r>
            <a:r>
              <a:rPr lang="en-ID" sz="1200" dirty="0"/>
              <a:t> Mata </a:t>
            </a:r>
            <a:r>
              <a:rPr lang="en-ID" sz="1200" dirty="0" err="1"/>
              <a:t>Kuliah</a:t>
            </a:r>
            <a:r>
              <a:rPr lang="en-ID" sz="1200" dirty="0"/>
              <a:t> Inti (Core Subjects): </a:t>
            </a:r>
            <a:r>
              <a:rPr lang="en-ID" sz="1200" dirty="0" err="1"/>
              <a:t>Lakukan</a:t>
            </a:r>
            <a:r>
              <a:rPr lang="en-ID" sz="1200" dirty="0"/>
              <a:t> </a:t>
            </a:r>
            <a:r>
              <a:rPr lang="en-ID" sz="1200" dirty="0" err="1"/>
              <a:t>evaluasi</a:t>
            </a:r>
            <a:r>
              <a:rPr lang="en-ID" sz="1200" dirty="0"/>
              <a:t> </a:t>
            </a:r>
            <a:r>
              <a:rPr lang="en-ID" sz="1200" dirty="0" err="1"/>
              <a:t>terhadap</a:t>
            </a:r>
            <a:r>
              <a:rPr lang="en-ID" sz="1200" dirty="0"/>
              <a:t> </a:t>
            </a:r>
            <a:r>
              <a:rPr lang="en-ID" sz="1200" dirty="0" err="1"/>
              <a:t>mata</a:t>
            </a:r>
            <a:r>
              <a:rPr lang="en-ID" sz="1200" dirty="0"/>
              <a:t> </a:t>
            </a:r>
            <a:r>
              <a:rPr lang="en-ID" sz="1200" dirty="0" err="1"/>
              <a:t>kuliah</a:t>
            </a:r>
            <a:r>
              <a:rPr lang="en-ID" sz="1200" dirty="0"/>
              <a:t> inti yang paling </a:t>
            </a:r>
            <a:r>
              <a:rPr lang="en-ID" sz="1200" dirty="0" err="1"/>
              <a:t>sering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</a:t>
            </a:r>
            <a:r>
              <a:rPr lang="en-ID" sz="1200" dirty="0" err="1"/>
              <a:t>hambatan</a:t>
            </a:r>
            <a:r>
              <a:rPr lang="en-ID" sz="1200" dirty="0"/>
              <a:t> </a:t>
            </a:r>
            <a:r>
              <a:rPr lang="en-ID" sz="1200" dirty="0" err="1"/>
              <a:t>kelulusan</a:t>
            </a:r>
            <a:r>
              <a:rPr lang="en-ID" sz="1200" dirty="0"/>
              <a:t>, dan </a:t>
            </a:r>
            <a:r>
              <a:rPr lang="en-ID" sz="1200" dirty="0" err="1"/>
              <a:t>sediakan</a:t>
            </a:r>
            <a:r>
              <a:rPr lang="en-ID" sz="1200" dirty="0"/>
              <a:t> </a:t>
            </a:r>
            <a:r>
              <a:rPr lang="en-ID" sz="1200" dirty="0" err="1"/>
              <a:t>kelas</a:t>
            </a:r>
            <a:r>
              <a:rPr lang="en-ID" sz="1200" dirty="0"/>
              <a:t> remedial </a:t>
            </a:r>
            <a:r>
              <a:rPr lang="en-ID" sz="1200" dirty="0" err="1"/>
              <a:t>atau</a:t>
            </a:r>
            <a:r>
              <a:rPr lang="en-ID" sz="1200" dirty="0"/>
              <a:t> tutor </a:t>
            </a:r>
            <a:r>
              <a:rPr lang="en-ID" sz="1200" dirty="0" err="1"/>
              <a:t>sebaya</a:t>
            </a:r>
            <a:r>
              <a:rPr lang="en-ID" sz="1200" dirty="0"/>
              <a:t> (peer tutoring).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D" sz="1200" dirty="0"/>
              <a:t>Program </a:t>
            </a:r>
            <a:r>
              <a:rPr lang="en-ID" sz="1200" dirty="0" err="1"/>
              <a:t>Pembinaan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Mahasiswa</a:t>
            </a:r>
            <a:r>
              <a:rPr lang="en-ID" sz="1200" dirty="0"/>
              <a:t> </a:t>
            </a:r>
            <a:r>
              <a:rPr lang="en-ID" sz="1200" dirty="0" err="1"/>
              <a:t>Bekerja</a:t>
            </a:r>
            <a:r>
              <a:rPr lang="en-ID" sz="1200" dirty="0"/>
              <a:t>: </a:t>
            </a:r>
            <a:r>
              <a:rPr lang="en-ID" sz="1200" dirty="0" err="1"/>
              <a:t>Sediakan</a:t>
            </a:r>
            <a:r>
              <a:rPr lang="en-ID" sz="1200" dirty="0"/>
              <a:t> </a:t>
            </a:r>
            <a:r>
              <a:rPr lang="en-ID" sz="1200" dirty="0" err="1"/>
              <a:t>kebijakan</a:t>
            </a:r>
            <a:r>
              <a:rPr lang="en-ID" sz="1200" dirty="0"/>
              <a:t> </a:t>
            </a:r>
            <a:r>
              <a:rPr lang="en-ID" sz="1200" dirty="0" err="1"/>
              <a:t>fleksibel</a:t>
            </a:r>
            <a:r>
              <a:rPr lang="en-ID" sz="1200" dirty="0"/>
              <a:t> </a:t>
            </a:r>
            <a:r>
              <a:rPr lang="en-ID" sz="1200" dirty="0" err="1"/>
              <a:t>seperti</a:t>
            </a:r>
            <a:r>
              <a:rPr lang="en-ID" sz="1200" dirty="0"/>
              <a:t> </a:t>
            </a:r>
            <a:r>
              <a:rPr lang="en-ID" sz="1200" dirty="0" err="1"/>
              <a:t>kelas</a:t>
            </a:r>
            <a:r>
              <a:rPr lang="en-ID" sz="1200" dirty="0"/>
              <a:t> </a:t>
            </a:r>
            <a:r>
              <a:rPr lang="en-ID" sz="1200" dirty="0" err="1"/>
              <a:t>malam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hybrid learning agar </a:t>
            </a:r>
            <a:r>
              <a:rPr lang="en-ID" sz="1200" dirty="0" err="1"/>
              <a:t>mahasiswa</a:t>
            </a:r>
            <a:r>
              <a:rPr lang="en-ID" sz="1200" dirty="0"/>
              <a:t> yang </a:t>
            </a:r>
            <a:r>
              <a:rPr lang="en-ID" sz="1200" dirty="0" err="1"/>
              <a:t>bekerja</a:t>
            </a:r>
            <a:r>
              <a:rPr lang="en-ID" sz="1200" dirty="0"/>
              <a:t> </a:t>
            </a:r>
            <a:r>
              <a:rPr lang="en-ID" sz="1200" dirty="0" err="1"/>
              <a:t>tetap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menyelesaikan</a:t>
            </a:r>
            <a:r>
              <a:rPr lang="en-ID" sz="1200" dirty="0"/>
              <a:t> </a:t>
            </a:r>
            <a:r>
              <a:rPr lang="en-ID" sz="1200" dirty="0" err="1"/>
              <a:t>studi</a:t>
            </a:r>
            <a:r>
              <a:rPr lang="en-ID" sz="1200" dirty="0"/>
              <a:t> </a:t>
            </a:r>
            <a:r>
              <a:rPr lang="en-ID" sz="1200" dirty="0" err="1"/>
              <a:t>tepat</a:t>
            </a:r>
            <a:r>
              <a:rPr lang="en-ID" sz="1200" dirty="0"/>
              <a:t> </a:t>
            </a:r>
            <a:r>
              <a:rPr lang="en-ID" sz="1200" dirty="0" err="1"/>
              <a:t>waktu</a:t>
            </a:r>
            <a:r>
              <a:rPr lang="en-ID" sz="1200" dirty="0"/>
              <a:t>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D" sz="1200" dirty="0"/>
              <a:t>Monitoring </a:t>
            </a:r>
            <a:r>
              <a:rPr lang="en-ID" sz="1200" dirty="0" err="1"/>
              <a:t>Berkelanjutan</a:t>
            </a:r>
            <a:r>
              <a:rPr lang="en-ID" sz="1200" dirty="0"/>
              <a:t> oleh Dosen Wali: Dosen </a:t>
            </a:r>
            <a:r>
              <a:rPr lang="en-ID" sz="1200" dirty="0" err="1"/>
              <a:t>wali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menggunakan</a:t>
            </a:r>
            <a:r>
              <a:rPr lang="en-ID" sz="1200" dirty="0"/>
              <a:t> </a:t>
            </a:r>
            <a:r>
              <a:rPr lang="en-ID" sz="1200" dirty="0" err="1"/>
              <a:t>hasil</a:t>
            </a:r>
            <a:r>
              <a:rPr lang="en-ID" sz="1200" dirty="0"/>
              <a:t> </a:t>
            </a:r>
            <a:r>
              <a:rPr lang="en-ID" sz="1200" dirty="0" err="1"/>
              <a:t>analisis</a:t>
            </a:r>
            <a:r>
              <a:rPr lang="en-ID" sz="1200" dirty="0"/>
              <a:t> </a:t>
            </a:r>
            <a:r>
              <a:rPr lang="en-ID" sz="1200" dirty="0" err="1"/>
              <a:t>prediktif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melacak</a:t>
            </a:r>
            <a:r>
              <a:rPr lang="en-ID" sz="1200" dirty="0"/>
              <a:t> </a:t>
            </a:r>
            <a:r>
              <a:rPr lang="en-ID" sz="1200" dirty="0" err="1"/>
              <a:t>performa</a:t>
            </a:r>
            <a:r>
              <a:rPr lang="en-ID" sz="1200" dirty="0"/>
              <a:t> </a:t>
            </a:r>
            <a:r>
              <a:rPr lang="en-ID" sz="1200" dirty="0" err="1"/>
              <a:t>mahasiswa</a:t>
            </a:r>
            <a:r>
              <a:rPr lang="en-ID" sz="1200" dirty="0"/>
              <a:t> </a:t>
            </a:r>
            <a:r>
              <a:rPr lang="en-ID" sz="1200" dirty="0" err="1"/>
              <a:t>tiap</a:t>
            </a:r>
            <a:r>
              <a:rPr lang="en-ID" sz="1200" dirty="0"/>
              <a:t> semester dan </a:t>
            </a:r>
            <a:r>
              <a:rPr lang="en-ID" sz="1200" dirty="0" err="1"/>
              <a:t>memberi</a:t>
            </a:r>
            <a:r>
              <a:rPr lang="en-ID" sz="1200" dirty="0"/>
              <a:t> </a:t>
            </a:r>
            <a:r>
              <a:rPr lang="en-ID" sz="1200" dirty="0" err="1"/>
              <a:t>intervensi</a:t>
            </a:r>
            <a:r>
              <a:rPr lang="en-ID" sz="1200" dirty="0"/>
              <a:t>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awal</a:t>
            </a:r>
            <a:r>
              <a:rPr lang="en-ID" sz="1200" dirty="0"/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8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>
            <a:spLocks noGrp="1"/>
          </p:cNvSpPr>
          <p:nvPr>
            <p:ph type="body" idx="1"/>
          </p:nvPr>
        </p:nvSpPr>
        <p:spPr>
          <a:xfrm>
            <a:off x="720000" y="1119150"/>
            <a:ext cx="7704000" cy="3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/>
              <a:t>Pendidikan </a:t>
            </a:r>
            <a:r>
              <a:rPr lang="en-ID" sz="1400" dirty="0" err="1"/>
              <a:t>tinggi</a:t>
            </a:r>
            <a:r>
              <a:rPr lang="en-ID" sz="1400" dirty="0"/>
              <a:t> </a:t>
            </a:r>
            <a:r>
              <a:rPr lang="en-ID" sz="1400" dirty="0" err="1"/>
              <a:t>memiliki</a:t>
            </a:r>
            <a:r>
              <a:rPr lang="en-ID" sz="1400" dirty="0"/>
              <a:t> </a:t>
            </a:r>
            <a:r>
              <a:rPr lang="en-ID" sz="1400" dirty="0" err="1"/>
              <a:t>peran</a:t>
            </a:r>
            <a:r>
              <a:rPr lang="en-ID" sz="1400" dirty="0"/>
              <a:t> </a:t>
            </a:r>
            <a:r>
              <a:rPr lang="en-ID" sz="1400" dirty="0" err="1"/>
              <a:t>penting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mencetak</a:t>
            </a:r>
            <a:r>
              <a:rPr lang="en-ID" sz="1400" dirty="0"/>
              <a:t> </a:t>
            </a:r>
            <a:r>
              <a:rPr lang="en-ID" sz="1400" dirty="0" err="1"/>
              <a:t>sumber</a:t>
            </a:r>
            <a:r>
              <a:rPr lang="en-ID" sz="1400" dirty="0"/>
              <a:t> </a:t>
            </a:r>
            <a:r>
              <a:rPr lang="en-ID" sz="1400" dirty="0" err="1"/>
              <a:t>daya</a:t>
            </a:r>
            <a:r>
              <a:rPr lang="en-ID" sz="1400" dirty="0"/>
              <a:t> </a:t>
            </a:r>
            <a:r>
              <a:rPr lang="en-ID" sz="1400" dirty="0" err="1"/>
              <a:t>manusia</a:t>
            </a:r>
            <a:r>
              <a:rPr lang="en-ID" sz="1400" dirty="0"/>
              <a:t> yang </a:t>
            </a:r>
            <a:r>
              <a:rPr lang="en-ID" sz="1400" dirty="0" err="1"/>
              <a:t>berkualitas</a:t>
            </a:r>
            <a:r>
              <a:rPr lang="en-ID" sz="14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/>
              <a:t>Salah </a:t>
            </a:r>
            <a:r>
              <a:rPr lang="en-ID" sz="1400" dirty="0" err="1"/>
              <a:t>satu</a:t>
            </a:r>
            <a:r>
              <a:rPr lang="en-ID" sz="1400" dirty="0"/>
              <a:t> </a:t>
            </a:r>
            <a:r>
              <a:rPr lang="en-ID" sz="1400" dirty="0" err="1"/>
              <a:t>indikator</a:t>
            </a:r>
            <a:r>
              <a:rPr lang="en-ID" sz="1400" dirty="0"/>
              <a:t> </a:t>
            </a:r>
            <a:r>
              <a:rPr lang="en-ID" sz="1400" dirty="0" err="1"/>
              <a:t>keberhasilan</a:t>
            </a:r>
            <a:r>
              <a:rPr lang="en-ID" sz="1400" dirty="0"/>
              <a:t> </a:t>
            </a:r>
            <a:r>
              <a:rPr lang="en-ID" sz="1400" dirty="0" err="1"/>
              <a:t>perguruan</a:t>
            </a:r>
            <a:r>
              <a:rPr lang="en-ID" sz="1400" dirty="0"/>
              <a:t> </a:t>
            </a:r>
            <a:r>
              <a:rPr lang="en-ID" sz="1400" dirty="0" err="1"/>
              <a:t>tinggi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tingkat</a:t>
            </a:r>
            <a:r>
              <a:rPr lang="en-ID" sz="1400" dirty="0"/>
              <a:t> </a:t>
            </a:r>
            <a:r>
              <a:rPr lang="en-ID" sz="1400" dirty="0" err="1"/>
              <a:t>kelulusan</a:t>
            </a:r>
            <a:r>
              <a:rPr lang="en-ID" sz="1400" dirty="0"/>
              <a:t> </a:t>
            </a:r>
            <a:r>
              <a:rPr lang="en-ID" sz="1400" dirty="0" err="1"/>
              <a:t>mahasiswanya</a:t>
            </a:r>
            <a:r>
              <a:rPr lang="en-ID" sz="14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/>
              <a:t>Data </a:t>
            </a:r>
            <a:r>
              <a:rPr lang="en-ID" sz="1400" dirty="0" err="1"/>
              <a:t>kelulusan</a:t>
            </a:r>
            <a:r>
              <a:rPr lang="en-ID" sz="1400" dirty="0"/>
              <a:t> </a:t>
            </a:r>
            <a:r>
              <a:rPr lang="en-ID" sz="1400" dirty="0" err="1"/>
              <a:t>mahasiswa</a:t>
            </a:r>
            <a:r>
              <a:rPr lang="en-ID" sz="1400" dirty="0"/>
              <a:t> </a:t>
            </a:r>
            <a:r>
              <a:rPr lang="en-ID" sz="1400" dirty="0" err="1"/>
              <a:t>memberikan</a:t>
            </a:r>
            <a:r>
              <a:rPr lang="en-ID" sz="1400" dirty="0"/>
              <a:t> </a:t>
            </a:r>
            <a:r>
              <a:rPr lang="en-ID" sz="1400" dirty="0" err="1"/>
              <a:t>gambaran</a:t>
            </a:r>
            <a:r>
              <a:rPr lang="en-ID" sz="1400" dirty="0"/>
              <a:t> </a:t>
            </a:r>
            <a:r>
              <a:rPr lang="en-ID" sz="1400" dirty="0" err="1"/>
              <a:t>mengenai</a:t>
            </a:r>
            <a:r>
              <a:rPr lang="en-ID" sz="1400" dirty="0"/>
              <a:t> </a:t>
            </a:r>
            <a:r>
              <a:rPr lang="en-ID" sz="1400" dirty="0" err="1"/>
              <a:t>pencapaian</a:t>
            </a:r>
            <a:r>
              <a:rPr lang="en-ID" sz="1400" dirty="0"/>
              <a:t> </a:t>
            </a:r>
            <a:r>
              <a:rPr lang="en-ID" sz="1400" dirty="0" err="1"/>
              <a:t>akademik</a:t>
            </a:r>
            <a:r>
              <a:rPr lang="en-ID" sz="1400" dirty="0"/>
              <a:t>, </a:t>
            </a:r>
            <a:r>
              <a:rPr lang="en-ID" sz="1400" dirty="0" err="1"/>
              <a:t>efektivitas</a:t>
            </a:r>
            <a:r>
              <a:rPr lang="en-ID" sz="1400" dirty="0"/>
              <a:t> </a:t>
            </a:r>
            <a:r>
              <a:rPr lang="en-ID" sz="1400" dirty="0" err="1"/>
              <a:t>kurikulum</a:t>
            </a:r>
            <a:r>
              <a:rPr lang="en-ID" sz="1400" dirty="0"/>
              <a:t>, </a:t>
            </a:r>
            <a:r>
              <a:rPr lang="en-ID" sz="1400" dirty="0" err="1"/>
              <a:t>serta</a:t>
            </a:r>
            <a:r>
              <a:rPr lang="en-ID" sz="1400" dirty="0"/>
              <a:t> </a:t>
            </a:r>
            <a:r>
              <a:rPr lang="en-ID" sz="1400" dirty="0" err="1"/>
              <a:t>kualitas</a:t>
            </a:r>
            <a:r>
              <a:rPr lang="en-ID" sz="1400" dirty="0"/>
              <a:t> proses </a:t>
            </a:r>
            <a:r>
              <a:rPr lang="en-ID" sz="1400" dirty="0" err="1"/>
              <a:t>pembelajaran</a:t>
            </a:r>
            <a:r>
              <a:rPr lang="en-ID" sz="14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 err="1"/>
              <a:t>Analisis</a:t>
            </a:r>
            <a:r>
              <a:rPr lang="en-ID" sz="1400" dirty="0"/>
              <a:t> </a:t>
            </a:r>
            <a:r>
              <a:rPr lang="en-ID" sz="1400" dirty="0" err="1"/>
              <a:t>terhadap</a:t>
            </a:r>
            <a:r>
              <a:rPr lang="en-ID" sz="1400" dirty="0"/>
              <a:t> data </a:t>
            </a:r>
            <a:r>
              <a:rPr lang="en-ID" sz="1400" dirty="0" err="1"/>
              <a:t>kelulusan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penting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mengetahui</a:t>
            </a:r>
            <a:r>
              <a:rPr lang="en-ID" sz="1400" dirty="0"/>
              <a:t> </a:t>
            </a:r>
            <a:r>
              <a:rPr lang="en-ID" sz="1400" dirty="0" err="1"/>
              <a:t>tren</a:t>
            </a:r>
            <a:r>
              <a:rPr lang="en-ID" sz="1400" dirty="0"/>
              <a:t>, </a:t>
            </a:r>
            <a:r>
              <a:rPr lang="en-ID" sz="1400" dirty="0" err="1"/>
              <a:t>faktor</a:t>
            </a:r>
            <a:r>
              <a:rPr lang="en-ID" sz="1400" dirty="0"/>
              <a:t> </a:t>
            </a:r>
            <a:r>
              <a:rPr lang="en-ID" sz="1400" dirty="0" err="1"/>
              <a:t>pendukung</a:t>
            </a:r>
            <a:r>
              <a:rPr lang="en-ID" sz="1400" dirty="0"/>
              <a:t>, dan </a:t>
            </a:r>
            <a:r>
              <a:rPr lang="en-ID" sz="1400" dirty="0" err="1"/>
              <a:t>kendala</a:t>
            </a:r>
            <a:r>
              <a:rPr lang="en-ID" sz="1400" dirty="0"/>
              <a:t> yang </a:t>
            </a:r>
            <a:r>
              <a:rPr lang="en-ID" sz="1400" dirty="0" err="1"/>
              <a:t>dihadapi</a:t>
            </a:r>
            <a:r>
              <a:rPr lang="en-ID" sz="1400" dirty="0"/>
              <a:t> </a:t>
            </a:r>
            <a:r>
              <a:rPr lang="en-ID" sz="1400" dirty="0" err="1"/>
              <a:t>mahasiswa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menyelesaikan</a:t>
            </a:r>
            <a:r>
              <a:rPr lang="en-ID" sz="1400" dirty="0"/>
              <a:t> </a:t>
            </a:r>
            <a:r>
              <a:rPr lang="en-ID" sz="1400" dirty="0" err="1"/>
              <a:t>studi</a:t>
            </a:r>
            <a:r>
              <a:rPr lang="en-ID" sz="1400" dirty="0"/>
              <a:t> </a:t>
            </a:r>
            <a:r>
              <a:rPr lang="en-ID" sz="1400" dirty="0" err="1"/>
              <a:t>tepat</a:t>
            </a:r>
            <a:r>
              <a:rPr lang="en-ID" sz="1400" dirty="0"/>
              <a:t> </a:t>
            </a:r>
            <a:r>
              <a:rPr lang="en-ID" sz="1400" dirty="0" err="1"/>
              <a:t>waktu</a:t>
            </a:r>
            <a:r>
              <a:rPr lang="en-ID" sz="14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adanya</a:t>
            </a:r>
            <a:r>
              <a:rPr lang="en-ID" sz="1400" dirty="0"/>
              <a:t> data </a:t>
            </a:r>
            <a:r>
              <a:rPr lang="en-ID" sz="1400" dirty="0" err="1"/>
              <a:t>tersebut</a:t>
            </a:r>
            <a:r>
              <a:rPr lang="en-ID" sz="1400" dirty="0"/>
              <a:t>, </a:t>
            </a:r>
            <a:r>
              <a:rPr lang="en-ID" sz="1400" dirty="0" err="1"/>
              <a:t>perguruan</a:t>
            </a:r>
            <a:r>
              <a:rPr lang="en-ID" sz="1400" dirty="0"/>
              <a:t> </a:t>
            </a:r>
            <a:r>
              <a:rPr lang="en-ID" sz="1400" dirty="0" err="1"/>
              <a:t>tinggi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melakukan</a:t>
            </a:r>
            <a:r>
              <a:rPr lang="en-ID" sz="1400" dirty="0"/>
              <a:t> </a:t>
            </a:r>
            <a:r>
              <a:rPr lang="en-ID" sz="1400" dirty="0" err="1"/>
              <a:t>evaluasi</a:t>
            </a:r>
            <a:r>
              <a:rPr lang="en-ID" sz="1400" dirty="0"/>
              <a:t> dan </a:t>
            </a:r>
            <a:r>
              <a:rPr lang="en-ID" sz="1400" dirty="0" err="1"/>
              <a:t>perbaikan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meningkatkan</a:t>
            </a:r>
            <a:r>
              <a:rPr lang="en-ID" sz="1400" dirty="0"/>
              <a:t> </a:t>
            </a:r>
            <a:r>
              <a:rPr lang="en-ID" sz="1400" dirty="0" err="1"/>
              <a:t>kualitas</a:t>
            </a:r>
            <a:r>
              <a:rPr lang="en-ID" sz="1400" dirty="0"/>
              <a:t> </a:t>
            </a:r>
            <a:r>
              <a:rPr lang="en-ID" sz="1400" dirty="0" err="1"/>
              <a:t>pendidikan</a:t>
            </a:r>
            <a:r>
              <a:rPr lang="en-ID" sz="1400" dirty="0"/>
              <a:t> dan </a:t>
            </a:r>
            <a:r>
              <a:rPr lang="en-ID" sz="1400" dirty="0" err="1"/>
              <a:t>layanan</a:t>
            </a:r>
            <a:r>
              <a:rPr lang="en-ID" sz="1400" dirty="0"/>
              <a:t> </a:t>
            </a:r>
            <a:r>
              <a:rPr lang="en-ID" sz="1400" dirty="0" err="1"/>
              <a:t>akademik</a:t>
            </a:r>
            <a:r>
              <a:rPr lang="en-ID" sz="1400" dirty="0"/>
              <a:t>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400" dirty="0"/>
          </a:p>
        </p:txBody>
      </p:sp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Pendahuluan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>
          <a:extLst>
            <a:ext uri="{FF2B5EF4-FFF2-40B4-BE49-F238E27FC236}">
              <a16:creationId xmlns:a16="http://schemas.microsoft.com/office/drawing/2014/main" id="{141CE576-EC0D-F1DC-A14D-01C84ABA2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1">
            <a:extLst>
              <a:ext uri="{FF2B5EF4-FFF2-40B4-BE49-F238E27FC236}">
                <a16:creationId xmlns:a16="http://schemas.microsoft.com/office/drawing/2014/main" id="{4779108D-3F7B-EAB7-B92F-0B212EB2F3EE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i-FI" dirty="0"/>
              <a:t>IMPLIKASI BISNIS / MANFAAT UNTUK KAMPUS</a:t>
            </a:r>
            <a:endParaRPr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3ABCA9AE-1AE6-6926-5D90-12095115E4E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46054" y="1326180"/>
            <a:ext cx="7651842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 err="1"/>
              <a:t>Meningkatkan</a:t>
            </a:r>
            <a:r>
              <a:rPr lang="en-ID" sz="1600" dirty="0"/>
              <a:t> </a:t>
            </a:r>
            <a:r>
              <a:rPr lang="en-ID" sz="1600" dirty="0" err="1"/>
              <a:t>Akreditasi</a:t>
            </a:r>
            <a:r>
              <a:rPr lang="en-ID" sz="1600" dirty="0"/>
              <a:t> Program Studi </a:t>
            </a:r>
            <a:r>
              <a:rPr lang="en-ID" sz="1600" dirty="0" err="1"/>
              <a:t>melalui</a:t>
            </a:r>
            <a:r>
              <a:rPr lang="en-ID" sz="1600" dirty="0"/>
              <a:t> </a:t>
            </a:r>
            <a:r>
              <a:rPr lang="en-ID" sz="1600" dirty="0" err="1"/>
              <a:t>peningkatan</a:t>
            </a:r>
            <a:r>
              <a:rPr lang="en-ID" sz="1600" dirty="0"/>
              <a:t> </a:t>
            </a:r>
            <a:r>
              <a:rPr lang="en-ID" sz="1600" dirty="0" err="1"/>
              <a:t>persentase</a:t>
            </a:r>
            <a:r>
              <a:rPr lang="en-ID" sz="1600" dirty="0"/>
              <a:t> </a:t>
            </a:r>
            <a:r>
              <a:rPr lang="en-ID" sz="1600" dirty="0" err="1"/>
              <a:t>kelulusan</a:t>
            </a:r>
            <a:r>
              <a:rPr lang="en-ID" sz="1600" dirty="0"/>
              <a:t> </a:t>
            </a:r>
            <a:r>
              <a:rPr lang="en-ID" sz="1600" dirty="0" err="1"/>
              <a:t>tepat</a:t>
            </a:r>
            <a:r>
              <a:rPr lang="en-ID" sz="1600" dirty="0"/>
              <a:t> </a:t>
            </a:r>
            <a:r>
              <a:rPr lang="en-ID" sz="1600" dirty="0" err="1"/>
              <a:t>waktu</a:t>
            </a:r>
            <a:r>
              <a:rPr lang="en-ID" sz="16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 err="1"/>
              <a:t>Efisiensi</a:t>
            </a:r>
            <a:r>
              <a:rPr lang="en-ID" sz="1600" dirty="0"/>
              <a:t> </a:t>
            </a:r>
            <a:r>
              <a:rPr lang="en-ID" sz="1600" dirty="0" err="1"/>
              <a:t>biaya</a:t>
            </a:r>
            <a:r>
              <a:rPr lang="en-ID" sz="1600" dirty="0"/>
              <a:t> </a:t>
            </a:r>
            <a:r>
              <a:rPr lang="en-ID" sz="1600" dirty="0" err="1"/>
              <a:t>operasional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menekan</a:t>
            </a:r>
            <a:r>
              <a:rPr lang="en-ID" sz="1600" dirty="0"/>
              <a:t> </a:t>
            </a:r>
            <a:r>
              <a:rPr lang="en-ID" sz="1600" dirty="0" err="1"/>
              <a:t>jumlah</a:t>
            </a:r>
            <a:r>
              <a:rPr lang="en-ID" sz="1600" dirty="0"/>
              <a:t> </a:t>
            </a:r>
            <a:r>
              <a:rPr lang="en-ID" sz="1600" dirty="0" err="1"/>
              <a:t>mahasiswa</a:t>
            </a:r>
            <a:r>
              <a:rPr lang="en-ID" sz="1600" dirty="0"/>
              <a:t> yang </a:t>
            </a:r>
            <a:r>
              <a:rPr lang="en-ID" sz="1600" dirty="0" err="1"/>
              <a:t>memperpanjang</a:t>
            </a:r>
            <a:r>
              <a:rPr lang="en-ID" sz="1600" dirty="0"/>
              <a:t> </a:t>
            </a:r>
            <a:r>
              <a:rPr lang="en-ID" sz="1600" dirty="0" err="1"/>
              <a:t>studi</a:t>
            </a:r>
            <a:r>
              <a:rPr lang="en-ID" sz="16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 err="1"/>
              <a:t>Peningkatan</a:t>
            </a:r>
            <a:r>
              <a:rPr lang="en-ID" sz="1600" dirty="0"/>
              <a:t> </a:t>
            </a:r>
            <a:r>
              <a:rPr lang="en-ID" sz="1600" dirty="0" err="1"/>
              <a:t>reputasi</a:t>
            </a:r>
            <a:r>
              <a:rPr lang="en-ID" sz="1600" dirty="0"/>
              <a:t> </a:t>
            </a:r>
            <a:r>
              <a:rPr lang="en-ID" sz="1600" dirty="0" err="1"/>
              <a:t>institusi</a:t>
            </a:r>
            <a:r>
              <a:rPr lang="en-ID" sz="1600" dirty="0"/>
              <a:t> </a:t>
            </a:r>
            <a:r>
              <a:rPr lang="en-ID" sz="1600" dirty="0" err="1"/>
              <a:t>karena</a:t>
            </a:r>
            <a:r>
              <a:rPr lang="en-ID" sz="1600" dirty="0"/>
              <a:t> </a:t>
            </a:r>
            <a:r>
              <a:rPr lang="en-ID" sz="1600" dirty="0" err="1"/>
              <a:t>menunjukkan</a:t>
            </a:r>
            <a:r>
              <a:rPr lang="en-ID" sz="1600" dirty="0"/>
              <a:t> </a:t>
            </a:r>
            <a:r>
              <a:rPr lang="en-ID" sz="1600" dirty="0" err="1"/>
              <a:t>penerapan</a:t>
            </a:r>
            <a:r>
              <a:rPr lang="en-ID" sz="1600" dirty="0"/>
              <a:t> </a:t>
            </a:r>
            <a:r>
              <a:rPr lang="en-ID" sz="1600" i="1" dirty="0"/>
              <a:t>data-driven decision making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pengelolaan</a:t>
            </a:r>
            <a:r>
              <a:rPr lang="en-ID" sz="1600" dirty="0"/>
              <a:t> </a:t>
            </a:r>
            <a:r>
              <a:rPr lang="en-ID" sz="1600" dirty="0" err="1"/>
              <a:t>akademik</a:t>
            </a:r>
            <a:r>
              <a:rPr lang="en-ID" sz="16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 err="1"/>
              <a:t>Dukungan</a:t>
            </a:r>
            <a:r>
              <a:rPr lang="en-ID" sz="1600" dirty="0"/>
              <a:t> </a:t>
            </a:r>
            <a:r>
              <a:rPr lang="en-ID" sz="1600" dirty="0" err="1"/>
              <a:t>kebijakan</a:t>
            </a:r>
            <a:r>
              <a:rPr lang="en-ID" sz="1600" dirty="0"/>
              <a:t> </a:t>
            </a:r>
            <a:r>
              <a:rPr lang="en-ID" sz="1600" dirty="0" err="1"/>
              <a:t>pendidikan</a:t>
            </a:r>
            <a:r>
              <a:rPr lang="en-ID" sz="1600" dirty="0"/>
              <a:t> </a:t>
            </a:r>
            <a:r>
              <a:rPr lang="en-ID" sz="1600" dirty="0" err="1"/>
              <a:t>adaptif</a:t>
            </a:r>
            <a:r>
              <a:rPr lang="en-ID" sz="1600" dirty="0"/>
              <a:t>, yang </a:t>
            </a:r>
            <a:r>
              <a:rPr lang="en-ID" sz="1600" dirty="0" err="1"/>
              <a:t>disesuaikan</a:t>
            </a:r>
            <a:r>
              <a:rPr lang="en-ID" sz="1600" dirty="0"/>
              <a:t> </a:t>
            </a:r>
            <a:r>
              <a:rPr lang="en-ID" sz="1600" dirty="0" err="1"/>
              <a:t>berdasarkan</a:t>
            </a:r>
            <a:r>
              <a:rPr lang="en-ID" sz="1600" dirty="0"/>
              <a:t> data </a:t>
            </a:r>
            <a:r>
              <a:rPr lang="en-ID" sz="1600" dirty="0" err="1"/>
              <a:t>performa</a:t>
            </a:r>
            <a:r>
              <a:rPr lang="en-ID" sz="1600" dirty="0"/>
              <a:t> </a:t>
            </a:r>
            <a:r>
              <a:rPr lang="en-ID" sz="1600" dirty="0" err="1"/>
              <a:t>mahasiswa</a:t>
            </a:r>
            <a:r>
              <a:rPr lang="en-ID" sz="16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44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4"/>
          <p:cNvSpPr txBox="1">
            <a:spLocks noGrp="1"/>
          </p:cNvSpPr>
          <p:nvPr>
            <p:ph type="title" idx="2"/>
          </p:nvPr>
        </p:nvSpPr>
        <p:spPr>
          <a:xfrm>
            <a:off x="713228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TERIMAKASIH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title"/>
          </p:nvPr>
        </p:nvSpPr>
        <p:spPr>
          <a:xfrm>
            <a:off x="720000" y="864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Metodologi</a:t>
            </a:r>
            <a:endParaRPr dirty="0"/>
          </a:p>
        </p:txBody>
      </p:sp>
      <p:sp>
        <p:nvSpPr>
          <p:cNvPr id="243" name="Google Shape;243;p39"/>
          <p:cNvSpPr txBox="1">
            <a:spLocks noGrp="1"/>
          </p:cNvSpPr>
          <p:nvPr>
            <p:ph type="subTitle" idx="1"/>
          </p:nvPr>
        </p:nvSpPr>
        <p:spPr>
          <a:xfrm>
            <a:off x="720000" y="1548000"/>
            <a:ext cx="7798358" cy="725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D" dirty="0"/>
              <a:t>Proses </a:t>
            </a:r>
            <a:r>
              <a:rPr lang="en-ID" dirty="0" err="1"/>
              <a:t>analisis</a:t>
            </a:r>
            <a:r>
              <a:rPr lang="en-ID" dirty="0"/>
              <a:t> data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kaidah</a:t>
            </a:r>
            <a:r>
              <a:rPr lang="en-ID" dirty="0"/>
              <a:t> CRISP-DM (Cross-Industry Standard Process for Data Mining).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20CD5D-07E4-0DA0-B8BC-217D7C647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1548000"/>
            <a:ext cx="4489781" cy="378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>
            <a:spLocks noGrp="1"/>
          </p:cNvSpPr>
          <p:nvPr>
            <p:ph type="title"/>
          </p:nvPr>
        </p:nvSpPr>
        <p:spPr>
          <a:xfrm>
            <a:off x="713225" y="1839150"/>
            <a:ext cx="3470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Target User</a:t>
            </a:r>
            <a:endParaRPr dirty="0"/>
          </a:p>
        </p:txBody>
      </p:sp>
      <p:sp>
        <p:nvSpPr>
          <p:cNvPr id="251" name="Google Shape;251;p40"/>
          <p:cNvSpPr txBox="1">
            <a:spLocks noGrp="1"/>
          </p:cNvSpPr>
          <p:nvPr>
            <p:ph type="subTitle" idx="1"/>
          </p:nvPr>
        </p:nvSpPr>
        <p:spPr>
          <a:xfrm>
            <a:off x="713225" y="2167805"/>
            <a:ext cx="347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Pihak</a:t>
            </a:r>
            <a:r>
              <a:rPr lang="en-US" dirty="0"/>
              <a:t> Kampus</a:t>
            </a:r>
            <a:endParaRPr dirty="0"/>
          </a:p>
        </p:txBody>
      </p:sp>
      <p:sp>
        <p:nvSpPr>
          <p:cNvPr id="252" name="Google Shape;252;p40"/>
          <p:cNvSpPr txBox="1">
            <a:spLocks noGrp="1"/>
          </p:cNvSpPr>
          <p:nvPr>
            <p:ph type="title" idx="2"/>
          </p:nvPr>
        </p:nvSpPr>
        <p:spPr>
          <a:xfrm>
            <a:off x="4571994" y="1839150"/>
            <a:ext cx="3470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 err="1"/>
              <a:t>Masalah</a:t>
            </a:r>
            <a:endParaRPr dirty="0"/>
          </a:p>
        </p:txBody>
      </p:sp>
      <p:sp>
        <p:nvSpPr>
          <p:cNvPr id="253" name="Google Shape;253;p40"/>
          <p:cNvSpPr txBox="1">
            <a:spLocks noGrp="1"/>
          </p:cNvSpPr>
          <p:nvPr>
            <p:ph type="subTitle" idx="3"/>
          </p:nvPr>
        </p:nvSpPr>
        <p:spPr>
          <a:xfrm>
            <a:off x="4571975" y="2397654"/>
            <a:ext cx="3858724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D" sz="1200" dirty="0"/>
              <a:t>Masih </a:t>
            </a:r>
            <a:r>
              <a:rPr lang="en-ID" sz="1200" dirty="0" err="1"/>
              <a:t>banyak</a:t>
            </a:r>
            <a:r>
              <a:rPr lang="en-ID" sz="1200" dirty="0"/>
              <a:t> </a:t>
            </a:r>
            <a:r>
              <a:rPr lang="en-ID" sz="1200" dirty="0" err="1"/>
              <a:t>mahasiswa</a:t>
            </a:r>
            <a:r>
              <a:rPr lang="en-ID" sz="1200" dirty="0"/>
              <a:t> yang </a:t>
            </a:r>
            <a:r>
              <a:rPr lang="en-ID" sz="1200" dirty="0" err="1"/>
              <a:t>belum</a:t>
            </a:r>
            <a:r>
              <a:rPr lang="en-ID" sz="1200" dirty="0"/>
              <a:t> lulus </a:t>
            </a:r>
            <a:r>
              <a:rPr lang="en-ID" sz="1200" dirty="0" err="1"/>
              <a:t>tepat</a:t>
            </a:r>
            <a:r>
              <a:rPr lang="en-ID" sz="1200" dirty="0"/>
              <a:t> </a:t>
            </a:r>
            <a:r>
              <a:rPr lang="en-ID" sz="1200" dirty="0" err="1"/>
              <a:t>waktu</a:t>
            </a:r>
            <a:r>
              <a:rPr lang="en-ID" sz="1200" dirty="0"/>
              <a:t>. Kampus juga </a:t>
            </a:r>
            <a:r>
              <a:rPr lang="en-ID" sz="1200" dirty="0" err="1"/>
              <a:t>belum</a:t>
            </a:r>
            <a:r>
              <a:rPr lang="en-ID" sz="1200" dirty="0"/>
              <a:t>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analisis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mendeteksi</a:t>
            </a:r>
            <a:r>
              <a:rPr lang="en-ID" sz="1200" dirty="0"/>
              <a:t> </a:t>
            </a:r>
            <a:r>
              <a:rPr lang="en-ID" sz="1200" dirty="0" err="1"/>
              <a:t>sejak</a:t>
            </a:r>
            <a:r>
              <a:rPr lang="en-ID" sz="1200" dirty="0"/>
              <a:t> </a:t>
            </a:r>
            <a:r>
              <a:rPr lang="en-ID" sz="1200" dirty="0" err="1"/>
              <a:t>dini</a:t>
            </a:r>
            <a:r>
              <a:rPr lang="en-ID" sz="1200" dirty="0"/>
              <a:t> </a:t>
            </a:r>
            <a:r>
              <a:rPr lang="en-ID" sz="1200" dirty="0" err="1"/>
              <a:t>mahasiswa</a:t>
            </a:r>
            <a:r>
              <a:rPr lang="en-ID" sz="1200" dirty="0"/>
              <a:t> yang </a:t>
            </a:r>
            <a:r>
              <a:rPr lang="en-ID" sz="1200" dirty="0" err="1"/>
              <a:t>berisiko</a:t>
            </a:r>
            <a:r>
              <a:rPr lang="en-ID" sz="1200" dirty="0"/>
              <a:t> </a:t>
            </a:r>
            <a:r>
              <a:rPr lang="en-ID" sz="1200" dirty="0" err="1"/>
              <a:t>terlambat</a:t>
            </a:r>
            <a:r>
              <a:rPr lang="en-ID" sz="1200" dirty="0"/>
              <a:t>.</a:t>
            </a:r>
            <a:endParaRPr sz="1200" dirty="0"/>
          </a:p>
        </p:txBody>
      </p:sp>
      <p:sp>
        <p:nvSpPr>
          <p:cNvPr id="254" name="Google Shape;254;p40"/>
          <p:cNvSpPr txBox="1">
            <a:spLocks noGrp="1"/>
          </p:cNvSpPr>
          <p:nvPr>
            <p:ph type="title" idx="4"/>
          </p:nvPr>
        </p:nvSpPr>
        <p:spPr>
          <a:xfrm>
            <a:off x="713225" y="3538925"/>
            <a:ext cx="3470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Penting</a:t>
            </a:r>
            <a:endParaRPr dirty="0"/>
          </a:p>
        </p:txBody>
      </p:sp>
      <p:sp>
        <p:nvSpPr>
          <p:cNvPr id="255" name="Google Shape;255;p40"/>
          <p:cNvSpPr txBox="1">
            <a:spLocks noGrp="1"/>
          </p:cNvSpPr>
          <p:nvPr>
            <p:ph type="subTitle" idx="5"/>
          </p:nvPr>
        </p:nvSpPr>
        <p:spPr>
          <a:xfrm>
            <a:off x="713225" y="4147102"/>
            <a:ext cx="347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D" sz="1200" dirty="0" err="1"/>
              <a:t>Kelulusan</a:t>
            </a:r>
            <a:r>
              <a:rPr lang="en-ID" sz="1200" dirty="0"/>
              <a:t> </a:t>
            </a:r>
            <a:r>
              <a:rPr lang="en-ID" sz="1200" dirty="0" err="1"/>
              <a:t>tepat</a:t>
            </a:r>
            <a:r>
              <a:rPr lang="en-ID" sz="1200" dirty="0"/>
              <a:t> </a:t>
            </a:r>
            <a:r>
              <a:rPr lang="en-ID" sz="1200" dirty="0" err="1"/>
              <a:t>waktu</a:t>
            </a:r>
            <a:r>
              <a:rPr lang="en-ID" sz="1200" dirty="0"/>
              <a:t> </a:t>
            </a:r>
            <a:r>
              <a:rPr lang="en-ID" sz="1200" dirty="0" err="1"/>
              <a:t>penting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akreditasi</a:t>
            </a:r>
            <a:r>
              <a:rPr lang="en-ID" sz="1200" dirty="0"/>
              <a:t> </a:t>
            </a:r>
            <a:r>
              <a:rPr lang="en-ID" sz="1200" dirty="0" err="1"/>
              <a:t>kampus</a:t>
            </a:r>
            <a:r>
              <a:rPr lang="en-ID" sz="1200" dirty="0"/>
              <a:t>, </a:t>
            </a:r>
            <a:r>
              <a:rPr lang="en-ID" sz="1200" dirty="0" err="1"/>
              <a:t>efisiensi</a:t>
            </a:r>
            <a:r>
              <a:rPr lang="en-ID" sz="1200" dirty="0"/>
              <a:t> </a:t>
            </a:r>
            <a:r>
              <a:rPr lang="en-ID" sz="1200" dirty="0" err="1"/>
              <a:t>biaya</a:t>
            </a:r>
            <a:r>
              <a:rPr lang="en-ID" sz="1200" dirty="0"/>
              <a:t> </a:t>
            </a:r>
            <a:r>
              <a:rPr lang="en-ID" sz="1200" dirty="0" err="1"/>
              <a:t>mahasiswa</a:t>
            </a:r>
            <a:r>
              <a:rPr lang="en-ID" sz="1200" dirty="0"/>
              <a:t>, </a:t>
            </a:r>
            <a:r>
              <a:rPr lang="en-ID" sz="1200" dirty="0" err="1"/>
              <a:t>serta</a:t>
            </a:r>
            <a:r>
              <a:rPr lang="en-ID" sz="1200" dirty="0"/>
              <a:t> </a:t>
            </a:r>
            <a:r>
              <a:rPr lang="en-ID" sz="1200" dirty="0" err="1"/>
              <a:t>evaluasi</a:t>
            </a:r>
            <a:r>
              <a:rPr lang="en-ID" sz="1200" dirty="0"/>
              <a:t> </a:t>
            </a:r>
            <a:r>
              <a:rPr lang="en-ID" sz="1200" dirty="0" err="1"/>
              <a:t>kualitas</a:t>
            </a:r>
            <a:r>
              <a:rPr lang="en-ID" sz="1200" dirty="0"/>
              <a:t> </a:t>
            </a:r>
            <a:r>
              <a:rPr lang="en-ID" sz="1200" dirty="0" err="1"/>
              <a:t>pendidikan</a:t>
            </a:r>
            <a:r>
              <a:rPr lang="en-ID" sz="1200" dirty="0"/>
              <a:t> </a:t>
            </a:r>
            <a:r>
              <a:rPr lang="en-ID" sz="1200" dirty="0" err="1"/>
              <a:t>tinggi</a:t>
            </a:r>
            <a:r>
              <a:rPr lang="en-ID" sz="1200" dirty="0"/>
              <a:t> </a:t>
            </a:r>
            <a:r>
              <a:rPr lang="en-ID" sz="1200" dirty="0" err="1"/>
              <a:t>secara</a:t>
            </a:r>
            <a:r>
              <a:rPr lang="en-ID" sz="1200" dirty="0"/>
              <a:t> </a:t>
            </a:r>
            <a:r>
              <a:rPr lang="en-ID" sz="1200" dirty="0" err="1"/>
              <a:t>nasional</a:t>
            </a:r>
            <a:r>
              <a:rPr lang="en-ID" sz="1200" dirty="0"/>
              <a:t>.</a:t>
            </a:r>
            <a:endParaRPr sz="1200" dirty="0"/>
          </a:p>
        </p:txBody>
      </p:sp>
      <p:sp>
        <p:nvSpPr>
          <p:cNvPr id="256" name="Google Shape;256;p40"/>
          <p:cNvSpPr txBox="1">
            <a:spLocks noGrp="1"/>
          </p:cNvSpPr>
          <p:nvPr>
            <p:ph type="title" idx="6"/>
          </p:nvPr>
        </p:nvSpPr>
        <p:spPr>
          <a:xfrm>
            <a:off x="4571994" y="3538925"/>
            <a:ext cx="3470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dirty="0"/>
          </a:p>
        </p:txBody>
      </p:sp>
      <p:sp>
        <p:nvSpPr>
          <p:cNvPr id="257" name="Google Shape;257;p40"/>
          <p:cNvSpPr txBox="1">
            <a:spLocks noGrp="1"/>
          </p:cNvSpPr>
          <p:nvPr>
            <p:ph type="subTitle" idx="7"/>
          </p:nvPr>
        </p:nvSpPr>
        <p:spPr>
          <a:xfrm>
            <a:off x="4477090" y="4158196"/>
            <a:ext cx="347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ID" sz="1200" dirty="0"/>
              <a:t>Data </a:t>
            </a:r>
            <a:r>
              <a:rPr lang="en-ID" sz="1200" dirty="0" err="1"/>
              <a:t>kelulusan</a:t>
            </a:r>
            <a:r>
              <a:rPr lang="en-ID" sz="1200" dirty="0"/>
              <a:t> </a:t>
            </a:r>
            <a:r>
              <a:rPr lang="en-ID" sz="1200" dirty="0" err="1"/>
              <a:t>tersedia</a:t>
            </a:r>
            <a:r>
              <a:rPr lang="en-ID" sz="1200" dirty="0"/>
              <a:t>, </a:t>
            </a:r>
            <a:r>
              <a:rPr lang="en-ID" sz="1200" dirty="0" err="1"/>
              <a:t>tetapi</a:t>
            </a:r>
            <a:r>
              <a:rPr lang="en-ID" sz="1200" dirty="0"/>
              <a:t> </a:t>
            </a:r>
            <a:r>
              <a:rPr lang="en-ID" sz="1200" dirty="0" err="1"/>
              <a:t>baru</a:t>
            </a:r>
            <a:endParaRPr lang="en-ID" sz="1200" dirty="0"/>
          </a:p>
          <a:p>
            <a:pPr algn="just"/>
            <a:r>
              <a:rPr lang="en-ID" sz="1200" dirty="0" err="1"/>
              <a:t>digunakan</a:t>
            </a:r>
            <a:r>
              <a:rPr lang="en-ID" sz="1200" dirty="0"/>
              <a:t> </a:t>
            </a:r>
            <a:r>
              <a:rPr lang="en-ID" sz="1200" dirty="0" err="1"/>
              <a:t>sebatas</a:t>
            </a:r>
            <a:r>
              <a:rPr lang="en-ID" sz="1200" dirty="0"/>
              <a:t> </a:t>
            </a:r>
            <a:r>
              <a:rPr lang="en-ID" sz="1200" dirty="0" err="1"/>
              <a:t>laporan</a:t>
            </a:r>
            <a:r>
              <a:rPr lang="en-ID" sz="1200" dirty="0"/>
              <a:t> </a:t>
            </a:r>
            <a:r>
              <a:rPr lang="en-ID" sz="1200" dirty="0" err="1"/>
              <a:t>deskriptif</a:t>
            </a:r>
            <a:r>
              <a:rPr lang="en-ID" sz="1200" dirty="0"/>
              <a:t>.</a:t>
            </a:r>
          </a:p>
          <a:p>
            <a:pPr algn="just"/>
            <a:r>
              <a:rPr lang="en-ID" sz="1200" dirty="0"/>
              <a:t>Belum </a:t>
            </a:r>
            <a:r>
              <a:rPr lang="en-ID" sz="1200" dirty="0" err="1"/>
              <a:t>ada</a:t>
            </a:r>
            <a:r>
              <a:rPr lang="en-ID" sz="1200" dirty="0"/>
              <a:t> </a:t>
            </a:r>
            <a:r>
              <a:rPr lang="en-ID" sz="1200" dirty="0" err="1"/>
              <a:t>analisis</a:t>
            </a:r>
            <a:r>
              <a:rPr lang="en-ID" sz="1200" dirty="0"/>
              <a:t> </a:t>
            </a:r>
            <a:r>
              <a:rPr lang="en-ID" sz="1200" dirty="0" err="1"/>
              <a:t>prediktif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endParaRPr lang="en-ID" sz="1200" dirty="0"/>
          </a:p>
          <a:p>
            <a:pPr algn="just"/>
            <a:r>
              <a:rPr lang="en-ID" sz="1200" dirty="0" err="1"/>
              <a:t>memahami</a:t>
            </a:r>
            <a:r>
              <a:rPr lang="en-ID" sz="1200" dirty="0"/>
              <a:t> </a:t>
            </a:r>
            <a:r>
              <a:rPr lang="en-ID" sz="1200" dirty="0" err="1"/>
              <a:t>pola</a:t>
            </a:r>
            <a:r>
              <a:rPr lang="en-ID" sz="1200" dirty="0"/>
              <a:t> </a:t>
            </a:r>
            <a:r>
              <a:rPr lang="en-ID" sz="1200" dirty="0" err="1"/>
              <a:t>keterlambatan</a:t>
            </a:r>
            <a:r>
              <a:rPr lang="en-ID" sz="1200" dirty="0"/>
              <a:t> </a:t>
            </a:r>
            <a:r>
              <a:rPr lang="en-ID" sz="1200" dirty="0" err="1"/>
              <a:t>kelulusan</a:t>
            </a:r>
            <a:r>
              <a:rPr lang="en-ID" sz="1200" dirty="0"/>
              <a:t>.</a:t>
            </a:r>
          </a:p>
        </p:txBody>
      </p:sp>
      <p:sp>
        <p:nvSpPr>
          <p:cNvPr id="258" name="Google Shape;258;p40"/>
          <p:cNvSpPr txBox="1">
            <a:spLocks noGrp="1"/>
          </p:cNvSpPr>
          <p:nvPr>
            <p:ph type="title" idx="15"/>
          </p:nvPr>
        </p:nvSpPr>
        <p:spPr>
          <a:xfrm>
            <a:off x="713225" y="383084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Understanding 1</a:t>
            </a:r>
            <a:endParaRPr dirty="0"/>
          </a:p>
        </p:txBody>
      </p:sp>
      <p:sp>
        <p:nvSpPr>
          <p:cNvPr id="259" name="Google Shape;259;p40"/>
          <p:cNvSpPr/>
          <p:nvPr/>
        </p:nvSpPr>
        <p:spPr>
          <a:xfrm>
            <a:off x="810350" y="1420925"/>
            <a:ext cx="524819" cy="26778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Inknut Antiqua"/>
              </a:rPr>
              <a:t>01</a:t>
            </a:r>
          </a:p>
        </p:txBody>
      </p:sp>
      <p:sp>
        <p:nvSpPr>
          <p:cNvPr id="260" name="Google Shape;260;p40"/>
          <p:cNvSpPr/>
          <p:nvPr/>
        </p:nvSpPr>
        <p:spPr>
          <a:xfrm>
            <a:off x="4668450" y="1420925"/>
            <a:ext cx="594110" cy="2713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Inknut Antiqua"/>
              </a:rPr>
              <a:t>02</a:t>
            </a:r>
          </a:p>
        </p:txBody>
      </p:sp>
      <p:sp>
        <p:nvSpPr>
          <p:cNvPr id="261" name="Google Shape;261;p40"/>
          <p:cNvSpPr/>
          <p:nvPr/>
        </p:nvSpPr>
        <p:spPr>
          <a:xfrm>
            <a:off x="810350" y="3121850"/>
            <a:ext cx="553429" cy="3813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Inknut Antiqua"/>
              </a:rPr>
              <a:t>03</a:t>
            </a:r>
          </a:p>
        </p:txBody>
      </p:sp>
      <p:sp>
        <p:nvSpPr>
          <p:cNvPr id="262" name="Google Shape;262;p40"/>
          <p:cNvSpPr/>
          <p:nvPr/>
        </p:nvSpPr>
        <p:spPr>
          <a:xfrm>
            <a:off x="4668450" y="3121850"/>
            <a:ext cx="637472" cy="3674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Inknut Antiqua"/>
              </a:rPr>
              <a:t>04</a:t>
            </a:r>
          </a:p>
        </p:txBody>
      </p:sp>
      <p:sp>
        <p:nvSpPr>
          <p:cNvPr id="2" name="Google Shape;251;p40">
            <a:extLst>
              <a:ext uri="{FF2B5EF4-FFF2-40B4-BE49-F238E27FC236}">
                <a16:creationId xmlns:a16="http://schemas.microsoft.com/office/drawing/2014/main" id="{37023CFF-0009-4D50-E844-FF1FC8A056FF}"/>
              </a:ext>
            </a:extLst>
          </p:cNvPr>
          <p:cNvSpPr txBox="1">
            <a:spLocks/>
          </p:cNvSpPr>
          <p:nvPr/>
        </p:nvSpPr>
        <p:spPr>
          <a:xfrm>
            <a:off x="720104" y="847504"/>
            <a:ext cx="431597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indent="0"/>
            <a:r>
              <a:rPr lang="en-US" sz="1600" dirty="0" err="1"/>
              <a:t>Mendefinisikan</a:t>
            </a:r>
            <a:r>
              <a:rPr lang="en-US" sz="1600" dirty="0"/>
              <a:t> </a:t>
            </a:r>
            <a:r>
              <a:rPr lang="en-US" sz="1600" dirty="0" err="1"/>
              <a:t>Masalah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748EC08F-F84F-BA42-5787-10E3D8BBD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>
            <a:extLst>
              <a:ext uri="{FF2B5EF4-FFF2-40B4-BE49-F238E27FC236}">
                <a16:creationId xmlns:a16="http://schemas.microsoft.com/office/drawing/2014/main" id="{2560FE6F-5428-3538-8828-F7D2C1F974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837277"/>
            <a:ext cx="347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/>
            <a:r>
              <a:rPr lang="en-ID" sz="1000" b="1" dirty="0" err="1"/>
              <a:t>Ekspektasi</a:t>
            </a:r>
            <a:r>
              <a:rPr lang="en-ID" sz="1000" b="1" dirty="0"/>
              <a:t> Manfaat</a:t>
            </a:r>
            <a:r>
              <a:rPr lang="en-ID" sz="1000" dirty="0"/>
              <a:t>: </a:t>
            </a:r>
            <a:r>
              <a:rPr lang="en-ID" sz="1000" dirty="0" err="1"/>
              <a:t>Meningkatkan</a:t>
            </a:r>
            <a:r>
              <a:rPr lang="en-ID" sz="1000" dirty="0"/>
              <a:t> </a:t>
            </a:r>
            <a:r>
              <a:rPr lang="en-ID" sz="1000" dirty="0" err="1"/>
              <a:t>kelulusan</a:t>
            </a:r>
            <a:r>
              <a:rPr lang="en-ID" sz="1000" dirty="0"/>
              <a:t> </a:t>
            </a:r>
            <a:r>
              <a:rPr lang="en-ID" sz="1000" dirty="0" err="1"/>
              <a:t>tepat</a:t>
            </a:r>
            <a:r>
              <a:rPr lang="en-ID" sz="1000" dirty="0"/>
              <a:t> </a:t>
            </a:r>
            <a:r>
              <a:rPr lang="en-ID" sz="1000" dirty="0" err="1"/>
              <a:t>waktu</a:t>
            </a:r>
            <a:endParaRPr lang="en-ID" sz="1000" dirty="0"/>
          </a:p>
          <a:p>
            <a:pPr marL="596900" lvl="1" indent="0" algn="l"/>
            <a:r>
              <a:rPr lang="en-ID" sz="1000" b="1" dirty="0"/>
              <a:t>Metric</a:t>
            </a:r>
            <a:r>
              <a:rPr lang="en-ID" sz="1000" dirty="0"/>
              <a:t>: </a:t>
            </a:r>
            <a:r>
              <a:rPr lang="en-ID" sz="1000" dirty="0" err="1"/>
              <a:t>Persentase</a:t>
            </a:r>
            <a:r>
              <a:rPr lang="en-ID" sz="1000" dirty="0"/>
              <a:t> </a:t>
            </a:r>
            <a:r>
              <a:rPr lang="en-ID" sz="1000" dirty="0" err="1"/>
              <a:t>kelulusan</a:t>
            </a:r>
            <a:r>
              <a:rPr lang="en-ID" sz="1000" dirty="0"/>
              <a:t> </a:t>
            </a:r>
            <a:r>
              <a:rPr lang="en-ID" sz="1000" dirty="0" err="1"/>
              <a:t>tepat</a:t>
            </a:r>
            <a:r>
              <a:rPr lang="en-ID" sz="1000" dirty="0"/>
              <a:t> </a:t>
            </a:r>
            <a:r>
              <a:rPr lang="en-ID" sz="1000" dirty="0" err="1"/>
              <a:t>waktu</a:t>
            </a:r>
            <a:endParaRPr lang="en-ID" sz="1000" dirty="0"/>
          </a:p>
          <a:p>
            <a:pPr marL="596900" lvl="1" indent="0" algn="l"/>
            <a:r>
              <a:rPr lang="en-ID" sz="1000" b="1" dirty="0"/>
              <a:t>Target</a:t>
            </a:r>
            <a:r>
              <a:rPr lang="en-ID" sz="1000" dirty="0"/>
              <a:t>: ≥ 80%</a:t>
            </a:r>
          </a:p>
          <a:p>
            <a:pPr marL="139700" indent="0"/>
            <a:r>
              <a:rPr lang="en-ID" sz="1000" dirty="0" err="1"/>
              <a:t>Menekan</a:t>
            </a:r>
            <a:r>
              <a:rPr lang="en-ID" sz="1000" dirty="0"/>
              <a:t> lama </a:t>
            </a:r>
            <a:r>
              <a:rPr lang="en-ID" sz="1000" dirty="0" err="1"/>
              <a:t>studi</a:t>
            </a:r>
            <a:r>
              <a:rPr lang="en-ID" sz="1000" dirty="0"/>
              <a:t> </a:t>
            </a:r>
            <a:r>
              <a:rPr lang="en-ID" sz="1000" dirty="0" err="1"/>
              <a:t>mahasiswa</a:t>
            </a:r>
            <a:endParaRPr lang="en-ID" sz="1000" dirty="0"/>
          </a:p>
          <a:p>
            <a:pPr marL="596900" lvl="1" indent="0" algn="l"/>
            <a:r>
              <a:rPr lang="en-ID" sz="1000" b="1" dirty="0"/>
              <a:t>Metric</a:t>
            </a:r>
            <a:r>
              <a:rPr lang="en-ID" sz="1000" dirty="0"/>
              <a:t>: Rata-rata lama </a:t>
            </a:r>
            <a:r>
              <a:rPr lang="en-ID" sz="1000" dirty="0" err="1"/>
              <a:t>studi</a:t>
            </a:r>
            <a:endParaRPr lang="en-ID" sz="1000" dirty="0"/>
          </a:p>
          <a:p>
            <a:pPr marL="596900" lvl="1" indent="0" algn="l"/>
            <a:r>
              <a:rPr lang="en-ID" sz="1000" b="1" dirty="0"/>
              <a:t>Target</a:t>
            </a:r>
            <a:r>
              <a:rPr lang="en-ID" sz="1000" dirty="0"/>
              <a:t>: ≤ 4 </a:t>
            </a:r>
            <a:r>
              <a:rPr lang="en-ID" sz="1000" dirty="0" err="1"/>
              <a:t>tahun</a:t>
            </a:r>
            <a:r>
              <a:rPr lang="en-ID" sz="1000" dirty="0"/>
              <a:t> (S1)</a:t>
            </a:r>
          </a:p>
          <a:p>
            <a:pPr marL="139700" indent="0"/>
            <a:r>
              <a:rPr lang="en-ID" sz="1000" dirty="0" err="1"/>
              <a:t>Menjaga</a:t>
            </a:r>
            <a:r>
              <a:rPr lang="en-ID" sz="1000" dirty="0"/>
              <a:t> </a:t>
            </a:r>
            <a:r>
              <a:rPr lang="en-ID" sz="1000" dirty="0" err="1"/>
              <a:t>kualitas</a:t>
            </a:r>
            <a:r>
              <a:rPr lang="en-ID" sz="1000" dirty="0"/>
              <a:t> </a:t>
            </a:r>
            <a:r>
              <a:rPr lang="en-ID" sz="1000" dirty="0" err="1"/>
              <a:t>akademik</a:t>
            </a:r>
            <a:r>
              <a:rPr lang="en-ID" sz="1000" dirty="0"/>
              <a:t> </a:t>
            </a:r>
            <a:r>
              <a:rPr lang="en-ID" sz="1000" dirty="0" err="1"/>
              <a:t>lulusan</a:t>
            </a:r>
            <a:endParaRPr lang="en-ID" sz="1000" dirty="0"/>
          </a:p>
          <a:p>
            <a:pPr marL="596900" lvl="1" indent="0" algn="l"/>
            <a:r>
              <a:rPr lang="en-ID" sz="1000" b="1" dirty="0"/>
              <a:t>Metric</a:t>
            </a:r>
            <a:r>
              <a:rPr lang="en-ID" sz="1000" dirty="0"/>
              <a:t>: Rata-rata IPK</a:t>
            </a:r>
          </a:p>
          <a:p>
            <a:pPr marL="596900" lvl="1" indent="0" algn="l"/>
            <a:r>
              <a:rPr lang="en-ID" sz="1000" b="1" dirty="0"/>
              <a:t>Target</a:t>
            </a:r>
            <a:r>
              <a:rPr lang="en-ID" sz="1000" dirty="0"/>
              <a:t>: ≥ 3,25</a:t>
            </a:r>
          </a:p>
          <a:p>
            <a:pPr marL="139700" indent="0"/>
            <a:r>
              <a:rPr lang="en-ID" sz="1000" dirty="0" err="1"/>
              <a:t>Mengurangi</a:t>
            </a:r>
            <a:r>
              <a:rPr lang="en-ID" sz="1000" dirty="0"/>
              <a:t> </a:t>
            </a:r>
            <a:r>
              <a:rPr lang="en-ID" sz="1000" dirty="0" err="1"/>
              <a:t>mahasiswa</a:t>
            </a:r>
            <a:r>
              <a:rPr lang="en-ID" sz="1000" dirty="0"/>
              <a:t> </a:t>
            </a:r>
            <a:r>
              <a:rPr lang="en-ID" sz="1000" dirty="0" err="1"/>
              <a:t>tidak</a:t>
            </a:r>
            <a:r>
              <a:rPr lang="en-ID" sz="1000" dirty="0"/>
              <a:t> lulus/dropout</a:t>
            </a:r>
          </a:p>
          <a:p>
            <a:pPr marL="596900" lvl="1" indent="0" algn="l"/>
            <a:r>
              <a:rPr lang="en-ID" sz="1000" b="1" dirty="0"/>
              <a:t>Metric</a:t>
            </a:r>
            <a:r>
              <a:rPr lang="en-ID" sz="1000" dirty="0"/>
              <a:t>: Dropout rate</a:t>
            </a:r>
          </a:p>
          <a:p>
            <a:pPr marL="596900" lvl="1" indent="0" algn="l"/>
            <a:r>
              <a:rPr lang="en-ID" sz="1000" b="1" dirty="0"/>
              <a:t>Target</a:t>
            </a:r>
            <a:r>
              <a:rPr lang="en-ID" sz="1000" dirty="0"/>
              <a:t>: ≤ 5%</a:t>
            </a:r>
          </a:p>
        </p:txBody>
      </p:sp>
      <p:sp>
        <p:nvSpPr>
          <p:cNvPr id="253" name="Google Shape;253;p40">
            <a:extLst>
              <a:ext uri="{FF2B5EF4-FFF2-40B4-BE49-F238E27FC236}">
                <a16:creationId xmlns:a16="http://schemas.microsoft.com/office/drawing/2014/main" id="{6D079ACC-88E7-3136-FFBE-C4074BCDF56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571975" y="2732390"/>
            <a:ext cx="3858724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1200" b="1" dirty="0"/>
              <a:t>Akademik</a:t>
            </a:r>
            <a:r>
              <a:rPr lang="en-ID" sz="1200" dirty="0"/>
              <a:t>: IPK, </a:t>
            </a:r>
            <a:r>
              <a:rPr lang="en-ID" sz="1200" dirty="0" err="1"/>
              <a:t>jumlah</a:t>
            </a:r>
            <a:r>
              <a:rPr lang="en-ID" sz="1200" dirty="0"/>
              <a:t> SKS per semester, </a:t>
            </a:r>
            <a:r>
              <a:rPr lang="en-ID" sz="1200" dirty="0" err="1"/>
              <a:t>nilai</a:t>
            </a:r>
            <a:r>
              <a:rPr lang="en-ID" sz="1200" dirty="0"/>
              <a:t> </a:t>
            </a:r>
            <a:r>
              <a:rPr lang="en-ID" sz="1200" dirty="0" err="1"/>
              <a:t>mata</a:t>
            </a:r>
            <a:r>
              <a:rPr lang="en-ID" sz="1200" dirty="0"/>
              <a:t> </a:t>
            </a:r>
            <a:r>
              <a:rPr lang="en-ID" sz="1200" dirty="0" err="1"/>
              <a:t>kuliah</a:t>
            </a:r>
            <a:r>
              <a:rPr lang="en-ID" sz="1200" dirty="0"/>
              <a:t> inti.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1200" b="1" dirty="0" err="1"/>
              <a:t>Demografis</a:t>
            </a:r>
            <a:r>
              <a:rPr lang="en-ID" sz="1200" dirty="0"/>
              <a:t>: </a:t>
            </a:r>
            <a:r>
              <a:rPr lang="en-ID" sz="1200" dirty="0" err="1"/>
              <a:t>usia</a:t>
            </a:r>
            <a:r>
              <a:rPr lang="en-ID" sz="1200" dirty="0"/>
              <a:t>, </a:t>
            </a:r>
            <a:r>
              <a:rPr lang="en-ID" sz="1200" dirty="0" err="1"/>
              <a:t>jenis</a:t>
            </a:r>
            <a:r>
              <a:rPr lang="en-ID" sz="1200" dirty="0"/>
              <a:t> </a:t>
            </a:r>
            <a:r>
              <a:rPr lang="en-ID" sz="1200" dirty="0" err="1"/>
              <a:t>kelamin</a:t>
            </a:r>
            <a:r>
              <a:rPr lang="en-ID" sz="1200" dirty="0"/>
              <a:t>, status </a:t>
            </a:r>
            <a:r>
              <a:rPr lang="en-ID" sz="1200" dirty="0" err="1"/>
              <a:t>pernikahan</a:t>
            </a:r>
            <a:r>
              <a:rPr lang="en-ID" sz="1200" dirty="0"/>
              <a:t> dan status </a:t>
            </a:r>
            <a:r>
              <a:rPr lang="en-ID" sz="1200" dirty="0" err="1"/>
              <a:t>mahasiswa</a:t>
            </a:r>
            <a:endParaRPr lang="en-ID" sz="12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1200" b="1" dirty="0"/>
              <a:t>Target (Label)</a:t>
            </a:r>
            <a:r>
              <a:rPr lang="en-ID" sz="1200" dirty="0"/>
              <a:t>: status </a:t>
            </a:r>
            <a:r>
              <a:rPr lang="en-ID" sz="1200" dirty="0" err="1"/>
              <a:t>kelulusan</a:t>
            </a:r>
            <a:r>
              <a:rPr lang="en-ID" sz="1200" dirty="0"/>
              <a:t> (</a:t>
            </a:r>
            <a:r>
              <a:rPr lang="en-ID" sz="1200" dirty="0" err="1"/>
              <a:t>tepat</a:t>
            </a:r>
            <a:r>
              <a:rPr lang="en-ID" sz="1200" dirty="0"/>
              <a:t> </a:t>
            </a:r>
            <a:r>
              <a:rPr lang="en-ID" sz="1200" dirty="0" err="1"/>
              <a:t>waktu</a:t>
            </a:r>
            <a:r>
              <a:rPr lang="en-ID" sz="1200" dirty="0"/>
              <a:t> / </a:t>
            </a:r>
            <a:r>
              <a:rPr lang="en-ID" sz="1200" dirty="0" err="1"/>
              <a:t>tidak</a:t>
            </a:r>
            <a:r>
              <a:rPr lang="en-ID" sz="1200" dirty="0"/>
              <a:t> lulus).</a:t>
            </a:r>
          </a:p>
        </p:txBody>
      </p:sp>
      <p:sp>
        <p:nvSpPr>
          <p:cNvPr id="258" name="Google Shape;258;p40">
            <a:extLst>
              <a:ext uri="{FF2B5EF4-FFF2-40B4-BE49-F238E27FC236}">
                <a16:creationId xmlns:a16="http://schemas.microsoft.com/office/drawing/2014/main" id="{8CD7A86E-575A-D075-DBAB-03590295A9E3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13225" y="383084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Understanding 2</a:t>
            </a:r>
            <a:endParaRPr dirty="0"/>
          </a:p>
        </p:txBody>
      </p:sp>
      <p:sp>
        <p:nvSpPr>
          <p:cNvPr id="2" name="Google Shape;251;p40">
            <a:extLst>
              <a:ext uri="{FF2B5EF4-FFF2-40B4-BE49-F238E27FC236}">
                <a16:creationId xmlns:a16="http://schemas.microsoft.com/office/drawing/2014/main" id="{B2FB00E6-D26D-3ABE-A291-7324DB8B50F1}"/>
              </a:ext>
            </a:extLst>
          </p:cNvPr>
          <p:cNvSpPr txBox="1">
            <a:spLocks/>
          </p:cNvSpPr>
          <p:nvPr/>
        </p:nvSpPr>
        <p:spPr>
          <a:xfrm>
            <a:off x="713225" y="978497"/>
            <a:ext cx="3664117" cy="43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indent="0"/>
            <a:r>
              <a:rPr lang="en-US" sz="1600" dirty="0" err="1"/>
              <a:t>Mendefinisikan</a:t>
            </a:r>
            <a:r>
              <a:rPr lang="en-US" sz="1600" dirty="0"/>
              <a:t> KPI</a:t>
            </a:r>
          </a:p>
          <a:p>
            <a:pPr marL="0" indent="0"/>
            <a:r>
              <a:rPr lang="en-US" sz="1600" dirty="0"/>
              <a:t>(Key Performance Indicators)</a:t>
            </a:r>
          </a:p>
        </p:txBody>
      </p:sp>
      <p:sp>
        <p:nvSpPr>
          <p:cNvPr id="15" name="Google Shape;251;p40">
            <a:extLst>
              <a:ext uri="{FF2B5EF4-FFF2-40B4-BE49-F238E27FC236}">
                <a16:creationId xmlns:a16="http://schemas.microsoft.com/office/drawing/2014/main" id="{6DACA7BF-99F2-1316-D806-7408307F05D1}"/>
              </a:ext>
            </a:extLst>
          </p:cNvPr>
          <p:cNvSpPr txBox="1">
            <a:spLocks/>
          </p:cNvSpPr>
          <p:nvPr/>
        </p:nvSpPr>
        <p:spPr>
          <a:xfrm>
            <a:off x="4571975" y="978497"/>
            <a:ext cx="3664117" cy="43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indent="0"/>
            <a:r>
              <a:rPr lang="en-ID" sz="1600" dirty="0" err="1"/>
              <a:t>Mendefinisikan</a:t>
            </a:r>
            <a:r>
              <a:rPr lang="en-ID" sz="1600" dirty="0"/>
              <a:t> </a:t>
            </a:r>
            <a:r>
              <a:rPr lang="en-ID" sz="1600" dirty="0" err="1"/>
              <a:t>faktor</a:t>
            </a:r>
            <a:r>
              <a:rPr lang="en-ID" sz="1600" dirty="0"/>
              <a:t> (features)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387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>
            <a:spLocks noGrp="1"/>
          </p:cNvSpPr>
          <p:nvPr>
            <p:ph type="title"/>
          </p:nvPr>
        </p:nvSpPr>
        <p:spPr>
          <a:xfrm>
            <a:off x="713225" y="297425"/>
            <a:ext cx="7059175" cy="10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 1</a:t>
            </a:r>
            <a:endParaRPr dirty="0"/>
          </a:p>
        </p:txBody>
      </p:sp>
      <p:sp>
        <p:nvSpPr>
          <p:cNvPr id="278" name="Google Shape;278;p42"/>
          <p:cNvSpPr txBox="1">
            <a:spLocks noGrp="1"/>
          </p:cNvSpPr>
          <p:nvPr>
            <p:ph type="subTitle" idx="1"/>
          </p:nvPr>
        </p:nvSpPr>
        <p:spPr>
          <a:xfrm>
            <a:off x="428763" y="1498676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ID" b="1" dirty="0" err="1"/>
              <a:t>Sumber</a:t>
            </a:r>
            <a:r>
              <a:rPr lang="en-ID" b="1" dirty="0"/>
              <a:t> Data</a:t>
            </a:r>
            <a:r>
              <a:rPr lang="en-ID" dirty="0"/>
              <a:t>: </a:t>
            </a:r>
          </a:p>
          <a:p>
            <a:pPr marL="0" lvl="0" indent="0">
              <a:lnSpc>
                <a:spcPct val="150000"/>
              </a:lnSpc>
              <a:buNone/>
            </a:pPr>
            <a:endParaRPr lang="en-ID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Akademik (SIAKAD)</a:t>
            </a:r>
            <a:endParaRPr dirty="0"/>
          </a:p>
        </p:txBody>
      </p:sp>
      <p:sp>
        <p:nvSpPr>
          <p:cNvPr id="2" name="Google Shape;278;p42">
            <a:extLst>
              <a:ext uri="{FF2B5EF4-FFF2-40B4-BE49-F238E27FC236}">
                <a16:creationId xmlns:a16="http://schemas.microsoft.com/office/drawing/2014/main" id="{7AD2F5CE-F721-47F4-9281-9D0F8114282B}"/>
              </a:ext>
            </a:extLst>
          </p:cNvPr>
          <p:cNvSpPr txBox="1">
            <a:spLocks/>
          </p:cNvSpPr>
          <p:nvPr/>
        </p:nvSpPr>
        <p:spPr>
          <a:xfrm>
            <a:off x="4572000" y="1583289"/>
            <a:ext cx="4294800" cy="2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Slab"/>
              <a:buChar char="●"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D" b="1" dirty="0" err="1"/>
              <a:t>Validasi</a:t>
            </a:r>
            <a:r>
              <a:rPr lang="en-ID" b="1" dirty="0"/>
              <a:t> Data</a:t>
            </a:r>
            <a:r>
              <a:rPr lang="en-ID" dirty="0"/>
              <a:t>: </a:t>
            </a:r>
          </a:p>
          <a:p>
            <a:pPr marL="285750" indent="-285750">
              <a:lnSpc>
                <a:spcPct val="150000"/>
              </a:lnSpc>
            </a:pP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kelengkapan</a:t>
            </a:r>
            <a:r>
              <a:rPr lang="en-ID" dirty="0"/>
              <a:t> (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data </a:t>
            </a:r>
            <a:r>
              <a:rPr lang="en-ID" dirty="0" err="1"/>
              <a:t>kosong</a:t>
            </a:r>
            <a:r>
              <a:rPr lang="en-ID" dirty="0"/>
              <a:t>)</a:t>
            </a:r>
          </a:p>
          <a:p>
            <a:pPr marL="285750" indent="-285750">
              <a:lnSpc>
                <a:spcPct val="150000"/>
              </a:lnSpc>
            </a:pPr>
            <a:r>
              <a:rPr lang="en-ID" dirty="0" err="1"/>
              <a:t>konsistensi</a:t>
            </a:r>
            <a:r>
              <a:rPr lang="en-ID" dirty="0"/>
              <a:t> format (IPK 0–4)</a:t>
            </a:r>
          </a:p>
          <a:p>
            <a:pPr marL="285750" indent="-285750">
              <a:lnSpc>
                <a:spcPct val="150000"/>
              </a:lnSpc>
            </a:pPr>
            <a:r>
              <a:rPr lang="en-ID" dirty="0" err="1"/>
              <a:t>keakuratan</a:t>
            </a:r>
            <a:r>
              <a:rPr lang="en-ID" dirty="0"/>
              <a:t> (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catatan</a:t>
            </a:r>
            <a:r>
              <a:rPr lang="en-ID" dirty="0"/>
              <a:t> </a:t>
            </a:r>
            <a:r>
              <a:rPr lang="en-ID" dirty="0" err="1"/>
              <a:t>resmi</a:t>
            </a:r>
            <a:r>
              <a:rPr lang="en-ID" dirty="0"/>
              <a:t>)</a:t>
            </a:r>
          </a:p>
          <a:p>
            <a:pPr marL="285750" indent="-285750">
              <a:lnSpc>
                <a:spcPct val="150000"/>
              </a:lnSpc>
            </a:pPr>
            <a:r>
              <a:rPr lang="en-ID" dirty="0" err="1"/>
              <a:t>deteksi</a:t>
            </a:r>
            <a:r>
              <a:rPr lang="en-ID" dirty="0"/>
              <a:t> outlier (</a:t>
            </a:r>
            <a:r>
              <a:rPr lang="en-ID" dirty="0" err="1"/>
              <a:t>misalnya</a:t>
            </a:r>
            <a:r>
              <a:rPr lang="en-ID" dirty="0"/>
              <a:t> IPK &gt; 4 </a:t>
            </a:r>
            <a:r>
              <a:rPr lang="en-ID" dirty="0" err="1"/>
              <a:t>atau</a:t>
            </a:r>
            <a:r>
              <a:rPr lang="en-ID" dirty="0"/>
              <a:t> lama </a:t>
            </a:r>
            <a:r>
              <a:rPr lang="en-ID" dirty="0" err="1"/>
              <a:t>studi</a:t>
            </a:r>
            <a:r>
              <a:rPr lang="en-ID" dirty="0"/>
              <a:t> &lt; 6 semester).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276">
          <a:extLst>
            <a:ext uri="{FF2B5EF4-FFF2-40B4-BE49-F238E27FC236}">
              <a16:creationId xmlns:a16="http://schemas.microsoft.com/office/drawing/2014/main" id="{084FD332-E5B0-9D4A-880B-C75D7B406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>
            <a:extLst>
              <a:ext uri="{FF2B5EF4-FFF2-40B4-BE49-F238E27FC236}">
                <a16:creationId xmlns:a16="http://schemas.microsoft.com/office/drawing/2014/main" id="{32DF5568-8CED-3B0B-3619-80D6DA60E1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97425"/>
            <a:ext cx="7565361" cy="10491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/>
              <a:t>DATA UNDERSTANDING 2</a:t>
            </a:r>
            <a:endParaRPr dirty="0"/>
          </a:p>
        </p:txBody>
      </p:sp>
      <p:sp>
        <p:nvSpPr>
          <p:cNvPr id="278" name="Google Shape;278;p42">
            <a:extLst>
              <a:ext uri="{FF2B5EF4-FFF2-40B4-BE49-F238E27FC236}">
                <a16:creationId xmlns:a16="http://schemas.microsoft.com/office/drawing/2014/main" id="{134B427E-754F-BBC9-519B-2E29E633D760}"/>
              </a:ext>
            </a:extLst>
          </p:cNvPr>
          <p:cNvSpPr txBox="1">
            <a:spLocks noGrp="1"/>
          </p:cNvSpPr>
          <p:nvPr>
            <p:ph idx="1" type="subTitle"/>
          </p:nvPr>
        </p:nvSpPr>
        <p:spPr>
          <a:xfrm>
            <a:off x="380637" y="1197887"/>
            <a:ext cx="4294800" cy="871545"/>
          </a:xfrm>
          <a:prstGeom prst="rect">
            <a:avLst/>
          </a:prstGeom>
        </p:spPr>
        <p:txBody>
          <a:bodyPr anchor="t" anchorCtr="0" bIns="91425" lIns="91425" rIns="91425" spcFirstLastPara="1" tIns="91425" wrap="square">
            <a:noAutofit/>
          </a:bodyPr>
          <a:lstStyle/>
          <a:p>
            <a:pPr indent="0" lvl="0" marL="0">
              <a:lnSpc>
                <a:spcPct val="150000"/>
              </a:lnSpc>
              <a:buNone/>
            </a:pPr>
            <a:r>
              <a:rPr b="1" dirty="0" lang="en-US"/>
              <a:t>TAMPILAN DATA – 379 data </a:t>
            </a:r>
            <a:r>
              <a:rPr b="1" dirty="0" err="1" lang="en-US"/>
              <a:t>dengan</a:t>
            </a:r>
            <a:r>
              <a:rPr b="1" dirty="0" lang="en-US"/>
              <a:t> </a:t>
            </a:r>
            <a:r>
              <a:rPr b="1" dirty="0" err="1" lang="en-US"/>
              <a:t>atribut</a:t>
            </a:r>
            <a:r>
              <a:rPr b="1" dirty="0" lang="en-US"/>
              <a:t> 14 </a:t>
            </a:r>
            <a:endParaRPr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67B9CE-CFE6-B758-C531-4C804A56A9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9" l="49" t="175"/>
          <a:stretch>
            <a:fillRect/>
          </a:stretch>
        </p:blipFill>
        <p:spPr>
          <a:xfrm>
            <a:off x="311708" y="1910443"/>
            <a:ext cx="8368393" cy="27105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6AE464-E0BB-BFEA-C522-AEE006431EC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75" l="14" r="81" t="196"/>
          <a:stretch>
            <a:fillRect/>
          </a:stretch>
        </p:blipFill>
        <p:spPr>
          <a:xfrm>
            <a:off x="4865914" y="1126813"/>
            <a:ext cx="3412672" cy="85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82690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366">
          <a:extLst>
            <a:ext uri="{FF2B5EF4-FFF2-40B4-BE49-F238E27FC236}">
              <a16:creationId xmlns:a16="http://schemas.microsoft.com/office/drawing/2014/main" id="{73C6BCB3-4A6F-9B87-C62D-52548FA17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9">
            <a:extLst>
              <a:ext uri="{FF2B5EF4-FFF2-40B4-BE49-F238E27FC236}">
                <a16:creationId xmlns:a16="http://schemas.microsoft.com/office/drawing/2014/main" id="{F70B134C-110F-7328-503B-B6A6433E11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dirty="0" lang="en-US"/>
              <a:t>DATA UNDERSTANDING (3) </a:t>
            </a:r>
            <a:endParaRPr dirty="0"/>
          </a:p>
        </p:txBody>
      </p:sp>
      <p:sp>
        <p:nvSpPr>
          <p:cNvPr id="4" name="Google Shape;287;p43">
            <a:extLst>
              <a:ext uri="{FF2B5EF4-FFF2-40B4-BE49-F238E27FC236}">
                <a16:creationId xmlns:a16="http://schemas.microsoft.com/office/drawing/2014/main" id="{C33EAE05-78EC-4629-B3C9-157813A107D9}"/>
              </a:ext>
            </a:extLst>
          </p:cNvPr>
          <p:cNvSpPr txBox="1">
            <a:spLocks/>
          </p:cNvSpPr>
          <p:nvPr/>
        </p:nvSpPr>
        <p:spPr>
          <a:xfrm>
            <a:off x="674381" y="1017700"/>
            <a:ext cx="7756344" cy="615600"/>
          </a:xfrm>
          <a:prstGeom prst="rect">
            <a:avLst/>
          </a:prstGeom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dirty="0" err="1" lang="en-US" sz="1600"/>
              <a:t>Statistika</a:t>
            </a:r>
            <a:r>
              <a:rPr dirty="0" lang="en-US" sz="1600"/>
              <a:t> </a:t>
            </a:r>
            <a:r>
              <a:rPr dirty="0" err="1" lang="en-US" sz="1600"/>
              <a:t>Deskriptif</a:t>
            </a:r>
            <a:r>
              <a:rPr dirty="0" lang="en-US" sz="1600"/>
              <a:t> Exploratory Data Analysis (EDA), Tidak Ada missing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E6A7C3-D81F-C69D-8AEF-788AD522B6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1" l="237" t="148"/>
          <a:stretch>
            <a:fillRect/>
          </a:stretch>
        </p:blipFill>
        <p:spPr>
          <a:xfrm>
            <a:off x="238796" y="1633300"/>
            <a:ext cx="8626460" cy="29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40899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9"/>
          <p:cNvSpPr txBox="1">
            <a:spLocks noGrp="1"/>
          </p:cNvSpPr>
          <p:nvPr>
            <p:ph type="title"/>
          </p:nvPr>
        </p:nvSpPr>
        <p:spPr>
          <a:xfrm>
            <a:off x="321339" y="345396"/>
            <a:ext cx="7717500" cy="478200"/>
          </a:xfrm>
          <a:prstGeom prst="rect">
            <a:avLst/>
          </a:prstGeom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dirty="0" lang="en-US"/>
              <a:t>DATA UNDERSTANDING (4)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81BDAA-97FF-9EAB-6F1A-E132386760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2" l="33" r="24" t="23"/>
          <a:stretch>
            <a:fillRect/>
          </a:stretch>
        </p:blipFill>
        <p:spPr>
          <a:xfrm>
            <a:off x="84898" y="1690004"/>
            <a:ext cx="8952964" cy="3184072"/>
          </a:xfrm>
          <a:prstGeom prst="rect">
            <a:avLst/>
          </a:prstGeom>
        </p:spPr>
      </p:pic>
      <p:sp>
        <p:nvSpPr>
          <p:cNvPr id="4" name="Google Shape;287;p43">
            <a:extLst>
              <a:ext uri="{FF2B5EF4-FFF2-40B4-BE49-F238E27FC236}">
                <a16:creationId xmlns:a16="http://schemas.microsoft.com/office/drawing/2014/main" id="{31403157-4CF5-4811-DF9A-A50F1B68F967}"/>
              </a:ext>
            </a:extLst>
          </p:cNvPr>
          <p:cNvSpPr txBox="1">
            <a:spLocks/>
          </p:cNvSpPr>
          <p:nvPr/>
        </p:nvSpPr>
        <p:spPr>
          <a:xfrm>
            <a:off x="674381" y="1074404"/>
            <a:ext cx="4093562" cy="615600"/>
          </a:xfrm>
          <a:prstGeom prst="rect">
            <a:avLst/>
          </a:prstGeom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dirty="0" lang="en-US" sz="1600"/>
              <a:t>Memeriksa </a:t>
            </a:r>
            <a:r>
              <a:rPr dirty="0" err="1" lang="en-US" sz="1600"/>
              <a:t>hubungan</a:t>
            </a:r>
            <a:r>
              <a:rPr dirty="0" lang="en-US" sz="1600"/>
              <a:t> </a:t>
            </a:r>
            <a:r>
              <a:rPr dirty="0" err="1" lang="en-US" sz="1600"/>
              <a:t>antar</a:t>
            </a:r>
            <a:r>
              <a:rPr dirty="0" lang="en-US" sz="1600"/>
              <a:t> variable </a:t>
            </a:r>
            <a:r>
              <a:rPr dirty="0" err="1" lang="en-US" sz="1600"/>
              <a:t>menambahkan</a:t>
            </a:r>
            <a:r>
              <a:rPr dirty="0" lang="en-US" sz="1600"/>
              <a:t> operator correlation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A9D32-1132-B500-0241-1196B72D91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304" l="3861" r="43630" t="6454"/>
          <a:stretch>
            <a:fillRect/>
          </a:stretch>
        </p:blipFill>
        <p:spPr>
          <a:xfrm>
            <a:off x="7523719" y="315574"/>
            <a:ext cx="1321124" cy="1235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nguage Arts Subject for Middle School - 8th Grade: Middle East Poetry by Slidesgo">
  <a:themeElements>
    <a:clrScheme name="Simple Light">
      <a:dk1>
        <a:srgbClr val="FFFFFF"/>
      </a:dk1>
      <a:lt1>
        <a:srgbClr val="000000"/>
      </a:lt1>
      <a:dk2>
        <a:srgbClr val="F3F3F3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904</Words>
  <Application>Microsoft Office PowerPoint</Application>
  <PresentationFormat>On-screen Show (16:9)</PresentationFormat>
  <Paragraphs>103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Bebas Neue</vt:lpstr>
      <vt:lpstr>Nunito Light</vt:lpstr>
      <vt:lpstr>Arial</vt:lpstr>
      <vt:lpstr>Roboto Slab</vt:lpstr>
      <vt:lpstr>Inknut Antiqua ExtraBold</vt:lpstr>
      <vt:lpstr>Inknut Antiqua</vt:lpstr>
      <vt:lpstr>Roboto Condensed Light</vt:lpstr>
      <vt:lpstr>Language Arts Subject for Middle School - 8th Grade: Middle East Poetry by Slidesgo</vt:lpstr>
      <vt:lpstr>PREDIKSI DATA KELULUSAN  MAHASISWA</vt:lpstr>
      <vt:lpstr>Pendahuluan </vt:lpstr>
      <vt:lpstr>Metodologi</vt:lpstr>
      <vt:lpstr>Target User</vt:lpstr>
      <vt:lpstr>Business Understanding 2</vt:lpstr>
      <vt:lpstr>DATA UNDERSTANDING 1</vt:lpstr>
      <vt:lpstr>DATA UNDERSTANDING 2</vt:lpstr>
      <vt:lpstr>DATA UNDERSTANDING (3) </vt:lpstr>
      <vt:lpstr>DATA UNDERSTANDING (4) </vt:lpstr>
      <vt:lpstr>DATA PREPARATION 1</vt:lpstr>
      <vt:lpstr>DATA PREPARATION 2</vt:lpstr>
      <vt:lpstr>DATA PREPARATION 3</vt:lpstr>
      <vt:lpstr>DATA PREPARATION 4</vt:lpstr>
      <vt:lpstr>MODELLING 1</vt:lpstr>
      <vt:lpstr>MODELLING 2</vt:lpstr>
      <vt:lpstr>EVALUASI 1</vt:lpstr>
      <vt:lpstr>EVALUASI 2</vt:lpstr>
      <vt:lpstr>INSIGHT</vt:lpstr>
      <vt:lpstr>REKOMENDASI BISNIS / KEBIJAKAN KAMPUS</vt:lpstr>
      <vt:lpstr>IMPLIKASI BISNIS / MANFAAT UNTUK KAMPUS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Disya Ariza</cp:lastModifiedBy>
  <cp:revision>8</cp:revision>
  <dcterms:modified xsi:type="dcterms:W3CDTF">2025-10-07T14:24:00Z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1201765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S10.9.3</vt:lpwstr>
  </property>
</Properties>
</file>