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lv-LV" sz="4400" spc="-1" strike="noStrike">
                <a:latin typeface="Arial"/>
              </a:rPr>
              <a:t>Klikšķiniet, lai pārvietotu slaidu</a:t>
            </a:r>
            <a:endParaRPr b="0" lang="lv-LV" sz="4400" spc="-1" strike="noStrike">
              <a:latin typeface="Arial"/>
            </a:endParaRPr>
          </a:p>
        </p:txBody>
      </p:sp>
      <p:sp>
        <p:nvSpPr>
          <p:cNvPr id="2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lv-LV" sz="2000" spc="-1" strike="noStrike">
                <a:latin typeface="Arial"/>
              </a:rPr>
              <a:t>Klikšķiniet, lai rediģētu piezīmju formātu</a:t>
            </a:r>
            <a:endParaRPr b="0" lang="lv-LV" sz="2000" spc="-1" strike="noStrike">
              <a:latin typeface="Arial"/>
            </a:endParaRPr>
          </a:p>
        </p:txBody>
      </p:sp>
      <p:sp>
        <p:nvSpPr>
          <p:cNvPr id="2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lv-LV" sz="1400" spc="-1" strike="noStrike">
                <a:latin typeface="Times New Roman"/>
              </a:rPr>
              <a:t>&lt;galvene&gt;</a:t>
            </a:r>
            <a:endParaRPr b="0" lang="lv-LV" sz="1400" spc="-1" strike="noStrike">
              <a:latin typeface="Times New Roman"/>
            </a:endParaRPr>
          </a:p>
        </p:txBody>
      </p:sp>
      <p:sp>
        <p:nvSpPr>
          <p:cNvPr id="24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lv-LV" sz="1400" spc="-1" strike="noStrike">
                <a:latin typeface="Times New Roman"/>
              </a:rPr>
              <a:t>&lt;datums/laiks&gt;</a:t>
            </a:r>
            <a:endParaRPr b="0" lang="lv-LV" sz="1400" spc="-1" strike="noStrike">
              <a:latin typeface="Times New Roman"/>
            </a:endParaRPr>
          </a:p>
        </p:txBody>
      </p:sp>
      <p:sp>
        <p:nvSpPr>
          <p:cNvPr id="24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lv-LV" sz="1400" spc="-1" strike="noStrike">
                <a:latin typeface="Times New Roman"/>
              </a:rPr>
              <a:t>&lt;kājene&gt;</a:t>
            </a:r>
            <a:endParaRPr b="0" lang="lv-LV" sz="1400" spc="-1" strike="noStrike">
              <a:latin typeface="Times New Roman"/>
            </a:endParaRPr>
          </a:p>
        </p:txBody>
      </p:sp>
      <p:sp>
        <p:nvSpPr>
          <p:cNvPr id="24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81CC6397-2648-4BDD-B341-68B10851B0CC}" type="slidenum">
              <a:rPr b="0" lang="lv-LV" sz="1400" spc="-1" strike="noStrike">
                <a:latin typeface="Times New Roman"/>
              </a:rPr>
              <a:t>&lt;skaitlis&gt;</a:t>
            </a:fld>
            <a:endParaRPr b="0" lang="lv-LV"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5680" cy="3085560"/>
          </a:xfrm>
          <a:prstGeom prst="rect">
            <a:avLst/>
          </a:prstGeom>
          <a:ln w="0">
            <a:noFill/>
          </a:ln>
        </p:spPr>
      </p:sp>
      <p:sp>
        <p:nvSpPr>
          <p:cNvPr id="27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Partaisit ar https://app.diagrams.net/</a:t>
            </a:r>
            <a:endParaRPr b="0" lang="lv-LV" sz="2000" spc="-1" strike="noStrike">
              <a:latin typeface="Arial"/>
            </a:endParaRPr>
          </a:p>
          <a:p>
            <a:pPr marL="228600" indent="-228600">
              <a:lnSpc>
                <a:spcPct val="100000"/>
              </a:lnSpc>
              <a:buClr>
                <a:srgbClr val="000000"/>
              </a:buClr>
              <a:buFont typeface="Arial"/>
              <a:buAutoNum type="arabicParenR"/>
            </a:pPr>
            <a:r>
              <a:rPr b="0" lang="lv-LV" sz="2000" spc="-1" strike="noStrike">
                <a:latin typeface="Arial"/>
              </a:rPr>
              <a:t>Tas jau ir zīmēts ar drawio (tā tas saucās agrāk) – ir iekš github</a:t>
            </a:r>
            <a:endParaRPr b="0" lang="lv-LV" sz="2000" spc="-1" strike="noStrike">
              <a:latin typeface="Arial"/>
            </a:endParaRPr>
          </a:p>
        </p:txBody>
      </p:sp>
      <p:sp>
        <p:nvSpPr>
          <p:cNvPr id="279"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AA38961B-FEA6-4253-B675-4F88243A92A1}" type="slidenum">
              <a:rPr b="0" lang="lv-LV" sz="1200" spc="-1" strike="noStrike">
                <a:latin typeface="Times New Roman"/>
              </a:rPr>
              <a:t>8</a:t>
            </a:fld>
            <a:endParaRPr b="0" lang="lv-LV"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5680" cy="3085560"/>
          </a:xfrm>
          <a:prstGeom prst="rect">
            <a:avLst/>
          </a:prstGeom>
          <a:ln w="0">
            <a:noFill/>
          </a:ln>
        </p:spPr>
      </p:sp>
      <p:sp>
        <p:nvSpPr>
          <p:cNvPr id="28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282"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5BE72AD9-C97D-44C1-B5AA-42ECC691B3C9}" type="slidenum">
              <a:rPr b="0" lang="lv-LV" sz="1200" spc="-1" strike="noStrike">
                <a:latin typeface="Times New Roman"/>
              </a:rPr>
              <a:t>8</a:t>
            </a:fld>
            <a:endParaRPr b="0" lang="lv-LV"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5680" cy="3085560"/>
          </a:xfrm>
          <a:prstGeom prst="rect">
            <a:avLst/>
          </a:prstGeom>
          <a:ln w="0">
            <a:noFill/>
          </a:ln>
        </p:spPr>
      </p:sp>
      <p:sp>
        <p:nvSpPr>
          <p:cNvPr id="28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lv-LV" sz="2000" spc="-1" strike="noStrike">
                <a:latin typeface="Arial"/>
              </a:rPr>
              <a:t>Sadalit divos slaidos, pec tam lielako fontu</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Precizet AWS serivisus (EC2, EKS, ECS, kuri no tiem? )</a:t>
            </a:r>
            <a:endParaRPr b="0" lang="lv-LV" sz="2000" spc="-1" strike="noStrike">
              <a:latin typeface="Arial"/>
            </a:endParaRPr>
          </a:p>
          <a:p>
            <a:pPr marL="171360" indent="-171360">
              <a:lnSpc>
                <a:spcPct val="100000"/>
              </a:lnSpc>
              <a:buClr>
                <a:srgbClr val="000000"/>
              </a:buClr>
              <a:buFont typeface="Arial"/>
              <a:buChar char="•"/>
            </a:pPr>
            <a:r>
              <a:rPr b="0" lang="lv-LV" sz="2000" spc="-1" strike="noStrike">
                <a:latin typeface="Arial"/>
              </a:rPr>
              <a:t>Rikiem (TF, AWS konvizualizacijai pievienot ikonas</a:t>
            </a:r>
            <a:endParaRPr b="0" lang="lv-LV" sz="2000" spc="-1" strike="noStrike">
              <a:latin typeface="Arial"/>
            </a:endParaRPr>
          </a:p>
        </p:txBody>
      </p:sp>
      <p:sp>
        <p:nvSpPr>
          <p:cNvPr id="285"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A7CABDFB-43C3-4657-9A45-40ECC2E4E896}"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5680" cy="3085560"/>
          </a:xfrm>
          <a:prstGeom prst="rect">
            <a:avLst/>
          </a:prstGeom>
          <a:ln w="0">
            <a:noFill/>
          </a:ln>
        </p:spPr>
      </p:sp>
      <p:sp>
        <p:nvSpPr>
          <p:cNvPr id="28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Diemžēl nepietika laika precīzam darbu aprakstam pēc Agile labajām praksēm visiem darbiem, bet tas būtu bijis svarīgi, ja komanda būtu lielāka. Visas detaļas bija iespējams dinamiski sarunāt Telegram čatā</a:t>
            </a:r>
            <a:endParaRPr b="0" lang="lv-LV" sz="2000" spc="-1" strike="noStrike">
              <a:latin typeface="Arial"/>
            </a:endParaRPr>
          </a:p>
          <a:p>
            <a:pPr marL="216000" indent="-216000">
              <a:lnSpc>
                <a:spcPct val="100000"/>
              </a:lnSpc>
              <a:buNone/>
              <a:tabLst>
                <a:tab algn="l" pos="0"/>
              </a:tabLst>
            </a:pPr>
            <a:r>
              <a:rPr b="0" lang="lv-LV" sz="2000" spc="-1" strike="noStrike">
                <a:latin typeface="Arial"/>
              </a:rPr>
              <a:t>Šo var nerakstit – atzimejiet ka Agile un DevOps ir iterativi procesi un vienmer uzlabojas.</a:t>
            </a:r>
            <a:endParaRPr b="0" lang="lv-LV" sz="2000" spc="-1" strike="noStrike">
              <a:latin typeface="Arial"/>
            </a:endParaRPr>
          </a:p>
        </p:txBody>
      </p:sp>
      <p:sp>
        <p:nvSpPr>
          <p:cNvPr id="288"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1EBB0F8A-6F44-4EF3-B452-0F0B7CDF5907}" type="slidenum">
              <a:rPr b="0" lang="lv-LV" sz="1200" spc="-1" strike="noStrike">
                <a:latin typeface="Times New Roman"/>
              </a:rPr>
              <a:t>&lt;skaitlis&gt;</a:t>
            </a:fld>
            <a:endParaRPr b="0" lang="lv-LV"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5680" cy="3085560"/>
          </a:xfrm>
          <a:prstGeom prst="rect">
            <a:avLst/>
          </a:prstGeom>
          <a:ln w="0">
            <a:noFill/>
          </a:ln>
        </p:spPr>
      </p:sp>
      <p:sp>
        <p:nvSpPr>
          <p:cNvPr id="29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lv-LV" sz="2000" spc="-1" strike="noStrike">
                <a:latin typeface="Arial"/>
              </a:rPr>
              <a:t>Prasas papildus slaids ar koda gabalu par kadu konkretu koda vienumu kurs attiecas uz Casandra </a:t>
            </a:r>
            <a:endParaRPr b="0" lang="lv-LV" sz="2000" spc="-1" strike="noStrike">
              <a:latin typeface="Arial"/>
            </a:endParaRPr>
          </a:p>
        </p:txBody>
      </p:sp>
      <p:sp>
        <p:nvSpPr>
          <p:cNvPr id="291"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07450580-6B00-4D19-B59C-7ACE7D7C24DE}" type="slidenum">
              <a:rPr b="0" lang="lv-LV" sz="1200" spc="-1" strike="noStrike">
                <a:latin typeface="Times New Roman"/>
              </a:rPr>
              <a:t>&lt;skaitlis&gt;</a:t>
            </a:fld>
            <a:endParaRPr b="0" lang="lv-LV"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4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5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5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7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9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9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lv-LV"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lv-LV"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lv-LV"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lv-LV"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lv-LV"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 name="Rectangle 9"/>
          <p:cNvSpPr/>
          <p:nvPr/>
        </p:nvSpPr>
        <p:spPr>
          <a:xfrm>
            <a:off x="0" y="0"/>
            <a:ext cx="12191400" cy="45712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Oval 5"/>
          <p:cNvSpPr/>
          <p:nvPr/>
        </p:nvSpPr>
        <p:spPr>
          <a:xfrm>
            <a:off x="0" y="0"/>
            <a:ext cx="12191400" cy="457128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4" name="PlaceHolder 1"/>
          <p:cNvSpPr>
            <a:spLocks noGrp="1"/>
          </p:cNvSpPr>
          <p:nvPr>
            <p:ph type="title"/>
          </p:nvPr>
        </p:nvSpPr>
        <p:spPr>
          <a:xfrm>
            <a:off x="457200" y="4960080"/>
            <a:ext cx="7771680" cy="146232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8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21" name="PlaceHolder 1"/>
          <p:cNvSpPr>
            <a:spLocks noGrp="1"/>
          </p:cNvSpPr>
          <p:nvPr>
            <p:ph type="title"/>
          </p:nvPr>
        </p:nvSpPr>
        <p:spPr>
          <a:xfrm>
            <a:off x="457200" y="4960080"/>
            <a:ext cx="7771680" cy="146232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22" name="PlaceHolder 2"/>
          <p:cNvSpPr>
            <a:spLocks noGrp="1"/>
          </p:cNvSpPr>
          <p:nvPr>
            <p:ph type="body"/>
          </p:nvPr>
        </p:nvSpPr>
        <p:spPr>
          <a:xfrm>
            <a:off x="8610480" y="4960080"/>
            <a:ext cx="1560960" cy="146232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
        <p:nvSpPr>
          <p:cNvPr id="123" name="PlaceHolder 3"/>
          <p:cNvSpPr>
            <a:spLocks noGrp="1"/>
          </p:cNvSpPr>
          <p:nvPr>
            <p:ph type="body"/>
          </p:nvPr>
        </p:nvSpPr>
        <p:spPr>
          <a:xfrm>
            <a:off x="10250280" y="4960080"/>
            <a:ext cx="1560960" cy="1462320"/>
          </a:xfrm>
          <a:prstGeom prst="rect">
            <a:avLst/>
          </a:prstGeom>
          <a:noFill/>
          <a:ln w="0">
            <a:noFill/>
          </a:ln>
        </p:spPr>
        <p:txBody>
          <a:bodyPr lIns="0" rIns="0" tIns="0" bIns="0" anchor="t">
            <a:normAutofit fontScale="35000"/>
          </a:bodyPr>
          <a:p>
            <a:pPr marL="432000" indent="-324000">
              <a:spcBef>
                <a:spcPts val="1417"/>
              </a:spcBef>
              <a:buClr>
                <a:srgbClr val="000000"/>
              </a:buClr>
              <a:buSzPct val="45000"/>
              <a:buFont typeface="Wingdings" charset="2"/>
              <a:buChar char=""/>
            </a:pPr>
            <a:r>
              <a:rPr b="0" lang="lv-LV" sz="1800" spc="-1" strike="noStrike">
                <a:latin typeface="Arial"/>
              </a:rPr>
              <a:t>Klikšķiniet, lai rediģētu struktūras skata formātu</a:t>
            </a:r>
            <a:endParaRPr b="0" lang="lv-LV" sz="1800" spc="-1" strike="noStrike">
              <a:latin typeface="Arial"/>
            </a:endParaRPr>
          </a:p>
          <a:p>
            <a:pPr lvl="1" marL="864000" indent="-324000">
              <a:spcBef>
                <a:spcPts val="1134"/>
              </a:spcBef>
              <a:buClr>
                <a:srgbClr val="000000"/>
              </a:buClr>
              <a:buSzPct val="75000"/>
              <a:buFont typeface="Symbol" charset="2"/>
              <a:buChar char=""/>
            </a:pPr>
            <a:r>
              <a:rPr b="0" lang="lv-LV" sz="1800" spc="-1" strike="noStrike">
                <a:latin typeface="Arial"/>
              </a:rPr>
              <a:t>Otrais struktūras līmenis</a:t>
            </a:r>
            <a:endParaRPr b="0" lang="lv-LV" sz="1800" spc="-1" strike="noStrike">
              <a:latin typeface="Arial"/>
            </a:endParaRPr>
          </a:p>
          <a:p>
            <a:pPr lvl="2" marL="1296000" indent="-288000">
              <a:spcBef>
                <a:spcPts val="850"/>
              </a:spcBef>
              <a:buClr>
                <a:srgbClr val="000000"/>
              </a:buClr>
              <a:buSzPct val="45000"/>
              <a:buFont typeface="Wingdings" charset="2"/>
              <a:buChar char=""/>
            </a:pPr>
            <a:r>
              <a:rPr b="0" lang="lv-LV" sz="1800" spc="-1" strike="noStrike">
                <a:latin typeface="Arial"/>
              </a:rPr>
              <a:t>Trešais struktūras līmenis</a:t>
            </a:r>
            <a:endParaRPr b="0" lang="lv-LV" sz="1800" spc="-1" strike="noStrike">
              <a:latin typeface="Arial"/>
            </a:endParaRPr>
          </a:p>
          <a:p>
            <a:pPr lvl="3" marL="1728000" indent="-216000">
              <a:spcBef>
                <a:spcPts val="567"/>
              </a:spcBef>
              <a:buClr>
                <a:srgbClr val="000000"/>
              </a:buClr>
              <a:buSzPct val="75000"/>
              <a:buFont typeface="Symbol" charset="2"/>
              <a:buChar char=""/>
            </a:pPr>
            <a:r>
              <a:rPr b="0" lang="lv-LV" sz="1800" spc="-1" strike="noStrike">
                <a:latin typeface="Arial"/>
              </a:rPr>
              <a:t>Ceturtais struktūras līmenis</a:t>
            </a:r>
            <a:endParaRPr b="0" lang="lv-LV" sz="1800" spc="-1" strike="noStrike">
              <a:latin typeface="Arial"/>
            </a:endParaRPr>
          </a:p>
          <a:p>
            <a:pPr lvl="4" marL="2160000" indent="-216000">
              <a:spcBef>
                <a:spcPts val="283"/>
              </a:spcBef>
              <a:buClr>
                <a:srgbClr val="000000"/>
              </a:buClr>
              <a:buSzPct val="45000"/>
              <a:buFont typeface="Wingdings" charset="2"/>
              <a:buChar char=""/>
            </a:pPr>
            <a:r>
              <a:rPr b="0" lang="lv-LV" sz="1800" spc="-1" strike="noStrike">
                <a:latin typeface="Arial"/>
              </a:rPr>
              <a:t>Piektais struktūras līmenis</a:t>
            </a:r>
            <a:endParaRPr b="0" lang="lv-LV" sz="1800" spc="-1" strike="noStrike">
              <a:latin typeface="Arial"/>
            </a:endParaRPr>
          </a:p>
          <a:p>
            <a:pPr lvl="5" marL="2592000" indent="-216000">
              <a:spcBef>
                <a:spcPts val="283"/>
              </a:spcBef>
              <a:buClr>
                <a:srgbClr val="000000"/>
              </a:buClr>
              <a:buSzPct val="45000"/>
              <a:buFont typeface="Wingdings" charset="2"/>
              <a:buChar char=""/>
            </a:pPr>
            <a:r>
              <a:rPr b="0" lang="lv-LV" sz="1800" spc="-1" strike="noStrike">
                <a:latin typeface="Arial"/>
              </a:rPr>
              <a:t>Sestais struktūras līmenis</a:t>
            </a:r>
            <a:endParaRPr b="0" lang="lv-LV" sz="1800" spc="-1" strike="noStrike">
              <a:latin typeface="Arial"/>
            </a:endParaRPr>
          </a:p>
          <a:p>
            <a:pPr lvl="6" marL="3024000" indent="-216000">
              <a:spcBef>
                <a:spcPts val="283"/>
              </a:spcBef>
              <a:buClr>
                <a:srgbClr val="000000"/>
              </a:buClr>
              <a:buSzPct val="45000"/>
              <a:buFont typeface="Wingdings" charset="2"/>
              <a:buChar char=""/>
            </a:pPr>
            <a:r>
              <a:rPr b="0" lang="lv-LV" sz="1800" spc="-1" strike="noStrike">
                <a:latin typeface="Arial"/>
              </a:rPr>
              <a:t>Septītais struktūras līmenis</a:t>
            </a:r>
            <a:endParaRPr b="0" lang="lv-LV"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161" name="PlaceHolder 1"/>
          <p:cNvSpPr>
            <a:spLocks noGrp="1"/>
          </p:cNvSpPr>
          <p:nvPr>
            <p:ph type="title"/>
          </p:nvPr>
        </p:nvSpPr>
        <p:spPr>
          <a:xfrm>
            <a:off x="457200" y="4960080"/>
            <a:ext cx="7771680" cy="1462320"/>
          </a:xfrm>
          <a:prstGeom prst="rect">
            <a:avLst/>
          </a:prstGeom>
          <a:noFill/>
          <a:ln w="0">
            <a:noFill/>
          </a:ln>
        </p:spPr>
        <p:txBody>
          <a:bodyPr lIns="0" rIns="0" tIns="0" bIns="0" anchor="ctr">
            <a:noAutofit/>
          </a:bodyPr>
          <a:p>
            <a:r>
              <a:rPr b="0" lang="lv-LV" sz="1800" spc="-1" strike="noStrike">
                <a:latin typeface="Arial"/>
              </a:rPr>
              <a:t>Klikšķiniet, lai rediģētu virsraksta teksta formātu</a:t>
            </a:r>
            <a:endParaRPr b="0" lang="lv-LV" sz="1800" spc="-1" strike="noStrike">
              <a:latin typeface="Arial"/>
            </a:endParaRPr>
          </a:p>
        </p:txBody>
      </p:sp>
      <p:sp>
        <p:nvSpPr>
          <p:cNvPr id="16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Straight Connector 6"/>
          <p:cNvSpPr/>
          <p:nvPr/>
        </p:nvSpPr>
        <p:spPr>
          <a:xfrm flipV="1">
            <a:off x="761760" y="826200"/>
            <a:ext cx="360" cy="914400"/>
          </a:xfrm>
          <a:prstGeom prst="line">
            <a:avLst/>
          </a:prstGeom>
          <a:ln w="19050">
            <a:solidFill>
              <a:srgbClr val="1cade4"/>
            </a:solidFill>
            <a:round/>
          </a:ln>
        </p:spPr>
        <p:style>
          <a:lnRef idx="1">
            <a:schemeClr val="accent1"/>
          </a:lnRef>
          <a:fillRef idx="0">
            <a:schemeClr val="accent1"/>
          </a:fillRef>
          <a:effectRef idx="0">
            <a:schemeClr val="accent1"/>
          </a:effectRef>
          <a:fontRef idx="minor"/>
        </p:style>
      </p:sp>
      <p:sp>
        <p:nvSpPr>
          <p:cNvPr id="200" name="Rectangle 8"/>
          <p:cNvSpPr/>
          <p:nvPr/>
        </p:nvSpPr>
        <p:spPr>
          <a:xfrm>
            <a:off x="0" y="0"/>
            <a:ext cx="12191400" cy="45712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1" name="Oval 5"/>
          <p:cNvSpPr/>
          <p:nvPr/>
        </p:nvSpPr>
        <p:spPr>
          <a:xfrm>
            <a:off x="0" y="0"/>
            <a:ext cx="12191400" cy="4571280"/>
          </a:xfrm>
          <a:custGeom>
            <a:avLst/>
            <a:gdLst/>
            <a:ah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2" name="Straight Connector 7"/>
          <p:cNvSpPr/>
          <p:nvPr/>
        </p:nvSpPr>
        <p:spPr>
          <a:xfrm flipV="1">
            <a:off x="8386560" y="5263920"/>
            <a:ext cx="360" cy="914400"/>
          </a:xfrm>
          <a:prstGeom prst="line">
            <a:avLst/>
          </a:prstGeom>
          <a:ln w="19050">
            <a:solidFill>
              <a:srgbClr val="1482ac"/>
            </a:solidFill>
            <a:round/>
          </a:ln>
        </p:spPr>
        <p:style>
          <a:lnRef idx="1">
            <a:schemeClr val="accent1"/>
          </a:lnRef>
          <a:fillRef idx="0">
            <a:schemeClr val="accent1"/>
          </a:fillRef>
          <a:effectRef idx="0">
            <a:schemeClr val="accent1"/>
          </a:effectRef>
          <a:fontRef idx="minor"/>
        </p:style>
      </p:sp>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lv-LV" sz="4400" spc="-1" strike="noStrike">
                <a:latin typeface="Arial"/>
              </a:rPr>
              <a:t>Klikšķiniet, lai rediģētu virsraksta teksta formātu</a:t>
            </a:r>
            <a:endParaRPr b="0" lang="lv-LV" sz="4400" spc="-1" strike="noStrike">
              <a:latin typeface="Arial"/>
            </a:endParaRPr>
          </a:p>
        </p:txBody>
      </p:sp>
      <p:sp>
        <p:nvSpPr>
          <p:cNvPr id="20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lv-LV" sz="3200" spc="-1" strike="noStrike">
                <a:latin typeface="Arial"/>
              </a:rPr>
              <a:t>Klikšķiniet, lai rediģētu struktūras skata formātu</a:t>
            </a:r>
            <a:endParaRPr b="0" lang="lv-LV" sz="3200" spc="-1" strike="noStrike">
              <a:latin typeface="Arial"/>
            </a:endParaRPr>
          </a:p>
          <a:p>
            <a:pPr lvl="1" marL="864000" indent="-324000">
              <a:spcBef>
                <a:spcPts val="1134"/>
              </a:spcBef>
              <a:buClr>
                <a:srgbClr val="000000"/>
              </a:buClr>
              <a:buSzPct val="75000"/>
              <a:buFont typeface="Symbol" charset="2"/>
              <a:buChar char=""/>
            </a:pPr>
            <a:r>
              <a:rPr b="0" lang="lv-LV" sz="2800" spc="-1" strike="noStrike">
                <a:latin typeface="Arial"/>
              </a:rPr>
              <a:t>Otrais struktūras līmenis</a:t>
            </a:r>
            <a:endParaRPr b="0" lang="lv-LV" sz="2800" spc="-1" strike="noStrike">
              <a:latin typeface="Arial"/>
            </a:endParaRPr>
          </a:p>
          <a:p>
            <a:pPr lvl="2" marL="1296000" indent="-288000">
              <a:spcBef>
                <a:spcPts val="850"/>
              </a:spcBef>
              <a:buClr>
                <a:srgbClr val="000000"/>
              </a:buClr>
              <a:buSzPct val="45000"/>
              <a:buFont typeface="Wingdings" charset="2"/>
              <a:buChar char=""/>
            </a:pPr>
            <a:r>
              <a:rPr b="0" lang="lv-LV" sz="2400" spc="-1" strike="noStrike">
                <a:latin typeface="Arial"/>
              </a:rPr>
              <a:t>Trešais struktūras līmenis</a:t>
            </a:r>
            <a:endParaRPr b="0" lang="lv-LV" sz="2400" spc="-1" strike="noStrike">
              <a:latin typeface="Arial"/>
            </a:endParaRPr>
          </a:p>
          <a:p>
            <a:pPr lvl="3" marL="1728000" indent="-216000">
              <a:spcBef>
                <a:spcPts val="567"/>
              </a:spcBef>
              <a:buClr>
                <a:srgbClr val="000000"/>
              </a:buClr>
              <a:buSzPct val="75000"/>
              <a:buFont typeface="Symbol" charset="2"/>
              <a:buChar char=""/>
            </a:pPr>
            <a:r>
              <a:rPr b="0" lang="lv-LV" sz="2000" spc="-1" strike="noStrike">
                <a:latin typeface="Arial"/>
              </a:rPr>
              <a:t>Ceturtais struktūras līmenis</a:t>
            </a:r>
            <a:endParaRPr b="0" lang="lv-LV" sz="2000" spc="-1" strike="noStrike">
              <a:latin typeface="Arial"/>
            </a:endParaRPr>
          </a:p>
          <a:p>
            <a:pPr lvl="4" marL="2160000" indent="-216000">
              <a:spcBef>
                <a:spcPts val="283"/>
              </a:spcBef>
              <a:buClr>
                <a:srgbClr val="000000"/>
              </a:buClr>
              <a:buSzPct val="45000"/>
              <a:buFont typeface="Wingdings" charset="2"/>
              <a:buChar char=""/>
            </a:pPr>
            <a:r>
              <a:rPr b="0" lang="lv-LV" sz="2000" spc="-1" strike="noStrike">
                <a:latin typeface="Arial"/>
              </a:rPr>
              <a:t>Piektais struktūras līmenis</a:t>
            </a:r>
            <a:endParaRPr b="0" lang="lv-LV" sz="2000" spc="-1" strike="noStrike">
              <a:latin typeface="Arial"/>
            </a:endParaRPr>
          </a:p>
          <a:p>
            <a:pPr lvl="5" marL="2592000" indent="-216000">
              <a:spcBef>
                <a:spcPts val="283"/>
              </a:spcBef>
              <a:buClr>
                <a:srgbClr val="000000"/>
              </a:buClr>
              <a:buSzPct val="45000"/>
              <a:buFont typeface="Wingdings" charset="2"/>
              <a:buChar char=""/>
            </a:pPr>
            <a:r>
              <a:rPr b="0" lang="lv-LV" sz="2000" spc="-1" strike="noStrike">
                <a:latin typeface="Arial"/>
              </a:rPr>
              <a:t>Sestais struktūras līmenis</a:t>
            </a:r>
            <a:endParaRPr b="0" lang="lv-LV" sz="2000" spc="-1" strike="noStrike">
              <a:latin typeface="Arial"/>
            </a:endParaRPr>
          </a:p>
          <a:p>
            <a:pPr lvl="6" marL="3024000" indent="-216000">
              <a:spcBef>
                <a:spcPts val="283"/>
              </a:spcBef>
              <a:buClr>
                <a:srgbClr val="000000"/>
              </a:buClr>
              <a:buSzPct val="45000"/>
              <a:buFont typeface="Wingdings" charset="2"/>
              <a:buChar char=""/>
            </a:pPr>
            <a:r>
              <a:rPr b="0" lang="lv-LV" sz="2000" spc="-1" strike="noStrike">
                <a:latin typeface="Arial"/>
              </a:rPr>
              <a:t>Septītais struktūras līmenis</a:t>
            </a:r>
            <a:endParaRPr b="0" lang="lv-LV"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0.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4960080"/>
            <a:ext cx="7771680" cy="1462320"/>
          </a:xfrm>
          <a:prstGeom prst="rect">
            <a:avLst/>
          </a:prstGeom>
          <a:noFill/>
          <a:ln w="0">
            <a:noFill/>
          </a:ln>
        </p:spPr>
        <p:txBody>
          <a:bodyPr lIns="0" rIns="0" tIns="0" bIns="0" anchor="ctr">
            <a:noAutofit/>
          </a:bodyPr>
          <a:p>
            <a:pPr algn="r">
              <a:lnSpc>
                <a:spcPct val="80000"/>
              </a:lnSpc>
              <a:buNone/>
            </a:pPr>
            <a:r>
              <a:rPr b="0" lang="lv-LV" sz="3600" spc="197" strike="noStrike" cap="all">
                <a:solidFill>
                  <a:srgbClr val="0d0d0d"/>
                </a:solidFill>
                <a:latin typeface="Tw Cen MT"/>
              </a:rPr>
              <a:t>Apache Cassandra darbināšanai nepieciešamās infrastruktūras izveide AWS mākonī</a:t>
            </a:r>
            <a:endParaRPr b="0" lang="lv-LV" sz="3600" spc="-1" strike="noStrike">
              <a:latin typeface="Arial"/>
            </a:endParaRPr>
          </a:p>
        </p:txBody>
      </p:sp>
      <p:sp>
        <p:nvSpPr>
          <p:cNvPr id="248" name="PlaceHolder 2"/>
          <p:cNvSpPr>
            <a:spLocks noGrp="1"/>
          </p:cNvSpPr>
          <p:nvPr>
            <p:ph type="subTitle"/>
          </p:nvPr>
        </p:nvSpPr>
        <p:spPr>
          <a:xfrm>
            <a:off x="8610480" y="4960080"/>
            <a:ext cx="3199680" cy="1462320"/>
          </a:xfrm>
          <a:prstGeom prst="rect">
            <a:avLst/>
          </a:prstGeom>
          <a:noFill/>
          <a:ln w="0">
            <a:noFill/>
          </a:ln>
        </p:spPr>
        <p:txBody>
          <a:bodyPr lIns="0" rIns="0" tIns="0" bIns="0" anchor="ctr">
            <a:normAutofit fontScale="82000"/>
          </a:bodyPr>
          <a:p>
            <a:pPr>
              <a:lnSpc>
                <a:spcPct val="100000"/>
              </a:lnSpc>
              <a:spcAft>
                <a:spcPts val="201"/>
              </a:spcAft>
              <a:buNone/>
              <a:tabLst>
                <a:tab algn="l" pos="0"/>
              </a:tabLst>
            </a:pPr>
            <a:r>
              <a:rPr b="0" lang="lv-LV" sz="1800" spc="-1" strike="noStrike">
                <a:solidFill>
                  <a:srgbClr val="0d0d0d"/>
                </a:solidFill>
                <a:latin typeface="Tw Cen MT"/>
              </a:rPr>
              <a:t>D.Gabaliņa, R.Jankovskis</a:t>
            </a:r>
            <a:endParaRPr b="0" lang="lv-LV" sz="1800" spc="-1" strike="noStrike">
              <a:latin typeface="Arial"/>
            </a:endParaRPr>
          </a:p>
          <a:p>
            <a:pPr>
              <a:lnSpc>
                <a:spcPct val="100000"/>
              </a:lnSpc>
              <a:spcAft>
                <a:spcPts val="201"/>
              </a:spcAft>
              <a:buNone/>
              <a:tabLst>
                <a:tab algn="l" pos="0"/>
              </a:tabLst>
            </a:pPr>
            <a:r>
              <a:rPr b="1" lang="en-US" sz="1800" spc="-1" strike="noStrike">
                <a:solidFill>
                  <a:srgbClr val="0d0d0d"/>
                </a:solidFill>
                <a:latin typeface="Roboto"/>
              </a:rPr>
              <a:t>DEVOPS PAMATI IESĀCĒJIEM</a:t>
            </a:r>
            <a:endParaRPr b="0" lang="lv-LV" sz="1800" spc="-1" strike="noStrike">
              <a:latin typeface="Arial"/>
            </a:endParaRPr>
          </a:p>
          <a:p>
            <a:pPr>
              <a:lnSpc>
                <a:spcPct val="100000"/>
              </a:lnSpc>
              <a:spcAft>
                <a:spcPts val="201"/>
              </a:spcAft>
              <a:buNone/>
              <a:tabLst>
                <a:tab algn="l" pos="0"/>
              </a:tabLst>
            </a:pPr>
            <a:r>
              <a:rPr b="1" lang="lv-LV" sz="1800" spc="-1" strike="noStrike">
                <a:solidFill>
                  <a:srgbClr val="0d0d0d"/>
                </a:solidFill>
                <a:latin typeface="Roboto"/>
              </a:rPr>
              <a:t>2022.gada 4.jūlijs</a:t>
            </a:r>
            <a:endParaRPr b="0" lang="lv-LV" sz="1800" spc="-1" strike="noStrike">
              <a:latin typeface="Arial"/>
            </a:endParaRPr>
          </a:p>
          <a:p>
            <a:pPr>
              <a:lnSpc>
                <a:spcPct val="100000"/>
              </a:lnSpc>
              <a:spcAft>
                <a:spcPts val="201"/>
              </a:spcAft>
              <a:buNone/>
              <a:tabLst>
                <a:tab algn="l" pos="0"/>
              </a:tabLst>
            </a:pPr>
            <a:endParaRPr b="0" lang="lv-LV" sz="1800" spc="-1" strike="noStrike">
              <a:latin typeface="Arial"/>
            </a:endParaRPr>
          </a:p>
          <a:p>
            <a:pPr>
              <a:lnSpc>
                <a:spcPct val="100000"/>
              </a:lnSpc>
              <a:spcAft>
                <a:spcPts val="201"/>
              </a:spcAft>
              <a:buNone/>
              <a:tabLst>
                <a:tab algn="l" pos="0"/>
              </a:tabLst>
            </a:pPr>
            <a:r>
              <a:rPr b="1" lang="en-US" sz="1800" spc="-1" strike="noStrike">
                <a:solidFill>
                  <a:srgbClr val="0d0d0d"/>
                </a:solidFill>
                <a:latin typeface="Roboto"/>
              </a:rPr>
              <a:t>https://github.com/DitaGabalina/devops_db_group</a:t>
            </a:r>
            <a:endParaRPr b="0" lang="lv-LV" sz="1800" spc="-1" strike="noStrike">
              <a:latin typeface="Arial"/>
            </a:endParaRPr>
          </a:p>
          <a:p>
            <a:pPr>
              <a:lnSpc>
                <a:spcPct val="100000"/>
              </a:lnSpc>
              <a:spcAft>
                <a:spcPts val="201"/>
              </a:spcAft>
              <a:buNone/>
              <a:tabLst>
                <a:tab algn="l" pos="0"/>
              </a:tabLst>
            </a:pPr>
            <a:endParaRPr b="0" lang="lv-LV"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Cassandra | datu modelis </a:t>
            </a:r>
            <a:endParaRPr b="0" lang="lv-LV" sz="5000" spc="-1" strike="noStrike">
              <a:latin typeface="Arial"/>
            </a:endParaRPr>
          </a:p>
        </p:txBody>
      </p:sp>
      <p:pic>
        <p:nvPicPr>
          <p:cNvPr id="269" name="Picture 5" descr=""/>
          <p:cNvPicPr/>
          <p:nvPr/>
        </p:nvPicPr>
        <p:blipFill>
          <a:blip r:embed="rId1"/>
          <a:srcRect l="0" t="0" r="3732" b="0"/>
          <a:stretch/>
        </p:blipFill>
        <p:spPr>
          <a:xfrm>
            <a:off x="250560" y="1804680"/>
            <a:ext cx="11736000" cy="4224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Cassandra | datu ielāde </a:t>
            </a:r>
            <a:endParaRPr b="0" lang="lv-LV" sz="5000" spc="-1" strike="noStrike">
              <a:latin typeface="Arial"/>
            </a:endParaRPr>
          </a:p>
        </p:txBody>
      </p:sp>
      <p:pic>
        <p:nvPicPr>
          <p:cNvPr id="271" name="Picture 5" descr=""/>
          <p:cNvPicPr/>
          <p:nvPr/>
        </p:nvPicPr>
        <p:blipFill>
          <a:blip r:embed="rId1"/>
          <a:stretch/>
        </p:blipFill>
        <p:spPr>
          <a:xfrm>
            <a:off x="113760" y="2628720"/>
            <a:ext cx="11963880" cy="1599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Cassandra | Rezultāta pārbaude </a:t>
            </a:r>
            <a:endParaRPr b="0" lang="lv-LV" sz="5000" spc="-1" strike="noStrike">
              <a:latin typeface="Arial"/>
            </a:endParaRPr>
          </a:p>
        </p:txBody>
      </p:sp>
      <p:sp>
        <p:nvSpPr>
          <p:cNvPr id="273" name="TextBox 5"/>
          <p:cNvSpPr/>
          <p:nvPr/>
        </p:nvSpPr>
        <p:spPr>
          <a:xfrm>
            <a:off x="1024200" y="2084760"/>
            <a:ext cx="6093360" cy="364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ourier New"/>
                <a:ea typeface="DejaVu Sans"/>
              </a:rPr>
              <a:t>select * from ur.register_name_history;</a:t>
            </a:r>
            <a:endParaRPr b="0" lang="lv-LV" sz="1800" spc="-1" strike="noStrike">
              <a:latin typeface="Arial"/>
            </a:endParaRPr>
          </a:p>
        </p:txBody>
      </p:sp>
      <p:pic>
        <p:nvPicPr>
          <p:cNvPr id="274" name="Picture 7" descr="Text&#10;&#10;Description automatically generated"/>
          <p:cNvPicPr/>
          <p:nvPr/>
        </p:nvPicPr>
        <p:blipFill>
          <a:blip r:embed="rId1"/>
          <a:srcRect l="0" t="31781" r="0" b="27855"/>
          <a:stretch/>
        </p:blipFill>
        <p:spPr>
          <a:xfrm>
            <a:off x="349200" y="2855880"/>
            <a:ext cx="11493000" cy="2767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4960080"/>
            <a:ext cx="7771680" cy="1462320"/>
          </a:xfrm>
          <a:prstGeom prst="rect">
            <a:avLst/>
          </a:prstGeom>
          <a:noFill/>
          <a:ln w="0">
            <a:noFill/>
          </a:ln>
        </p:spPr>
        <p:txBody>
          <a:bodyPr lIns="90000" rIns="90000" tIns="45000" bIns="45000" anchor="ctr">
            <a:noAutofit/>
          </a:bodyPr>
          <a:p>
            <a:pPr algn="r">
              <a:lnSpc>
                <a:spcPct val="80000"/>
              </a:lnSpc>
              <a:buNone/>
            </a:pPr>
            <a:r>
              <a:rPr b="0" lang="lv-LV" sz="5000" spc="197" strike="noStrike" cap="all">
                <a:solidFill>
                  <a:srgbClr val="0d0d0d"/>
                </a:solidFill>
                <a:latin typeface="Tw Cen MT Condensed"/>
              </a:rPr>
              <a:t>Paldies par uzmanību!</a:t>
            </a:r>
            <a:endParaRPr b="0" lang="lv-LV" sz="5000" spc="-1" strike="noStrike">
              <a:latin typeface="Arial"/>
            </a:endParaRPr>
          </a:p>
        </p:txBody>
      </p:sp>
      <p:sp>
        <p:nvSpPr>
          <p:cNvPr id="276" name="PlaceHolder 2"/>
          <p:cNvSpPr>
            <a:spLocks noGrp="1"/>
          </p:cNvSpPr>
          <p:nvPr>
            <p:ph/>
          </p:nvPr>
        </p:nvSpPr>
        <p:spPr>
          <a:xfrm>
            <a:off x="8610480" y="4960080"/>
            <a:ext cx="3199680" cy="1462320"/>
          </a:xfrm>
          <a:prstGeom prst="rect">
            <a:avLst/>
          </a:prstGeom>
          <a:noFill/>
          <a:ln w="0">
            <a:noFill/>
          </a:ln>
        </p:spPr>
        <p:txBody>
          <a:bodyPr lIns="90000" rIns="90000" tIns="45000" bIns="45000" anchor="ctr">
            <a:noAutofit/>
          </a:bodyPr>
          <a:p>
            <a:endParaRPr b="0" lang="lv-LV"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024200" y="585360"/>
            <a:ext cx="9719280" cy="1499040"/>
          </a:xfrm>
          <a:prstGeom prst="rect">
            <a:avLst/>
          </a:prstGeom>
          <a:noFill/>
          <a:ln w="0">
            <a:noFill/>
          </a:ln>
        </p:spPr>
        <p:txBody>
          <a:bodyPr lIns="90000" rIns="90000" tIns="45000" bIns="45000" anchor="ctr">
            <a:noAutofit/>
          </a:bodyPr>
          <a:p>
            <a:pPr>
              <a:lnSpc>
                <a:spcPct val="80000"/>
              </a:lnSpc>
              <a:buNone/>
            </a:pPr>
            <a:r>
              <a:rPr b="0" lang="lv-LV" sz="5000" spc="94" strike="noStrike" cap="all">
                <a:solidFill>
                  <a:srgbClr val="0d0d0d"/>
                </a:solidFill>
                <a:latin typeface="Tw Cen MT Condensed"/>
              </a:rPr>
              <a:t>Mērķis</a:t>
            </a:r>
            <a:endParaRPr b="0" lang="lv-LV" sz="5000" spc="-1" strike="noStrike">
              <a:latin typeface="Arial"/>
            </a:endParaRPr>
          </a:p>
        </p:txBody>
      </p:sp>
      <p:sp>
        <p:nvSpPr>
          <p:cNvPr id="250" name="PlaceHolder 2"/>
          <p:cNvSpPr>
            <a:spLocks noGrp="1"/>
          </p:cNvSpPr>
          <p:nvPr>
            <p:ph/>
          </p:nvPr>
        </p:nvSpPr>
        <p:spPr>
          <a:xfrm>
            <a:off x="1024200" y="2286000"/>
            <a:ext cx="9719280" cy="4022640"/>
          </a:xfrm>
          <a:prstGeom prst="rect">
            <a:avLst/>
          </a:prstGeom>
          <a:noFill/>
          <a:ln w="0">
            <a:noFill/>
          </a:ln>
        </p:spPr>
        <p:txBody>
          <a:bodyPr lIns="45720" rIns="45720" tIns="45000" bIns="45000" anchor="t">
            <a:norm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Praktiski izmēģināt kursā apgūtos rīkus scenārijā, kāds tiešā veidā netika mācīts </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Veidojamais risinājums</a:t>
            </a:r>
            <a:endParaRPr b="0" lang="lv-LV" sz="22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1800" spc="-1" strike="noStrike">
                <a:solidFill>
                  <a:srgbClr val="000000"/>
                </a:solidFill>
                <a:latin typeface="Tw Cen MT"/>
              </a:rPr>
              <a:t>Minimālā programma</a:t>
            </a:r>
            <a:endParaRPr b="0" lang="lv-LV" sz="18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Izveidot infrastruktūras risinājumu, kas uzstāda standartprogrammatūru, piestartē datu bāzi un ielādē tajā datus no kāda atvērto datu avota</a:t>
            </a:r>
            <a:endParaRPr b="0" lang="lv-LV" sz="1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1800" spc="-1" strike="noStrike">
                <a:solidFill>
                  <a:srgbClr val="000000"/>
                </a:solidFill>
                <a:latin typeface="Tw Cen MT"/>
              </a:rPr>
              <a:t>Jauki ja būtu («could have» prioritāte)</a:t>
            </a:r>
            <a:endParaRPr b="0" lang="lv-LV" sz="18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Apakštīkls, nodalot publisko piekļuvi un privātā tīklā – datu bāzes nodes</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Datu bāzes nodes apvienotas klāsterī un spēj izkliedēt datus ar Gossip protokolu</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Iegūtie dati tiek atrādīti lietotājam, izmantojot web serveri</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Piesaistīt AWS publiskās IP adreses, lai tās nemainās pēc serveru pārstartēšanas vai infrastruktūras pārbūves</a:t>
            </a:r>
            <a:endParaRPr b="0" lang="lv-LV" sz="1400" spc="-1" strike="noStrike">
              <a:latin typeface="Arial"/>
            </a:endParaRPr>
          </a:p>
          <a:p>
            <a:pPr lvl="2" marL="448200" indent="-137160">
              <a:lnSpc>
                <a:spcPct val="90000"/>
              </a:lnSpc>
              <a:spcBef>
                <a:spcPts val="201"/>
              </a:spcBef>
              <a:spcAft>
                <a:spcPts val="400"/>
              </a:spcAft>
              <a:buClr>
                <a:srgbClr val="1cade4"/>
              </a:buClr>
              <a:buFont typeface="Wingdings 3" charset="2"/>
              <a:buChar char=""/>
            </a:pPr>
            <a:r>
              <a:rPr b="0" lang="lv-LV" sz="1400" spc="-1" strike="noStrike">
                <a:solidFill>
                  <a:srgbClr val="000000"/>
                </a:solidFill>
                <a:latin typeface="Tw Cen MT"/>
              </a:rPr>
              <a:t>Izmēģināt GitLab Runner / Github actions</a:t>
            </a:r>
            <a:endParaRPr b="0" lang="lv-LV"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4" descr="Diagram&#10;&#10;Description automatically generated"/>
          <p:cNvPicPr/>
          <p:nvPr/>
        </p:nvPicPr>
        <p:blipFill>
          <a:blip r:embed="rId1"/>
          <a:stretch/>
        </p:blipFill>
        <p:spPr>
          <a:xfrm>
            <a:off x="1818720" y="147240"/>
            <a:ext cx="8553960" cy="6562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Izmantotie rīki un risinājumi</a:t>
            </a:r>
            <a:endParaRPr b="0" lang="lv-LV" sz="5000" spc="-1" strike="noStrike">
              <a:latin typeface="Arial"/>
            </a:endParaRPr>
          </a:p>
        </p:txBody>
      </p:sp>
      <p:sp>
        <p:nvSpPr>
          <p:cNvPr id="253" name="PlaceHolder 2"/>
          <p:cNvSpPr>
            <a:spLocks noGrp="1"/>
          </p:cNvSpPr>
          <p:nvPr>
            <p:ph/>
          </p:nvPr>
        </p:nvSpPr>
        <p:spPr>
          <a:xfrm>
            <a:off x="6572880" y="1826640"/>
            <a:ext cx="4754160" cy="4022640"/>
          </a:xfrm>
          <a:prstGeom prst="rect">
            <a:avLst/>
          </a:prstGeom>
          <a:noFill/>
          <a:ln w="0">
            <a:noFill/>
          </a:ln>
        </p:spPr>
        <p:txBody>
          <a:bodyPr lIns="45720" rIns="45720" tIns="0" bIns="0" anchor="t">
            <a:normAutofit fontScale="89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Apache Cassandra – klāsterēts datu bāzu risinājums augstai pieejamībai, CQLSH – komandrindas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Apache webserver (httpd) – lietojumserveris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CURL – datņu lejupielādes rīks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Dati.ur.gov.lv – lejupielādējamo datu avots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GitHub, GitHub wiki, GitHub projects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Telegram </a:t>
            </a:r>
            <a:endParaRPr b="0" lang="lv-LV" sz="2200" spc="-1" strike="noStrike">
              <a:latin typeface="Arial"/>
            </a:endParaRPr>
          </a:p>
          <a:p>
            <a:pPr>
              <a:lnSpc>
                <a:spcPct val="90000"/>
              </a:lnSpc>
              <a:spcBef>
                <a:spcPts val="1199"/>
              </a:spcBef>
              <a:spcAft>
                <a:spcPts val="201"/>
              </a:spcAft>
              <a:buNone/>
            </a:pPr>
            <a:endParaRPr b="0" lang="lv-LV" sz="2200" spc="-1" strike="noStrike">
              <a:latin typeface="Arial"/>
            </a:endParaRPr>
          </a:p>
        </p:txBody>
      </p:sp>
      <p:sp>
        <p:nvSpPr>
          <p:cNvPr id="254" name="PlaceHolder 3"/>
          <p:cNvSpPr>
            <a:spLocks noGrp="1"/>
          </p:cNvSpPr>
          <p:nvPr>
            <p:ph/>
          </p:nvPr>
        </p:nvSpPr>
        <p:spPr>
          <a:xfrm>
            <a:off x="1024200" y="1826640"/>
            <a:ext cx="4754160" cy="4022640"/>
          </a:xfrm>
          <a:prstGeom prst="rect">
            <a:avLst/>
          </a:prstGeom>
          <a:noFill/>
          <a:ln w="0">
            <a:noFill/>
          </a:ln>
        </p:spPr>
        <p:txBody>
          <a:bodyPr lIns="45720" rIns="45720" tIns="0" bIns="0" anchor="t">
            <a:normAutofit fontScale="88000"/>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AWS – mākoņskaitļošanas pakalpojumu piegādātājs (EC2, EIP, VPC)</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 – pirmkoda kontrole, projekta darbi</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Terraform – infrastruktūras izveide</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Ansible – programmatūras instalācija uz izveidotajiem serveriem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Ubuntu – uzstādāmā OS, Linux paveids, 22.04 versija (t3.small)</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OpenSSH – atslēgu ģenerēšana SSH piekļuvei</a:t>
            </a:r>
            <a:endParaRPr b="0" lang="lv-LV" sz="2200" spc="-1" strike="noStrike">
              <a:latin typeface="Arial"/>
            </a:endParaRPr>
          </a:p>
          <a:p>
            <a:pPr>
              <a:lnSpc>
                <a:spcPct val="90000"/>
              </a:lnSpc>
              <a:spcBef>
                <a:spcPts val="1199"/>
              </a:spcBef>
              <a:spcAft>
                <a:spcPts val="201"/>
              </a:spcAft>
              <a:buNone/>
            </a:pPr>
            <a:endParaRPr b="0" lang="lv-LV" sz="2200" spc="-1" strike="noStrike">
              <a:latin typeface="Arial"/>
            </a:endParaRPr>
          </a:p>
        </p:txBody>
      </p:sp>
      <p:pic>
        <p:nvPicPr>
          <p:cNvPr id="255" name="Picture 9" descr="A picture containing text, clipart&#10;&#10;Description automatically generated"/>
          <p:cNvPicPr/>
          <p:nvPr/>
        </p:nvPicPr>
        <p:blipFill>
          <a:blip r:embed="rId1"/>
          <a:stretch/>
        </p:blipFill>
        <p:spPr>
          <a:xfrm>
            <a:off x="1104840" y="5901480"/>
            <a:ext cx="2634840" cy="630720"/>
          </a:xfrm>
          <a:prstGeom prst="rect">
            <a:avLst/>
          </a:prstGeom>
          <a:ln w="0">
            <a:noFill/>
          </a:ln>
        </p:spPr>
      </p:pic>
      <p:pic>
        <p:nvPicPr>
          <p:cNvPr id="256" name="Picture 11" descr="A picture containing text, clipart, vector graphics&#10;&#10;Description automatically generated"/>
          <p:cNvPicPr/>
          <p:nvPr/>
        </p:nvPicPr>
        <p:blipFill>
          <a:blip r:embed="rId2"/>
          <a:srcRect l="0" t="5609" r="0" b="18495"/>
          <a:stretch/>
        </p:blipFill>
        <p:spPr>
          <a:xfrm>
            <a:off x="3774960" y="5850720"/>
            <a:ext cx="2400480" cy="955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Izmantotie rīki un risinājumi</a:t>
            </a:r>
            <a:endParaRPr b="0" lang="lv-LV" sz="5000" spc="-1" strike="noStrike">
              <a:latin typeface="Arial"/>
            </a:endParaRPr>
          </a:p>
        </p:txBody>
      </p:sp>
      <p:sp>
        <p:nvSpPr>
          <p:cNvPr id="258" name="PlaceHolder 2"/>
          <p:cNvSpPr>
            <a:spLocks noGrp="1"/>
          </p:cNvSpPr>
          <p:nvPr>
            <p:ph/>
          </p:nvPr>
        </p:nvSpPr>
        <p:spPr>
          <a:xfrm>
            <a:off x="1024200" y="2084760"/>
            <a:ext cx="5180760" cy="4187160"/>
          </a:xfrm>
          <a:prstGeom prst="rect">
            <a:avLst/>
          </a:prstGeom>
          <a:noFill/>
          <a:ln w="0">
            <a:noFill/>
          </a:ln>
        </p:spPr>
        <p:txBody>
          <a:bodyPr lIns="45720" rIns="45720" tIns="0" bIns="0" anchor="t">
            <a:normAutofit fontScale="93000"/>
          </a:bodyPr>
          <a:p>
            <a:pPr marL="91440" indent="-91440">
              <a:lnSpc>
                <a:spcPct val="90000"/>
              </a:lnSpc>
              <a:spcBef>
                <a:spcPts val="1199"/>
              </a:spcBef>
              <a:spcAft>
                <a:spcPts val="201"/>
              </a:spcAft>
              <a:buClr>
                <a:srgbClr val="1cade4"/>
              </a:buClr>
              <a:buFont typeface="Tw Cen MT"/>
              <a:buChar char=" "/>
            </a:pPr>
            <a:r>
              <a:rPr b="0" lang="lv-LV" sz="2400" spc="-1" strike="noStrike">
                <a:solidFill>
                  <a:srgbClr val="000000"/>
                </a:solidFill>
                <a:latin typeface="Tw Cen MT"/>
              </a:rPr>
              <a:t>Ditas izstrādes un testa vide</a:t>
            </a:r>
            <a:endParaRPr b="0" lang="lv-LV" sz="2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Windows 10</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Visual Studio Code – teksta redaktors, darbs ar Git</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Tortoise Git – Git komandas no Windows Explorer</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Windows Terminal – SSH piekļuve izveidotajiem serveriem</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MWARE, VM ar Oracle Linux 8 (Mēģinājums izveidot terraform un aws darbināšanai Linux vidē)</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Ditas AWS konts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GitLab </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rPr>
              <a:t>MkDocs (tehnisko piezīmju krāšanai)</a:t>
            </a:r>
            <a:endParaRPr b="0" lang="lv-LV" sz="2000" spc="-1" strike="noStrike">
              <a:latin typeface="Arial"/>
            </a:endParaRPr>
          </a:p>
          <a:p>
            <a:pPr>
              <a:lnSpc>
                <a:spcPct val="90000"/>
              </a:lnSpc>
              <a:spcBef>
                <a:spcPts val="1199"/>
              </a:spcBef>
              <a:spcAft>
                <a:spcPts val="201"/>
              </a:spcAft>
              <a:buNone/>
            </a:pPr>
            <a:endParaRPr b="0" lang="lv-LV" sz="2000" spc="-1" strike="noStrike">
              <a:latin typeface="Arial"/>
            </a:endParaRPr>
          </a:p>
          <a:p>
            <a:pPr>
              <a:lnSpc>
                <a:spcPct val="90000"/>
              </a:lnSpc>
              <a:spcBef>
                <a:spcPts val="1199"/>
              </a:spcBef>
              <a:spcAft>
                <a:spcPts val="201"/>
              </a:spcAft>
              <a:buNone/>
            </a:pPr>
            <a:endParaRPr b="0" lang="lv-LV" sz="2000" spc="-1" strike="noStrike">
              <a:latin typeface="Arial"/>
            </a:endParaRPr>
          </a:p>
        </p:txBody>
      </p:sp>
      <p:sp>
        <p:nvSpPr>
          <p:cNvPr id="259" name="Content Placeholder 2"/>
          <p:cNvSpPr/>
          <p:nvPr/>
        </p:nvSpPr>
        <p:spPr>
          <a:xfrm>
            <a:off x="6205680" y="2084760"/>
            <a:ext cx="5180760" cy="2129760"/>
          </a:xfrm>
          <a:prstGeom prst="rect">
            <a:avLst/>
          </a:prstGeom>
          <a:noFill/>
          <a:ln w="0">
            <a:noFill/>
          </a:ln>
        </p:spPr>
        <p:style>
          <a:lnRef idx="0"/>
          <a:fillRef idx="0"/>
          <a:effectRef idx="0"/>
          <a:fontRef idx="minor"/>
        </p:style>
        <p:txBody>
          <a:bodyPr lIns="90000" rIns="90000" tIns="45000" bIns="45000" anchor="t">
            <a:normAutofit fontScale="67000"/>
          </a:bodyPr>
          <a:p>
            <a:pPr marL="91440" indent="-91440">
              <a:lnSpc>
                <a:spcPct val="90000"/>
              </a:lnSpc>
              <a:spcBef>
                <a:spcPts val="1199"/>
              </a:spcBef>
              <a:spcAft>
                <a:spcPts val="201"/>
              </a:spcAft>
              <a:buClr>
                <a:srgbClr val="1cade4"/>
              </a:buClr>
              <a:buFont typeface="Tw Cen MT"/>
              <a:buChar char=" "/>
            </a:pPr>
            <a:r>
              <a:rPr b="0" lang="lv-LV" sz="2400" spc="-1" strike="noStrike">
                <a:solidFill>
                  <a:srgbClr val="000000"/>
                </a:solidFill>
                <a:latin typeface="Tw Cen MT"/>
                <a:ea typeface="DejaVu Sans"/>
              </a:rPr>
              <a:t>Rolanda izstrādes un testa vide</a:t>
            </a:r>
            <a:endParaRPr b="0" lang="lv-LV" sz="24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Windows 11</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Ubuntu 22.04/18.04 LTS</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Visual Studio Code – terraform un ansible izstrāde ar tam paredzētajiem paplašinājumiem</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Windows Terminal</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Github Desktop</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Git bash / GUI</a:t>
            </a:r>
            <a:endParaRPr b="0" lang="lv-LV" sz="2000" spc="-1" strike="noStrike">
              <a:latin typeface="Arial"/>
            </a:endParaRPr>
          </a:p>
          <a:p>
            <a:pPr lvl="1" marL="265320" indent="-137160">
              <a:lnSpc>
                <a:spcPct val="90000"/>
              </a:lnSpc>
              <a:spcBef>
                <a:spcPts val="201"/>
              </a:spcBef>
              <a:spcAft>
                <a:spcPts val="400"/>
              </a:spcAft>
              <a:buClr>
                <a:srgbClr val="1cade4"/>
              </a:buClr>
              <a:buFont typeface="Wingdings 3" charset="2"/>
              <a:buChar char=""/>
            </a:pPr>
            <a:r>
              <a:rPr b="0" lang="lv-LV" sz="2000" spc="-1" strike="noStrike">
                <a:solidFill>
                  <a:srgbClr val="000000"/>
                </a:solidFill>
                <a:latin typeface="Tw Cen MT"/>
                <a:ea typeface="DejaVu Sans"/>
              </a:rPr>
              <a:t>AWS lu-vumc-devops konts</a:t>
            </a:r>
            <a:endParaRPr b="0" lang="lv-LV" sz="2000" spc="-1" strike="noStrike">
              <a:latin typeface="Arial"/>
            </a:endParaRPr>
          </a:p>
          <a:p>
            <a:pPr>
              <a:lnSpc>
                <a:spcPct val="90000"/>
              </a:lnSpc>
              <a:spcBef>
                <a:spcPts val="1001"/>
              </a:spcBef>
              <a:buNone/>
            </a:pPr>
            <a:endParaRPr b="0" lang="lv-LV" sz="2000" spc="-1" strike="noStrike">
              <a:latin typeface="Arial"/>
            </a:endParaRPr>
          </a:p>
          <a:p>
            <a:pPr>
              <a:lnSpc>
                <a:spcPct val="90000"/>
              </a:lnSpc>
              <a:spcBef>
                <a:spcPts val="1001"/>
              </a:spcBef>
              <a:buNone/>
            </a:pPr>
            <a:endParaRPr b="0" lang="lv-LV"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024200" y="585360"/>
            <a:ext cx="9719280" cy="1499040"/>
          </a:xfrm>
          <a:prstGeom prst="rect">
            <a:avLst/>
          </a:prstGeom>
          <a:noFill/>
          <a:ln w="0">
            <a:noFill/>
          </a:ln>
        </p:spPr>
        <p:txBody>
          <a:bodyPr lIns="90000" rIns="90000" tIns="45000" bIns="45000" anchor="ctr">
            <a:normAutofit fontScale="77000"/>
          </a:bodyPr>
          <a:p>
            <a:pPr>
              <a:lnSpc>
                <a:spcPct val="80000"/>
              </a:lnSpc>
              <a:buNone/>
            </a:pPr>
            <a:r>
              <a:rPr b="0" lang="lv-LV" sz="5000" spc="94" strike="noStrike" cap="all">
                <a:solidFill>
                  <a:srgbClr val="0d0d0d"/>
                </a:solidFill>
                <a:latin typeface="Tw Cen MT Condensed"/>
              </a:rPr>
              <a:t>Projektā izmantotās labās prakses un secinājumi </a:t>
            </a:r>
            <a:br/>
            <a:r>
              <a:rPr b="0" lang="lv-LV" sz="5000" spc="94" strike="noStrike" cap="all">
                <a:solidFill>
                  <a:srgbClr val="0d0d0d"/>
                </a:solidFill>
                <a:latin typeface="Tw Cen MT Condensed"/>
              </a:rPr>
              <a:t>Pirmkoda pārvaldība</a:t>
            </a:r>
            <a:endParaRPr b="0" lang="lv-LV" sz="5000" spc="-1" strike="noStrike">
              <a:latin typeface="Arial"/>
            </a:endParaRPr>
          </a:p>
        </p:txBody>
      </p:sp>
      <p:sp>
        <p:nvSpPr>
          <p:cNvPr id="261" name="PlaceHolder 2"/>
          <p:cNvSpPr>
            <a:spLocks noGrp="1"/>
          </p:cNvSpPr>
          <p:nvPr>
            <p:ph/>
          </p:nvPr>
        </p:nvSpPr>
        <p:spPr>
          <a:xfrm>
            <a:off x="1024200" y="2286000"/>
            <a:ext cx="9719280" cy="402264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Pirmkoda pārvaldība tika veikta Git, replicējot tās uz GitLab un GitHub attālinātajām repozitorijām</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Pirmkoda pārvaldībai tika veidoti zari, kas, pēc kolēģa veiktās koda pārskates) feature zari tika sapludināti ar development zaru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GitHub tika izveidotas wiki lapas, kas apraksta projekta mērķi, veidojamo infrastruktūru, zarošanas stratēģiju</a:t>
            </a: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024200" y="585360"/>
            <a:ext cx="9719280" cy="1499040"/>
          </a:xfrm>
          <a:prstGeom prst="rect">
            <a:avLst/>
          </a:prstGeom>
          <a:noFill/>
          <a:ln w="0">
            <a:noFill/>
          </a:ln>
        </p:spPr>
        <p:txBody>
          <a:bodyPr lIns="90000" rIns="90000" tIns="45000" bIns="45000" anchor="ctr">
            <a:normAutofit fontScale="77000"/>
          </a:bodyPr>
          <a:p>
            <a:pPr>
              <a:lnSpc>
                <a:spcPct val="80000"/>
              </a:lnSpc>
              <a:buNone/>
            </a:pPr>
            <a:r>
              <a:rPr b="0" lang="lv-LV" sz="5000" spc="94" strike="noStrike" cap="all">
                <a:solidFill>
                  <a:srgbClr val="0d0d0d"/>
                </a:solidFill>
                <a:latin typeface="Tw Cen MT Condensed"/>
              </a:rPr>
              <a:t>Projektā izmantotās labās prakses un secinājumi </a:t>
            </a:r>
            <a:br/>
            <a:r>
              <a:rPr b="0" lang="lv-LV" sz="5000" spc="94" strike="noStrike" cap="all">
                <a:solidFill>
                  <a:srgbClr val="0d0d0d"/>
                </a:solidFill>
                <a:latin typeface="Tw Cen MT Condensed"/>
              </a:rPr>
              <a:t>Komandas darba vadība</a:t>
            </a:r>
            <a:endParaRPr b="0" lang="lv-LV" sz="5000" spc="-1" strike="noStrike">
              <a:latin typeface="Arial"/>
            </a:endParaRPr>
          </a:p>
        </p:txBody>
      </p:sp>
      <p:sp>
        <p:nvSpPr>
          <p:cNvPr id="263" name="PlaceHolder 2"/>
          <p:cNvSpPr>
            <a:spLocks noGrp="1"/>
          </p:cNvSpPr>
          <p:nvPr>
            <p:ph/>
          </p:nvPr>
        </p:nvSpPr>
        <p:spPr>
          <a:xfrm>
            <a:off x="1024200" y="2286000"/>
            <a:ext cx="9719280" cy="4022640"/>
          </a:xfrm>
          <a:prstGeom prst="rect">
            <a:avLst/>
          </a:prstGeom>
          <a:noFill/>
          <a:ln w="0">
            <a:noFill/>
          </a:ln>
        </p:spPr>
        <p:txBody>
          <a:bodyPr lIns="45720" rIns="45720" tIns="45000" bIns="45000" anchor="t">
            <a:no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Darba noslodzes dēļ ne visi komandas biedri varēja pilnvērtīgi iesaistīties kopējos darbos, (ar šādu risku jārēķinās, un tas jāvada, uzstādot prasību prioritātes un mērķus, minimālo programmu)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Palīdzēja GitHub projects dashboard - kopējais darbu saraksts (paldies Pāvelam) , kuru izmantojām lai sadalītu darbus un atsekotu to statusu</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Agile un Devops ir iteratīvi procesi, tie vienmēr uzlabojas, un arī tika uzlaboti savstarpējā saziņā</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Vēlams savlaicīgi vienoties par naming conventions, jo pēcāk tos būs grūti labot</a:t>
            </a:r>
            <a:endParaRPr b="0" lang="lv-LV" sz="2200" spc="-1" strike="noStrike">
              <a:latin typeface="Arial"/>
            </a:endParaRPr>
          </a:p>
          <a:p>
            <a:pPr>
              <a:lnSpc>
                <a:spcPct val="100000"/>
              </a:lnSpc>
              <a:buNone/>
            </a:pPr>
            <a:endParaRPr b="0" lang="lv-LV" sz="2200" spc="-1" strike="noStrike">
              <a:latin typeface="Arial"/>
            </a:endParaRPr>
          </a:p>
          <a:p>
            <a:pPr>
              <a:lnSpc>
                <a:spcPct val="100000"/>
              </a:lnSpc>
              <a:buNone/>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024200" y="585360"/>
            <a:ext cx="9719280" cy="1499040"/>
          </a:xfrm>
          <a:prstGeom prst="rect">
            <a:avLst/>
          </a:prstGeom>
          <a:noFill/>
          <a:ln w="0">
            <a:noFill/>
          </a:ln>
        </p:spPr>
        <p:txBody>
          <a:bodyPr lIns="90000" rIns="90000" tIns="45000" bIns="45000" anchor="ctr">
            <a:normAutofit fontScale="76000"/>
          </a:bodyPr>
          <a:p>
            <a:pPr>
              <a:lnSpc>
                <a:spcPct val="80000"/>
              </a:lnSpc>
              <a:buNone/>
            </a:pPr>
            <a:r>
              <a:rPr b="0" lang="lv-LV" sz="5000" spc="94" strike="noStrike" cap="all">
                <a:solidFill>
                  <a:srgbClr val="0d0d0d"/>
                </a:solidFill>
                <a:latin typeface="Tw Cen MT Condensed"/>
              </a:rPr>
              <a:t>Projektā izmantotās labās prakses un secinājumi </a:t>
            </a:r>
            <a:br/>
            <a:r>
              <a:rPr b="0" lang="lv-LV" sz="5000" spc="94" strike="noStrike" cap="all">
                <a:solidFill>
                  <a:srgbClr val="0d0d0d"/>
                </a:solidFill>
                <a:latin typeface="Tw Cen MT Condensed"/>
              </a:rPr>
              <a:t>Infrastruktūra kā kods (IOC)</a:t>
            </a:r>
            <a:endParaRPr b="0" lang="lv-LV" sz="5000" spc="-1" strike="noStrike">
              <a:latin typeface="Arial"/>
            </a:endParaRPr>
          </a:p>
        </p:txBody>
      </p:sp>
      <p:sp>
        <p:nvSpPr>
          <p:cNvPr id="265" name="PlaceHolder 2"/>
          <p:cNvSpPr>
            <a:spLocks noGrp="1"/>
          </p:cNvSpPr>
          <p:nvPr>
            <p:ph/>
          </p:nvPr>
        </p:nvSpPr>
        <p:spPr>
          <a:xfrm>
            <a:off x="1024200" y="2286000"/>
            <a:ext cx="9719280" cy="4022640"/>
          </a:xfrm>
          <a:prstGeom prst="rect">
            <a:avLst/>
          </a:prstGeom>
          <a:noFill/>
          <a:ln w="0">
            <a:noFill/>
          </a:ln>
        </p:spPr>
        <p:txBody>
          <a:bodyPr lIns="45720" rIns="45720" tIns="45000" bIns="45000" anchor="t">
            <a:normAutofit/>
          </a:bodyPr>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Izmantotie rīki (Terraform un Ansible) ļauj elastīgi veidot infrastruktūru un šim nolūkam nepieciešamo informāciju glabāt pirmkoda pārvaldības sistēmās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Komandas, kas tiek izmantotas serveru instalēšanai, vēlams pirms tam pārbaudīt un tikai tad likt IOC skriptos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Svarīgi pievērst uzmanību Linux piekļuves tiesībām (ar kādu lietotāju tiek veikta instalācija, kādas tam ir piekļuves tiesības, kam jāizmanto sudo, kādas komandas ar sudo var veikt bez atkārtotas paroles ievadīšanas, failu un mapju </a:t>
            </a:r>
            <a:r>
              <a:rPr b="0" i="1" lang="lv-LV" sz="2200" spc="-1" strike="noStrike">
                <a:solidFill>
                  <a:srgbClr val="000000"/>
                </a:solidFill>
                <a:latin typeface="Tw Cen MT"/>
              </a:rPr>
              <a:t>permissions)</a:t>
            </a:r>
            <a:endParaRPr b="0" lang="lv-LV" sz="2200" spc="-1" strike="noStrike">
              <a:latin typeface="Arial"/>
            </a:endParaRPr>
          </a:p>
          <a:p>
            <a:pPr marL="91440" indent="-91440">
              <a:lnSpc>
                <a:spcPct val="90000"/>
              </a:lnSpc>
              <a:spcBef>
                <a:spcPts val="1199"/>
              </a:spcBef>
              <a:spcAft>
                <a:spcPts val="201"/>
              </a:spcAft>
              <a:buClr>
                <a:srgbClr val="1cade4"/>
              </a:buClr>
              <a:buFont typeface="Tw Cen MT"/>
              <a:buChar char=" "/>
            </a:pPr>
            <a:r>
              <a:rPr b="0" lang="lv-LV" sz="2200" spc="-1" strike="noStrike">
                <a:solidFill>
                  <a:srgbClr val="000000"/>
                </a:solidFill>
                <a:latin typeface="Tw Cen MT"/>
              </a:rPr>
              <a:t>SSH atslēgas (nesaputroties, tās var būt vairākas, netīšām neiekļaut pirmkodā) </a:t>
            </a:r>
            <a:endParaRPr b="0" lang="lv-LV" sz="2200" spc="-1" strike="noStrike">
              <a:latin typeface="Arial"/>
            </a:endParaRPr>
          </a:p>
          <a:p>
            <a:pPr>
              <a:lnSpc>
                <a:spcPct val="100000"/>
              </a:lnSpc>
              <a:buNone/>
            </a:pPr>
            <a:endParaRPr b="0" lang="lv-LV"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024200" y="585360"/>
            <a:ext cx="9719280" cy="1499040"/>
          </a:xfrm>
          <a:prstGeom prst="rect">
            <a:avLst/>
          </a:prstGeom>
          <a:noFill/>
          <a:ln w="0">
            <a:noFill/>
          </a:ln>
        </p:spPr>
        <p:txBody>
          <a:bodyPr lIns="0" rIns="0" tIns="0" bIns="0" anchor="ctr">
            <a:noAutofit/>
          </a:bodyPr>
          <a:p>
            <a:pPr>
              <a:lnSpc>
                <a:spcPct val="80000"/>
              </a:lnSpc>
              <a:buNone/>
            </a:pPr>
            <a:r>
              <a:rPr b="0" lang="lv-LV" sz="5000" spc="94" strike="noStrike" cap="all">
                <a:solidFill>
                  <a:srgbClr val="0d0d0d"/>
                </a:solidFill>
                <a:latin typeface="Tw Cen MT Condensed"/>
              </a:rPr>
              <a:t>Cassandra | Datu lejupielāde</a:t>
            </a:r>
            <a:endParaRPr b="0" lang="lv-LV" sz="5000" spc="-1" strike="noStrike">
              <a:latin typeface="Arial"/>
            </a:endParaRPr>
          </a:p>
        </p:txBody>
      </p:sp>
      <p:pic>
        <p:nvPicPr>
          <p:cNvPr id="267" name="Picture 4" descr=""/>
          <p:cNvPicPr/>
          <p:nvPr/>
        </p:nvPicPr>
        <p:blipFill>
          <a:blip r:embed="rId1"/>
          <a:stretch/>
        </p:blipFill>
        <p:spPr>
          <a:xfrm>
            <a:off x="91080" y="2647800"/>
            <a:ext cx="12009600" cy="1561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100</TotalTime>
  <Application>LibreOffice/7.2.6.2$Windows_X86_64 LibreOffice_project/b0ec3a565991f7569a5a7f5d24fed7f52653d754</Application>
  <AppVersion>15.0000</AppVersion>
  <Words>745</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2022-06-29T07:35:00Z</dcterms:created>
  <dc:creator>Dita Gabaliņa</dc:creator>
  <dc:description/>
  <dc:language>lv-LV</dc:language>
  <cp:lastModifiedBy/>
  <dcterms:modified xsi:type="dcterms:W3CDTF">2022-06-29T18:54:19Z</dcterms:modified>
  <cp:revision>10</cp:revision>
  <dc:subject/>
  <dc:title>Apache Cassandra darbināšanai nepieciešamās infrastruktūras izveide AWS mākonī</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Widescreen</vt:lpwstr>
  </property>
  <property fmtid="{D5CDD505-2E9C-101B-9397-08002B2CF9AE}" pid="4" name="Slides">
    <vt:i4>13</vt:i4>
  </property>
</Properties>
</file>