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3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lv-LV" sz="4400" b="0" strike="noStrike" spc="-1">
                <a:latin typeface="Arial"/>
              </a:rPr>
              <a:t>Klikšķiniet, lai pārvietotu slaidu</a:t>
            </a: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lv-LV" sz="2000" b="0" strike="noStrike" spc="-1">
                <a:latin typeface="Arial"/>
              </a:rPr>
              <a:t>Klikšķiniet, lai rediģētu piezīmju formātu</a:t>
            </a:r>
          </a:p>
        </p:txBody>
      </p:sp>
      <p:sp>
        <p:nvSpPr>
          <p:cNvPr id="2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lv-LV" sz="1400" b="0" strike="noStrike" spc="-1">
                <a:latin typeface="Times New Roman"/>
              </a:rPr>
              <a:t>&lt;galvene&gt;</a:t>
            </a:r>
          </a:p>
        </p:txBody>
      </p:sp>
      <p:sp>
        <p:nvSpPr>
          <p:cNvPr id="2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lv-LV" sz="1400" b="0" strike="noStrike" spc="-1">
                <a:latin typeface="Times New Roman"/>
              </a:rPr>
              <a:t>&lt;datums/laiks&gt;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lv-LV" sz="1400" b="0" strike="noStrike" spc="-1">
                <a:latin typeface="Times New Roman"/>
              </a:rPr>
              <a:t>&lt;kājene&gt;</a:t>
            </a:r>
          </a:p>
        </p:txBody>
      </p:sp>
      <p:sp>
        <p:nvSpPr>
          <p:cNvPr id="2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6EDE8F87-27CA-4135-8CDB-C5850A03910B}" type="slidenum">
              <a:rPr lang="lv-LV" sz="1400" b="0" strike="noStrike" spc="-1">
                <a:latin typeface="Times New Roman"/>
              </a:rPr>
              <a:t>‹#›</a:t>
            </a:fld>
            <a:endParaRPr lang="lv-LV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Partaisit ar https://app.diagrams.net/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lv-LV" sz="2000" b="0" strike="noStrike" spc="-1">
                <a:latin typeface="Arial"/>
              </a:rPr>
              <a:t>Tas jau ir zīmēts ar drawio (tā tas saucās agrāk) – ir iekš github</a:t>
            </a:r>
          </a:p>
        </p:txBody>
      </p:sp>
      <p:sp>
        <p:nvSpPr>
          <p:cNvPr id="37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3E2FE11-3704-4475-9C7A-020F90BA3FEC}" type="slidenum">
              <a:rPr lang="lv-LV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lv-LV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Sadalit divos slaidos, pec tam lielako fontu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Precizet AWS serivisus (EC2, EKS, ECS, kuri no tiem? )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Rikiem (TF, AWS konvizualizacijai pievienot ikonas</a:t>
            </a:r>
          </a:p>
        </p:txBody>
      </p:sp>
      <p:sp>
        <p:nvSpPr>
          <p:cNvPr id="37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84C5CFA-1B3E-4CA1-A2CF-7003F36BD6C3}" type="slidenum">
              <a:rPr lang="lv-LV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lv-LV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Sadalit divos slaidos, pec tam lielako fontu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Precizet AWS serivisus (EC2, EKS, ECS, kuri no tiem? )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2000" b="0" strike="noStrike" spc="-1">
                <a:latin typeface="Arial"/>
              </a:rPr>
              <a:t>Rikiem (TF, AWS konvizualizacijai pievienot ikonas</a:t>
            </a:r>
          </a:p>
        </p:txBody>
      </p:sp>
      <p:sp>
        <p:nvSpPr>
          <p:cNvPr id="37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B5B1F43-AB2B-4C65-8F30-19CE911F90FC}" type="slidenum">
              <a:rPr lang="lv-LV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lv-LV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lv-LV" sz="2000" b="0" strike="noStrike" spc="-1">
                <a:latin typeface="Arial"/>
              </a:rPr>
              <a:t>Diemžēl nepietika laika precīzam darbu aprakstam pēc Agile labajām praksēm visiem darbiem, bet tas būtu bijis svarīgi, ja komanda būtu lielāka. Visas detaļas bija iespējams dinamiski sarunāt Telegram čatā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lv-LV" sz="2000" b="0" strike="noStrike" spc="-1">
                <a:latin typeface="Arial"/>
              </a:rPr>
              <a:t>Šo var nerakstit – atzimejiet ka Agile un DevOps ir iterativi procesi un vienmer uzlabojas.</a:t>
            </a:r>
          </a:p>
        </p:txBody>
      </p:sp>
      <p:sp>
        <p:nvSpPr>
          <p:cNvPr id="38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367225B-5C31-498C-9778-DE41E95F3C3F}" type="slidenum">
              <a:rPr lang="lv-LV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lv-LV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lv-LV" sz="2000" b="0" strike="noStrike" spc="-1">
                <a:latin typeface="Arial"/>
              </a:rPr>
              <a:t>Prasas papildus slaids ar koda gabalu par kadu konkretu koda vienumu kurs attiecas uz Casandra </a:t>
            </a:r>
          </a:p>
        </p:txBody>
      </p:sp>
      <p:sp>
        <p:nvSpPr>
          <p:cNvPr id="38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0AFE0F8-62E3-4E23-9CA3-15B4FEE37DE3}" type="slidenum">
              <a:rPr lang="lv-LV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lv-LV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v-LV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v-LV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 9"/>
          <p:cNvSpPr/>
          <p:nvPr/>
        </p:nvSpPr>
        <p:spPr>
          <a:xfrm>
            <a:off x="0" y="0"/>
            <a:ext cx="12189960" cy="4569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5"/>
          <p:cNvSpPr/>
          <p:nvPr/>
        </p:nvSpPr>
        <p:spPr>
          <a:xfrm>
            <a:off x="0" y="0"/>
            <a:ext cx="12189960" cy="45698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lv-LV" sz="44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32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4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0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lv-LV" sz="44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32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4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0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lv-LV" sz="44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32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4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0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lv-LV" sz="18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1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18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Septītais struktūras līmenis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1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18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18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lv-LV" sz="18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32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4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0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lv-LV" sz="44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32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4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0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Rectangle 8"/>
          <p:cNvSpPr/>
          <p:nvPr/>
        </p:nvSpPr>
        <p:spPr>
          <a:xfrm>
            <a:off x="0" y="0"/>
            <a:ext cx="12189960" cy="4569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Oval 5"/>
          <p:cNvSpPr/>
          <p:nvPr/>
        </p:nvSpPr>
        <p:spPr>
          <a:xfrm>
            <a:off x="0" y="0"/>
            <a:ext cx="12189960" cy="45698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lv-LV" sz="4400" b="0" strike="noStrike" spc="-1">
                <a:latin typeface="Arial"/>
              </a:rPr>
              <a:t>Klikšķiniet, lai rediģētu virsraksta teksta formātu</a:t>
            </a: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3200" b="0" strike="noStrike" spc="-1">
                <a:latin typeface="Arial"/>
              </a:rPr>
              <a:t>Klikšķiniet, lai rediģētu struktūras skata formātu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800" b="0" strike="noStrike" spc="-1">
                <a:latin typeface="Arial"/>
              </a:rPr>
              <a:t>Otrais struktūras līmenis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400" b="0" strike="noStrike" spc="-1">
                <a:latin typeface="Arial"/>
              </a:rPr>
              <a:t>Trešais struktūras līmenis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v-LV" sz="2000" b="0" strike="noStrike" spc="-1">
                <a:latin typeface="Arial"/>
              </a:rPr>
              <a:t>Ceturtais struktūras līmenis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Piektais struktūras līmenis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Sestais struktūras līmenis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v-LV" sz="2000" b="0" strike="noStrike" spc="-1">
                <a:latin typeface="Arial"/>
              </a:rPr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69032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80000"/>
              </a:lnSpc>
              <a:buNone/>
            </a:pPr>
            <a:r>
              <a:rPr lang="lv-LV" sz="3200" b="0" strike="noStrike" cap="all" spc="185">
                <a:solidFill>
                  <a:srgbClr val="0D0D0D"/>
                </a:solidFill>
                <a:latin typeface="Tw Cen MT"/>
                <a:ea typeface="DejaVu Sans"/>
              </a:rPr>
              <a:t>Apache Cassandra darbināšanai nepieciešamās infrastruktūras izveide AWS mākonī</a:t>
            </a:r>
            <a:endParaRPr lang="lv-LV" sz="32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8610480" y="4960080"/>
            <a:ext cx="358092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lv-LV" sz="1200" b="0" strike="noStrike" spc="-1">
                <a:solidFill>
                  <a:srgbClr val="0D0D0D"/>
                </a:solidFill>
                <a:latin typeface="Tw Cen MT"/>
                <a:ea typeface="DejaVu Sans"/>
              </a:rPr>
              <a:t>D.Gabaliņa, R.Jankovskis</a:t>
            </a:r>
            <a:endParaRPr lang="lv-LV" sz="12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D0D0D"/>
                </a:solidFill>
                <a:latin typeface="Roboto"/>
                <a:ea typeface="DejaVu Sans"/>
              </a:rPr>
              <a:t>DEVOPS PAMATI IESĀCĒJIEM</a:t>
            </a:r>
            <a:endParaRPr lang="lv-LV" sz="12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lv-LV" sz="1200" b="1" strike="noStrike" spc="-1">
                <a:solidFill>
                  <a:srgbClr val="0D0D0D"/>
                </a:solidFill>
                <a:latin typeface="Roboto"/>
                <a:ea typeface="DejaVu Sans"/>
              </a:rPr>
              <a:t>2022.gada 4.jūlijs</a:t>
            </a:r>
            <a:endParaRPr lang="lv-LV" sz="12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D0D0D"/>
                </a:solidFill>
                <a:latin typeface="Roboto"/>
                <a:ea typeface="DejaVu Sans"/>
              </a:rPr>
              <a:t>https://github.com/DitaGabalina/devops_db_group</a:t>
            </a:r>
            <a:endParaRPr lang="lv-LV" sz="12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lv-LV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Cassandra | datu modelis </a:t>
            </a:r>
            <a:endParaRPr lang="lv-LV" sz="5000" b="0" strike="noStrike" spc="-1">
              <a:latin typeface="Arial"/>
            </a:endParaRPr>
          </a:p>
        </p:txBody>
      </p:sp>
      <p:pic>
        <p:nvPicPr>
          <p:cNvPr id="307" name="Picture 5"/>
          <p:cNvPicPr/>
          <p:nvPr/>
        </p:nvPicPr>
        <p:blipFill>
          <a:blip r:embed="rId2"/>
          <a:srcRect r="3732"/>
          <a:stretch/>
        </p:blipFill>
        <p:spPr>
          <a:xfrm>
            <a:off x="250560" y="1804680"/>
            <a:ext cx="11734560" cy="422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Cassandra | datu ielāde </a:t>
            </a:r>
            <a:endParaRPr lang="lv-LV" sz="5000" b="0" strike="noStrike" spc="-1">
              <a:latin typeface="Arial"/>
            </a:endParaRPr>
          </a:p>
        </p:txBody>
      </p:sp>
      <p:pic>
        <p:nvPicPr>
          <p:cNvPr id="309" name="Picture 5"/>
          <p:cNvPicPr/>
          <p:nvPr/>
        </p:nvPicPr>
        <p:blipFill>
          <a:blip r:embed="rId2"/>
          <a:stretch/>
        </p:blipFill>
        <p:spPr>
          <a:xfrm>
            <a:off x="113760" y="2628720"/>
            <a:ext cx="11962440" cy="159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Cassandra | Rezultāta pārbaude 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311" name="TextBox 5"/>
          <p:cNvSpPr/>
          <p:nvPr/>
        </p:nvSpPr>
        <p:spPr>
          <a:xfrm>
            <a:off x="1024200" y="2084760"/>
            <a:ext cx="6091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 * from ur.register_name_history;</a:t>
            </a:r>
            <a:endParaRPr lang="lv-LV" sz="1800" b="0" strike="noStrike" spc="-1">
              <a:latin typeface="Arial"/>
            </a:endParaRPr>
          </a:p>
        </p:txBody>
      </p:sp>
      <p:pic>
        <p:nvPicPr>
          <p:cNvPr id="312" name="Picture 7" descr="Text&#10;&#10;Description automatically generated"/>
          <p:cNvPicPr/>
          <p:nvPr/>
        </p:nvPicPr>
        <p:blipFill>
          <a:blip r:embed="rId2"/>
          <a:srcRect t="31781" b="27855"/>
          <a:stretch/>
        </p:blipFill>
        <p:spPr>
          <a:xfrm>
            <a:off x="349200" y="2855880"/>
            <a:ext cx="11491560" cy="276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0" y="273600"/>
            <a:ext cx="1219104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Terraform struktūra</a:t>
            </a:r>
            <a:endParaRPr lang="lv-LV" sz="4000" b="0" strike="noStrike" spc="-1">
              <a:latin typeface="Arial"/>
            </a:endParaRPr>
          </a:p>
        </p:txBody>
      </p:sp>
      <p:pic>
        <p:nvPicPr>
          <p:cNvPr id="314" name="Attēls 275"/>
          <p:cNvPicPr/>
          <p:nvPr/>
        </p:nvPicPr>
        <p:blipFill>
          <a:blip r:embed="rId2"/>
          <a:stretch/>
        </p:blipFill>
        <p:spPr>
          <a:xfrm>
            <a:off x="8538840" y="1260000"/>
            <a:ext cx="3652200" cy="5444640"/>
          </a:xfrm>
          <a:prstGeom prst="rect">
            <a:avLst/>
          </a:prstGeom>
          <a:ln w="0">
            <a:noFill/>
          </a:ln>
        </p:spPr>
      </p:pic>
      <p:sp>
        <p:nvSpPr>
          <p:cNvPr id="315" name="Taisnstūris 276"/>
          <p:cNvSpPr/>
          <p:nvPr/>
        </p:nvSpPr>
        <p:spPr>
          <a:xfrm>
            <a:off x="900000" y="1418040"/>
            <a:ext cx="7018920" cy="50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direktorija satur: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direktorijā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failus, kur definēti un sasaistīti visi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moduļi, zem /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direktorijas</a:t>
            </a:r>
            <a:endParaRPr lang="lv-LV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direktorija ir visi nepieciešamie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moduļi:</a:t>
            </a:r>
            <a:endParaRPr lang="lv-LV" sz="18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EC2 direktorija satur 2 moduļus - </a:t>
            </a: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apache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 </a:t>
            </a: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endParaRPr lang="lv-LV" sz="18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VPC modulis satur visu nepieciešamo  tīkla izveidei  iekš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aws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apache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 </a:t>
            </a: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moduļiem.</a:t>
            </a:r>
            <a:endParaRPr lang="lv-LV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assets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direktorijā tiek glabāts viss pārējais, kas nepieciešams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piemēram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atslēgas un skripti</a:t>
            </a:r>
            <a:endParaRPr lang="lv-LV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lv-LV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21914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400" b="0" strike="noStrike" spc="-1">
                <a:solidFill>
                  <a:srgbClr val="000000"/>
                </a:solidFill>
                <a:latin typeface="Arial"/>
              </a:rPr>
              <a:t>Terraform palaišana</a:t>
            </a:r>
            <a:endParaRPr lang="lv-LV" sz="4400" b="0" strike="noStrike" spc="-1">
              <a:latin typeface="Arial"/>
            </a:endParaRPr>
          </a:p>
        </p:txBody>
      </p:sp>
      <p:sp>
        <p:nvSpPr>
          <p:cNvPr id="317" name="Taisnstūris 280"/>
          <p:cNvSpPr/>
          <p:nvPr/>
        </p:nvSpPr>
        <p:spPr>
          <a:xfrm>
            <a:off x="720000" y="1620000"/>
            <a:ext cx="5038920" cy="23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Lai palaistu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nepieciešams atvērt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root</a:t>
            </a:r>
            <a:r>
              <a:rPr lang="lv-LV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direktorijā esošo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terraform.tfvars</a:t>
            </a:r>
            <a:r>
              <a:rPr lang="lv-LV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 nomainīt 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aws-private-key-location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uz ceļu kur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atrodās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jūsu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aws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privāto atslēgu un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aws-access-key-name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uz jūsu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aws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ģenerētā atslēgu pāra (</a:t>
            </a:r>
            <a:r>
              <a:rPr lang="lv-LV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lang="lv-LV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-pair)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nosaukumu</a:t>
            </a:r>
            <a:endParaRPr lang="lv-LV" sz="1800" b="0" strike="noStrike" spc="-1" dirty="0">
              <a:latin typeface="Arial"/>
            </a:endParaRPr>
          </a:p>
        </p:txBody>
      </p:sp>
      <p:sp>
        <p:nvSpPr>
          <p:cNvPr id="318" name="Taisnstūris 281"/>
          <p:cNvSpPr/>
          <p:nvPr/>
        </p:nvSpPr>
        <p:spPr>
          <a:xfrm>
            <a:off x="360720" y="3600000"/>
            <a:ext cx="5938920" cy="32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Papildus arī nepieciešams ģenerēt ssh atslēgas ansible master (privāto) un ansible host (publisko), kā arī ssh ielādēšanas skriptu</a:t>
            </a:r>
            <a:endParaRPr lang="lv-LV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Esot projekta root direktorijā to var izdarīt ar powershell komandām:</a:t>
            </a:r>
            <a:endParaRPr lang="lv-LV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mkdir .\terraform\assets\secrets | cd</a:t>
            </a:r>
            <a:endParaRPr lang="lv-LV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ssh-keygen -t rsa -N -q -f secret-key.pem -N '""'</a:t>
            </a:r>
            <a:endParaRPr lang="lv-LV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ren .\secret-key.pem.pub public-key.pub</a:t>
            </a:r>
            <a:endParaRPr lang="lv-LV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echo "#!/bin/bash" &gt;&gt; install-ssh_key.sh ; echo "echo '$(cat public-key.pub)' &gt;&gt; /home/ubuntu/.ssh/authorized_keys" &gt;&gt; install-ssh_key.sh</a:t>
            </a:r>
            <a:endParaRPr lang="lv-LV" sz="1400" b="0" strike="noStrike" spc="-1">
              <a:latin typeface="Arial"/>
            </a:endParaRPr>
          </a:p>
        </p:txBody>
      </p:sp>
      <p:pic>
        <p:nvPicPr>
          <p:cNvPr id="319" name="Attēls 318"/>
          <p:cNvPicPr/>
          <p:nvPr/>
        </p:nvPicPr>
        <p:blipFill>
          <a:blip r:embed="rId2"/>
          <a:stretch/>
        </p:blipFill>
        <p:spPr>
          <a:xfrm>
            <a:off x="6266520" y="1620000"/>
            <a:ext cx="5613120" cy="2159640"/>
          </a:xfrm>
          <a:prstGeom prst="rect">
            <a:avLst/>
          </a:prstGeom>
          <a:ln w="0">
            <a:noFill/>
          </a:ln>
        </p:spPr>
      </p:pic>
      <p:pic>
        <p:nvPicPr>
          <p:cNvPr id="320" name="Attēls 319"/>
          <p:cNvPicPr/>
          <p:nvPr/>
        </p:nvPicPr>
        <p:blipFill>
          <a:blip r:embed="rId3"/>
          <a:stretch/>
        </p:blipFill>
        <p:spPr>
          <a:xfrm>
            <a:off x="6660000" y="4431240"/>
            <a:ext cx="2637720" cy="222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21914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400" b="0" strike="noStrike" spc="-1">
                <a:solidFill>
                  <a:srgbClr val="000000"/>
                </a:solidFill>
                <a:latin typeface="Arial"/>
              </a:rPr>
              <a:t>Ansible uzstādīšana caur Terraform</a:t>
            </a:r>
            <a:br/>
            <a:r>
              <a:rPr lang="lv-LV" sz="2600" b="0" strike="noStrike" spc="-1">
                <a:solidFill>
                  <a:srgbClr val="000000"/>
                </a:solidFill>
                <a:latin typeface="Arial"/>
              </a:rPr>
              <a:t>(ansible hosts ģenerēšana)</a:t>
            </a:r>
            <a:endParaRPr lang="lv-LV" sz="2600" b="0" strike="noStrike" spc="-1">
              <a:latin typeface="Arial"/>
            </a:endParaRPr>
          </a:p>
        </p:txBody>
      </p:sp>
      <p:pic>
        <p:nvPicPr>
          <p:cNvPr id="322" name="Attēls 284"/>
          <p:cNvPicPr/>
          <p:nvPr/>
        </p:nvPicPr>
        <p:blipFill>
          <a:blip r:embed="rId2"/>
          <a:stretch/>
        </p:blipFill>
        <p:spPr>
          <a:xfrm>
            <a:off x="8972280" y="1348560"/>
            <a:ext cx="2518920" cy="2079720"/>
          </a:xfrm>
          <a:prstGeom prst="rect">
            <a:avLst/>
          </a:prstGeom>
          <a:ln w="0">
            <a:noFill/>
          </a:ln>
        </p:spPr>
      </p:pic>
      <p:sp>
        <p:nvSpPr>
          <p:cNvPr id="323" name="Taisnstūris 286"/>
          <p:cNvSpPr/>
          <p:nvPr/>
        </p:nvSpPr>
        <p:spPr>
          <a:xfrm>
            <a:off x="700200" y="3600000"/>
            <a:ext cx="5166000" cy="16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Iekš Terraform moduļa definējam lokālā faila resursu kurā tiek norādīts lai izvada privātās ip adreses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Privātās ip adreses tiek padotas uz </a:t>
            </a: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hosts.tpl </a:t>
            </a: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 pēc tā satura tiek izveidots fails – </a:t>
            </a: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hosts.cfg</a:t>
            </a:r>
            <a:endParaRPr lang="lv-LV" sz="1400" b="0" strike="noStrike" spc="-1">
              <a:latin typeface="Arial"/>
            </a:endParaRPr>
          </a:p>
        </p:txBody>
      </p:sp>
      <p:sp>
        <p:nvSpPr>
          <p:cNvPr id="324" name="Taisnstūris 287"/>
          <p:cNvSpPr/>
          <p:nvPr/>
        </p:nvSpPr>
        <p:spPr>
          <a:xfrm>
            <a:off x="180000" y="5725800"/>
            <a:ext cx="5578920" cy="93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Iespējams arī ģenerēt </a:t>
            </a:r>
            <a:r>
              <a:rPr lang="lv-LV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lai tiek aizsūtītas visas moduļu instanču adreses izmantojot “for loop”, automatizētai </a:t>
            </a:r>
            <a:r>
              <a:rPr lang="lv-LV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inventory</a:t>
            </a: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izveidei</a:t>
            </a:r>
            <a:endParaRPr lang="lv-LV" sz="1800" b="0" strike="noStrike" spc="-1">
              <a:latin typeface="Arial"/>
            </a:endParaRPr>
          </a:p>
        </p:txBody>
      </p:sp>
      <p:pic>
        <p:nvPicPr>
          <p:cNvPr id="325" name="Attēls 324"/>
          <p:cNvPicPr/>
          <p:nvPr/>
        </p:nvPicPr>
        <p:blipFill>
          <a:blip r:embed="rId3"/>
          <a:stretch/>
        </p:blipFill>
        <p:spPr>
          <a:xfrm>
            <a:off x="2220840" y="1416960"/>
            <a:ext cx="6238800" cy="2056680"/>
          </a:xfrm>
          <a:prstGeom prst="rect">
            <a:avLst/>
          </a:prstGeom>
          <a:ln w="0">
            <a:noFill/>
          </a:ln>
        </p:spPr>
      </p:pic>
      <p:pic>
        <p:nvPicPr>
          <p:cNvPr id="326" name="Attēls 325"/>
          <p:cNvPicPr/>
          <p:nvPr/>
        </p:nvPicPr>
        <p:blipFill>
          <a:blip r:embed="rId4"/>
          <a:stretch/>
        </p:blipFill>
        <p:spPr>
          <a:xfrm>
            <a:off x="6300000" y="3352320"/>
            <a:ext cx="4159080" cy="329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21914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Ansible uzstādīšana caur Terraform </a:t>
            </a:r>
            <a:br/>
            <a:r>
              <a:rPr lang="lv-LV" sz="2600" b="0" strike="noStrike" spc="-1">
                <a:solidFill>
                  <a:srgbClr val="000000"/>
                </a:solidFill>
                <a:latin typeface="Arial"/>
              </a:rPr>
              <a:t>(ansible master konfigurēšana)</a:t>
            </a:r>
            <a:endParaRPr lang="lv-LV" sz="2600" b="0" strike="noStrike" spc="-1">
              <a:latin typeface="Arial"/>
            </a:endParaRPr>
          </a:p>
        </p:txBody>
      </p:sp>
      <p:sp>
        <p:nvSpPr>
          <p:cNvPr id="328" name="Taisnstūris 291"/>
          <p:cNvSpPr/>
          <p:nvPr/>
        </p:nvSpPr>
        <p:spPr>
          <a:xfrm>
            <a:off x="4680000" y="1620000"/>
            <a:ext cx="359892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Provisioner File caur ssh nosūta privāto atslēgu uz ansible master, node pārvaldīšanai un ģenerēto ansible inventory – </a:t>
            </a: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hosts.cfg</a:t>
            </a:r>
            <a:endParaRPr lang="lv-LV" sz="1400" b="0" strike="noStrike" spc="-1">
              <a:latin typeface="Arial"/>
            </a:endParaRPr>
          </a:p>
        </p:txBody>
      </p:sp>
      <p:sp>
        <p:nvSpPr>
          <p:cNvPr id="329" name="Taisnstūris 292"/>
          <p:cNvSpPr/>
          <p:nvPr/>
        </p:nvSpPr>
        <p:spPr>
          <a:xfrm>
            <a:off x="492480" y="3737160"/>
            <a:ext cx="3976560" cy="21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Uz Ansible Master tiek uzstādītas pareizās tiesības privātajai ssh atslēgai, uzstādīts ansible, pareizi instalēts sagavaotais inventory fails.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Tad tiek klonēts repozitorijs un startēti sagatavotie playbooki</a:t>
            </a:r>
            <a:endParaRPr lang="lv-LV" sz="1800" b="0" strike="noStrike" spc="-1">
              <a:latin typeface="Arial"/>
            </a:endParaRPr>
          </a:p>
        </p:txBody>
      </p:sp>
      <p:pic>
        <p:nvPicPr>
          <p:cNvPr id="330" name="Grafika 2" descr="Badge 1 with solid fill"/>
          <p:cNvPicPr/>
          <p:nvPr/>
        </p:nvPicPr>
        <p:blipFill>
          <a:blip r:embed="rId2"/>
          <a:stretch/>
        </p:blipFill>
        <p:spPr>
          <a:xfrm>
            <a:off x="4019760" y="1883160"/>
            <a:ext cx="659520" cy="659520"/>
          </a:xfrm>
          <a:prstGeom prst="rect">
            <a:avLst/>
          </a:prstGeom>
          <a:ln w="0">
            <a:noFill/>
          </a:ln>
        </p:spPr>
      </p:pic>
      <p:pic>
        <p:nvPicPr>
          <p:cNvPr id="331" name="Grafika 4" descr="Badge with solid fill"/>
          <p:cNvPicPr/>
          <p:nvPr/>
        </p:nvPicPr>
        <p:blipFill>
          <a:blip r:embed="rId3"/>
          <a:stretch/>
        </p:blipFill>
        <p:spPr>
          <a:xfrm>
            <a:off x="-49680" y="4476960"/>
            <a:ext cx="657720" cy="657720"/>
          </a:xfrm>
          <a:prstGeom prst="rect">
            <a:avLst/>
          </a:prstGeom>
          <a:ln w="0">
            <a:noFill/>
          </a:ln>
        </p:spPr>
      </p:pic>
      <p:pic>
        <p:nvPicPr>
          <p:cNvPr id="332" name="Attēls 331"/>
          <p:cNvPicPr/>
          <p:nvPr/>
        </p:nvPicPr>
        <p:blipFill>
          <a:blip r:embed="rId4"/>
          <a:stretch/>
        </p:blipFill>
        <p:spPr>
          <a:xfrm>
            <a:off x="4547880" y="3611880"/>
            <a:ext cx="7151760" cy="3047760"/>
          </a:xfrm>
          <a:prstGeom prst="rect">
            <a:avLst/>
          </a:prstGeom>
          <a:ln w="0">
            <a:noFill/>
          </a:ln>
        </p:spPr>
      </p:pic>
      <p:pic>
        <p:nvPicPr>
          <p:cNvPr id="333" name="Attēls 290"/>
          <p:cNvPicPr/>
          <p:nvPr/>
        </p:nvPicPr>
        <p:blipFill>
          <a:blip r:embed="rId5"/>
          <a:stretch/>
        </p:blipFill>
        <p:spPr>
          <a:xfrm>
            <a:off x="8556480" y="1080000"/>
            <a:ext cx="314244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21914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 dirty="0" err="1">
                <a:solidFill>
                  <a:srgbClr val="000000"/>
                </a:solidFill>
                <a:latin typeface="Arial"/>
              </a:rPr>
              <a:t>Ansible</a:t>
            </a:r>
            <a:r>
              <a:rPr lang="lv-LV" sz="4000" b="0" strike="noStrike" spc="-1" dirty="0">
                <a:solidFill>
                  <a:srgbClr val="000000"/>
                </a:solidFill>
                <a:latin typeface="Arial"/>
              </a:rPr>
              <a:t> uzstādīšana caur </a:t>
            </a:r>
            <a:r>
              <a:rPr lang="lv-LV" sz="4000" b="0" strike="noStrike" spc="-1" dirty="0" err="1">
                <a:solidFill>
                  <a:srgbClr val="000000"/>
                </a:solidFill>
                <a:latin typeface="Arial"/>
              </a:rPr>
              <a:t>Terraform</a:t>
            </a:r>
            <a:r>
              <a:rPr lang="lv-LV" sz="4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lv-LV" sz="2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lv-LV" sz="2600" b="0" strike="noStrike" spc="-1" dirty="0" err="1">
                <a:solidFill>
                  <a:srgbClr val="000000"/>
                </a:solidFill>
                <a:latin typeface="Arial"/>
              </a:rPr>
              <a:t>ansible</a:t>
            </a:r>
            <a:r>
              <a:rPr lang="lv-LV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v-LV" sz="2600" b="0" strike="noStrike" spc="-1" dirty="0" err="1">
                <a:solidFill>
                  <a:srgbClr val="000000"/>
                </a:solidFill>
                <a:latin typeface="Arial"/>
              </a:rPr>
              <a:t>master</a:t>
            </a:r>
            <a:r>
              <a:rPr lang="lv-LV" sz="2600" b="0" strike="noStrike" spc="-1" dirty="0">
                <a:solidFill>
                  <a:srgbClr val="000000"/>
                </a:solidFill>
                <a:latin typeface="Arial"/>
              </a:rPr>
              <a:t> konfigurēšana)</a:t>
            </a:r>
            <a:endParaRPr lang="lv-LV" sz="2600" b="0" strike="noStrike" spc="-1" dirty="0">
              <a:latin typeface="Arial"/>
            </a:endParaRPr>
          </a:p>
        </p:txBody>
      </p:sp>
      <p:sp>
        <p:nvSpPr>
          <p:cNvPr id="335" name="Taisnstūris 2"/>
          <p:cNvSpPr/>
          <p:nvPr/>
        </p:nvSpPr>
        <p:spPr>
          <a:xfrm>
            <a:off x="4680000" y="1620000"/>
            <a:ext cx="359892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Provisioner File caur ssh nosūta privāto atslēgu uz ansible master, node pārvaldīšanai un ģenerēto ansible inventory – </a:t>
            </a: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hosts.cfg</a:t>
            </a:r>
            <a:endParaRPr lang="lv-LV" sz="1400" b="0" strike="noStrike" spc="-1">
              <a:latin typeface="Arial"/>
            </a:endParaRPr>
          </a:p>
        </p:txBody>
      </p:sp>
      <p:sp>
        <p:nvSpPr>
          <p:cNvPr id="336" name="Taisnstūris 3"/>
          <p:cNvSpPr/>
          <p:nvPr/>
        </p:nvSpPr>
        <p:spPr>
          <a:xfrm>
            <a:off x="492480" y="3737160"/>
            <a:ext cx="3976560" cy="21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Uz Ansible Master tiek uzstādītas pareizās tiesības privātajai ssh atslēgai, uzstādīts ansible, pareizi instalēts sagavaotais inventory fails.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Tad tiek klonēts repozitorijs un startēti sagatavotie playbooki</a:t>
            </a:r>
            <a:endParaRPr lang="lv-LV" sz="1800" b="0" strike="noStrike" spc="-1">
              <a:latin typeface="Arial"/>
            </a:endParaRPr>
          </a:p>
        </p:txBody>
      </p:sp>
      <p:pic>
        <p:nvPicPr>
          <p:cNvPr id="337" name="Grafika 1" descr="Badge 1 with solid fill"/>
          <p:cNvPicPr/>
          <p:nvPr/>
        </p:nvPicPr>
        <p:blipFill>
          <a:blip r:embed="rId2"/>
          <a:stretch/>
        </p:blipFill>
        <p:spPr>
          <a:xfrm>
            <a:off x="4019760" y="1883160"/>
            <a:ext cx="659520" cy="659520"/>
          </a:xfrm>
          <a:prstGeom prst="rect">
            <a:avLst/>
          </a:prstGeom>
          <a:ln w="0">
            <a:noFill/>
          </a:ln>
        </p:spPr>
      </p:pic>
      <p:pic>
        <p:nvPicPr>
          <p:cNvPr id="338" name="Grafika 3" descr="Badge with solid fill"/>
          <p:cNvPicPr/>
          <p:nvPr/>
        </p:nvPicPr>
        <p:blipFill>
          <a:blip r:embed="rId3"/>
          <a:stretch/>
        </p:blipFill>
        <p:spPr>
          <a:xfrm>
            <a:off x="-49680" y="4476960"/>
            <a:ext cx="657720" cy="657720"/>
          </a:xfrm>
          <a:prstGeom prst="rect">
            <a:avLst/>
          </a:prstGeom>
          <a:ln w="0">
            <a:noFill/>
          </a:ln>
        </p:spPr>
      </p:pic>
      <p:pic>
        <p:nvPicPr>
          <p:cNvPr id="339" name="Attēls 338"/>
          <p:cNvPicPr/>
          <p:nvPr/>
        </p:nvPicPr>
        <p:blipFill>
          <a:blip r:embed="rId4"/>
          <a:stretch/>
        </p:blipFill>
        <p:spPr>
          <a:xfrm>
            <a:off x="4547880" y="3611880"/>
            <a:ext cx="7151760" cy="3047760"/>
          </a:xfrm>
          <a:prstGeom prst="rect">
            <a:avLst/>
          </a:prstGeom>
          <a:ln w="0">
            <a:noFill/>
          </a:ln>
        </p:spPr>
      </p:pic>
      <p:pic>
        <p:nvPicPr>
          <p:cNvPr id="340" name="Attēls 1"/>
          <p:cNvPicPr/>
          <p:nvPr/>
        </p:nvPicPr>
        <p:blipFill>
          <a:blip r:embed="rId5"/>
          <a:stretch/>
        </p:blipFill>
        <p:spPr>
          <a:xfrm>
            <a:off x="8556480" y="1080000"/>
            <a:ext cx="314244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21914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 dirty="0" err="1">
                <a:solidFill>
                  <a:srgbClr val="000000"/>
                </a:solidFill>
                <a:latin typeface="Arial"/>
              </a:rPr>
              <a:t>Ansible</a:t>
            </a:r>
            <a:r>
              <a:rPr lang="lv-LV" sz="4000" b="0" strike="noStrike" spc="-1" dirty="0">
                <a:solidFill>
                  <a:srgbClr val="000000"/>
                </a:solidFill>
                <a:latin typeface="Arial"/>
              </a:rPr>
              <a:t> uzstādīšana caur </a:t>
            </a:r>
            <a:r>
              <a:rPr lang="lv-LV" sz="4000" b="0" strike="noStrike" spc="-1" dirty="0" err="1">
                <a:solidFill>
                  <a:srgbClr val="000000"/>
                </a:solidFill>
                <a:latin typeface="Arial"/>
              </a:rPr>
              <a:t>Terraform</a:t>
            </a:r>
            <a:r>
              <a:rPr lang="lv-LV" sz="4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lv-LV" sz="2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lv-LV" sz="2600" b="0" strike="noStrike" spc="-1" dirty="0" err="1">
                <a:solidFill>
                  <a:srgbClr val="000000"/>
                </a:solidFill>
                <a:latin typeface="Arial"/>
              </a:rPr>
              <a:t>ansible</a:t>
            </a:r>
            <a:r>
              <a:rPr lang="lv-LV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v-LV" sz="2600" b="0" strike="noStrike" spc="-1" dirty="0" err="1">
                <a:solidFill>
                  <a:srgbClr val="000000"/>
                </a:solidFill>
                <a:latin typeface="Arial"/>
              </a:rPr>
              <a:t>host</a:t>
            </a:r>
            <a:r>
              <a:rPr lang="lv-LV" sz="2600" b="0" strike="noStrike" spc="-1" dirty="0">
                <a:solidFill>
                  <a:srgbClr val="000000"/>
                </a:solidFill>
                <a:latin typeface="Arial"/>
              </a:rPr>
              <a:t> konfigurēšana)</a:t>
            </a:r>
            <a:endParaRPr lang="lv-LV" sz="2600" b="0" strike="noStrike" spc="-1" dirty="0">
              <a:latin typeface="Arial"/>
            </a:endParaRPr>
          </a:p>
        </p:txBody>
      </p:sp>
      <p:sp>
        <p:nvSpPr>
          <p:cNvPr id="342" name="Taisnstūris 295"/>
          <p:cNvSpPr/>
          <p:nvPr/>
        </p:nvSpPr>
        <p:spPr>
          <a:xfrm>
            <a:off x="515880" y="2125800"/>
            <a:ext cx="308916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Izmantojot user-data komandu tiek palaists sagatavots skripts kas uzkopē publisko atslēgu pie authorized keys.</a:t>
            </a:r>
            <a:endParaRPr lang="lv-LV" sz="1800" b="0" strike="noStrike" spc="-1">
              <a:latin typeface="Arial"/>
            </a:endParaRPr>
          </a:p>
        </p:txBody>
      </p:sp>
      <p:pic>
        <p:nvPicPr>
          <p:cNvPr id="343" name="Attēls 342"/>
          <p:cNvPicPr/>
          <p:nvPr/>
        </p:nvPicPr>
        <p:blipFill>
          <a:blip r:embed="rId2"/>
          <a:stretch/>
        </p:blipFill>
        <p:spPr>
          <a:xfrm>
            <a:off x="4140000" y="1980000"/>
            <a:ext cx="7035840" cy="3059640"/>
          </a:xfrm>
          <a:prstGeom prst="rect">
            <a:avLst/>
          </a:prstGeom>
          <a:ln w="0">
            <a:noFill/>
          </a:ln>
        </p:spPr>
      </p:pic>
      <p:sp>
        <p:nvSpPr>
          <p:cNvPr id="344" name="Taisnstūris 343"/>
          <p:cNvSpPr/>
          <p:nvPr/>
        </p:nvSpPr>
        <p:spPr>
          <a:xfrm>
            <a:off x="0" y="6120000"/>
            <a:ext cx="1219200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v-LV" sz="1800" b="0" strike="noStrike" spc="-1" dirty="0">
                <a:latin typeface="Arial"/>
              </a:rPr>
              <a:t>* Šajā scenārijā </a:t>
            </a:r>
            <a:r>
              <a:rPr lang="lv-LV" sz="1800" b="0" strike="noStrike" spc="-1" dirty="0" err="1">
                <a:latin typeface="Arial"/>
              </a:rPr>
              <a:t>remote-exec</a:t>
            </a:r>
            <a:r>
              <a:rPr lang="lv-LV" sz="1800" b="0" strike="noStrike" spc="-1" dirty="0">
                <a:latin typeface="Arial"/>
              </a:rPr>
              <a:t> un </a:t>
            </a:r>
            <a:r>
              <a:rPr lang="lv-LV" sz="1800" b="0" strike="noStrike" spc="-1" dirty="0" err="1">
                <a:latin typeface="Arial"/>
              </a:rPr>
              <a:t>file</a:t>
            </a:r>
            <a:r>
              <a:rPr lang="lv-LV" sz="1800" b="0" strike="noStrike" spc="-1" dirty="0">
                <a:latin typeface="Arial"/>
              </a:rPr>
              <a:t> </a:t>
            </a:r>
            <a:r>
              <a:rPr lang="lv-LV" sz="1800" b="0" strike="noStrike" spc="-1" dirty="0" err="1">
                <a:latin typeface="Arial"/>
              </a:rPr>
              <a:t>provideris</a:t>
            </a:r>
            <a:r>
              <a:rPr lang="lv-LV" sz="1800" b="0" strike="noStrike" spc="-1" dirty="0">
                <a:latin typeface="Arial"/>
              </a:rPr>
              <a:t> nav pieļaujams, kā </a:t>
            </a:r>
            <a:r>
              <a:rPr lang="lv-LV" sz="1800" b="0" strike="noStrike" spc="-1" dirty="0" err="1">
                <a:latin typeface="Arial"/>
              </a:rPr>
              <a:t>ansible</a:t>
            </a:r>
            <a:r>
              <a:rPr lang="lv-LV" sz="1800" b="0" strike="noStrike" spc="-1" dirty="0">
                <a:latin typeface="Arial"/>
              </a:rPr>
              <a:t> </a:t>
            </a:r>
            <a:r>
              <a:rPr lang="lv-LV" sz="1800" b="0" strike="noStrike" spc="-1" dirty="0" err="1">
                <a:latin typeface="Arial"/>
              </a:rPr>
              <a:t>master</a:t>
            </a:r>
            <a:r>
              <a:rPr lang="lv-LV" sz="1800" b="0" strike="noStrike" spc="-1" dirty="0">
                <a:latin typeface="Arial"/>
              </a:rPr>
              <a:t>, jo instances </a:t>
            </a:r>
            <a:r>
              <a:rPr lang="lv-LV" sz="1800" b="0" strike="noStrike" spc="-1" dirty="0" err="1">
                <a:latin typeface="Arial"/>
              </a:rPr>
              <a:t>atrodās</a:t>
            </a:r>
            <a:r>
              <a:rPr lang="lv-LV" sz="1800" b="0" strike="noStrike" spc="-1" dirty="0">
                <a:latin typeface="Arial"/>
              </a:rPr>
              <a:t> privātā tīklā un tām pa tiešo nevar pieslēgties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0" y="36360"/>
            <a:ext cx="12191400" cy="161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Instanču uzstādīšana un konfigurēšana caur Ansible</a:t>
            </a:r>
            <a:br/>
            <a:r>
              <a:rPr lang="lv-LV" sz="2600" b="0" strike="noStrike" spc="-1">
                <a:solidFill>
                  <a:srgbClr val="000000"/>
                </a:solidFill>
                <a:latin typeface="Arial"/>
              </a:rPr>
              <a:t>(ansible master Apache2 un php uzstādīšana)</a:t>
            </a:r>
            <a:endParaRPr lang="lv-LV" sz="2600" b="0" strike="noStrike" spc="-1">
              <a:latin typeface="Arial"/>
            </a:endParaRPr>
          </a:p>
        </p:txBody>
      </p:sp>
      <p:pic>
        <p:nvPicPr>
          <p:cNvPr id="346" name="Attēls 297"/>
          <p:cNvPicPr/>
          <p:nvPr/>
        </p:nvPicPr>
        <p:blipFill>
          <a:blip r:embed="rId2"/>
          <a:stretch/>
        </p:blipFill>
        <p:spPr>
          <a:xfrm>
            <a:off x="7076880" y="1654200"/>
            <a:ext cx="4394520" cy="4802040"/>
          </a:xfrm>
          <a:prstGeom prst="rect">
            <a:avLst/>
          </a:prstGeom>
          <a:ln w="0">
            <a:noFill/>
          </a:ln>
        </p:spPr>
      </p:pic>
      <p:sp>
        <p:nvSpPr>
          <p:cNvPr id="347" name="Taisnstūris 298"/>
          <p:cNvSpPr/>
          <p:nvPr/>
        </p:nvSpPr>
        <p:spPr>
          <a:xfrm>
            <a:off x="720000" y="1654200"/>
            <a:ext cx="62233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Norādīts hosts – localhost, lai izpildītos uz ansible master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Uzstāda apache2 un php uz master node</a:t>
            </a:r>
            <a:endParaRPr lang="lv-LV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Mērķis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t">
            <a:normAutofit fontScale="99000"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Praktiski izmēģināt kursā apgūtos rīkus scenārijā, kāds tiešā veidā netika mācīts 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Veidojamais risinājums</a:t>
            </a:r>
            <a:endParaRPr lang="lv-LV" sz="2200" b="0" strike="noStrike" spc="-1" dirty="0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Minimālā programma</a:t>
            </a:r>
            <a:endParaRPr lang="lv-LV" sz="2000" b="0" strike="noStrike" spc="-1" dirty="0">
              <a:latin typeface="Arial"/>
            </a:endParaRPr>
          </a:p>
          <a:p>
            <a:pPr marL="448200" lvl="2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Izveidot infrastruktūras risinājumu, kas uzstāda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standartprogrammatūru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, piestartē datu bāzi un ielādē tajā datus no kāda atvērto datu avota</a:t>
            </a:r>
            <a:endParaRPr lang="lv-LV" sz="1800" b="0" strike="noStrike" spc="-1" dirty="0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Jauki ja būtu («</a:t>
            </a: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could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have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» prioritāte)</a:t>
            </a:r>
            <a:endParaRPr lang="lv-LV" sz="2000" b="0" strike="noStrike" spc="-1" dirty="0">
              <a:latin typeface="Arial"/>
            </a:endParaRPr>
          </a:p>
          <a:p>
            <a:pPr marL="448200" lvl="2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Apakštīkls, nodalot publisko piekļuvi un privātā tīklā – datu bāzes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nodes</a:t>
            </a:r>
            <a:endParaRPr lang="lv-LV" sz="1800" b="0" strike="noStrike" spc="-1" dirty="0">
              <a:latin typeface="Arial"/>
            </a:endParaRPr>
          </a:p>
          <a:p>
            <a:pPr marL="448200" lvl="2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Datu bāzes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nodes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apvienotas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klāsterī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un spēj izkliedēt datus ar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Gossip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protokolu</a:t>
            </a:r>
            <a:endParaRPr lang="lv-LV" sz="1800" b="0" strike="noStrike" spc="-1" dirty="0">
              <a:latin typeface="Arial"/>
            </a:endParaRPr>
          </a:p>
          <a:p>
            <a:pPr marL="448200" lvl="2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Iegūtie dati tiek atrādīti lietotājam, izmantojot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web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serveri</a:t>
            </a:r>
            <a:endParaRPr lang="lv-LV" sz="1800" b="0" strike="noStrike" spc="-1" dirty="0">
              <a:latin typeface="Arial"/>
            </a:endParaRPr>
          </a:p>
          <a:p>
            <a:pPr marL="448200" lvl="2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Piesaistīt AWS publiskās IP adreses, lai tās nemainās pēc serveru pārstartēšanas vai infrastruktūras pārbūves</a:t>
            </a:r>
            <a:endParaRPr lang="lv-LV" sz="1800" b="0" strike="noStrike" spc="-1" dirty="0">
              <a:latin typeface="Arial"/>
            </a:endParaRPr>
          </a:p>
          <a:p>
            <a:pPr marL="448200" lvl="2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Izmēģināt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GitLab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Runner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/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Github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actions</a:t>
            </a:r>
            <a:endParaRPr lang="lv-LV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0" y="50760"/>
            <a:ext cx="12191400" cy="158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Instanču uzstādīšana un konfigurēšana caur Ansible</a:t>
            </a:r>
            <a:br/>
            <a:r>
              <a:rPr lang="lv-LV" sz="2400" b="0" strike="noStrike" spc="-1">
                <a:solidFill>
                  <a:srgbClr val="000000"/>
                </a:solidFill>
                <a:latin typeface="Arial"/>
              </a:rPr>
              <a:t>(ansible node Apache Cassandra uzstādīšana ar dependencies un java test)</a:t>
            </a:r>
            <a:endParaRPr lang="lv-LV" sz="2400" b="0" strike="noStrike" spc="-1">
              <a:latin typeface="Arial"/>
            </a:endParaRPr>
          </a:p>
        </p:txBody>
      </p:sp>
      <p:pic>
        <p:nvPicPr>
          <p:cNvPr id="349" name="Attēls 300"/>
          <p:cNvPicPr/>
          <p:nvPr/>
        </p:nvPicPr>
        <p:blipFill>
          <a:blip r:embed="rId2"/>
          <a:stretch/>
        </p:blipFill>
        <p:spPr>
          <a:xfrm>
            <a:off x="3419640" y="1980000"/>
            <a:ext cx="4104720" cy="3352680"/>
          </a:xfrm>
          <a:prstGeom prst="rect">
            <a:avLst/>
          </a:prstGeom>
          <a:ln w="0">
            <a:noFill/>
          </a:ln>
        </p:spPr>
      </p:pic>
      <p:pic>
        <p:nvPicPr>
          <p:cNvPr id="350" name="Attēls 301"/>
          <p:cNvPicPr/>
          <p:nvPr/>
        </p:nvPicPr>
        <p:blipFill>
          <a:blip r:embed="rId3"/>
          <a:stretch/>
        </p:blipFill>
        <p:spPr>
          <a:xfrm>
            <a:off x="7644600" y="1980000"/>
            <a:ext cx="4225320" cy="3352680"/>
          </a:xfrm>
          <a:prstGeom prst="rect">
            <a:avLst/>
          </a:prstGeom>
          <a:ln w="0">
            <a:noFill/>
          </a:ln>
        </p:spPr>
      </p:pic>
      <p:sp>
        <p:nvSpPr>
          <p:cNvPr id="351" name="Taisnstūris 302"/>
          <p:cNvSpPr/>
          <p:nvPr/>
        </p:nvSpPr>
        <p:spPr>
          <a:xfrm>
            <a:off x="720000" y="1980000"/>
            <a:ext cx="2698920" cy="264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uzstāda nepieciešamās apt pakas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instalē php atslēgas priekš Cassandra repozitorija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uzstāda Cassandru</a:t>
            </a:r>
            <a:endParaRPr lang="lv-LV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iestata env mainīgo </a:t>
            </a:r>
            <a:r>
              <a:rPr lang="lv-LV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JAVA_HOME </a:t>
            </a:r>
            <a:r>
              <a:rPr lang="lv-LV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 to pārbauda</a:t>
            </a:r>
            <a:endParaRPr lang="lv-LV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0" y="50760"/>
            <a:ext cx="12191400" cy="158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Instanču uzstādīšana un konfigurēšana caur Ansible</a:t>
            </a:r>
            <a:br/>
            <a:r>
              <a:rPr lang="lv-LV" sz="2400" b="0" strike="noStrike" spc="-1">
                <a:solidFill>
                  <a:srgbClr val="000000"/>
                </a:solidFill>
                <a:latin typeface="Arial"/>
              </a:rPr>
              <a:t>(ansible datu lejupielāde un imports iekš main node)</a:t>
            </a:r>
            <a:endParaRPr lang="lv-LV" sz="2400" b="0" strike="noStrike" spc="-1">
              <a:latin typeface="Arial"/>
            </a:endParaRPr>
          </a:p>
        </p:txBody>
      </p:sp>
      <p:pic>
        <p:nvPicPr>
          <p:cNvPr id="353" name="Attēls 304"/>
          <p:cNvPicPr/>
          <p:nvPr/>
        </p:nvPicPr>
        <p:blipFill>
          <a:blip r:embed="rId2"/>
          <a:stretch/>
        </p:blipFill>
        <p:spPr>
          <a:xfrm>
            <a:off x="4140000" y="1980000"/>
            <a:ext cx="7631280" cy="4336560"/>
          </a:xfrm>
          <a:prstGeom prst="rect">
            <a:avLst/>
          </a:prstGeom>
          <a:ln w="0">
            <a:noFill/>
          </a:ln>
        </p:spPr>
      </p:pic>
      <p:sp>
        <p:nvSpPr>
          <p:cNvPr id="354" name="Taisnstūris 305"/>
          <p:cNvSpPr/>
          <p:nvPr/>
        </p:nvSpPr>
        <p:spPr>
          <a:xfrm>
            <a:off x="539999" y="1980000"/>
            <a:ext cx="3506899" cy="21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Izveido direktoriju datu saglabāšanai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Lejupielādē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repo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uz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lejupielādētajiem datiem palaiž sagatavotos skriptus datu lejupielādei un importēšanai</a:t>
            </a:r>
            <a:endParaRPr lang="lv-LV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0" y="50760"/>
            <a:ext cx="12191400" cy="158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Instanču uzstādīšana un konfigurēšana caur Ansible</a:t>
            </a:r>
            <a:br/>
            <a:r>
              <a:rPr lang="lv-LV" sz="2400" b="0" strike="noStrike" spc="-1">
                <a:solidFill>
                  <a:srgbClr val="000000"/>
                </a:solidFill>
                <a:latin typeface="Arial"/>
              </a:rPr>
              <a:t>(ansible Cassandra node cluster izveide)</a:t>
            </a:r>
            <a:endParaRPr lang="lv-LV" sz="2400" b="0" strike="noStrike" spc="-1">
              <a:latin typeface="Arial"/>
            </a:endParaRPr>
          </a:p>
        </p:txBody>
      </p:sp>
      <p:sp>
        <p:nvSpPr>
          <p:cNvPr id="356" name="Taisnstūris 1"/>
          <p:cNvSpPr/>
          <p:nvPr/>
        </p:nvSpPr>
        <p:spPr>
          <a:xfrm>
            <a:off x="695880" y="1612080"/>
            <a:ext cx="4319640" cy="30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Ielasa galvenās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adresi uz mainīgo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seeds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Aizstāj konfigurācijas failu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cassandra.yaml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uz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hostiem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pielietojot sagatavoto šablonu un mainīgos</a:t>
            </a:r>
            <a:endParaRPr lang="lv-LV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Restartē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cassandru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pagaida kamēr tā iestartējas un tad palaiž </a:t>
            </a:r>
            <a:r>
              <a:rPr lang="lv-LV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repair</a:t>
            </a:r>
            <a:r>
              <a:rPr lang="lv-LV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komandu, lai dati tiktu replicēti.</a:t>
            </a:r>
            <a:endParaRPr lang="lv-LV" sz="1800" b="0" strike="noStrike" spc="-1" dirty="0">
              <a:latin typeface="Arial"/>
            </a:endParaRPr>
          </a:p>
        </p:txBody>
      </p:sp>
      <p:pic>
        <p:nvPicPr>
          <p:cNvPr id="357" name="Attēls 356"/>
          <p:cNvPicPr/>
          <p:nvPr/>
        </p:nvPicPr>
        <p:blipFill>
          <a:blip r:embed="rId2"/>
          <a:stretch/>
        </p:blipFill>
        <p:spPr>
          <a:xfrm>
            <a:off x="5220000" y="1612080"/>
            <a:ext cx="6325920" cy="3067560"/>
          </a:xfrm>
          <a:prstGeom prst="rect">
            <a:avLst/>
          </a:prstGeom>
          <a:ln w="0">
            <a:noFill/>
          </a:ln>
        </p:spPr>
      </p:pic>
      <p:pic>
        <p:nvPicPr>
          <p:cNvPr id="358" name="Attēls 357"/>
          <p:cNvPicPr/>
          <p:nvPr/>
        </p:nvPicPr>
        <p:blipFill>
          <a:blip r:embed="rId3"/>
          <a:stretch/>
        </p:blipFill>
        <p:spPr>
          <a:xfrm>
            <a:off x="7920000" y="4860000"/>
            <a:ext cx="3658680" cy="1315800"/>
          </a:xfrm>
          <a:prstGeom prst="rect">
            <a:avLst/>
          </a:prstGeom>
          <a:ln w="0">
            <a:noFill/>
          </a:ln>
        </p:spPr>
      </p:pic>
      <p:pic>
        <p:nvPicPr>
          <p:cNvPr id="359" name="Attēls 358"/>
          <p:cNvPicPr/>
          <p:nvPr/>
        </p:nvPicPr>
        <p:blipFill>
          <a:blip r:embed="rId4"/>
          <a:stretch/>
        </p:blipFill>
        <p:spPr>
          <a:xfrm>
            <a:off x="2724480" y="4870080"/>
            <a:ext cx="4991040" cy="75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21914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lv-LV" sz="4000" b="0" strike="noStrike" spc="-1">
                <a:solidFill>
                  <a:srgbClr val="000000"/>
                </a:solidFill>
                <a:latin typeface="Arial"/>
              </a:rPr>
              <a:t>Rezultāts pēc Terraform apply</a:t>
            </a:r>
            <a:endParaRPr lang="lv-LV" sz="4000" b="0" strike="noStrike" spc="-1">
              <a:latin typeface="Arial"/>
            </a:endParaRPr>
          </a:p>
        </p:txBody>
      </p:sp>
      <p:sp>
        <p:nvSpPr>
          <p:cNvPr id="361" name="Taisnstūris 309"/>
          <p:cNvSpPr/>
          <p:nvPr/>
        </p:nvSpPr>
        <p:spPr>
          <a:xfrm>
            <a:off x="609480" y="1440000"/>
            <a:ext cx="10549440" cy="14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Pilns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apply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aizņem aptuveni 11 min un 40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sek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no kurām 5 min ir datu lejupielāde no UR</a:t>
            </a:r>
            <a:endParaRPr lang="lv-LV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automatizēti uzstāda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struktūru un apmaina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starp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hostiem</a:t>
            </a:r>
            <a:endParaRPr lang="lv-LV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uzstāda VPC tīklu ar 2 privātiem un 2 publiskiem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subnetiem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kas ir pārdalīti pa 2 dažādiem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avaliablity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zones</a:t>
            </a:r>
            <a:endParaRPr lang="lv-LV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Terraform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rezultātā tiek uzstādītas 3 instances – 2 Cassandra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privātā tīkla un 1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Apache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publiskā tīklā</a:t>
            </a:r>
            <a:endParaRPr lang="lv-LV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uzstāda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Apache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Cassadra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 tās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 ielādē datus no atvērtiem datiem</a:t>
            </a:r>
            <a:endParaRPr lang="lv-LV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apvieno abas Cassandra </a:t>
            </a:r>
            <a:r>
              <a:rPr lang="lv-LV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lang="lv-LV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vienā klasteri ar datu replikāciju</a:t>
            </a:r>
            <a:endParaRPr lang="lv-LV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lv-LV" sz="1400" b="0" strike="noStrike" spc="-1" dirty="0">
              <a:latin typeface="Arial"/>
            </a:endParaRPr>
          </a:p>
        </p:txBody>
      </p:sp>
      <p:pic>
        <p:nvPicPr>
          <p:cNvPr id="362" name="Attēls 361"/>
          <p:cNvPicPr/>
          <p:nvPr/>
        </p:nvPicPr>
        <p:blipFill>
          <a:blip r:embed="rId2"/>
          <a:stretch/>
        </p:blipFill>
        <p:spPr>
          <a:xfrm>
            <a:off x="400953" y="2934528"/>
            <a:ext cx="4319640" cy="2432520"/>
          </a:xfrm>
          <a:prstGeom prst="rect">
            <a:avLst/>
          </a:prstGeom>
          <a:ln w="0">
            <a:noFill/>
          </a:ln>
        </p:spPr>
      </p:pic>
      <p:pic>
        <p:nvPicPr>
          <p:cNvPr id="363" name="Attēls 362"/>
          <p:cNvPicPr/>
          <p:nvPr/>
        </p:nvPicPr>
        <p:blipFill>
          <a:blip r:embed="rId3"/>
          <a:stretch/>
        </p:blipFill>
        <p:spPr>
          <a:xfrm>
            <a:off x="539840" y="5598150"/>
            <a:ext cx="6308640" cy="1110240"/>
          </a:xfrm>
          <a:prstGeom prst="rect">
            <a:avLst/>
          </a:prstGeom>
          <a:ln w="0">
            <a:noFill/>
          </a:ln>
        </p:spPr>
      </p:pic>
      <p:pic>
        <p:nvPicPr>
          <p:cNvPr id="364" name="Attēls 363"/>
          <p:cNvPicPr/>
          <p:nvPr/>
        </p:nvPicPr>
        <p:blipFill>
          <a:blip r:embed="rId4"/>
          <a:stretch/>
        </p:blipFill>
        <p:spPr>
          <a:xfrm>
            <a:off x="5176511" y="2949555"/>
            <a:ext cx="6461280" cy="1115640"/>
          </a:xfrm>
          <a:prstGeom prst="rect">
            <a:avLst/>
          </a:prstGeom>
          <a:ln w="0">
            <a:noFill/>
          </a:ln>
        </p:spPr>
      </p:pic>
      <p:pic>
        <p:nvPicPr>
          <p:cNvPr id="365" name="Attēls 364"/>
          <p:cNvPicPr/>
          <p:nvPr/>
        </p:nvPicPr>
        <p:blipFill>
          <a:blip r:embed="rId5"/>
          <a:stretch/>
        </p:blipFill>
        <p:spPr>
          <a:xfrm>
            <a:off x="5015332" y="4169520"/>
            <a:ext cx="2547720" cy="1379880"/>
          </a:xfrm>
          <a:prstGeom prst="rect">
            <a:avLst/>
          </a:prstGeom>
          <a:ln w="0">
            <a:noFill/>
          </a:ln>
        </p:spPr>
      </p:pic>
      <p:pic>
        <p:nvPicPr>
          <p:cNvPr id="366" name="Attēls 308"/>
          <p:cNvPicPr/>
          <p:nvPr/>
        </p:nvPicPr>
        <p:blipFill>
          <a:blip r:embed="rId6"/>
          <a:stretch/>
        </p:blipFill>
        <p:spPr>
          <a:xfrm>
            <a:off x="7857791" y="4150788"/>
            <a:ext cx="3780000" cy="230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0240" cy="146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80000"/>
              </a:lnSpc>
              <a:buNone/>
            </a:pPr>
            <a:r>
              <a:rPr lang="lv-LV" sz="5000" b="0" strike="noStrike" cap="all" spc="185">
                <a:solidFill>
                  <a:srgbClr val="0D0D0D"/>
                </a:solidFill>
                <a:latin typeface="Tw Cen MT Condensed"/>
                <a:ea typeface="DejaVu Sans"/>
              </a:rPr>
              <a:t>Paldies par uzmanību!</a:t>
            </a:r>
            <a:endParaRPr lang="lv-LV" sz="5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4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1818720" y="147240"/>
            <a:ext cx="8552520" cy="656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Izmantotie rīki un risinājumi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572880" y="1826640"/>
            <a:ext cx="4752720" cy="4021200"/>
          </a:xfrm>
          <a:prstGeom prst="rect">
            <a:avLst/>
          </a:prstGeom>
          <a:noFill/>
          <a:ln w="0">
            <a:noFill/>
          </a:ln>
        </p:spPr>
        <p:txBody>
          <a:bodyPr lIns="45720" tIns="0" rIns="45720" bIns="0" anchor="t">
            <a:normAutofit fontScale="89000"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Apache Cassandra – klāsterēts datu bāzu risinājums augstai pieejamībai, CQLSH – komandrindas rīks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Apache webserver (httpd) – lietojumserveris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CURL – datņu lejupielādes rīks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Dati.ur.gov.lv – lejupielādējamo datu avots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GitHub, GitHub wiki, GitHub projects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Telegram </a:t>
            </a:r>
            <a:endParaRPr lang="lv-LV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lv-LV" sz="2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1024200" y="1826640"/>
            <a:ext cx="4752720" cy="4021200"/>
          </a:xfrm>
          <a:prstGeom prst="rect">
            <a:avLst/>
          </a:prstGeom>
          <a:noFill/>
          <a:ln w="0">
            <a:noFill/>
          </a:ln>
        </p:spPr>
        <p:txBody>
          <a:bodyPr lIns="45720" tIns="0" rIns="45720" bIns="0" anchor="t">
            <a:normAutofit fontScale="88000"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AWS – mākoņskaitļošanas pakalpojumu piegādātājs (EC2, EIP, VPC)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GIT – pirmkoda kontrole, projekta darbi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Terraform – infrastruktūras izveide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Ansible – programmatūras instalācija uz izveidotajiem serveriem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Ubuntu – uzstādāmā OS, Linux paveids, 22.04 versija (t3.small)</a:t>
            </a:r>
            <a:endParaRPr lang="lv-LV" sz="2200" b="0" strike="noStrike" spc="-1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OpenSSH – atslēgu ģenerēšana SSH piekļuvei</a:t>
            </a:r>
            <a:endParaRPr lang="lv-LV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lv-LV" sz="2200" b="0" strike="noStrike" spc="-1">
              <a:latin typeface="Arial"/>
            </a:endParaRPr>
          </a:p>
        </p:txBody>
      </p:sp>
      <p:pic>
        <p:nvPicPr>
          <p:cNvPr id="293" name="Picture 9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1104840" y="5901480"/>
            <a:ext cx="2633400" cy="62928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11" descr="A picture containing text, clipart, vector graphics&#10;&#10;Description automatically generated"/>
          <p:cNvPicPr/>
          <p:nvPr/>
        </p:nvPicPr>
        <p:blipFill>
          <a:blip r:embed="rId4"/>
          <a:srcRect t="5609" b="18495"/>
          <a:stretch/>
        </p:blipFill>
        <p:spPr>
          <a:xfrm>
            <a:off x="3774960" y="5850720"/>
            <a:ext cx="2399040" cy="9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Izmantotie rīki un risinājumi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024200" y="2084760"/>
            <a:ext cx="5179320" cy="4185720"/>
          </a:xfrm>
          <a:prstGeom prst="rect">
            <a:avLst/>
          </a:prstGeom>
          <a:noFill/>
          <a:ln w="0">
            <a:noFill/>
          </a:ln>
        </p:spPr>
        <p:txBody>
          <a:bodyPr lIns="45720" tIns="0" rIns="45720" bIns="0" anchor="t">
            <a:normAutofit fontScale="93000"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Ditas izstrādes un testa vide</a:t>
            </a:r>
            <a:endParaRPr lang="lv-LV" sz="24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Windows 10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Visual Studio Code – teksta redaktors, darbs ar Git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Tortoise Git – Git komandas no Windows Explorer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Windows Terminal – SSH piekļuve izveidotajiem serveriem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VMWARE, VM ar Oracle Linux 8 (Mēģinājums izveidot terraform un aws darbināšanai Linux vidē)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Ditas AWS konts 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GitLab </a:t>
            </a:r>
            <a:endParaRPr lang="lv-LV" sz="2000" b="0" strike="noStrike" spc="-1">
              <a:latin typeface="Arial"/>
            </a:endParaRPr>
          </a:p>
          <a:p>
            <a:pPr marL="265320" lvl="1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lang="lv-LV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MkDocs (tehnisko piezīmju krāšanai)</a:t>
            </a:r>
            <a:endParaRPr lang="lv-LV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lv-LV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lv-LV" sz="2000" b="0" strike="noStrike" spc="-1">
              <a:latin typeface="Arial"/>
            </a:endParaRPr>
          </a:p>
        </p:txBody>
      </p:sp>
      <p:sp>
        <p:nvSpPr>
          <p:cNvPr id="297" name="PlaceHolder 4"/>
          <p:cNvSpPr/>
          <p:nvPr/>
        </p:nvSpPr>
        <p:spPr>
          <a:xfrm>
            <a:off x="6339600" y="2113200"/>
            <a:ext cx="5179320" cy="41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0" rIns="45720" bIns="0" anchor="t">
            <a:normAutofit fontScale="74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3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Rolanda izstrādes un testa vide</a:t>
            </a:r>
            <a:endParaRPr lang="lv-LV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Windows 11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Ubuntu 22.04/18.04 LTS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Visual Studio Code – terraform un ansible izstrāde ar tam paredzētajiem paplašinājumiem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Visual Studio Code – remote ssh host, playbook izstrādei iekš AWS remote hostiem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Windows Terminal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Github Desktop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Git bash / GUI</a:t>
            </a:r>
            <a:endParaRPr lang="lv-LV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lv-LV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• AWS lu-vumc-devops konts</a:t>
            </a:r>
            <a:endParaRPr lang="lv-LV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6000"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Projektā izmantotās labās prakses un secinājumi </a:t>
            </a:r>
            <a:br/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Pirmkoda pārvaldība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Pirmkoda pārvaldība tika veikta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, replicējot tās uz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GitLab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un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GitHub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attālinātajām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repozitorijām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Pirmkoda pārvaldībai tika veidoti zari - pēc kolēģa veiktās koda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pārskates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22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feature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zari tika sapludināti ar </a:t>
            </a:r>
            <a:r>
              <a:rPr lang="lv-LV" sz="22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development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zaru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GitHub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tika izveidotas </a:t>
            </a:r>
            <a:r>
              <a:rPr lang="lv-LV" sz="22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wiki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lapas, kas apraksta projekta mērķi, veidojamo infrastruktūru, zarošanas stratēģiju, nosaukumu veidošanas principus</a:t>
            </a:r>
            <a:endParaRPr lang="lv-LV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6000"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Projektā izmantotās labās prakses un secinājumi </a:t>
            </a:r>
            <a:br/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Komandas darba vadība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Darba noslodzes dēļ ne visi komandas biedri varēja pilnvērtīgi iesaistīties kopējos darbos, (ar šādu risku jārēķinās, un tas jāvada, uzstādot prasību prioritātes un mērķus, minimālo programmu)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Palīdzēja </a:t>
            </a:r>
          </a:p>
          <a:p>
            <a:pPr marL="548640" lvl="1" indent="-9144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GitHub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projects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dashboard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- kopējais darbu saraksts (paldies Pāvelam) , kuru izmantojām lai sadalītu darbus un atsekotu to statusu</a:t>
            </a:r>
            <a:endParaRPr lang="lv-LV" sz="2000" b="0" strike="noStrike" spc="-1" dirty="0">
              <a:latin typeface="Arial"/>
            </a:endParaRPr>
          </a:p>
          <a:p>
            <a:pPr marL="548640" lvl="1" indent="-9144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Tas, ka </a:t>
            </a: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Agile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un </a:t>
            </a:r>
            <a:r>
              <a:rPr lang="lv-LV" sz="20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Devops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ir iteratīvi procesi, tie vienm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ē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r uzlabojas, un ar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ī</a:t>
            </a:r>
            <a:r>
              <a:rPr lang="lv-LV" sz="20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tika uzlaboti savstarpējā sazi</a:t>
            </a:r>
            <a:r>
              <a:rPr lang="lv-LV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ņā</a:t>
            </a:r>
            <a:endParaRPr lang="lv-LV" sz="18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Vēlams savlaicīgi vienoties par nosaukumu veidošanas principiem (</a:t>
            </a:r>
            <a:r>
              <a:rPr lang="lv-LV" sz="22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naming</a:t>
            </a:r>
            <a:r>
              <a:rPr lang="lv-LV" sz="2200" b="0" i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lv-LV" sz="22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conventions</a:t>
            </a:r>
            <a:r>
              <a:rPr lang="lv-LV" sz="2200" b="0" i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)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, jo pēcāk tos būs grūti labot. Tas ir ļoti svarīgi lielākos projektos.</a:t>
            </a:r>
            <a:endParaRPr lang="lv-LV" sz="2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lv-LV" sz="2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lv-LV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6000"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Projektā izmantotās labās prakses un secinājumi </a:t>
            </a:r>
            <a:br/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Infrastruktūra kā kods (IOC)</a:t>
            </a:r>
            <a:endParaRPr lang="lv-LV" sz="50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t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Izmantotie rīki (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Terraform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un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Ansible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) ļauj elastīgi veidot infrastruktūru un šim nolūkam nepieciešamo informāciju glabāt pirmkoda pārvaldības sistēmās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Komandas, kas tiek izmantotas serveru instalēšanai, vēlams pirms tam pārbaudīt un tikai tad likt IOC skriptos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Svarīgi pievērst uzmanību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Linux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piekļuves tiesībām (ar kādu lietotāju tiek veikta instalācija, kādas tam ir piekļuves tiesības, kam jāizmanto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sudo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, kādas komandas ar </a:t>
            </a:r>
            <a:r>
              <a:rPr lang="lv-LV" sz="22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sudo</a:t>
            </a: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var veikt bez atkārtotas paroles ievadīšanas, failu un mapju </a:t>
            </a:r>
            <a:r>
              <a:rPr lang="lv-LV" sz="22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permissions</a:t>
            </a:r>
            <a:r>
              <a:rPr lang="lv-LV" sz="2200" b="0" i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)</a:t>
            </a:r>
            <a:endParaRPr lang="lv-LV" sz="2200" b="0" strike="noStrike" spc="-1" dirty="0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lang="lv-LV" sz="22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SSH atslēgas (nesaputroties, tās var būt vairākas, netīšām neiekļaut pirmkodā) </a:t>
            </a:r>
            <a:endParaRPr lang="lv-LV" sz="2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lv-LV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lv-LV" sz="5000" b="0" strike="noStrike" cap="all" spc="83">
                <a:solidFill>
                  <a:srgbClr val="0D0D0D"/>
                </a:solidFill>
                <a:latin typeface="Tw Cen MT Condensed"/>
                <a:ea typeface="DejaVu Sans"/>
              </a:rPr>
              <a:t>Cassandra | Datu lejupielāde</a:t>
            </a:r>
            <a:endParaRPr lang="lv-LV" sz="5000" b="0" strike="noStrike" spc="-1">
              <a:latin typeface="Arial"/>
            </a:endParaRPr>
          </a:p>
        </p:txBody>
      </p:sp>
      <p:pic>
        <p:nvPicPr>
          <p:cNvPr id="305" name="Picture 4"/>
          <p:cNvPicPr/>
          <p:nvPr/>
        </p:nvPicPr>
        <p:blipFill>
          <a:blip r:embed="rId2"/>
          <a:stretch/>
        </p:blipFill>
        <p:spPr>
          <a:xfrm>
            <a:off x="91080" y="2647800"/>
            <a:ext cx="12008160" cy="156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</TotalTime>
  <Words>1529</Words>
  <Application>Microsoft Office PowerPoint</Application>
  <PresentationFormat>Platekrāna</PresentationFormat>
  <Paragraphs>143</Paragraphs>
  <Slides>24</Slides>
  <Notes>5</Notes>
  <HiddenSlides>0</HiddenSlides>
  <MMClips>0</MMClips>
  <ScaleCrop>false</ScaleCrop>
  <HeadingPairs>
    <vt:vector size="6" baseType="variant">
      <vt:variant>
        <vt:lpstr>Lietotie fonti</vt:lpstr>
      </vt:variant>
      <vt:variant>
        <vt:i4>10</vt:i4>
      </vt:variant>
      <vt:variant>
        <vt:lpstr>Dizains</vt:lpstr>
      </vt:variant>
      <vt:variant>
        <vt:i4>7</vt:i4>
      </vt:variant>
      <vt:variant>
        <vt:lpstr>Slaidu virsraksti</vt:lpstr>
      </vt:variant>
      <vt:variant>
        <vt:i4>24</vt:i4>
      </vt:variant>
    </vt:vector>
  </HeadingPairs>
  <TitlesOfParts>
    <vt:vector size="41" baseType="lpstr">
      <vt:lpstr>Arial</vt:lpstr>
      <vt:lpstr>Consolas</vt:lpstr>
      <vt:lpstr>Courier New</vt:lpstr>
      <vt:lpstr>Roboto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Apache Cassandra darbināšanai nepieciešamās infrastruktūras izveide AWS mākonī</vt:lpstr>
      <vt:lpstr>Mērķis</vt:lpstr>
      <vt:lpstr>PowerPoint prezentācija</vt:lpstr>
      <vt:lpstr>Izmantotie rīki un risinājumi</vt:lpstr>
      <vt:lpstr>Izmantotie rīki un risinājumi</vt:lpstr>
      <vt:lpstr>Projektā izmantotās labās prakses un secinājumi  Pirmkoda pārvaldība</vt:lpstr>
      <vt:lpstr>Projektā izmantotās labās prakses un secinājumi  Komandas darba vadība</vt:lpstr>
      <vt:lpstr>Projektā izmantotās labās prakses un secinājumi  Infrastruktūra kā kods (IOC)</vt:lpstr>
      <vt:lpstr>Cassandra | Datu lejupielāde</vt:lpstr>
      <vt:lpstr>Cassandra | datu modelis </vt:lpstr>
      <vt:lpstr>Cassandra | datu ielāde </vt:lpstr>
      <vt:lpstr>Cassandra | Rezultāta pārbaude </vt:lpstr>
      <vt:lpstr>Terraform struktūra</vt:lpstr>
      <vt:lpstr>Terraform palaišana</vt:lpstr>
      <vt:lpstr>Ansible uzstādīšana caur Terraform (ansible hosts ģenerēšana)</vt:lpstr>
      <vt:lpstr>Ansible uzstādīšana caur Terraform  (ansible master konfigurēšana)</vt:lpstr>
      <vt:lpstr>Ansible uzstādīšana caur Terraform  (ansible master konfigurēšana)</vt:lpstr>
      <vt:lpstr>Ansible uzstādīšana caur Terraform  (ansible host konfigurēšana)</vt:lpstr>
      <vt:lpstr>Instanču uzstādīšana un konfigurēšana caur Ansible (ansible master Apache2 un php uzstādīšana)</vt:lpstr>
      <vt:lpstr>Instanču uzstādīšana un konfigurēšana caur Ansible (ansible node Apache Cassandra uzstādīšana ar dependencies un java test)</vt:lpstr>
      <vt:lpstr>Instanču uzstādīšana un konfigurēšana caur Ansible (ansible datu lejupielāde un imports iekš main node)</vt:lpstr>
      <vt:lpstr>Instanču uzstādīšana un konfigurēšana caur Ansible (ansible Cassandra node cluster izveide)</vt:lpstr>
      <vt:lpstr>Rezultāts pēc Terraform apply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darbināšanai nepieciešamās infrastruktūras izveide AWS mākonī</dc:title>
  <dc:subject/>
  <dc:creator>Dita Gabaliņa</dc:creator>
  <dc:description/>
  <cp:lastModifiedBy>Dita Gabaliņa</cp:lastModifiedBy>
  <cp:revision>21</cp:revision>
  <dcterms:created xsi:type="dcterms:W3CDTF">2022-06-29T07:35:00Z</dcterms:created>
  <dcterms:modified xsi:type="dcterms:W3CDTF">2022-07-03T15:31:39Z</dcterms:modified>
  <dc:language>lv-LV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Platekrāna</vt:lpwstr>
  </property>
  <property fmtid="{D5CDD505-2E9C-101B-9397-08002B2CF9AE}" pid="4" name="Slides">
    <vt:i4>22</vt:i4>
  </property>
</Properties>
</file>