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30"/>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lv-LV" sz="4400" b="0" strike="noStrike" spc="-1">
                <a:latin typeface="Arial"/>
              </a:rPr>
              <a:t>Klikšķiniet, lai pārvietotu slaidu</a:t>
            </a:r>
          </a:p>
        </p:txBody>
      </p:sp>
      <p:sp>
        <p:nvSpPr>
          <p:cNvPr id="2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lv-LV" sz="2000" b="0" strike="noStrike" spc="-1">
                <a:latin typeface="Arial"/>
              </a:rPr>
              <a:t>Klikšķiniet, lai rediģētu piezīmju formātu</a:t>
            </a:r>
          </a:p>
        </p:txBody>
      </p:sp>
      <p:sp>
        <p:nvSpPr>
          <p:cNvPr id="2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lv-LV" sz="1400" b="0" strike="noStrike" spc="-1">
                <a:latin typeface="Times New Roman"/>
              </a:rPr>
              <a:t>&lt;galvene&gt;</a:t>
            </a:r>
          </a:p>
        </p:txBody>
      </p:sp>
      <p:sp>
        <p:nvSpPr>
          <p:cNvPr id="244"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buNone/>
            </a:pPr>
            <a:r>
              <a:rPr lang="lv-LV" sz="1400" b="0" strike="noStrike" spc="-1">
                <a:latin typeface="Times New Roman"/>
              </a:rPr>
              <a:t>&lt;datums/laiks&gt;</a:t>
            </a:r>
          </a:p>
        </p:txBody>
      </p:sp>
      <p:sp>
        <p:nvSpPr>
          <p:cNvPr id="245"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lv-LV" sz="1400" b="0" strike="noStrike" spc="-1">
                <a:latin typeface="Times New Roman"/>
              </a:rPr>
              <a:t>&lt;kājene&gt;</a:t>
            </a:r>
          </a:p>
        </p:txBody>
      </p:sp>
      <p:sp>
        <p:nvSpPr>
          <p:cNvPr id="246"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buNone/>
            </a:pPr>
            <a:fld id="{71F5DD7E-1ADD-491D-BDF5-99FC8C96402D}" type="slidenum">
              <a:rPr lang="lv-LV" sz="1400" b="0" strike="noStrike" spc="-1">
                <a:latin typeface="Times New Roman"/>
              </a:rPr>
              <a:t>‹#›</a:t>
            </a:fld>
            <a:endParaRPr lang="lv-LV"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685800" y="1143000"/>
            <a:ext cx="5484960" cy="3084840"/>
          </a:xfrm>
          <a:prstGeom prst="rect">
            <a:avLst/>
          </a:prstGeom>
          <a:ln w="0">
            <a:noFill/>
          </a:ln>
        </p:spPr>
      </p:sp>
      <p:sp>
        <p:nvSpPr>
          <p:cNvPr id="314" name="PlaceHolder 2"/>
          <p:cNvSpPr>
            <a:spLocks noGrp="1"/>
          </p:cNvSpPr>
          <p:nvPr>
            <p:ph type="body"/>
          </p:nvPr>
        </p:nvSpPr>
        <p:spPr>
          <a:xfrm>
            <a:off x="685800" y="4400640"/>
            <a:ext cx="5484960" cy="3598920"/>
          </a:xfrm>
          <a:prstGeom prst="rect">
            <a:avLst/>
          </a:prstGeom>
          <a:noFill/>
          <a:ln w="0">
            <a:noFill/>
          </a:ln>
        </p:spPr>
        <p:txBody>
          <a:bodyPr lIns="0" tIns="0" rIns="0" bIns="0" anchor="t">
            <a:noAutofit/>
          </a:bodyPr>
          <a:lstStyle/>
          <a:p>
            <a:pPr marL="171360" indent="-171360">
              <a:lnSpc>
                <a:spcPct val="100000"/>
              </a:lnSpc>
              <a:buClr>
                <a:srgbClr val="000000"/>
              </a:buClr>
              <a:buFont typeface="Arial"/>
              <a:buChar char="•"/>
            </a:pPr>
            <a:r>
              <a:rPr lang="lv-LV" sz="2000" b="0" strike="noStrike" spc="-1">
                <a:latin typeface="Arial"/>
              </a:rPr>
              <a:t>Partaisit ar https://app.diagrams.net/</a:t>
            </a:r>
          </a:p>
          <a:p>
            <a:pPr marL="228600" indent="-228600">
              <a:lnSpc>
                <a:spcPct val="100000"/>
              </a:lnSpc>
              <a:buClr>
                <a:srgbClr val="000000"/>
              </a:buClr>
              <a:buFont typeface="Arial"/>
              <a:buAutoNum type="arabicParenR"/>
            </a:pPr>
            <a:r>
              <a:rPr lang="lv-LV" sz="2000" b="0" strike="noStrike" spc="-1">
                <a:latin typeface="Arial"/>
              </a:rPr>
              <a:t>Tas jau ir zīmēts ar drawio (tā tas saucās agrāk) – ir iekš github</a:t>
            </a:r>
          </a:p>
        </p:txBody>
      </p:sp>
      <p:sp>
        <p:nvSpPr>
          <p:cNvPr id="315" name="PlaceHolder 3"/>
          <p:cNvSpPr>
            <a:spLocks noGrp="1"/>
          </p:cNvSpPr>
          <p:nvPr>
            <p:ph type="sldNum"/>
          </p:nvPr>
        </p:nvSpPr>
        <p:spPr>
          <a:xfrm>
            <a:off x="3884760" y="8685360"/>
            <a:ext cx="2970360" cy="457200"/>
          </a:xfrm>
          <a:prstGeom prst="rect">
            <a:avLst/>
          </a:prstGeom>
          <a:noFill/>
          <a:ln w="0">
            <a:noFill/>
          </a:ln>
        </p:spPr>
        <p:txBody>
          <a:bodyPr lIns="0" tIns="0" rIns="0" bIns="0" anchor="b">
            <a:noAutofit/>
          </a:bodyPr>
          <a:lstStyle/>
          <a:p>
            <a:pPr algn="r">
              <a:lnSpc>
                <a:spcPct val="100000"/>
              </a:lnSpc>
              <a:buNone/>
            </a:pPr>
            <a:fld id="{8E3EEAC3-DD86-46A0-B9E8-4B41B5B152D9}" type="slidenum">
              <a:rPr lang="lv-LV" sz="1200" b="0" strike="noStrike" spc="-1">
                <a:latin typeface="Times New Roman"/>
              </a:rPr>
              <a:t>3</a:t>
            </a:fld>
            <a:endParaRPr lang="lv-LV"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685800" y="1143000"/>
            <a:ext cx="5484813" cy="3084513"/>
          </a:xfrm>
          <a:prstGeom prst="rect">
            <a:avLst/>
          </a:prstGeom>
          <a:ln w="0">
            <a:noFill/>
          </a:ln>
        </p:spPr>
      </p:sp>
      <p:sp>
        <p:nvSpPr>
          <p:cNvPr id="317" name="PlaceHolder 2"/>
          <p:cNvSpPr>
            <a:spLocks noGrp="1"/>
          </p:cNvSpPr>
          <p:nvPr>
            <p:ph type="body"/>
          </p:nvPr>
        </p:nvSpPr>
        <p:spPr>
          <a:xfrm>
            <a:off x="685800" y="4400640"/>
            <a:ext cx="5484960" cy="3598920"/>
          </a:xfrm>
          <a:prstGeom prst="rect">
            <a:avLst/>
          </a:prstGeom>
          <a:noFill/>
          <a:ln w="0">
            <a:noFill/>
          </a:ln>
        </p:spPr>
        <p:txBody>
          <a:bodyPr lIns="0" tIns="0" rIns="0" bIns="0" anchor="t">
            <a:noAutofit/>
          </a:bodyPr>
          <a:lstStyle/>
          <a:p>
            <a:pPr marL="171360" indent="-171360">
              <a:lnSpc>
                <a:spcPct val="100000"/>
              </a:lnSpc>
              <a:buClr>
                <a:srgbClr val="000000"/>
              </a:buClr>
              <a:buFont typeface="Arial"/>
              <a:buChar char="•"/>
            </a:pPr>
            <a:r>
              <a:rPr lang="lv-LV" sz="2000" b="0" strike="noStrike" spc="-1">
                <a:latin typeface="Arial"/>
              </a:rPr>
              <a:t>Sadalit divos slaidos, pec tam lielako fontu</a:t>
            </a:r>
          </a:p>
          <a:p>
            <a:pPr marL="171360" indent="-171360">
              <a:lnSpc>
                <a:spcPct val="100000"/>
              </a:lnSpc>
              <a:buClr>
                <a:srgbClr val="000000"/>
              </a:buClr>
              <a:buFont typeface="Arial"/>
              <a:buChar char="•"/>
            </a:pPr>
            <a:r>
              <a:rPr lang="lv-LV" sz="2000" b="0" strike="noStrike" spc="-1">
                <a:latin typeface="Arial"/>
              </a:rPr>
              <a:t>Precizet AWS serivisus (EC2, EKS, ECS, kuri no tiem? )</a:t>
            </a:r>
          </a:p>
          <a:p>
            <a:pPr marL="171360" indent="-171360">
              <a:lnSpc>
                <a:spcPct val="100000"/>
              </a:lnSpc>
              <a:buClr>
                <a:srgbClr val="000000"/>
              </a:buClr>
              <a:buFont typeface="Arial"/>
              <a:buChar char="•"/>
            </a:pPr>
            <a:r>
              <a:rPr lang="lv-LV" sz="2000" b="0" strike="noStrike" spc="-1">
                <a:latin typeface="Arial"/>
              </a:rPr>
              <a:t>Rikiem (TF, AWS konvizualizacijai pievienot ikonas</a:t>
            </a:r>
          </a:p>
        </p:txBody>
      </p:sp>
      <p:sp>
        <p:nvSpPr>
          <p:cNvPr id="318" name="PlaceHolder 3"/>
          <p:cNvSpPr>
            <a:spLocks noGrp="1"/>
          </p:cNvSpPr>
          <p:nvPr>
            <p:ph type="sldNum"/>
          </p:nvPr>
        </p:nvSpPr>
        <p:spPr>
          <a:xfrm>
            <a:off x="3884760" y="8685360"/>
            <a:ext cx="2970360" cy="457200"/>
          </a:xfrm>
          <a:prstGeom prst="rect">
            <a:avLst/>
          </a:prstGeom>
          <a:noFill/>
          <a:ln w="0">
            <a:noFill/>
          </a:ln>
        </p:spPr>
        <p:txBody>
          <a:bodyPr lIns="0" tIns="0" rIns="0" bIns="0" anchor="b">
            <a:noAutofit/>
          </a:bodyPr>
          <a:lstStyle/>
          <a:p>
            <a:pPr algn="r">
              <a:lnSpc>
                <a:spcPct val="100000"/>
              </a:lnSpc>
              <a:buNone/>
            </a:pPr>
            <a:fld id="{D343C772-CF3A-40A8-B72D-F3848E36E588}" type="slidenum">
              <a:rPr lang="lv-LV" sz="1200" b="0" strike="noStrike" spc="-1">
                <a:latin typeface="Times New Roman"/>
              </a:rPr>
              <a:t>4</a:t>
            </a:fld>
            <a:endParaRPr lang="lv-LV"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4813" cy="3084513"/>
          </a:xfrm>
          <a:prstGeom prst="rect">
            <a:avLst/>
          </a:prstGeom>
          <a:ln w="0">
            <a:noFill/>
          </a:ln>
        </p:spPr>
      </p:sp>
      <p:sp>
        <p:nvSpPr>
          <p:cNvPr id="320" name="PlaceHolder 2"/>
          <p:cNvSpPr>
            <a:spLocks noGrp="1"/>
          </p:cNvSpPr>
          <p:nvPr>
            <p:ph type="body"/>
          </p:nvPr>
        </p:nvSpPr>
        <p:spPr>
          <a:xfrm>
            <a:off x="685800" y="4400640"/>
            <a:ext cx="5484960" cy="3598920"/>
          </a:xfrm>
          <a:prstGeom prst="rect">
            <a:avLst/>
          </a:prstGeom>
          <a:noFill/>
          <a:ln w="0">
            <a:noFill/>
          </a:ln>
        </p:spPr>
        <p:txBody>
          <a:bodyPr lIns="0" tIns="0" rIns="0" bIns="0" anchor="t">
            <a:noAutofit/>
          </a:bodyPr>
          <a:lstStyle/>
          <a:p>
            <a:pPr marL="171360" indent="-171360">
              <a:lnSpc>
                <a:spcPct val="100000"/>
              </a:lnSpc>
              <a:buClr>
                <a:srgbClr val="000000"/>
              </a:buClr>
              <a:buFont typeface="Arial"/>
              <a:buChar char="•"/>
            </a:pPr>
            <a:r>
              <a:rPr lang="lv-LV" sz="2000" b="0" strike="noStrike" spc="-1">
                <a:latin typeface="Arial"/>
              </a:rPr>
              <a:t>Sadalit divos slaidos, pec tam lielako fontu</a:t>
            </a:r>
          </a:p>
          <a:p>
            <a:pPr marL="171360" indent="-171360">
              <a:lnSpc>
                <a:spcPct val="100000"/>
              </a:lnSpc>
              <a:buClr>
                <a:srgbClr val="000000"/>
              </a:buClr>
              <a:buFont typeface="Arial"/>
              <a:buChar char="•"/>
            </a:pPr>
            <a:r>
              <a:rPr lang="lv-LV" sz="2000" b="0" strike="noStrike" spc="-1">
                <a:latin typeface="Arial"/>
              </a:rPr>
              <a:t>Precizet AWS serivisus (EC2, EKS, ECS, kuri no tiem? )</a:t>
            </a:r>
          </a:p>
          <a:p>
            <a:pPr marL="171360" indent="-171360">
              <a:lnSpc>
                <a:spcPct val="100000"/>
              </a:lnSpc>
              <a:buClr>
                <a:srgbClr val="000000"/>
              </a:buClr>
              <a:buFont typeface="Arial"/>
              <a:buChar char="•"/>
            </a:pPr>
            <a:r>
              <a:rPr lang="lv-LV" sz="2000" b="0" strike="noStrike" spc="-1">
                <a:latin typeface="Arial"/>
              </a:rPr>
              <a:t>Rikiem (TF, AWS konvizualizacijai pievienot ikonas</a:t>
            </a:r>
          </a:p>
        </p:txBody>
      </p:sp>
      <p:sp>
        <p:nvSpPr>
          <p:cNvPr id="321" name="PlaceHolder 3"/>
          <p:cNvSpPr>
            <a:spLocks noGrp="1"/>
          </p:cNvSpPr>
          <p:nvPr>
            <p:ph type="sldNum"/>
          </p:nvPr>
        </p:nvSpPr>
        <p:spPr>
          <a:xfrm>
            <a:off x="3884760" y="8685360"/>
            <a:ext cx="2970360" cy="457200"/>
          </a:xfrm>
          <a:prstGeom prst="rect">
            <a:avLst/>
          </a:prstGeom>
          <a:noFill/>
          <a:ln w="0">
            <a:noFill/>
          </a:ln>
        </p:spPr>
        <p:txBody>
          <a:bodyPr lIns="0" tIns="0" rIns="0" bIns="0" anchor="b">
            <a:noAutofit/>
          </a:bodyPr>
          <a:lstStyle/>
          <a:p>
            <a:pPr algn="r">
              <a:lnSpc>
                <a:spcPct val="100000"/>
              </a:lnSpc>
              <a:buNone/>
            </a:pPr>
            <a:fld id="{5265178E-5AAC-49DC-B236-9296E9DFE443}" type="slidenum">
              <a:rPr lang="lv-LV" sz="1200" b="0" strike="noStrike" spc="-1">
                <a:latin typeface="Times New Roman"/>
              </a:rPr>
              <a:t>5</a:t>
            </a:fld>
            <a:endParaRPr lang="lv-LV"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4813" cy="3084513"/>
          </a:xfrm>
          <a:prstGeom prst="rect">
            <a:avLst/>
          </a:prstGeom>
          <a:ln w="0">
            <a:noFill/>
          </a:ln>
        </p:spPr>
      </p:sp>
      <p:sp>
        <p:nvSpPr>
          <p:cNvPr id="323" name="PlaceHolder 2"/>
          <p:cNvSpPr>
            <a:spLocks noGrp="1"/>
          </p:cNvSpPr>
          <p:nvPr>
            <p:ph type="body"/>
          </p:nvPr>
        </p:nvSpPr>
        <p:spPr>
          <a:xfrm>
            <a:off x="685800" y="4400640"/>
            <a:ext cx="5484960" cy="3598920"/>
          </a:xfrm>
          <a:prstGeom prst="rect">
            <a:avLst/>
          </a:prstGeom>
          <a:noFill/>
          <a:ln w="0">
            <a:noFill/>
          </a:ln>
        </p:spPr>
        <p:txBody>
          <a:bodyPr lIns="0" tIns="0" rIns="0" bIns="0" anchor="t">
            <a:noAutofit/>
          </a:bodyPr>
          <a:lstStyle/>
          <a:p>
            <a:pPr marL="216000" indent="-216000">
              <a:lnSpc>
                <a:spcPct val="100000"/>
              </a:lnSpc>
              <a:buNone/>
              <a:tabLst>
                <a:tab pos="0" algn="l"/>
              </a:tabLst>
            </a:pPr>
            <a:r>
              <a:rPr lang="lv-LV" sz="2000" b="0" strike="noStrike" spc="-1">
                <a:latin typeface="Arial"/>
              </a:rPr>
              <a:t>Diemžēl nepietika laika precīzam darbu aprakstam pēc Agile labajām praksēm visiem darbiem, bet tas būtu bijis svarīgi, ja komanda būtu lielāka. Visas detaļas bija iespējams dinamiski sarunāt Telegram čatā</a:t>
            </a:r>
          </a:p>
          <a:p>
            <a:pPr marL="216000" indent="-216000">
              <a:lnSpc>
                <a:spcPct val="100000"/>
              </a:lnSpc>
              <a:buNone/>
              <a:tabLst>
                <a:tab pos="0" algn="l"/>
              </a:tabLst>
            </a:pPr>
            <a:r>
              <a:rPr lang="lv-LV" sz="2000" b="0" strike="noStrike" spc="-1">
                <a:latin typeface="Arial"/>
              </a:rPr>
              <a:t>Šo var nerakstit – atzimejiet ka Agile un DevOps ir iterativi procesi un vienmer uzlabojas.</a:t>
            </a:r>
          </a:p>
        </p:txBody>
      </p:sp>
      <p:sp>
        <p:nvSpPr>
          <p:cNvPr id="324" name="PlaceHolder 3"/>
          <p:cNvSpPr>
            <a:spLocks noGrp="1"/>
          </p:cNvSpPr>
          <p:nvPr>
            <p:ph type="sldNum"/>
          </p:nvPr>
        </p:nvSpPr>
        <p:spPr>
          <a:xfrm>
            <a:off x="3884760" y="8685360"/>
            <a:ext cx="2970360" cy="457200"/>
          </a:xfrm>
          <a:prstGeom prst="rect">
            <a:avLst/>
          </a:prstGeom>
          <a:noFill/>
          <a:ln w="0">
            <a:noFill/>
          </a:ln>
        </p:spPr>
        <p:txBody>
          <a:bodyPr lIns="0" tIns="0" rIns="0" bIns="0" anchor="b">
            <a:noAutofit/>
          </a:bodyPr>
          <a:lstStyle/>
          <a:p>
            <a:pPr algn="r">
              <a:lnSpc>
                <a:spcPct val="100000"/>
              </a:lnSpc>
              <a:buNone/>
            </a:pPr>
            <a:fld id="{C091AABB-B282-4D44-B07E-B8429B2849DD}" type="slidenum">
              <a:rPr lang="lv-LV" sz="1200" b="0" strike="noStrike" spc="-1">
                <a:latin typeface="Times New Roman"/>
              </a:rPr>
              <a:t>7</a:t>
            </a:fld>
            <a:endParaRPr lang="lv-LV"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4813" cy="3084513"/>
          </a:xfrm>
          <a:prstGeom prst="rect">
            <a:avLst/>
          </a:prstGeom>
          <a:ln w="0">
            <a:noFill/>
          </a:ln>
        </p:spPr>
      </p:sp>
      <p:sp>
        <p:nvSpPr>
          <p:cNvPr id="326" name="PlaceHolder 2"/>
          <p:cNvSpPr>
            <a:spLocks noGrp="1"/>
          </p:cNvSpPr>
          <p:nvPr>
            <p:ph type="body"/>
          </p:nvPr>
        </p:nvSpPr>
        <p:spPr>
          <a:xfrm>
            <a:off x="685800" y="4400640"/>
            <a:ext cx="5484960" cy="3598920"/>
          </a:xfrm>
          <a:prstGeom prst="rect">
            <a:avLst/>
          </a:prstGeom>
          <a:noFill/>
          <a:ln w="0">
            <a:noFill/>
          </a:ln>
        </p:spPr>
        <p:txBody>
          <a:bodyPr lIns="0" tIns="0" rIns="0" bIns="0" anchor="t">
            <a:noAutofit/>
          </a:bodyPr>
          <a:lstStyle/>
          <a:p>
            <a:pPr marL="216000" indent="-216000">
              <a:lnSpc>
                <a:spcPct val="100000"/>
              </a:lnSpc>
              <a:buNone/>
              <a:tabLst>
                <a:tab pos="0" algn="l"/>
              </a:tabLst>
            </a:pPr>
            <a:r>
              <a:rPr lang="lv-LV" sz="2000" b="0" strike="noStrike" spc="-1">
                <a:latin typeface="Arial"/>
              </a:rPr>
              <a:t>Prasas papildus slaids ar koda gabalu par kadu konkretu koda vienumu kurs attiecas uz Casandra </a:t>
            </a:r>
          </a:p>
        </p:txBody>
      </p:sp>
      <p:sp>
        <p:nvSpPr>
          <p:cNvPr id="327" name="PlaceHolder 3"/>
          <p:cNvSpPr>
            <a:spLocks noGrp="1"/>
          </p:cNvSpPr>
          <p:nvPr>
            <p:ph type="sldNum"/>
          </p:nvPr>
        </p:nvSpPr>
        <p:spPr>
          <a:xfrm>
            <a:off x="3884760" y="8685360"/>
            <a:ext cx="2970360" cy="457200"/>
          </a:xfrm>
          <a:prstGeom prst="rect">
            <a:avLst/>
          </a:prstGeom>
          <a:noFill/>
          <a:ln w="0">
            <a:noFill/>
          </a:ln>
        </p:spPr>
        <p:txBody>
          <a:bodyPr lIns="0" tIns="0" rIns="0" bIns="0" anchor="b">
            <a:noAutofit/>
          </a:bodyPr>
          <a:lstStyle/>
          <a:p>
            <a:pPr algn="r">
              <a:lnSpc>
                <a:spcPct val="100000"/>
              </a:lnSpc>
              <a:buNone/>
            </a:pPr>
            <a:fld id="{C34E7241-97E4-40DF-8D54-39B639CF4D09}" type="slidenum">
              <a:rPr lang="lv-LV" sz="1200" b="0" strike="noStrike" spc="-1">
                <a:latin typeface="Times New Roman"/>
              </a:rPr>
              <a:t>8</a:t>
            </a:fld>
            <a:endParaRPr lang="lv-LV"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6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6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6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6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7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7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8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8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8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8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9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9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9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9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9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9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9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0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0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lv-LV"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Tukšs">
    <p:spTree>
      <p:nvGrpSpPr>
        <p:cNvPr id="1" name=""/>
        <p:cNvGrpSpPr/>
        <p:nvPr/>
      </p:nvGrpSpPr>
      <p:grpSpPr>
        <a:xfrm>
          <a:off x="0" y="0"/>
          <a:ext cx="0" cy="0"/>
          <a:chOff x="0" y="0"/>
          <a:chExt cx="0" cy="0"/>
        </a:xfrm>
      </p:grpSpPr>
      <p:sp>
        <p:nvSpPr>
          <p:cNvPr id="2" name="Datuma vietturis 1">
            <a:extLst>
              <a:ext uri="{FF2B5EF4-FFF2-40B4-BE49-F238E27FC236}">
                <a16:creationId xmlns:a16="http://schemas.microsoft.com/office/drawing/2014/main" id="{DECDD106-3CB0-BA94-15BA-70EA2CA730AC}"/>
              </a:ext>
            </a:extLst>
          </p:cNvPr>
          <p:cNvSpPr>
            <a:spLocks noGrp="1"/>
          </p:cNvSpPr>
          <p:nvPr>
            <p:ph type="dt" sz="half" idx="10"/>
          </p:nvPr>
        </p:nvSpPr>
        <p:spPr/>
        <p:txBody>
          <a:bodyPr/>
          <a:lstStyle/>
          <a:p>
            <a:fld id="{F753368B-1F9B-48EF-B129-833C906B1A8F}" type="datetimeFigureOut">
              <a:rPr lang="en-US" smtClean="0"/>
              <a:t>02-Jul-22</a:t>
            </a:fld>
            <a:endParaRPr lang="en-US"/>
          </a:p>
        </p:txBody>
      </p:sp>
      <p:sp>
        <p:nvSpPr>
          <p:cNvPr id="3" name="Kājenes vietturis 2">
            <a:extLst>
              <a:ext uri="{FF2B5EF4-FFF2-40B4-BE49-F238E27FC236}">
                <a16:creationId xmlns:a16="http://schemas.microsoft.com/office/drawing/2014/main" id="{44B8E645-D66B-10A5-8DCC-91939848EBC8}"/>
              </a:ext>
            </a:extLst>
          </p:cNvPr>
          <p:cNvSpPr>
            <a:spLocks noGrp="1"/>
          </p:cNvSpPr>
          <p:nvPr>
            <p:ph type="ftr" sz="quarter" idx="11"/>
          </p:nvPr>
        </p:nvSpPr>
        <p:spPr/>
        <p:txBody>
          <a:bodyPr/>
          <a:lstStyle/>
          <a:p>
            <a:endParaRPr lang="en-US"/>
          </a:p>
        </p:txBody>
      </p:sp>
      <p:sp>
        <p:nvSpPr>
          <p:cNvPr id="4" name="Slaida numura vietturis 3">
            <a:extLst>
              <a:ext uri="{FF2B5EF4-FFF2-40B4-BE49-F238E27FC236}">
                <a16:creationId xmlns:a16="http://schemas.microsoft.com/office/drawing/2014/main" id="{02534EC2-FE22-1451-FC22-968867C1F9F4}"/>
              </a:ext>
            </a:extLst>
          </p:cNvPr>
          <p:cNvSpPr>
            <a:spLocks noGrp="1"/>
          </p:cNvSpPr>
          <p:nvPr>
            <p:ph type="sldNum" sz="quarter" idx="12"/>
          </p:nvPr>
        </p:nvSpPr>
        <p:spPr/>
        <p:txBody>
          <a:bodyPr/>
          <a:lstStyle/>
          <a:p>
            <a:fld id="{26CDEDA1-ABB9-458C-A86A-C381649E1408}" type="slidenum">
              <a:rPr lang="en-US" smtClean="0"/>
              <a:t>‹#›</a:t>
            </a:fld>
            <a:endParaRPr lang="en-US"/>
          </a:p>
        </p:txBody>
      </p:sp>
    </p:spTree>
    <p:extLst>
      <p:ext uri="{BB962C8B-B14F-4D97-AF65-F5344CB8AC3E}">
        <p14:creationId xmlns:p14="http://schemas.microsoft.com/office/powerpoint/2010/main" val="273106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lv-LV" sz="4400" b="0" strike="noStrike" spc="-1">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lv-LV" sz="3200" b="0" strike="noStrike" spc="-1">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lv-LV"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7" name="Rectangle 9"/>
          <p:cNvSpPr/>
          <p:nvPr/>
        </p:nvSpPr>
        <p:spPr>
          <a:xfrm>
            <a:off x="0" y="0"/>
            <a:ext cx="12190680" cy="4570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Oval 5"/>
          <p:cNvSpPr/>
          <p:nvPr/>
        </p:nvSpPr>
        <p:spPr>
          <a:xfrm>
            <a:off x="0" y="0"/>
            <a:ext cx="12190680" cy="457056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lv-LV" sz="4400" b="0" strike="noStrike" spc="-1">
                <a:latin typeface="Arial"/>
              </a:rPr>
              <a:t>Klikšķiniet, lai rediģētu virsraksta teksta formātu</a:t>
            </a: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lv-LV" sz="3200" b="0" strike="noStrike" spc="-1">
                <a:latin typeface="Arial"/>
              </a:rPr>
              <a:t>Klikšķiniet, lai rediģētu struktūras skata formātu</a:t>
            </a:r>
          </a:p>
          <a:p>
            <a:pPr marL="864000" lvl="1" indent="-324000">
              <a:spcBef>
                <a:spcPts val="1134"/>
              </a:spcBef>
              <a:buClr>
                <a:srgbClr val="000000"/>
              </a:buClr>
              <a:buSzPct val="75000"/>
              <a:buFont typeface="Symbol" charset="2"/>
              <a:buChar char=""/>
            </a:pPr>
            <a:r>
              <a:rPr lang="lv-LV" sz="2800" b="0" strike="noStrike" spc="-1">
                <a:latin typeface="Arial"/>
              </a:rPr>
              <a:t>Otrais struktūras līmenis</a:t>
            </a:r>
          </a:p>
          <a:p>
            <a:pPr marL="1296000" lvl="2" indent="-288000">
              <a:spcBef>
                <a:spcPts val="850"/>
              </a:spcBef>
              <a:buClr>
                <a:srgbClr val="000000"/>
              </a:buClr>
              <a:buSzPct val="45000"/>
              <a:buFont typeface="Wingdings" charset="2"/>
              <a:buChar char=""/>
            </a:pPr>
            <a:r>
              <a:rPr lang="lv-LV" sz="2400" b="0" strike="noStrike" spc="-1">
                <a:latin typeface="Arial"/>
              </a:rPr>
              <a:t>Trešais struktūras līmenis</a:t>
            </a:r>
          </a:p>
          <a:p>
            <a:pPr marL="1728000" lvl="3" indent="-216000">
              <a:spcBef>
                <a:spcPts val="567"/>
              </a:spcBef>
              <a:buClr>
                <a:srgbClr val="000000"/>
              </a:buClr>
              <a:buSzPct val="75000"/>
              <a:buFont typeface="Symbol" charset="2"/>
              <a:buChar char=""/>
            </a:pPr>
            <a:r>
              <a:rPr lang="lv-LV" sz="2000" b="0" strike="noStrike" spc="-1">
                <a:latin typeface="Arial"/>
              </a:rPr>
              <a:t>Ceturtais struktūras līmenis</a:t>
            </a:r>
          </a:p>
          <a:p>
            <a:pPr marL="2160000" lvl="4" indent="-216000">
              <a:spcBef>
                <a:spcPts val="283"/>
              </a:spcBef>
              <a:buClr>
                <a:srgbClr val="000000"/>
              </a:buClr>
              <a:buSzPct val="45000"/>
              <a:buFont typeface="Wingdings" charset="2"/>
              <a:buChar char=""/>
            </a:pPr>
            <a:r>
              <a:rPr lang="lv-LV" sz="2000" b="0" strike="noStrike" spc="-1">
                <a:latin typeface="Arial"/>
              </a:rPr>
              <a:t>Piektais struktūras līmenis</a:t>
            </a:r>
          </a:p>
          <a:p>
            <a:pPr marL="2592000" lvl="5" indent="-216000">
              <a:spcBef>
                <a:spcPts val="283"/>
              </a:spcBef>
              <a:buClr>
                <a:srgbClr val="000000"/>
              </a:buClr>
              <a:buSzPct val="45000"/>
              <a:buFont typeface="Wingdings" charset="2"/>
              <a:buChar char=""/>
            </a:pPr>
            <a:r>
              <a:rPr lang="lv-LV" sz="2000" b="0" strike="noStrike" spc="-1">
                <a:latin typeface="Arial"/>
              </a:rPr>
              <a:t>Sestais struktūras līmenis</a:t>
            </a:r>
          </a:p>
          <a:p>
            <a:pPr marL="3024000" lvl="6" indent="-216000">
              <a:spcBef>
                <a:spcPts val="283"/>
              </a:spcBef>
              <a:buClr>
                <a:srgbClr val="000000"/>
              </a:buClr>
              <a:buSzPct val="45000"/>
              <a:buFont typeface="Wingdings" charset="2"/>
              <a:buChar char=""/>
            </a:pPr>
            <a:r>
              <a:rPr lang="lv-LV" sz="2000" b="0" strike="noStrike" spc="-1">
                <a:latin typeface="Arial"/>
              </a:rPr>
              <a:t>Septītais struktūras līmenis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lv-LV" sz="4400" b="0" strike="noStrike" spc="-1">
                <a:latin typeface="Arial"/>
              </a:rPr>
              <a:t>Klikšķiniet, lai rediģētu virsraksta teksta formātu</a:t>
            </a:r>
          </a:p>
        </p:txBody>
      </p:sp>
      <p:sp>
        <p:nvSpPr>
          <p:cNvPr id="4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lv-LV" sz="3200" b="0" strike="noStrike" spc="-1">
                <a:latin typeface="Arial"/>
              </a:rPr>
              <a:t>Klikšķiniet, lai rediģētu struktūras skata formātu</a:t>
            </a:r>
          </a:p>
          <a:p>
            <a:pPr marL="864000" lvl="1" indent="-324000">
              <a:spcBef>
                <a:spcPts val="1134"/>
              </a:spcBef>
              <a:buClr>
                <a:srgbClr val="000000"/>
              </a:buClr>
              <a:buSzPct val="75000"/>
              <a:buFont typeface="Symbol" charset="2"/>
              <a:buChar char=""/>
            </a:pPr>
            <a:r>
              <a:rPr lang="lv-LV" sz="2800" b="0" strike="noStrike" spc="-1">
                <a:latin typeface="Arial"/>
              </a:rPr>
              <a:t>Otrais struktūras līmenis</a:t>
            </a:r>
          </a:p>
          <a:p>
            <a:pPr marL="1296000" lvl="2" indent="-288000">
              <a:spcBef>
                <a:spcPts val="850"/>
              </a:spcBef>
              <a:buClr>
                <a:srgbClr val="000000"/>
              </a:buClr>
              <a:buSzPct val="45000"/>
              <a:buFont typeface="Wingdings" charset="2"/>
              <a:buChar char=""/>
            </a:pPr>
            <a:r>
              <a:rPr lang="lv-LV" sz="2400" b="0" strike="noStrike" spc="-1">
                <a:latin typeface="Arial"/>
              </a:rPr>
              <a:t>Trešais struktūras līmenis</a:t>
            </a:r>
          </a:p>
          <a:p>
            <a:pPr marL="1728000" lvl="3" indent="-216000">
              <a:spcBef>
                <a:spcPts val="567"/>
              </a:spcBef>
              <a:buClr>
                <a:srgbClr val="000000"/>
              </a:buClr>
              <a:buSzPct val="75000"/>
              <a:buFont typeface="Symbol" charset="2"/>
              <a:buChar char=""/>
            </a:pPr>
            <a:r>
              <a:rPr lang="lv-LV" sz="2000" b="0" strike="noStrike" spc="-1">
                <a:latin typeface="Arial"/>
              </a:rPr>
              <a:t>Ceturtais struktūras līmenis</a:t>
            </a:r>
          </a:p>
          <a:p>
            <a:pPr marL="2160000" lvl="4" indent="-216000">
              <a:spcBef>
                <a:spcPts val="283"/>
              </a:spcBef>
              <a:buClr>
                <a:srgbClr val="000000"/>
              </a:buClr>
              <a:buSzPct val="45000"/>
              <a:buFont typeface="Wingdings" charset="2"/>
              <a:buChar char=""/>
            </a:pPr>
            <a:r>
              <a:rPr lang="lv-LV" sz="2000" b="0" strike="noStrike" spc="-1">
                <a:latin typeface="Arial"/>
              </a:rPr>
              <a:t>Piektais struktūras līmenis</a:t>
            </a:r>
          </a:p>
          <a:p>
            <a:pPr marL="2592000" lvl="5" indent="-216000">
              <a:spcBef>
                <a:spcPts val="283"/>
              </a:spcBef>
              <a:buClr>
                <a:srgbClr val="000000"/>
              </a:buClr>
              <a:buSzPct val="45000"/>
              <a:buFont typeface="Wingdings" charset="2"/>
              <a:buChar char=""/>
            </a:pPr>
            <a:r>
              <a:rPr lang="lv-LV" sz="2000" b="0" strike="noStrike" spc="-1">
                <a:latin typeface="Arial"/>
              </a:rPr>
              <a:t>Sestais struktūras līmenis</a:t>
            </a:r>
          </a:p>
          <a:p>
            <a:pPr marL="3024000" lvl="6" indent="-216000">
              <a:spcBef>
                <a:spcPts val="283"/>
              </a:spcBef>
              <a:buClr>
                <a:srgbClr val="000000"/>
              </a:buClr>
              <a:buSzPct val="45000"/>
              <a:buFont typeface="Wingdings" charset="2"/>
              <a:buChar char=""/>
            </a:pPr>
            <a:r>
              <a:rPr lang="lv-LV" sz="2000" b="0" strike="noStrike" spc="-1">
                <a:latin typeface="Arial"/>
              </a:rPr>
              <a:t>Septītais struktūras līmenis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lv-LV" sz="4400" b="0" strike="noStrike" spc="-1">
                <a:latin typeface="Arial"/>
              </a:rPr>
              <a:t>Klikšķiniet, lai rediģētu virsraksta teksta formātu</a:t>
            </a:r>
          </a:p>
        </p:txBody>
      </p:sp>
      <p:sp>
        <p:nvSpPr>
          <p:cNvPr id="8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lv-LV" sz="3200" b="0" strike="noStrike" spc="-1">
                <a:latin typeface="Arial"/>
              </a:rPr>
              <a:t>Klikšķiniet, lai rediģētu struktūras skata formātu</a:t>
            </a:r>
          </a:p>
          <a:p>
            <a:pPr marL="864000" lvl="1" indent="-324000">
              <a:spcBef>
                <a:spcPts val="1134"/>
              </a:spcBef>
              <a:buClr>
                <a:srgbClr val="000000"/>
              </a:buClr>
              <a:buSzPct val="75000"/>
              <a:buFont typeface="Symbol" charset="2"/>
              <a:buChar char=""/>
            </a:pPr>
            <a:r>
              <a:rPr lang="lv-LV" sz="2800" b="0" strike="noStrike" spc="-1">
                <a:latin typeface="Arial"/>
              </a:rPr>
              <a:t>Otrais struktūras līmenis</a:t>
            </a:r>
          </a:p>
          <a:p>
            <a:pPr marL="1296000" lvl="2" indent="-288000">
              <a:spcBef>
                <a:spcPts val="850"/>
              </a:spcBef>
              <a:buClr>
                <a:srgbClr val="000000"/>
              </a:buClr>
              <a:buSzPct val="45000"/>
              <a:buFont typeface="Wingdings" charset="2"/>
              <a:buChar char=""/>
            </a:pPr>
            <a:r>
              <a:rPr lang="lv-LV" sz="2400" b="0" strike="noStrike" spc="-1">
                <a:latin typeface="Arial"/>
              </a:rPr>
              <a:t>Trešais struktūras līmenis</a:t>
            </a:r>
          </a:p>
          <a:p>
            <a:pPr marL="1728000" lvl="3" indent="-216000">
              <a:spcBef>
                <a:spcPts val="567"/>
              </a:spcBef>
              <a:buClr>
                <a:srgbClr val="000000"/>
              </a:buClr>
              <a:buSzPct val="75000"/>
              <a:buFont typeface="Symbol" charset="2"/>
              <a:buChar char=""/>
            </a:pPr>
            <a:r>
              <a:rPr lang="lv-LV" sz="2000" b="0" strike="noStrike" spc="-1">
                <a:latin typeface="Arial"/>
              </a:rPr>
              <a:t>Ceturtais struktūras līmenis</a:t>
            </a:r>
          </a:p>
          <a:p>
            <a:pPr marL="2160000" lvl="4" indent="-216000">
              <a:spcBef>
                <a:spcPts val="283"/>
              </a:spcBef>
              <a:buClr>
                <a:srgbClr val="000000"/>
              </a:buClr>
              <a:buSzPct val="45000"/>
              <a:buFont typeface="Wingdings" charset="2"/>
              <a:buChar char=""/>
            </a:pPr>
            <a:r>
              <a:rPr lang="lv-LV" sz="2000" b="0" strike="noStrike" spc="-1">
                <a:latin typeface="Arial"/>
              </a:rPr>
              <a:t>Piektais struktūras līmenis</a:t>
            </a:r>
          </a:p>
          <a:p>
            <a:pPr marL="2592000" lvl="5" indent="-216000">
              <a:spcBef>
                <a:spcPts val="283"/>
              </a:spcBef>
              <a:buClr>
                <a:srgbClr val="000000"/>
              </a:buClr>
              <a:buSzPct val="45000"/>
              <a:buFont typeface="Wingdings" charset="2"/>
              <a:buChar char=""/>
            </a:pPr>
            <a:r>
              <a:rPr lang="lv-LV" sz="2000" b="0" strike="noStrike" spc="-1">
                <a:latin typeface="Arial"/>
              </a:rPr>
              <a:t>Sestais struktūras līmenis</a:t>
            </a:r>
          </a:p>
          <a:p>
            <a:pPr marL="3024000" lvl="6" indent="-216000">
              <a:spcBef>
                <a:spcPts val="283"/>
              </a:spcBef>
              <a:buClr>
                <a:srgbClr val="000000"/>
              </a:buClr>
              <a:buSzPct val="45000"/>
              <a:buFont typeface="Wingdings" charset="2"/>
              <a:buChar char=""/>
            </a:pPr>
            <a:r>
              <a:rPr lang="lv-LV" sz="2000" b="0" strike="noStrike" spc="-1">
                <a:latin typeface="Arial"/>
              </a:rPr>
              <a:t>Septītais struktūras līmenis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2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lv-LV" sz="1800" b="0" strike="noStrike" spc="-1">
                <a:latin typeface="Arial"/>
              </a:rPr>
              <a:t>Klikšķiniet, lai rediģētu virsraksta teksta formātu</a:t>
            </a:r>
          </a:p>
        </p:txBody>
      </p:sp>
      <p:sp>
        <p:nvSpPr>
          <p:cNvPr id="122"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lv-LV" sz="1800" b="0" strike="noStrike" spc="-1">
                <a:latin typeface="Arial"/>
              </a:rPr>
              <a:t>Klikšķiniet, lai rediģētu struktūras skata formātu</a:t>
            </a:r>
          </a:p>
          <a:p>
            <a:pPr marL="864000" lvl="1" indent="-324000">
              <a:spcBef>
                <a:spcPts val="1134"/>
              </a:spcBef>
              <a:buClr>
                <a:srgbClr val="000000"/>
              </a:buClr>
              <a:buSzPct val="75000"/>
              <a:buFont typeface="Symbol" charset="2"/>
              <a:buChar char=""/>
            </a:pPr>
            <a:r>
              <a:rPr lang="lv-LV" sz="1800" b="0" strike="noStrike" spc="-1">
                <a:latin typeface="Arial"/>
              </a:rPr>
              <a:t>Otrais struktūras līmenis</a:t>
            </a:r>
          </a:p>
          <a:p>
            <a:pPr marL="1296000" lvl="2" indent="-288000">
              <a:spcBef>
                <a:spcPts val="850"/>
              </a:spcBef>
              <a:buClr>
                <a:srgbClr val="000000"/>
              </a:buClr>
              <a:buSzPct val="45000"/>
              <a:buFont typeface="Wingdings" charset="2"/>
              <a:buChar char=""/>
            </a:pPr>
            <a:r>
              <a:rPr lang="lv-LV" sz="1800" b="0" strike="noStrike" spc="-1">
                <a:latin typeface="Arial"/>
              </a:rPr>
              <a:t>Trešais struktūras līmenis</a:t>
            </a:r>
          </a:p>
          <a:p>
            <a:pPr marL="1728000" lvl="3" indent="-216000">
              <a:spcBef>
                <a:spcPts val="567"/>
              </a:spcBef>
              <a:buClr>
                <a:srgbClr val="000000"/>
              </a:buClr>
              <a:buSzPct val="75000"/>
              <a:buFont typeface="Symbol" charset="2"/>
              <a:buChar char=""/>
            </a:pPr>
            <a:r>
              <a:rPr lang="lv-LV" sz="1800" b="0" strike="noStrike" spc="-1">
                <a:latin typeface="Arial"/>
              </a:rPr>
              <a:t>Ceturtais struktūras līmenis</a:t>
            </a:r>
          </a:p>
          <a:p>
            <a:pPr marL="2160000" lvl="4" indent="-216000">
              <a:spcBef>
                <a:spcPts val="283"/>
              </a:spcBef>
              <a:buClr>
                <a:srgbClr val="000000"/>
              </a:buClr>
              <a:buSzPct val="45000"/>
              <a:buFont typeface="Wingdings" charset="2"/>
              <a:buChar char=""/>
            </a:pPr>
            <a:r>
              <a:rPr lang="lv-LV" sz="1800" b="0" strike="noStrike" spc="-1">
                <a:latin typeface="Arial"/>
              </a:rPr>
              <a:t>Piektais struktūras līmenis</a:t>
            </a:r>
          </a:p>
          <a:p>
            <a:pPr marL="2592000" lvl="5" indent="-216000">
              <a:spcBef>
                <a:spcPts val="283"/>
              </a:spcBef>
              <a:buClr>
                <a:srgbClr val="000000"/>
              </a:buClr>
              <a:buSzPct val="45000"/>
              <a:buFont typeface="Wingdings" charset="2"/>
              <a:buChar char=""/>
            </a:pPr>
            <a:r>
              <a:rPr lang="lv-LV" sz="1800" b="0" strike="noStrike" spc="-1">
                <a:latin typeface="Arial"/>
              </a:rPr>
              <a:t>Sestais struktūras līmenis</a:t>
            </a:r>
          </a:p>
          <a:p>
            <a:pPr marL="3024000" lvl="6" indent="-216000">
              <a:spcBef>
                <a:spcPts val="283"/>
              </a:spcBef>
              <a:buClr>
                <a:srgbClr val="000000"/>
              </a:buClr>
              <a:buSzPct val="45000"/>
              <a:buFont typeface="Wingdings" charset="2"/>
              <a:buChar char=""/>
            </a:pPr>
            <a:r>
              <a:rPr lang="lv-LV" sz="1800" b="0" strike="noStrike" spc="-1">
                <a:latin typeface="Arial"/>
              </a:rPr>
              <a:t>Septītais struktūras līmenis</a:t>
            </a:r>
          </a:p>
        </p:txBody>
      </p:sp>
      <p:sp>
        <p:nvSpPr>
          <p:cNvPr id="123"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lv-LV" sz="1800" b="0" strike="noStrike" spc="-1">
                <a:latin typeface="Arial"/>
              </a:rPr>
              <a:t>Klikšķiniet, lai rediģētu struktūras skata formātu</a:t>
            </a:r>
          </a:p>
          <a:p>
            <a:pPr marL="864000" lvl="1" indent="-324000">
              <a:spcBef>
                <a:spcPts val="1134"/>
              </a:spcBef>
              <a:buClr>
                <a:srgbClr val="000000"/>
              </a:buClr>
              <a:buSzPct val="75000"/>
              <a:buFont typeface="Symbol" charset="2"/>
              <a:buChar char=""/>
            </a:pPr>
            <a:r>
              <a:rPr lang="lv-LV" sz="1800" b="0" strike="noStrike" spc="-1">
                <a:latin typeface="Arial"/>
              </a:rPr>
              <a:t>Otrais struktūras līmenis</a:t>
            </a:r>
          </a:p>
          <a:p>
            <a:pPr marL="1296000" lvl="2" indent="-288000">
              <a:spcBef>
                <a:spcPts val="850"/>
              </a:spcBef>
              <a:buClr>
                <a:srgbClr val="000000"/>
              </a:buClr>
              <a:buSzPct val="45000"/>
              <a:buFont typeface="Wingdings" charset="2"/>
              <a:buChar char=""/>
            </a:pPr>
            <a:r>
              <a:rPr lang="lv-LV" sz="1800" b="0" strike="noStrike" spc="-1">
                <a:latin typeface="Arial"/>
              </a:rPr>
              <a:t>Trešais struktūras līmenis</a:t>
            </a:r>
          </a:p>
          <a:p>
            <a:pPr marL="1728000" lvl="3" indent="-216000">
              <a:spcBef>
                <a:spcPts val="567"/>
              </a:spcBef>
              <a:buClr>
                <a:srgbClr val="000000"/>
              </a:buClr>
              <a:buSzPct val="75000"/>
              <a:buFont typeface="Symbol" charset="2"/>
              <a:buChar char=""/>
            </a:pPr>
            <a:r>
              <a:rPr lang="lv-LV" sz="1800" b="0" strike="noStrike" spc="-1">
                <a:latin typeface="Arial"/>
              </a:rPr>
              <a:t>Ceturtais struktūras līmenis</a:t>
            </a:r>
          </a:p>
          <a:p>
            <a:pPr marL="2160000" lvl="4" indent="-216000">
              <a:spcBef>
                <a:spcPts val="283"/>
              </a:spcBef>
              <a:buClr>
                <a:srgbClr val="000000"/>
              </a:buClr>
              <a:buSzPct val="45000"/>
              <a:buFont typeface="Wingdings" charset="2"/>
              <a:buChar char=""/>
            </a:pPr>
            <a:r>
              <a:rPr lang="lv-LV" sz="1800" b="0" strike="noStrike" spc="-1">
                <a:latin typeface="Arial"/>
              </a:rPr>
              <a:t>Piektais struktūras līmenis</a:t>
            </a:r>
          </a:p>
          <a:p>
            <a:pPr marL="2592000" lvl="5" indent="-216000">
              <a:spcBef>
                <a:spcPts val="283"/>
              </a:spcBef>
              <a:buClr>
                <a:srgbClr val="000000"/>
              </a:buClr>
              <a:buSzPct val="45000"/>
              <a:buFont typeface="Wingdings" charset="2"/>
              <a:buChar char=""/>
            </a:pPr>
            <a:r>
              <a:rPr lang="lv-LV" sz="1800" b="0" strike="noStrike" spc="-1">
                <a:latin typeface="Arial"/>
              </a:rPr>
              <a:t>Sestais struktūras līmenis</a:t>
            </a:r>
          </a:p>
          <a:p>
            <a:pPr marL="3024000" lvl="6" indent="-216000">
              <a:spcBef>
                <a:spcPts val="283"/>
              </a:spcBef>
              <a:buClr>
                <a:srgbClr val="000000"/>
              </a:buClr>
              <a:buSzPct val="45000"/>
              <a:buFont typeface="Wingdings" charset="2"/>
              <a:buChar char=""/>
            </a:pPr>
            <a:r>
              <a:rPr lang="lv-LV" sz="1800" b="0" strike="noStrike" spc="-1">
                <a:latin typeface="Arial"/>
              </a:rPr>
              <a:t>Septītais struktūras līmenis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6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lv-LV" sz="1800" b="0" strike="noStrike" spc="-1">
                <a:latin typeface="Arial"/>
              </a:rPr>
              <a:t>Klikšķiniet, lai rediģētu virsraksta teksta formātu</a:t>
            </a:r>
          </a:p>
        </p:txBody>
      </p:sp>
      <p:sp>
        <p:nvSpPr>
          <p:cNvPr id="16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lv-LV" sz="3200" b="0" strike="noStrike" spc="-1">
                <a:latin typeface="Arial"/>
              </a:rPr>
              <a:t>Klikšķiniet, lai rediģētu struktūras skata formātu</a:t>
            </a:r>
          </a:p>
          <a:p>
            <a:pPr marL="864000" lvl="1" indent="-324000">
              <a:spcBef>
                <a:spcPts val="1134"/>
              </a:spcBef>
              <a:buClr>
                <a:srgbClr val="000000"/>
              </a:buClr>
              <a:buSzPct val="75000"/>
              <a:buFont typeface="Symbol" charset="2"/>
              <a:buChar char=""/>
            </a:pPr>
            <a:r>
              <a:rPr lang="lv-LV" sz="2800" b="0" strike="noStrike" spc="-1">
                <a:latin typeface="Arial"/>
              </a:rPr>
              <a:t>Otrais struktūras līmenis</a:t>
            </a:r>
          </a:p>
          <a:p>
            <a:pPr marL="1296000" lvl="2" indent="-288000">
              <a:spcBef>
                <a:spcPts val="850"/>
              </a:spcBef>
              <a:buClr>
                <a:srgbClr val="000000"/>
              </a:buClr>
              <a:buSzPct val="45000"/>
              <a:buFont typeface="Wingdings" charset="2"/>
              <a:buChar char=""/>
            </a:pPr>
            <a:r>
              <a:rPr lang="lv-LV" sz="2400" b="0" strike="noStrike" spc="-1">
                <a:latin typeface="Arial"/>
              </a:rPr>
              <a:t>Trešais struktūras līmenis</a:t>
            </a:r>
          </a:p>
          <a:p>
            <a:pPr marL="1728000" lvl="3" indent="-216000">
              <a:spcBef>
                <a:spcPts val="567"/>
              </a:spcBef>
              <a:buClr>
                <a:srgbClr val="000000"/>
              </a:buClr>
              <a:buSzPct val="75000"/>
              <a:buFont typeface="Symbol" charset="2"/>
              <a:buChar char=""/>
            </a:pPr>
            <a:r>
              <a:rPr lang="lv-LV" sz="2000" b="0" strike="noStrike" spc="-1">
                <a:latin typeface="Arial"/>
              </a:rPr>
              <a:t>Ceturtais struktūras līmenis</a:t>
            </a:r>
          </a:p>
          <a:p>
            <a:pPr marL="2160000" lvl="4" indent="-216000">
              <a:spcBef>
                <a:spcPts val="283"/>
              </a:spcBef>
              <a:buClr>
                <a:srgbClr val="000000"/>
              </a:buClr>
              <a:buSzPct val="45000"/>
              <a:buFont typeface="Wingdings" charset="2"/>
              <a:buChar char=""/>
            </a:pPr>
            <a:r>
              <a:rPr lang="lv-LV" sz="2000" b="0" strike="noStrike" spc="-1">
                <a:latin typeface="Arial"/>
              </a:rPr>
              <a:t>Piektais struktūras līmenis</a:t>
            </a:r>
          </a:p>
          <a:p>
            <a:pPr marL="2592000" lvl="5" indent="-216000">
              <a:spcBef>
                <a:spcPts val="283"/>
              </a:spcBef>
              <a:buClr>
                <a:srgbClr val="000000"/>
              </a:buClr>
              <a:buSzPct val="45000"/>
              <a:buFont typeface="Wingdings" charset="2"/>
              <a:buChar char=""/>
            </a:pPr>
            <a:r>
              <a:rPr lang="lv-LV" sz="2000" b="0" strike="noStrike" spc="-1">
                <a:latin typeface="Arial"/>
              </a:rPr>
              <a:t>Sestais struktūras līmenis</a:t>
            </a:r>
          </a:p>
          <a:p>
            <a:pPr marL="3024000" lvl="6" indent="-216000">
              <a:spcBef>
                <a:spcPts val="283"/>
              </a:spcBef>
              <a:buClr>
                <a:srgbClr val="000000"/>
              </a:buClr>
              <a:buSzPct val="45000"/>
              <a:buFont typeface="Wingdings" charset="2"/>
              <a:buChar char=""/>
            </a:pPr>
            <a:r>
              <a:rPr lang="lv-LV" sz="2000" b="0" strike="noStrike" spc="-1">
                <a:latin typeface="Arial"/>
              </a:rPr>
              <a:t>Septītais struktūras līmenis</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200" name="Rectangle 8"/>
          <p:cNvSpPr/>
          <p:nvPr/>
        </p:nvSpPr>
        <p:spPr>
          <a:xfrm>
            <a:off x="0" y="0"/>
            <a:ext cx="12190680" cy="45705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1" name="Oval 5"/>
          <p:cNvSpPr/>
          <p:nvPr/>
        </p:nvSpPr>
        <p:spPr>
          <a:xfrm>
            <a:off x="0" y="0"/>
            <a:ext cx="12190680" cy="457056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lv-LV" sz="4400" b="0" strike="noStrike" spc="-1">
                <a:latin typeface="Arial"/>
              </a:rPr>
              <a:t>Klikšķiniet, lai rediģētu virsraksta teksta formātu</a:t>
            </a:r>
          </a:p>
        </p:txBody>
      </p:sp>
      <p:sp>
        <p:nvSpPr>
          <p:cNvPr id="20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lv-LV" sz="3200" b="0" strike="noStrike" spc="-1">
                <a:latin typeface="Arial"/>
              </a:rPr>
              <a:t>Klikšķiniet, lai rediģētu struktūras skata formātu</a:t>
            </a:r>
          </a:p>
          <a:p>
            <a:pPr marL="864000" lvl="1" indent="-324000">
              <a:spcBef>
                <a:spcPts val="1134"/>
              </a:spcBef>
              <a:buClr>
                <a:srgbClr val="000000"/>
              </a:buClr>
              <a:buSzPct val="75000"/>
              <a:buFont typeface="Symbol" charset="2"/>
              <a:buChar char=""/>
            </a:pPr>
            <a:r>
              <a:rPr lang="lv-LV" sz="2800" b="0" strike="noStrike" spc="-1">
                <a:latin typeface="Arial"/>
              </a:rPr>
              <a:t>Otrais struktūras līmenis</a:t>
            </a:r>
          </a:p>
          <a:p>
            <a:pPr marL="1296000" lvl="2" indent="-288000">
              <a:spcBef>
                <a:spcPts val="850"/>
              </a:spcBef>
              <a:buClr>
                <a:srgbClr val="000000"/>
              </a:buClr>
              <a:buSzPct val="45000"/>
              <a:buFont typeface="Wingdings" charset="2"/>
              <a:buChar char=""/>
            </a:pPr>
            <a:r>
              <a:rPr lang="lv-LV" sz="2400" b="0" strike="noStrike" spc="-1">
                <a:latin typeface="Arial"/>
              </a:rPr>
              <a:t>Trešais struktūras līmenis</a:t>
            </a:r>
          </a:p>
          <a:p>
            <a:pPr marL="1728000" lvl="3" indent="-216000">
              <a:spcBef>
                <a:spcPts val="567"/>
              </a:spcBef>
              <a:buClr>
                <a:srgbClr val="000000"/>
              </a:buClr>
              <a:buSzPct val="75000"/>
              <a:buFont typeface="Symbol" charset="2"/>
              <a:buChar char=""/>
            </a:pPr>
            <a:r>
              <a:rPr lang="lv-LV" sz="2000" b="0" strike="noStrike" spc="-1">
                <a:latin typeface="Arial"/>
              </a:rPr>
              <a:t>Ceturtais struktūras līmenis</a:t>
            </a:r>
          </a:p>
          <a:p>
            <a:pPr marL="2160000" lvl="4" indent="-216000">
              <a:spcBef>
                <a:spcPts val="283"/>
              </a:spcBef>
              <a:buClr>
                <a:srgbClr val="000000"/>
              </a:buClr>
              <a:buSzPct val="45000"/>
              <a:buFont typeface="Wingdings" charset="2"/>
              <a:buChar char=""/>
            </a:pPr>
            <a:r>
              <a:rPr lang="lv-LV" sz="2000" b="0" strike="noStrike" spc="-1">
                <a:latin typeface="Arial"/>
              </a:rPr>
              <a:t>Piektais struktūras līmenis</a:t>
            </a:r>
          </a:p>
          <a:p>
            <a:pPr marL="2592000" lvl="5" indent="-216000">
              <a:spcBef>
                <a:spcPts val="283"/>
              </a:spcBef>
              <a:buClr>
                <a:srgbClr val="000000"/>
              </a:buClr>
              <a:buSzPct val="45000"/>
              <a:buFont typeface="Wingdings" charset="2"/>
              <a:buChar char=""/>
            </a:pPr>
            <a:r>
              <a:rPr lang="lv-LV" sz="2000" b="0" strike="noStrike" spc="-1">
                <a:latin typeface="Arial"/>
              </a:rPr>
              <a:t>Sestais struktūras līmenis</a:t>
            </a:r>
          </a:p>
          <a:p>
            <a:pPr marL="3024000" lvl="6" indent="-216000">
              <a:spcBef>
                <a:spcPts val="283"/>
              </a:spcBef>
              <a:buClr>
                <a:srgbClr val="000000"/>
              </a:buClr>
              <a:buSzPct val="45000"/>
              <a:buFont typeface="Wingdings" charset="2"/>
              <a:buChar char=""/>
            </a:pPr>
            <a:r>
              <a:rPr lang="lv-LV" sz="2000" b="0" strike="noStrike" spc="-1">
                <a:latin typeface="Arial"/>
              </a:rPr>
              <a:t>Septītais struktūras līmenis</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Virsraksta vietturis 1">
            <a:extLst>
              <a:ext uri="{FF2B5EF4-FFF2-40B4-BE49-F238E27FC236}">
                <a16:creationId xmlns:a16="http://schemas.microsoft.com/office/drawing/2014/main" id="{D6B42751-634A-2799-E130-06682A0DE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v-LV"/>
              <a:t>Rediģēt šablona virsraksta stilu</a:t>
            </a:r>
            <a:endParaRPr lang="en-US"/>
          </a:p>
        </p:txBody>
      </p:sp>
      <p:sp>
        <p:nvSpPr>
          <p:cNvPr id="3" name="Teksta vietturis 2">
            <a:extLst>
              <a:ext uri="{FF2B5EF4-FFF2-40B4-BE49-F238E27FC236}">
                <a16:creationId xmlns:a16="http://schemas.microsoft.com/office/drawing/2014/main" id="{433EC12A-7D7E-5B04-A31B-65F083451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a:p>
        </p:txBody>
      </p:sp>
      <p:sp>
        <p:nvSpPr>
          <p:cNvPr id="4" name="Datuma vietturis 3">
            <a:extLst>
              <a:ext uri="{FF2B5EF4-FFF2-40B4-BE49-F238E27FC236}">
                <a16:creationId xmlns:a16="http://schemas.microsoft.com/office/drawing/2014/main" id="{1744FCBC-D67D-19CC-8B43-3404EB2C3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3368B-1F9B-48EF-B129-833C906B1A8F}" type="datetimeFigureOut">
              <a:rPr lang="en-US" smtClean="0"/>
              <a:t>02-Jul-22</a:t>
            </a:fld>
            <a:endParaRPr lang="en-US"/>
          </a:p>
        </p:txBody>
      </p:sp>
      <p:sp>
        <p:nvSpPr>
          <p:cNvPr id="5" name="Kājenes vietturis 4">
            <a:extLst>
              <a:ext uri="{FF2B5EF4-FFF2-40B4-BE49-F238E27FC236}">
                <a16:creationId xmlns:a16="http://schemas.microsoft.com/office/drawing/2014/main" id="{52BC71C4-3207-F703-1272-643406DA0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ida numura vietturis 5">
            <a:extLst>
              <a:ext uri="{FF2B5EF4-FFF2-40B4-BE49-F238E27FC236}">
                <a16:creationId xmlns:a16="http://schemas.microsoft.com/office/drawing/2014/main" id="{6E3001C4-3D84-CDFD-7D92-5F40FD6B2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DEDA1-ABB9-458C-A86A-C381649E1408}" type="slidenum">
              <a:rPr lang="en-US" smtClean="0"/>
              <a:t>‹#›</a:t>
            </a:fld>
            <a:endParaRPr lang="en-US"/>
          </a:p>
        </p:txBody>
      </p:sp>
    </p:spTree>
    <p:extLst>
      <p:ext uri="{BB962C8B-B14F-4D97-AF65-F5344CB8AC3E}">
        <p14:creationId xmlns:p14="http://schemas.microsoft.com/office/powerpoint/2010/main" val="3561274804"/>
      </p:ext>
    </p:ext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3.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4960080"/>
            <a:ext cx="7690919" cy="1461600"/>
          </a:xfrm>
          <a:prstGeom prst="rect">
            <a:avLst/>
          </a:prstGeom>
          <a:noFill/>
          <a:ln w="0">
            <a:noFill/>
          </a:ln>
        </p:spPr>
        <p:txBody>
          <a:bodyPr lIns="0" tIns="0" rIns="0" bIns="0" anchor="ctr">
            <a:noAutofit/>
          </a:bodyPr>
          <a:lstStyle/>
          <a:p>
            <a:pPr algn="r">
              <a:lnSpc>
                <a:spcPct val="80000"/>
              </a:lnSpc>
              <a:buNone/>
            </a:pPr>
            <a:r>
              <a:rPr lang="lv-LV" sz="3200" b="0" strike="noStrike" cap="all" spc="191" dirty="0" err="1">
                <a:solidFill>
                  <a:srgbClr val="0D0D0D"/>
                </a:solidFill>
                <a:latin typeface="Tw Cen MT"/>
              </a:rPr>
              <a:t>Apache</a:t>
            </a:r>
            <a:r>
              <a:rPr lang="lv-LV" sz="3200" b="0" strike="noStrike" cap="all" spc="191" dirty="0">
                <a:solidFill>
                  <a:srgbClr val="0D0D0D"/>
                </a:solidFill>
                <a:latin typeface="Tw Cen MT"/>
              </a:rPr>
              <a:t> Cassandra darbināšanai nepieciešamās infrastruktūras izveide AWS mākonī</a:t>
            </a:r>
            <a:endParaRPr lang="lv-LV" sz="3200" b="0" strike="noStrike" spc="-1" dirty="0">
              <a:latin typeface="Arial"/>
            </a:endParaRPr>
          </a:p>
        </p:txBody>
      </p:sp>
      <p:sp>
        <p:nvSpPr>
          <p:cNvPr id="248" name="PlaceHolder 2"/>
          <p:cNvSpPr>
            <a:spLocks noGrp="1"/>
          </p:cNvSpPr>
          <p:nvPr>
            <p:ph type="subTitle"/>
          </p:nvPr>
        </p:nvSpPr>
        <p:spPr>
          <a:xfrm>
            <a:off x="8610480" y="4960080"/>
            <a:ext cx="3581520" cy="1461600"/>
          </a:xfrm>
          <a:prstGeom prst="rect">
            <a:avLst/>
          </a:prstGeom>
          <a:noFill/>
          <a:ln w="0">
            <a:noFill/>
          </a:ln>
        </p:spPr>
        <p:txBody>
          <a:bodyPr lIns="0" tIns="0" rIns="0" bIns="0" anchor="ctr">
            <a:noAutofit/>
          </a:bodyPr>
          <a:lstStyle/>
          <a:p>
            <a:pPr>
              <a:lnSpc>
                <a:spcPct val="100000"/>
              </a:lnSpc>
              <a:spcAft>
                <a:spcPts val="201"/>
              </a:spcAft>
              <a:buNone/>
              <a:tabLst>
                <a:tab pos="0" algn="l"/>
              </a:tabLst>
            </a:pPr>
            <a:r>
              <a:rPr lang="lv-LV" sz="1200" b="0" strike="noStrike" spc="-1" dirty="0" err="1">
                <a:solidFill>
                  <a:srgbClr val="0D0D0D"/>
                </a:solidFill>
                <a:latin typeface="Tw Cen MT"/>
              </a:rPr>
              <a:t>D.Gabaliņa</a:t>
            </a:r>
            <a:r>
              <a:rPr lang="lv-LV" sz="1200" b="0" strike="noStrike" spc="-1" dirty="0">
                <a:solidFill>
                  <a:srgbClr val="0D0D0D"/>
                </a:solidFill>
                <a:latin typeface="Tw Cen MT"/>
              </a:rPr>
              <a:t>, </a:t>
            </a:r>
            <a:r>
              <a:rPr lang="lv-LV" sz="1200" b="0" strike="noStrike" spc="-1" dirty="0" err="1">
                <a:solidFill>
                  <a:srgbClr val="0D0D0D"/>
                </a:solidFill>
                <a:latin typeface="Tw Cen MT"/>
              </a:rPr>
              <a:t>R.Jankovskis</a:t>
            </a:r>
            <a:endParaRPr lang="lv-LV" sz="1200" b="0" strike="noStrike" spc="-1" dirty="0">
              <a:latin typeface="Arial"/>
            </a:endParaRPr>
          </a:p>
          <a:p>
            <a:pPr>
              <a:lnSpc>
                <a:spcPct val="100000"/>
              </a:lnSpc>
              <a:spcAft>
                <a:spcPts val="201"/>
              </a:spcAft>
              <a:buNone/>
              <a:tabLst>
                <a:tab pos="0" algn="l"/>
              </a:tabLst>
            </a:pPr>
            <a:r>
              <a:rPr lang="en-US" sz="1200" b="1" strike="noStrike" spc="-1" dirty="0">
                <a:solidFill>
                  <a:srgbClr val="0D0D0D"/>
                </a:solidFill>
                <a:latin typeface="Roboto"/>
              </a:rPr>
              <a:t>DEVOPS PAMATI IESĀCĒJIEM</a:t>
            </a:r>
            <a:endParaRPr lang="lv-LV" sz="1200" b="0" strike="noStrike" spc="-1" dirty="0">
              <a:latin typeface="Arial"/>
            </a:endParaRPr>
          </a:p>
          <a:p>
            <a:pPr>
              <a:lnSpc>
                <a:spcPct val="100000"/>
              </a:lnSpc>
              <a:spcAft>
                <a:spcPts val="201"/>
              </a:spcAft>
              <a:buNone/>
              <a:tabLst>
                <a:tab pos="0" algn="l"/>
              </a:tabLst>
            </a:pPr>
            <a:r>
              <a:rPr lang="lv-LV" sz="1200" b="1" strike="noStrike" spc="-1" dirty="0">
                <a:solidFill>
                  <a:srgbClr val="0D0D0D"/>
                </a:solidFill>
                <a:latin typeface="Roboto"/>
              </a:rPr>
              <a:t>2022.gada 4.jūlijs</a:t>
            </a:r>
            <a:endParaRPr lang="lv-LV" sz="1200" b="0" strike="noStrike" spc="-1" dirty="0">
              <a:latin typeface="Arial"/>
            </a:endParaRPr>
          </a:p>
          <a:p>
            <a:pPr>
              <a:lnSpc>
                <a:spcPct val="100000"/>
              </a:lnSpc>
              <a:spcAft>
                <a:spcPts val="201"/>
              </a:spcAft>
              <a:buNone/>
              <a:tabLst>
                <a:tab pos="0" algn="l"/>
              </a:tabLst>
            </a:pPr>
            <a:r>
              <a:rPr lang="en-US" sz="1200" b="1" strike="noStrike" spc="-1" dirty="0">
                <a:solidFill>
                  <a:srgbClr val="0D0D0D"/>
                </a:solidFill>
                <a:latin typeface="Roboto"/>
              </a:rPr>
              <a:t>https://github.com/DitaGabalina/devops_db_group</a:t>
            </a:r>
            <a:endParaRPr lang="lv-LV" sz="1200" b="0" strike="noStrike" spc="-1" dirty="0">
              <a:latin typeface="Arial"/>
            </a:endParaRPr>
          </a:p>
          <a:p>
            <a:pPr>
              <a:lnSpc>
                <a:spcPct val="100000"/>
              </a:lnSpc>
              <a:spcAft>
                <a:spcPts val="201"/>
              </a:spcAft>
              <a:buNone/>
              <a:tabLst>
                <a:tab pos="0" algn="l"/>
              </a:tabLst>
            </a:pPr>
            <a:endParaRPr lang="lv-LV"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1024200" y="585360"/>
            <a:ext cx="9718560" cy="1498320"/>
          </a:xfrm>
          <a:prstGeom prst="rect">
            <a:avLst/>
          </a:prstGeom>
          <a:noFill/>
          <a:ln w="0">
            <a:noFill/>
          </a:ln>
        </p:spPr>
        <p:txBody>
          <a:bodyPr lIns="0" tIns="0" rIns="0" bIns="0" anchor="ctr">
            <a:noAutofit/>
          </a:bodyPr>
          <a:lstStyle/>
          <a:p>
            <a:pPr>
              <a:lnSpc>
                <a:spcPct val="80000"/>
              </a:lnSpc>
              <a:buNone/>
            </a:pPr>
            <a:r>
              <a:rPr lang="lv-LV" sz="5000" b="0" strike="noStrike" cap="all" spc="89">
                <a:solidFill>
                  <a:srgbClr val="0D0D0D"/>
                </a:solidFill>
                <a:latin typeface="Tw Cen MT Condensed"/>
              </a:rPr>
              <a:t>Cassandra | datu modelis </a:t>
            </a:r>
            <a:endParaRPr lang="lv-LV" sz="5000" b="0" strike="noStrike" spc="-1">
              <a:latin typeface="Arial"/>
            </a:endParaRPr>
          </a:p>
        </p:txBody>
      </p:sp>
      <p:pic>
        <p:nvPicPr>
          <p:cNvPr id="269" name="Picture 5"/>
          <p:cNvPicPr/>
          <p:nvPr/>
        </p:nvPicPr>
        <p:blipFill>
          <a:blip r:embed="rId2"/>
          <a:srcRect r="3732"/>
          <a:stretch/>
        </p:blipFill>
        <p:spPr>
          <a:xfrm>
            <a:off x="250560" y="1804680"/>
            <a:ext cx="11735280" cy="42242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024200" y="585360"/>
            <a:ext cx="9718560" cy="1498320"/>
          </a:xfrm>
          <a:prstGeom prst="rect">
            <a:avLst/>
          </a:prstGeom>
          <a:noFill/>
          <a:ln w="0">
            <a:noFill/>
          </a:ln>
        </p:spPr>
        <p:txBody>
          <a:bodyPr lIns="0" tIns="0" rIns="0" bIns="0" anchor="ctr">
            <a:noAutofit/>
          </a:bodyPr>
          <a:lstStyle/>
          <a:p>
            <a:pPr>
              <a:lnSpc>
                <a:spcPct val="80000"/>
              </a:lnSpc>
              <a:buNone/>
            </a:pPr>
            <a:r>
              <a:rPr lang="lv-LV" sz="5000" b="0" strike="noStrike" cap="all" spc="89">
                <a:solidFill>
                  <a:srgbClr val="0D0D0D"/>
                </a:solidFill>
                <a:latin typeface="Tw Cen MT Condensed"/>
              </a:rPr>
              <a:t>Cassandra | datu ielāde </a:t>
            </a:r>
            <a:endParaRPr lang="lv-LV" sz="5000" b="0" strike="noStrike" spc="-1">
              <a:latin typeface="Arial"/>
            </a:endParaRPr>
          </a:p>
        </p:txBody>
      </p:sp>
      <p:pic>
        <p:nvPicPr>
          <p:cNvPr id="271" name="Picture 5"/>
          <p:cNvPicPr/>
          <p:nvPr/>
        </p:nvPicPr>
        <p:blipFill>
          <a:blip r:embed="rId2"/>
          <a:stretch/>
        </p:blipFill>
        <p:spPr>
          <a:xfrm>
            <a:off x="113760" y="2628720"/>
            <a:ext cx="11963160" cy="15987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1024200" y="585360"/>
            <a:ext cx="9718560" cy="1498320"/>
          </a:xfrm>
          <a:prstGeom prst="rect">
            <a:avLst/>
          </a:prstGeom>
          <a:noFill/>
          <a:ln w="0">
            <a:noFill/>
          </a:ln>
        </p:spPr>
        <p:txBody>
          <a:bodyPr lIns="0" tIns="0" rIns="0" bIns="0" anchor="ctr">
            <a:noAutofit/>
          </a:bodyPr>
          <a:lstStyle/>
          <a:p>
            <a:pPr>
              <a:lnSpc>
                <a:spcPct val="80000"/>
              </a:lnSpc>
              <a:buNone/>
            </a:pPr>
            <a:r>
              <a:rPr lang="lv-LV" sz="5000" b="0" strike="noStrike" cap="all" spc="89">
                <a:solidFill>
                  <a:srgbClr val="0D0D0D"/>
                </a:solidFill>
                <a:latin typeface="Tw Cen MT Condensed"/>
              </a:rPr>
              <a:t>Cassandra | Rezultāta pārbaude </a:t>
            </a:r>
            <a:endParaRPr lang="lv-LV" sz="5000" b="0" strike="noStrike" spc="-1">
              <a:latin typeface="Arial"/>
            </a:endParaRPr>
          </a:p>
        </p:txBody>
      </p:sp>
      <p:sp>
        <p:nvSpPr>
          <p:cNvPr id="273" name="TextBox 5"/>
          <p:cNvSpPr/>
          <p:nvPr/>
        </p:nvSpPr>
        <p:spPr>
          <a:xfrm>
            <a:off x="1024200" y="2084760"/>
            <a:ext cx="6092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ourier New"/>
                <a:ea typeface="DejaVu Sans"/>
              </a:rPr>
              <a:t>select * from ur.register_name_history;</a:t>
            </a:r>
            <a:endParaRPr lang="lv-LV" sz="1800" b="0" strike="noStrike" spc="-1">
              <a:latin typeface="Arial"/>
            </a:endParaRPr>
          </a:p>
        </p:txBody>
      </p:sp>
      <p:pic>
        <p:nvPicPr>
          <p:cNvPr id="274" name="Picture 7" descr="Text&#10;&#10;Description automatically generated"/>
          <p:cNvPicPr/>
          <p:nvPr/>
        </p:nvPicPr>
        <p:blipFill>
          <a:blip r:embed="rId2"/>
          <a:srcRect t="31781" b="27855"/>
          <a:stretch/>
        </p:blipFill>
        <p:spPr>
          <a:xfrm>
            <a:off x="349200" y="2855880"/>
            <a:ext cx="11492280" cy="27669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title" idx="4294967295"/>
          </p:nvPr>
        </p:nvSpPr>
        <p:spPr>
          <a:xfrm>
            <a:off x="0" y="273452"/>
            <a:ext cx="12191760" cy="1144588"/>
          </a:xfrm>
          <a:prstGeom prst="rect">
            <a:avLst/>
          </a:prstGeom>
          <a:noFill/>
          <a:ln w="0">
            <a:noFill/>
          </a:ln>
        </p:spPr>
        <p:txBody>
          <a:bodyPr lIns="0" tIns="0" rIns="0" bIns="0" anchor="ctr">
            <a:noAutofit/>
          </a:bodyPr>
          <a:lstStyle/>
          <a:p>
            <a:pPr algn="ctr">
              <a:lnSpc>
                <a:spcPct val="100000"/>
              </a:lnSpc>
              <a:buNone/>
            </a:pPr>
            <a:r>
              <a:rPr lang="lv-LV" sz="4000" b="0" strike="noStrike" spc="-1" dirty="0" err="1">
                <a:latin typeface="Arial"/>
              </a:rPr>
              <a:t>Terraform</a:t>
            </a:r>
            <a:r>
              <a:rPr lang="lv-LV" sz="4000" b="0" strike="noStrike" spc="-1" dirty="0">
                <a:latin typeface="Arial"/>
              </a:rPr>
              <a:t> struktūra</a:t>
            </a:r>
          </a:p>
        </p:txBody>
      </p:sp>
      <p:pic>
        <p:nvPicPr>
          <p:cNvPr id="276" name="Attēls 275"/>
          <p:cNvPicPr/>
          <p:nvPr/>
        </p:nvPicPr>
        <p:blipFill>
          <a:blip r:embed="rId2"/>
          <a:stretch/>
        </p:blipFill>
        <p:spPr>
          <a:xfrm>
            <a:off x="8538840" y="1260000"/>
            <a:ext cx="3652920" cy="5445360"/>
          </a:xfrm>
          <a:prstGeom prst="rect">
            <a:avLst/>
          </a:prstGeom>
          <a:ln w="0">
            <a:noFill/>
          </a:ln>
        </p:spPr>
      </p:pic>
      <p:sp>
        <p:nvSpPr>
          <p:cNvPr id="277" name="Taisnstūris 276"/>
          <p:cNvSpPr/>
          <p:nvPr/>
        </p:nvSpPr>
        <p:spPr>
          <a:xfrm>
            <a:off x="900000" y="1418040"/>
            <a:ext cx="7019640" cy="506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lv-LV" sz="1800" b="0" strike="noStrike" spc="-1" dirty="0" err="1">
                <a:latin typeface="Arial"/>
              </a:rPr>
              <a:t>Terraform</a:t>
            </a:r>
            <a:r>
              <a:rPr lang="lv-LV" sz="1800" b="0" strike="noStrike" spc="-1" dirty="0">
                <a:latin typeface="Arial"/>
              </a:rPr>
              <a:t> direktorija satur:</a:t>
            </a:r>
          </a:p>
          <a:p>
            <a:pPr marL="285750" indent="-285750">
              <a:lnSpc>
                <a:spcPct val="100000"/>
              </a:lnSpc>
              <a:buFont typeface="Arial" panose="020B0604020202020204" pitchFamily="34" charset="0"/>
              <a:buChar char="•"/>
            </a:pPr>
            <a:r>
              <a:rPr lang="lv-LV" sz="1800" b="0" strike="noStrike" spc="-1" dirty="0" err="1">
                <a:latin typeface="Arial"/>
              </a:rPr>
              <a:t>root</a:t>
            </a:r>
            <a:r>
              <a:rPr lang="lv-LV" sz="1800" b="0" strike="noStrike" spc="-1" dirty="0">
                <a:latin typeface="Arial"/>
              </a:rPr>
              <a:t> direktorijā </a:t>
            </a:r>
            <a:r>
              <a:rPr lang="lv-LV" sz="1800" b="0" strike="noStrike" spc="-1" dirty="0" err="1">
                <a:latin typeface="Arial"/>
              </a:rPr>
              <a:t>terraform</a:t>
            </a:r>
            <a:r>
              <a:rPr lang="lv-LV" sz="1800" b="0" strike="noStrike" spc="-1" dirty="0">
                <a:latin typeface="Arial"/>
              </a:rPr>
              <a:t> failus, kur definēti un sasaistīti visi </a:t>
            </a:r>
            <a:r>
              <a:rPr lang="lv-LV" sz="1800" b="0" strike="noStrike" spc="-1" dirty="0" err="1">
                <a:latin typeface="Arial"/>
              </a:rPr>
              <a:t>terraform</a:t>
            </a:r>
            <a:r>
              <a:rPr lang="lv-LV" sz="1800" b="0" strike="noStrike" spc="-1" dirty="0">
                <a:latin typeface="Arial"/>
              </a:rPr>
              <a:t> moduļi, zem /</a:t>
            </a:r>
            <a:r>
              <a:rPr lang="lv-LV" sz="1800" b="0" strike="noStrike" spc="-1" dirty="0" err="1">
                <a:latin typeface="Arial"/>
              </a:rPr>
              <a:t>modules</a:t>
            </a:r>
            <a:r>
              <a:rPr lang="lv-LV" sz="1800" b="0" strike="noStrike" spc="-1" dirty="0">
                <a:latin typeface="Arial"/>
              </a:rPr>
              <a:t> direktorijas</a:t>
            </a:r>
          </a:p>
          <a:p>
            <a:pPr marL="285750" indent="-285750">
              <a:lnSpc>
                <a:spcPct val="100000"/>
              </a:lnSpc>
              <a:buFont typeface="Arial" panose="020B0604020202020204" pitchFamily="34" charset="0"/>
              <a:buChar char="•"/>
            </a:pPr>
            <a:endParaRPr lang="lv-LV" sz="1800" b="0" strike="noStrike" spc="-1" dirty="0">
              <a:latin typeface="Arial"/>
            </a:endParaRPr>
          </a:p>
          <a:p>
            <a:pPr marL="285750" indent="-285750">
              <a:lnSpc>
                <a:spcPct val="100000"/>
              </a:lnSpc>
              <a:buFont typeface="Arial" panose="020B0604020202020204" pitchFamily="34" charset="0"/>
              <a:buChar char="•"/>
            </a:pPr>
            <a:r>
              <a:rPr lang="lv-LV" sz="1800" b="0" i="1" strike="noStrike" spc="-1" dirty="0" err="1">
                <a:latin typeface="Arial"/>
              </a:rPr>
              <a:t>modules</a:t>
            </a:r>
            <a:r>
              <a:rPr lang="lv-LV" sz="1800" b="0" strike="noStrike" spc="-1" dirty="0">
                <a:latin typeface="Arial"/>
              </a:rPr>
              <a:t> direktorija ir visi nepieciešamie </a:t>
            </a:r>
            <a:r>
              <a:rPr lang="lv-LV" sz="1800" b="0" strike="noStrike" spc="-1" dirty="0" err="1">
                <a:latin typeface="Arial"/>
              </a:rPr>
              <a:t>terraform</a:t>
            </a:r>
            <a:r>
              <a:rPr lang="lv-LV" sz="1800" b="0" strike="noStrike" spc="-1" dirty="0">
                <a:latin typeface="Arial"/>
              </a:rPr>
              <a:t> moduļi:</a:t>
            </a:r>
          </a:p>
          <a:p>
            <a:pPr marL="742950" lvl="1" indent="-285750">
              <a:buFont typeface="Arial" panose="020B0604020202020204" pitchFamily="34" charset="0"/>
              <a:buChar char="•"/>
            </a:pPr>
            <a:r>
              <a:rPr lang="lv-LV" b="0" strike="noStrike" spc="-1" dirty="0">
                <a:latin typeface="Arial"/>
              </a:rPr>
              <a:t>EC2 direktorija satur 2 moduļus -</a:t>
            </a:r>
            <a:r>
              <a:rPr lang="lv-LV" sz="1800" b="0" strike="noStrike" spc="-1" dirty="0">
                <a:latin typeface="Arial"/>
              </a:rPr>
              <a:t> </a:t>
            </a:r>
            <a:r>
              <a:rPr lang="lv-LV" sz="1800" b="0" i="1" strike="noStrike" spc="-1" dirty="0" err="1">
                <a:latin typeface="Arial"/>
              </a:rPr>
              <a:t>apache</a:t>
            </a:r>
            <a:r>
              <a:rPr lang="lv-LV" sz="1800" b="0" strike="noStrike" spc="-1" dirty="0">
                <a:latin typeface="Arial"/>
              </a:rPr>
              <a:t> un </a:t>
            </a:r>
            <a:r>
              <a:rPr lang="lv-LV" sz="1800" b="0" i="1" strike="noStrike" spc="-1" dirty="0" err="1">
                <a:latin typeface="Arial"/>
              </a:rPr>
              <a:t>cassandra</a:t>
            </a:r>
            <a:endParaRPr lang="lv-LV" sz="1800" b="0" i="1" strike="noStrike" spc="-1" dirty="0">
              <a:latin typeface="Arial"/>
            </a:endParaRPr>
          </a:p>
          <a:p>
            <a:pPr marL="742950" lvl="1" indent="-285750">
              <a:buFont typeface="Arial" panose="020B0604020202020204" pitchFamily="34" charset="0"/>
              <a:buChar char="•"/>
            </a:pPr>
            <a:r>
              <a:rPr lang="lv-LV" b="0" strike="noStrike" spc="-1" dirty="0">
                <a:latin typeface="Arial"/>
              </a:rPr>
              <a:t>VPC modulis satur visu nepieciešamo  tīkla izveidei  iekš </a:t>
            </a:r>
            <a:r>
              <a:rPr lang="lv-LV" b="0" strike="noStrike" spc="-1" dirty="0" err="1">
                <a:latin typeface="Arial"/>
              </a:rPr>
              <a:t>aws</a:t>
            </a:r>
            <a:r>
              <a:rPr lang="lv-LV" b="0" strike="noStrike" spc="-1" dirty="0">
                <a:latin typeface="Arial"/>
              </a:rPr>
              <a:t>   </a:t>
            </a:r>
            <a:r>
              <a:rPr lang="lv-LV" b="0" i="1" strike="noStrike" spc="-1" dirty="0" err="1">
                <a:latin typeface="Arial"/>
              </a:rPr>
              <a:t>apache</a:t>
            </a:r>
            <a:r>
              <a:rPr lang="lv-LV" b="0" strike="noStrike" spc="-1" dirty="0">
                <a:latin typeface="Arial"/>
              </a:rPr>
              <a:t> un </a:t>
            </a:r>
            <a:r>
              <a:rPr lang="lv-LV" b="0" strike="noStrike" spc="-1" dirty="0" err="1">
                <a:latin typeface="Arial"/>
              </a:rPr>
              <a:t>cassandra</a:t>
            </a:r>
            <a:r>
              <a:rPr lang="lv-LV" b="0" strike="noStrike" spc="-1" dirty="0">
                <a:latin typeface="Arial"/>
              </a:rPr>
              <a:t> moduļiem.</a:t>
            </a:r>
          </a:p>
          <a:p>
            <a:pPr marL="285750" indent="-285750">
              <a:lnSpc>
                <a:spcPct val="100000"/>
              </a:lnSpc>
              <a:buFont typeface="Arial" panose="020B0604020202020204" pitchFamily="34" charset="0"/>
              <a:buChar char="•"/>
            </a:pPr>
            <a:endParaRPr lang="lv-LV" sz="1800" b="0" strike="noStrike" spc="-1" dirty="0">
              <a:latin typeface="Arial"/>
            </a:endParaRPr>
          </a:p>
          <a:p>
            <a:pPr marL="285750" indent="-285750">
              <a:lnSpc>
                <a:spcPct val="100000"/>
              </a:lnSpc>
              <a:buFont typeface="Arial" panose="020B0604020202020204" pitchFamily="34" charset="0"/>
              <a:buChar char="•"/>
            </a:pPr>
            <a:r>
              <a:rPr lang="lv-LV" sz="1800" b="0" i="1" strike="noStrike" spc="-1" dirty="0" err="1">
                <a:latin typeface="Arial"/>
              </a:rPr>
              <a:t>assets</a:t>
            </a:r>
            <a:r>
              <a:rPr lang="lv-LV" sz="1800" b="0" strike="noStrike" spc="-1" dirty="0">
                <a:latin typeface="Arial"/>
              </a:rPr>
              <a:t> direktorijā tiek glabāts viss pārējais, kas nepieciešams </a:t>
            </a:r>
            <a:r>
              <a:rPr lang="lv-LV" sz="1800" b="0" strike="noStrike" spc="-1" dirty="0" err="1">
                <a:latin typeface="Arial"/>
              </a:rPr>
              <a:t>terraform</a:t>
            </a:r>
            <a:r>
              <a:rPr lang="lv-LV" sz="1800" b="0" strike="noStrike" spc="-1" dirty="0">
                <a:latin typeface="Arial"/>
              </a:rPr>
              <a:t>, piemēram </a:t>
            </a:r>
            <a:r>
              <a:rPr lang="lv-LV" sz="1800" b="0" strike="noStrike" spc="-1" dirty="0" err="1">
                <a:latin typeface="Arial"/>
              </a:rPr>
              <a:t>template</a:t>
            </a:r>
            <a:r>
              <a:rPr lang="lv-LV" sz="1800" b="0" strike="noStrike" spc="-1" dirty="0">
                <a:latin typeface="Arial"/>
              </a:rPr>
              <a:t>, </a:t>
            </a:r>
            <a:r>
              <a:rPr lang="lv-LV" sz="1800" b="0" strike="noStrike" spc="-1" dirty="0" err="1">
                <a:latin typeface="Arial"/>
              </a:rPr>
              <a:t>ssh</a:t>
            </a:r>
            <a:r>
              <a:rPr lang="lv-LV" sz="1800" b="0" strike="noStrike" spc="-1" dirty="0">
                <a:latin typeface="Arial"/>
              </a:rPr>
              <a:t> atslēgas un skripti</a:t>
            </a:r>
          </a:p>
          <a:p>
            <a:pPr>
              <a:lnSpc>
                <a:spcPct val="100000"/>
              </a:lnSpc>
              <a:buNone/>
            </a:pPr>
            <a:endParaRPr lang="lv-LV" sz="18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title" idx="4294967295"/>
          </p:nvPr>
        </p:nvSpPr>
        <p:spPr>
          <a:xfrm>
            <a:off x="0" y="273050"/>
            <a:ext cx="12192000" cy="1144588"/>
          </a:xfrm>
          <a:prstGeom prst="rect">
            <a:avLst/>
          </a:prstGeom>
          <a:noFill/>
          <a:ln w="0">
            <a:noFill/>
          </a:ln>
        </p:spPr>
        <p:txBody>
          <a:bodyPr lIns="0" tIns="0" rIns="0" bIns="0" anchor="ctr">
            <a:noAutofit/>
          </a:bodyPr>
          <a:lstStyle/>
          <a:p>
            <a:pPr algn="ctr">
              <a:lnSpc>
                <a:spcPct val="100000"/>
              </a:lnSpc>
              <a:buNone/>
            </a:pPr>
            <a:r>
              <a:rPr lang="lv-LV" sz="4400" b="0" strike="noStrike" spc="-1" dirty="0" err="1">
                <a:latin typeface="Arial"/>
              </a:rPr>
              <a:t>Terraform</a:t>
            </a:r>
            <a:r>
              <a:rPr lang="lv-LV" sz="4400" b="0" strike="noStrike" spc="-1" dirty="0">
                <a:latin typeface="Arial"/>
              </a:rPr>
              <a:t> palaišana</a:t>
            </a:r>
          </a:p>
        </p:txBody>
      </p:sp>
      <p:pic>
        <p:nvPicPr>
          <p:cNvPr id="279" name="Attēls 278"/>
          <p:cNvPicPr/>
          <p:nvPr/>
        </p:nvPicPr>
        <p:blipFill>
          <a:blip r:embed="rId2"/>
          <a:stretch/>
        </p:blipFill>
        <p:spPr>
          <a:xfrm>
            <a:off x="5940000" y="1620000"/>
            <a:ext cx="5039640" cy="2173320"/>
          </a:xfrm>
          <a:prstGeom prst="rect">
            <a:avLst/>
          </a:prstGeom>
          <a:ln w="0">
            <a:noFill/>
          </a:ln>
        </p:spPr>
      </p:pic>
      <p:pic>
        <p:nvPicPr>
          <p:cNvPr id="280" name="Attēls 279"/>
          <p:cNvPicPr/>
          <p:nvPr/>
        </p:nvPicPr>
        <p:blipFill>
          <a:blip r:embed="rId3"/>
          <a:stretch/>
        </p:blipFill>
        <p:spPr>
          <a:xfrm>
            <a:off x="6300000" y="4435200"/>
            <a:ext cx="4000320" cy="1504440"/>
          </a:xfrm>
          <a:prstGeom prst="rect">
            <a:avLst/>
          </a:prstGeom>
          <a:ln w="0">
            <a:noFill/>
          </a:ln>
        </p:spPr>
      </p:pic>
      <p:sp>
        <p:nvSpPr>
          <p:cNvPr id="281" name="Taisnstūris 280"/>
          <p:cNvSpPr/>
          <p:nvPr/>
        </p:nvSpPr>
        <p:spPr>
          <a:xfrm>
            <a:off x="720000" y="1620000"/>
            <a:ext cx="5039640" cy="233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lv-LV" sz="1800" b="0" strike="noStrike" spc="-1" dirty="0">
                <a:latin typeface="Arial"/>
              </a:rPr>
              <a:t>Lai palaistu </a:t>
            </a:r>
            <a:r>
              <a:rPr lang="lv-LV" sz="1800" b="0" strike="noStrike" spc="-1" dirty="0" err="1">
                <a:latin typeface="Arial"/>
              </a:rPr>
              <a:t>Terraform</a:t>
            </a:r>
            <a:r>
              <a:rPr lang="lv-LV" sz="1800" b="0" strike="noStrike" spc="-1" dirty="0">
                <a:latin typeface="Arial"/>
              </a:rPr>
              <a:t> nepieciešams atvērt </a:t>
            </a:r>
            <a:r>
              <a:rPr lang="lv-LV" sz="1400" spc="-1" dirty="0" err="1">
                <a:latin typeface="Consolas" panose="020B0609020204030204" pitchFamily="49" charset="0"/>
              </a:rPr>
              <a:t>root</a:t>
            </a:r>
            <a:r>
              <a:rPr lang="lv-LV" sz="1400" spc="-1" dirty="0">
                <a:latin typeface="Consolas" panose="020B0609020204030204" pitchFamily="49" charset="0"/>
              </a:rPr>
              <a:t> </a:t>
            </a:r>
            <a:r>
              <a:rPr lang="lv-LV" sz="1800" b="0" strike="noStrike" spc="-1" dirty="0">
                <a:latin typeface="Arial"/>
              </a:rPr>
              <a:t>direktorijā esošo </a:t>
            </a:r>
            <a:r>
              <a:rPr lang="lv-LV" sz="1400" spc="-1" dirty="0" err="1">
                <a:latin typeface="Consolas" panose="020B0609020204030204" pitchFamily="49" charset="0"/>
              </a:rPr>
              <a:t>terraform.tfvars</a:t>
            </a:r>
            <a:r>
              <a:rPr lang="lv-LV" sz="1400" spc="-1" dirty="0">
                <a:latin typeface="Consolas" panose="020B0609020204030204" pitchFamily="49" charset="0"/>
              </a:rPr>
              <a:t> </a:t>
            </a:r>
            <a:r>
              <a:rPr lang="lv-LV" sz="1800" b="0" strike="noStrike" spc="-1" dirty="0">
                <a:latin typeface="Arial"/>
              </a:rPr>
              <a:t>un nomainīt </a:t>
            </a:r>
          </a:p>
          <a:p>
            <a:pPr marL="285750" indent="-285750">
              <a:lnSpc>
                <a:spcPct val="100000"/>
              </a:lnSpc>
              <a:buFont typeface="Arial" panose="020B0604020202020204" pitchFamily="34" charset="0"/>
              <a:buChar char="•"/>
            </a:pPr>
            <a:r>
              <a:rPr lang="lv-LV" sz="1400" spc="-1" dirty="0" err="1">
                <a:latin typeface="Consolas" panose="020B0609020204030204" pitchFamily="49" charset="0"/>
              </a:rPr>
              <a:t>aws-private-key-location</a:t>
            </a:r>
            <a:r>
              <a:rPr lang="lv-LV" sz="1800" b="0" strike="noStrike" spc="-1" dirty="0">
                <a:latin typeface="Arial"/>
              </a:rPr>
              <a:t> uz ceļu kur </a:t>
            </a:r>
            <a:r>
              <a:rPr lang="lv-LV" sz="1800" b="0" strike="noStrike" spc="-1" dirty="0" err="1">
                <a:latin typeface="Arial"/>
              </a:rPr>
              <a:t>atrodās</a:t>
            </a:r>
            <a:r>
              <a:rPr lang="lv-LV" sz="1800" b="0" strike="noStrike" spc="-1" dirty="0">
                <a:latin typeface="Arial"/>
              </a:rPr>
              <a:t> jūsu </a:t>
            </a:r>
            <a:r>
              <a:rPr lang="lv-LV" sz="1800" b="0" strike="noStrike" spc="-1" dirty="0" err="1">
                <a:latin typeface="Arial"/>
              </a:rPr>
              <a:t>aws</a:t>
            </a:r>
            <a:r>
              <a:rPr lang="lv-LV" sz="1800" b="0" strike="noStrike" spc="-1" dirty="0">
                <a:latin typeface="Arial"/>
              </a:rPr>
              <a:t> privātā atslēgu un</a:t>
            </a:r>
          </a:p>
          <a:p>
            <a:pPr marL="285750" indent="-285750">
              <a:lnSpc>
                <a:spcPct val="100000"/>
              </a:lnSpc>
              <a:buFont typeface="Arial" panose="020B0604020202020204" pitchFamily="34" charset="0"/>
              <a:buChar char="•"/>
            </a:pPr>
            <a:r>
              <a:rPr lang="lv-LV" sz="1400" spc="-1" dirty="0" err="1">
                <a:latin typeface="Consolas" panose="020B0609020204030204" pitchFamily="49" charset="0"/>
              </a:rPr>
              <a:t>aws-access-key-name</a:t>
            </a:r>
            <a:r>
              <a:rPr lang="lv-LV" sz="1800" b="0" strike="noStrike" spc="-1" dirty="0">
                <a:latin typeface="Arial"/>
              </a:rPr>
              <a:t> uz jūsu </a:t>
            </a:r>
            <a:r>
              <a:rPr lang="lv-LV" sz="1800" b="0" strike="noStrike" spc="-1" dirty="0" err="1">
                <a:latin typeface="Arial"/>
              </a:rPr>
              <a:t>aws</a:t>
            </a:r>
            <a:r>
              <a:rPr lang="lv-LV" sz="1800" b="0" strike="noStrike" spc="-1" dirty="0">
                <a:latin typeface="Arial"/>
              </a:rPr>
              <a:t> ģenerētā </a:t>
            </a:r>
            <a:r>
              <a:rPr lang="lv-LV" sz="1800" b="0" strike="noStrike" spc="-1" dirty="0" err="1">
                <a:latin typeface="Arial"/>
              </a:rPr>
              <a:t>key</a:t>
            </a:r>
            <a:r>
              <a:rPr lang="lv-LV" sz="1800" b="0" strike="noStrike" spc="-1" dirty="0">
                <a:latin typeface="Arial"/>
              </a:rPr>
              <a:t>-pair nosaukumu</a:t>
            </a:r>
          </a:p>
        </p:txBody>
      </p:sp>
      <p:sp>
        <p:nvSpPr>
          <p:cNvPr id="282" name="Taisnstūris 281"/>
          <p:cNvSpPr/>
          <p:nvPr/>
        </p:nvSpPr>
        <p:spPr>
          <a:xfrm>
            <a:off x="360000" y="4320000"/>
            <a:ext cx="5939640" cy="16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z="1800" b="0" strike="noStrike" spc="-1" dirty="0">
                <a:latin typeface="Arial"/>
              </a:rPr>
              <a:t>Papildus arī nepieciešams ģenerēt </a:t>
            </a:r>
            <a:r>
              <a:rPr lang="lv-LV" sz="1800" b="0" strike="noStrike" spc="-1" dirty="0" err="1">
                <a:latin typeface="Arial"/>
              </a:rPr>
              <a:t>ssh</a:t>
            </a:r>
            <a:r>
              <a:rPr lang="lv-LV" sz="1800" b="0" strike="noStrike" spc="-1" dirty="0">
                <a:latin typeface="Arial"/>
              </a:rPr>
              <a:t> atslēgas </a:t>
            </a:r>
            <a:r>
              <a:rPr lang="lv-LV" sz="1800" b="0" strike="noStrike" spc="-1" dirty="0" err="1">
                <a:latin typeface="Arial"/>
              </a:rPr>
              <a:t>ansible</a:t>
            </a:r>
            <a:r>
              <a:rPr lang="lv-LV" sz="1800" b="0" strike="noStrike" spc="-1" dirty="0">
                <a:latin typeface="Arial"/>
              </a:rPr>
              <a:t> </a:t>
            </a:r>
            <a:r>
              <a:rPr lang="lv-LV" sz="1800" b="0" strike="noStrike" spc="-1" dirty="0" err="1">
                <a:latin typeface="Arial"/>
              </a:rPr>
              <a:t>master</a:t>
            </a:r>
            <a:r>
              <a:rPr lang="lv-LV" sz="1800" b="0" strike="noStrike" spc="-1" dirty="0">
                <a:latin typeface="Arial"/>
              </a:rPr>
              <a:t> (privāto) un </a:t>
            </a:r>
            <a:r>
              <a:rPr lang="lv-LV" sz="1800" b="0" strike="noStrike" spc="-1" dirty="0" err="1">
                <a:latin typeface="Arial"/>
              </a:rPr>
              <a:t>ansible</a:t>
            </a:r>
            <a:r>
              <a:rPr lang="lv-LV" sz="1800" b="0" strike="noStrike" spc="-1" dirty="0">
                <a:latin typeface="Arial"/>
              </a:rPr>
              <a:t> </a:t>
            </a:r>
            <a:r>
              <a:rPr lang="lv-LV" sz="1800" b="0" strike="noStrike" spc="-1" dirty="0" err="1">
                <a:latin typeface="Arial"/>
              </a:rPr>
              <a:t>host</a:t>
            </a:r>
            <a:r>
              <a:rPr lang="lv-LV" sz="1800" b="0" strike="noStrike" spc="-1" dirty="0">
                <a:latin typeface="Arial"/>
              </a:rPr>
              <a:t> (publisko)</a:t>
            </a:r>
          </a:p>
          <a:p>
            <a:pPr>
              <a:lnSpc>
                <a:spcPct val="100000"/>
              </a:lnSpc>
              <a:buNone/>
            </a:pPr>
            <a:endParaRPr lang="lv-LV" sz="1800" b="0" strike="noStrike" spc="-1" dirty="0">
              <a:latin typeface="Arial"/>
            </a:endParaRPr>
          </a:p>
          <a:p>
            <a:pPr marL="285750" indent="-285750">
              <a:lnSpc>
                <a:spcPct val="100000"/>
              </a:lnSpc>
              <a:buFont typeface="Arial" panose="020B0604020202020204" pitchFamily="34" charset="0"/>
              <a:buChar char="•"/>
            </a:pPr>
            <a:r>
              <a:rPr lang="lv-LV" sz="1800" b="0" strike="noStrike" spc="-1" dirty="0">
                <a:latin typeface="Arial"/>
              </a:rPr>
              <a:t>Esot projekta </a:t>
            </a:r>
            <a:r>
              <a:rPr lang="lv-LV" sz="1800" b="0" strike="noStrike" spc="-1" dirty="0" err="1">
                <a:latin typeface="Arial"/>
              </a:rPr>
              <a:t>root</a:t>
            </a:r>
            <a:r>
              <a:rPr lang="lv-LV" sz="1800" b="0" strike="noStrike" spc="-1" dirty="0">
                <a:latin typeface="Arial"/>
              </a:rPr>
              <a:t> direktorijā to var izdarīt ar komandām:</a:t>
            </a:r>
          </a:p>
          <a:p>
            <a:pPr lvl="1"/>
            <a:r>
              <a:rPr lang="lv-LV" sz="1400" b="0" strike="noStrike" spc="-1" dirty="0" err="1">
                <a:latin typeface="Consolas" panose="020B0609020204030204" pitchFamily="49" charset="0"/>
              </a:rPr>
              <a:t>mkdir</a:t>
            </a:r>
            <a:r>
              <a:rPr lang="lv-LV" sz="1400" b="0" strike="noStrike" spc="-1" dirty="0">
                <a:latin typeface="Consolas" panose="020B0609020204030204" pitchFamily="49" charset="0"/>
              </a:rPr>
              <a:t> .\</a:t>
            </a:r>
            <a:r>
              <a:rPr lang="lv-LV" sz="1400" b="0" strike="noStrike" spc="-1" dirty="0" err="1">
                <a:latin typeface="Consolas" panose="020B0609020204030204" pitchFamily="49" charset="0"/>
              </a:rPr>
              <a:t>terraform</a:t>
            </a:r>
            <a:r>
              <a:rPr lang="lv-LV" sz="1400" b="0" strike="noStrike" spc="-1" dirty="0">
                <a:latin typeface="Consolas" panose="020B0609020204030204" pitchFamily="49" charset="0"/>
              </a:rPr>
              <a:t>\</a:t>
            </a:r>
            <a:r>
              <a:rPr lang="lv-LV" sz="1400" b="0" strike="noStrike" spc="-1" dirty="0" err="1">
                <a:latin typeface="Consolas" panose="020B0609020204030204" pitchFamily="49" charset="0"/>
              </a:rPr>
              <a:t>assets</a:t>
            </a:r>
            <a:r>
              <a:rPr lang="lv-LV" sz="1400" b="0" strike="noStrike" spc="-1" dirty="0">
                <a:latin typeface="Consolas" panose="020B0609020204030204" pitchFamily="49" charset="0"/>
              </a:rPr>
              <a:t>\</a:t>
            </a:r>
            <a:r>
              <a:rPr lang="lv-LV" sz="1400" b="0" strike="noStrike" spc="-1" dirty="0" err="1">
                <a:latin typeface="Consolas" panose="020B0609020204030204" pitchFamily="49" charset="0"/>
              </a:rPr>
              <a:t>secrets</a:t>
            </a:r>
            <a:r>
              <a:rPr lang="lv-LV" sz="1400" b="0" strike="noStrike" spc="-1" dirty="0">
                <a:latin typeface="Consolas" panose="020B0609020204030204" pitchFamily="49" charset="0"/>
              </a:rPr>
              <a:t> | cd</a:t>
            </a:r>
          </a:p>
          <a:p>
            <a:pPr lvl="1"/>
            <a:r>
              <a:rPr lang="lv-LV" sz="1400" b="0" strike="noStrike" spc="-1" dirty="0" err="1">
                <a:latin typeface="Consolas" panose="020B0609020204030204" pitchFamily="49" charset="0"/>
              </a:rPr>
              <a:t>ssh-keygen</a:t>
            </a:r>
            <a:r>
              <a:rPr lang="lv-LV" sz="1400" b="0" strike="noStrike" spc="-1" dirty="0">
                <a:latin typeface="Consolas" panose="020B0609020204030204" pitchFamily="49" charset="0"/>
              </a:rPr>
              <a:t> -t </a:t>
            </a:r>
            <a:r>
              <a:rPr lang="lv-LV" sz="1400" b="0" strike="noStrike" spc="-1" dirty="0" err="1">
                <a:latin typeface="Consolas" panose="020B0609020204030204" pitchFamily="49" charset="0"/>
              </a:rPr>
              <a:t>rsa</a:t>
            </a:r>
            <a:r>
              <a:rPr lang="lv-LV" sz="1400" b="0" strike="noStrike" spc="-1" dirty="0">
                <a:latin typeface="Consolas" panose="020B0609020204030204" pitchFamily="49" charset="0"/>
              </a:rPr>
              <a:t> -N "" -q -f </a:t>
            </a:r>
            <a:r>
              <a:rPr lang="lv-LV" sz="1400" b="0" strike="noStrike" spc="-1" dirty="0" err="1">
                <a:latin typeface="Consolas" panose="020B0609020204030204" pitchFamily="49" charset="0"/>
              </a:rPr>
              <a:t>secret-key.pem</a:t>
            </a:r>
            <a:endParaRPr lang="lv-LV" sz="1400" b="0" strike="noStrike" spc="-1" dirty="0">
              <a:latin typeface="Consolas" panose="020B0609020204030204" pitchFamily="49" charset="0"/>
            </a:endParaRPr>
          </a:p>
          <a:p>
            <a:pPr lvl="1"/>
            <a:r>
              <a:rPr lang="lv-LV" sz="1400" b="0" strike="noStrike" spc="-1" dirty="0" err="1">
                <a:latin typeface="Consolas" panose="020B0609020204030204" pitchFamily="49" charset="0"/>
              </a:rPr>
              <a:t>ren</a:t>
            </a:r>
            <a:r>
              <a:rPr lang="lv-LV" sz="1400" b="0" strike="noStrike" spc="-1" dirty="0">
                <a:latin typeface="Consolas" panose="020B0609020204030204" pitchFamily="49" charset="0"/>
              </a:rPr>
              <a:t> .\secret-key.pem.pub public-key.pub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title" idx="4294967295"/>
          </p:nvPr>
        </p:nvSpPr>
        <p:spPr>
          <a:xfrm>
            <a:off x="0" y="273050"/>
            <a:ext cx="12192000" cy="1144588"/>
          </a:xfrm>
          <a:prstGeom prst="rect">
            <a:avLst/>
          </a:prstGeom>
          <a:noFill/>
          <a:ln w="0">
            <a:noFill/>
          </a:ln>
        </p:spPr>
        <p:txBody>
          <a:bodyPr lIns="0" tIns="0" rIns="0" bIns="0" anchor="ctr">
            <a:noAutofit/>
          </a:bodyPr>
          <a:lstStyle/>
          <a:p>
            <a:pPr algn="ctr">
              <a:lnSpc>
                <a:spcPct val="100000"/>
              </a:lnSpc>
              <a:buNone/>
            </a:pPr>
            <a:r>
              <a:rPr lang="lv-LV" sz="4400" b="0" strike="noStrike" spc="-1" dirty="0" err="1">
                <a:latin typeface="Arial"/>
              </a:rPr>
              <a:t>Ansible</a:t>
            </a:r>
            <a:r>
              <a:rPr lang="lv-LV" sz="4400" b="0" strike="noStrike" spc="-1" dirty="0">
                <a:latin typeface="Arial"/>
              </a:rPr>
              <a:t> uzstādīšana caur </a:t>
            </a:r>
            <a:r>
              <a:rPr lang="lv-LV" sz="4400" b="0" strike="noStrike" spc="-1" dirty="0" err="1">
                <a:latin typeface="Arial"/>
              </a:rPr>
              <a:t>Terraform</a:t>
            </a:r>
            <a:br>
              <a:rPr dirty="0"/>
            </a:br>
            <a:r>
              <a:rPr lang="lv-LV" sz="2600" b="0" strike="noStrike" spc="-1" dirty="0">
                <a:latin typeface="Arial"/>
              </a:rPr>
              <a:t>(</a:t>
            </a:r>
            <a:r>
              <a:rPr lang="lv-LV" sz="2600" b="0" strike="noStrike" spc="-1" dirty="0" err="1">
                <a:latin typeface="Arial"/>
              </a:rPr>
              <a:t>ansible</a:t>
            </a:r>
            <a:r>
              <a:rPr lang="lv-LV" sz="2600" b="0" strike="noStrike" spc="-1" dirty="0">
                <a:latin typeface="Arial"/>
              </a:rPr>
              <a:t> </a:t>
            </a:r>
            <a:r>
              <a:rPr lang="lv-LV" sz="2600" b="0" strike="noStrike" spc="-1" dirty="0" err="1">
                <a:latin typeface="Arial"/>
              </a:rPr>
              <a:t>hosts</a:t>
            </a:r>
            <a:r>
              <a:rPr lang="lv-LV" sz="2600" b="0" strike="noStrike" spc="-1" dirty="0">
                <a:latin typeface="Arial"/>
              </a:rPr>
              <a:t> ģenerēšana)</a:t>
            </a:r>
          </a:p>
        </p:txBody>
      </p:sp>
      <p:pic>
        <p:nvPicPr>
          <p:cNvPr id="284" name="Attēls 283"/>
          <p:cNvPicPr/>
          <p:nvPr/>
        </p:nvPicPr>
        <p:blipFill>
          <a:blip r:embed="rId2"/>
          <a:stretch/>
        </p:blipFill>
        <p:spPr>
          <a:xfrm>
            <a:off x="2700000" y="1437480"/>
            <a:ext cx="5938920" cy="1982160"/>
          </a:xfrm>
          <a:prstGeom prst="rect">
            <a:avLst/>
          </a:prstGeom>
          <a:ln w="0">
            <a:noFill/>
          </a:ln>
        </p:spPr>
      </p:pic>
      <p:pic>
        <p:nvPicPr>
          <p:cNvPr id="285" name="Attēls 284"/>
          <p:cNvPicPr/>
          <p:nvPr/>
        </p:nvPicPr>
        <p:blipFill>
          <a:blip r:embed="rId3"/>
          <a:stretch/>
        </p:blipFill>
        <p:spPr>
          <a:xfrm>
            <a:off x="8972280" y="1348560"/>
            <a:ext cx="2519640" cy="2080440"/>
          </a:xfrm>
          <a:prstGeom prst="rect">
            <a:avLst/>
          </a:prstGeom>
          <a:ln w="0">
            <a:noFill/>
          </a:ln>
        </p:spPr>
      </p:pic>
      <p:pic>
        <p:nvPicPr>
          <p:cNvPr id="286" name="Attēls 285"/>
          <p:cNvPicPr/>
          <p:nvPr/>
        </p:nvPicPr>
        <p:blipFill>
          <a:blip r:embed="rId4"/>
          <a:stretch/>
        </p:blipFill>
        <p:spPr>
          <a:xfrm>
            <a:off x="6120000" y="3600000"/>
            <a:ext cx="5371920" cy="2971440"/>
          </a:xfrm>
          <a:prstGeom prst="rect">
            <a:avLst/>
          </a:prstGeom>
          <a:ln w="0">
            <a:noFill/>
          </a:ln>
        </p:spPr>
      </p:pic>
      <p:sp>
        <p:nvSpPr>
          <p:cNvPr id="287" name="Taisnstūris 286"/>
          <p:cNvSpPr/>
          <p:nvPr/>
        </p:nvSpPr>
        <p:spPr>
          <a:xfrm>
            <a:off x="700080" y="3600000"/>
            <a:ext cx="5166891" cy="16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z="1800" b="0" strike="noStrike" spc="-1" dirty="0">
                <a:latin typeface="Arial"/>
              </a:rPr>
              <a:t>Iekš </a:t>
            </a:r>
            <a:r>
              <a:rPr lang="lv-LV" sz="1800" b="0" strike="noStrike" spc="-1" dirty="0" err="1">
                <a:latin typeface="Arial"/>
              </a:rPr>
              <a:t>Terraform</a:t>
            </a:r>
            <a:r>
              <a:rPr lang="lv-LV" sz="1800" b="0" strike="noStrike" spc="-1" dirty="0">
                <a:latin typeface="Arial"/>
              </a:rPr>
              <a:t> moduļa definējam lokālā faila resursu kurā tiek norādīts lai izvada publiskos </a:t>
            </a:r>
            <a:r>
              <a:rPr lang="lv-LV" sz="1800" b="0" strike="noStrike" spc="-1" dirty="0" err="1">
                <a:latin typeface="Arial"/>
              </a:rPr>
              <a:t>dns</a:t>
            </a:r>
            <a:r>
              <a:rPr lang="lv-LV" sz="1800" b="0" strike="noStrike" spc="-1" dirty="0">
                <a:latin typeface="Arial"/>
              </a:rPr>
              <a:t> vārdus</a:t>
            </a:r>
          </a:p>
          <a:p>
            <a:pPr marL="285750" indent="-285750">
              <a:lnSpc>
                <a:spcPct val="100000"/>
              </a:lnSpc>
              <a:buFont typeface="Arial" panose="020B0604020202020204" pitchFamily="34" charset="0"/>
              <a:buChar char="•"/>
            </a:pPr>
            <a:r>
              <a:rPr lang="lv-LV" sz="1800" b="0" strike="noStrike" spc="-1" dirty="0">
                <a:latin typeface="Arial"/>
              </a:rPr>
              <a:t>Publiskie </a:t>
            </a:r>
            <a:r>
              <a:rPr lang="lv-LV" sz="1800" b="0" strike="noStrike" spc="-1" dirty="0" err="1">
                <a:latin typeface="Arial"/>
              </a:rPr>
              <a:t>dns</a:t>
            </a:r>
            <a:r>
              <a:rPr lang="lv-LV" sz="1800" b="0" strike="noStrike" spc="-1" dirty="0">
                <a:latin typeface="Arial"/>
              </a:rPr>
              <a:t> vārdi tiek padoti uz </a:t>
            </a:r>
            <a:r>
              <a:rPr lang="lv-LV" sz="1400" spc="-1" dirty="0" err="1">
                <a:latin typeface="Consolas" panose="020B0609020204030204" pitchFamily="49" charset="0"/>
              </a:rPr>
              <a:t>hosts.tpl</a:t>
            </a:r>
            <a:r>
              <a:rPr lang="lv-LV" sz="1400" spc="-1" dirty="0">
                <a:latin typeface="Consolas" panose="020B0609020204030204" pitchFamily="49" charset="0"/>
              </a:rPr>
              <a:t> </a:t>
            </a:r>
            <a:r>
              <a:rPr lang="lv-LV" sz="1800" b="0" strike="noStrike" spc="-1" dirty="0">
                <a:latin typeface="Arial"/>
              </a:rPr>
              <a:t>un pēc tā satura tiek izveidots fails – </a:t>
            </a:r>
            <a:r>
              <a:rPr lang="lv-LV" sz="1400" spc="-1" dirty="0" err="1">
                <a:latin typeface="Consolas" panose="020B0609020204030204" pitchFamily="49" charset="0"/>
              </a:rPr>
              <a:t>hosts.cfg</a:t>
            </a:r>
            <a:endParaRPr lang="lv-LV" sz="1400" spc="-1" dirty="0">
              <a:latin typeface="Consolas" panose="020B0609020204030204" pitchFamily="49" charset="0"/>
            </a:endParaRPr>
          </a:p>
        </p:txBody>
      </p:sp>
      <p:sp>
        <p:nvSpPr>
          <p:cNvPr id="288" name="Taisnstūris 287"/>
          <p:cNvSpPr/>
          <p:nvPr/>
        </p:nvSpPr>
        <p:spPr>
          <a:xfrm>
            <a:off x="180000" y="5725800"/>
            <a:ext cx="5579640" cy="93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lv-LV" sz="1800" b="0" strike="noStrike" spc="-1" dirty="0">
                <a:latin typeface="Arial"/>
              </a:rPr>
              <a:t>* Iespējams arī ģenerēt </a:t>
            </a:r>
            <a:r>
              <a:rPr lang="lv-LV" sz="1800" b="0" i="1" strike="noStrike" spc="-1" dirty="0" err="1">
                <a:latin typeface="Arial"/>
              </a:rPr>
              <a:t>template</a:t>
            </a:r>
            <a:r>
              <a:rPr lang="lv-LV" sz="1800" b="0" strike="noStrike" spc="-1" dirty="0">
                <a:latin typeface="Arial"/>
              </a:rPr>
              <a:t>, lai tiek aizsūtītas visas moduļu instanču adreses izmantojot “</a:t>
            </a:r>
            <a:r>
              <a:rPr lang="lv-LV" sz="1800" b="0" strike="noStrike" spc="-1" dirty="0" err="1">
                <a:latin typeface="Arial"/>
              </a:rPr>
              <a:t>for</a:t>
            </a:r>
            <a:r>
              <a:rPr lang="lv-LV" sz="1800" b="0" strike="noStrike" spc="-1" dirty="0">
                <a:latin typeface="Arial"/>
              </a:rPr>
              <a:t> </a:t>
            </a:r>
            <a:r>
              <a:rPr lang="lv-LV" sz="1800" b="0" strike="noStrike" spc="-1" dirty="0" err="1">
                <a:latin typeface="Arial"/>
              </a:rPr>
              <a:t>loop</a:t>
            </a:r>
            <a:r>
              <a:rPr lang="lv-LV" sz="1800" b="0" strike="noStrike" spc="-1" dirty="0">
                <a:latin typeface="Arial"/>
              </a:rPr>
              <a:t>”, automatizētai </a:t>
            </a:r>
            <a:r>
              <a:rPr lang="lv-LV" sz="1800" b="0" i="1" strike="noStrike" spc="-1" dirty="0" err="1">
                <a:latin typeface="Arial"/>
              </a:rPr>
              <a:t>inventory</a:t>
            </a:r>
            <a:r>
              <a:rPr lang="lv-LV" sz="1800" b="0" strike="noStrike" spc="-1" dirty="0">
                <a:latin typeface="Arial"/>
              </a:rPr>
              <a:t> izveidei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p:cNvSpPr>
          <p:nvPr>
            <p:ph type="title" idx="4294967295"/>
          </p:nvPr>
        </p:nvSpPr>
        <p:spPr>
          <a:xfrm>
            <a:off x="0" y="273050"/>
            <a:ext cx="12192000" cy="1144588"/>
          </a:xfrm>
          <a:prstGeom prst="rect">
            <a:avLst/>
          </a:prstGeom>
          <a:noFill/>
          <a:ln w="0">
            <a:noFill/>
          </a:ln>
        </p:spPr>
        <p:txBody>
          <a:bodyPr lIns="0" tIns="0" rIns="0" bIns="0" anchor="ctr">
            <a:noAutofit/>
          </a:bodyPr>
          <a:lstStyle/>
          <a:p>
            <a:pPr algn="ctr">
              <a:lnSpc>
                <a:spcPct val="100000"/>
              </a:lnSpc>
              <a:buNone/>
            </a:pPr>
            <a:r>
              <a:rPr lang="lv-LV" sz="4000" b="0" strike="noStrike" spc="-1" dirty="0" err="1">
                <a:latin typeface="Arial"/>
              </a:rPr>
              <a:t>Ansible</a:t>
            </a:r>
            <a:r>
              <a:rPr lang="lv-LV" sz="4000" b="0" strike="noStrike" spc="-1" dirty="0">
                <a:latin typeface="Arial"/>
              </a:rPr>
              <a:t> uzstādīšana caur </a:t>
            </a:r>
            <a:r>
              <a:rPr lang="lv-LV" sz="4000" b="0" strike="noStrike" spc="-1" dirty="0" err="1">
                <a:latin typeface="Arial"/>
              </a:rPr>
              <a:t>Terraform</a:t>
            </a:r>
            <a:r>
              <a:rPr lang="lv-LV" sz="4000" b="0" strike="noStrike" spc="-1" dirty="0">
                <a:latin typeface="Arial"/>
              </a:rPr>
              <a:t> </a:t>
            </a:r>
            <a:br>
              <a:rPr dirty="0"/>
            </a:br>
            <a:r>
              <a:rPr lang="lv-LV" sz="2600" b="0" strike="noStrike" spc="-1" dirty="0">
                <a:latin typeface="Arial"/>
              </a:rPr>
              <a:t>(</a:t>
            </a:r>
            <a:r>
              <a:rPr lang="lv-LV" sz="2600" b="0" strike="noStrike" spc="-1" dirty="0" err="1">
                <a:latin typeface="Arial"/>
              </a:rPr>
              <a:t>ansible</a:t>
            </a:r>
            <a:r>
              <a:rPr lang="lv-LV" sz="2600" b="0" strike="noStrike" spc="-1" dirty="0">
                <a:latin typeface="Arial"/>
              </a:rPr>
              <a:t> </a:t>
            </a:r>
            <a:r>
              <a:rPr lang="lv-LV" sz="2600" b="0" strike="noStrike" spc="-1" dirty="0" err="1">
                <a:latin typeface="Arial"/>
              </a:rPr>
              <a:t>master</a:t>
            </a:r>
            <a:r>
              <a:rPr lang="lv-LV" sz="2600" b="0" strike="noStrike" spc="-1" dirty="0">
                <a:latin typeface="Arial"/>
              </a:rPr>
              <a:t> konfigurēšana)</a:t>
            </a:r>
          </a:p>
        </p:txBody>
      </p:sp>
      <p:pic>
        <p:nvPicPr>
          <p:cNvPr id="290" name="Attēls 289"/>
          <p:cNvPicPr/>
          <p:nvPr/>
        </p:nvPicPr>
        <p:blipFill>
          <a:blip r:embed="rId2"/>
          <a:stretch/>
        </p:blipFill>
        <p:spPr>
          <a:xfrm>
            <a:off x="4517280" y="3737160"/>
            <a:ext cx="7362360" cy="2922480"/>
          </a:xfrm>
          <a:prstGeom prst="rect">
            <a:avLst/>
          </a:prstGeom>
          <a:ln w="0">
            <a:noFill/>
          </a:ln>
        </p:spPr>
      </p:pic>
      <p:pic>
        <p:nvPicPr>
          <p:cNvPr id="291" name="Attēls 290"/>
          <p:cNvPicPr/>
          <p:nvPr/>
        </p:nvPicPr>
        <p:blipFill>
          <a:blip r:embed="rId3"/>
          <a:stretch/>
        </p:blipFill>
        <p:spPr>
          <a:xfrm>
            <a:off x="8556480" y="1080000"/>
            <a:ext cx="3143160" cy="3429000"/>
          </a:xfrm>
          <a:prstGeom prst="rect">
            <a:avLst/>
          </a:prstGeom>
          <a:ln w="0">
            <a:noFill/>
          </a:ln>
        </p:spPr>
      </p:pic>
      <p:sp>
        <p:nvSpPr>
          <p:cNvPr id="292" name="Taisnstūris 291"/>
          <p:cNvSpPr/>
          <p:nvPr/>
        </p:nvSpPr>
        <p:spPr>
          <a:xfrm>
            <a:off x="4680000" y="1620000"/>
            <a:ext cx="3599640" cy="136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lv-LV" sz="1800" b="0" strike="noStrike" spc="-1" dirty="0" err="1">
                <a:latin typeface="Arial"/>
              </a:rPr>
              <a:t>Provisioner</a:t>
            </a:r>
            <a:r>
              <a:rPr lang="lv-LV" sz="1800" b="0" strike="noStrike" spc="-1" dirty="0">
                <a:latin typeface="Arial"/>
              </a:rPr>
              <a:t> </a:t>
            </a:r>
            <a:r>
              <a:rPr lang="lv-LV" sz="1800" b="0" strike="noStrike" spc="-1" dirty="0" err="1">
                <a:latin typeface="Arial"/>
              </a:rPr>
              <a:t>File</a:t>
            </a:r>
            <a:r>
              <a:rPr lang="lv-LV" sz="1800" b="0" strike="noStrike" spc="-1" dirty="0">
                <a:latin typeface="Arial"/>
              </a:rPr>
              <a:t> caur </a:t>
            </a:r>
            <a:r>
              <a:rPr lang="lv-LV" sz="1800" b="0" strike="noStrike" spc="-1" dirty="0" err="1">
                <a:latin typeface="Arial"/>
              </a:rPr>
              <a:t>ssh</a:t>
            </a:r>
            <a:r>
              <a:rPr lang="lv-LV" sz="1800" b="0" strike="noStrike" spc="-1" dirty="0">
                <a:latin typeface="Arial"/>
              </a:rPr>
              <a:t> nosūta privāto atslēgu uz </a:t>
            </a:r>
            <a:r>
              <a:rPr lang="lv-LV" sz="1800" b="0" strike="noStrike" spc="-1" dirty="0" err="1">
                <a:latin typeface="Arial"/>
              </a:rPr>
              <a:t>ansible</a:t>
            </a:r>
            <a:r>
              <a:rPr lang="lv-LV" sz="1800" b="0" strike="noStrike" spc="-1" dirty="0">
                <a:latin typeface="Arial"/>
              </a:rPr>
              <a:t> </a:t>
            </a:r>
            <a:r>
              <a:rPr lang="lv-LV" sz="1800" b="0" strike="noStrike" spc="-1" dirty="0" err="1">
                <a:latin typeface="Arial"/>
              </a:rPr>
              <a:t>master</a:t>
            </a:r>
            <a:r>
              <a:rPr lang="lv-LV" sz="1800" b="0" strike="noStrike" spc="-1" dirty="0">
                <a:latin typeface="Arial"/>
              </a:rPr>
              <a:t>, </a:t>
            </a:r>
            <a:r>
              <a:rPr lang="lv-LV" sz="1800" b="0" strike="noStrike" spc="-1" dirty="0" err="1">
                <a:latin typeface="Arial"/>
              </a:rPr>
              <a:t>node</a:t>
            </a:r>
            <a:r>
              <a:rPr lang="lv-LV" sz="1800" b="0" strike="noStrike" spc="-1" dirty="0">
                <a:latin typeface="Arial"/>
              </a:rPr>
              <a:t> pārvaldīšanai un ģenerēto </a:t>
            </a:r>
            <a:r>
              <a:rPr lang="lv-LV" sz="1800" b="0" strike="noStrike" spc="-1" dirty="0" err="1">
                <a:latin typeface="Arial"/>
              </a:rPr>
              <a:t>ansible</a:t>
            </a:r>
            <a:r>
              <a:rPr lang="lv-LV" sz="1800" b="0" strike="noStrike" spc="-1" dirty="0">
                <a:latin typeface="Arial"/>
              </a:rPr>
              <a:t> </a:t>
            </a:r>
            <a:r>
              <a:rPr lang="lv-LV" sz="1800" b="0" strike="noStrike" spc="-1" dirty="0" err="1">
                <a:latin typeface="Arial"/>
              </a:rPr>
              <a:t>inventory</a:t>
            </a:r>
            <a:r>
              <a:rPr lang="lv-LV" sz="1800" b="0" strike="noStrike" spc="-1" dirty="0">
                <a:latin typeface="Arial"/>
              </a:rPr>
              <a:t> – </a:t>
            </a:r>
            <a:r>
              <a:rPr lang="lv-LV" sz="1400" spc="-1" dirty="0" err="1">
                <a:latin typeface="Consolas" panose="020B0609020204030204" pitchFamily="49" charset="0"/>
              </a:rPr>
              <a:t>hosts.cfg</a:t>
            </a:r>
            <a:endParaRPr lang="lv-LV" sz="1400" spc="-1" dirty="0">
              <a:latin typeface="Consolas" panose="020B0609020204030204" pitchFamily="49" charset="0"/>
            </a:endParaRPr>
          </a:p>
        </p:txBody>
      </p:sp>
      <p:sp>
        <p:nvSpPr>
          <p:cNvPr id="293" name="Taisnstūris 292"/>
          <p:cNvSpPr/>
          <p:nvPr/>
        </p:nvSpPr>
        <p:spPr>
          <a:xfrm>
            <a:off x="492360" y="3737160"/>
            <a:ext cx="3977280" cy="213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z="1800" b="0" strike="noStrike" spc="-1" dirty="0">
                <a:latin typeface="Arial"/>
              </a:rPr>
              <a:t>Uz </a:t>
            </a:r>
            <a:r>
              <a:rPr lang="lv-LV" sz="1800" b="0" strike="noStrike" spc="-1" dirty="0" err="1">
                <a:latin typeface="Arial"/>
              </a:rPr>
              <a:t>Ansible</a:t>
            </a:r>
            <a:r>
              <a:rPr lang="lv-LV" sz="1800" b="0" strike="noStrike" spc="-1" dirty="0">
                <a:latin typeface="Arial"/>
              </a:rPr>
              <a:t> </a:t>
            </a:r>
            <a:r>
              <a:rPr lang="lv-LV" sz="1800" b="0" strike="noStrike" spc="-1" dirty="0" err="1">
                <a:latin typeface="Arial"/>
              </a:rPr>
              <a:t>Master</a:t>
            </a:r>
            <a:r>
              <a:rPr lang="lv-LV" sz="1800" b="0" strike="noStrike" spc="-1" dirty="0">
                <a:latin typeface="Arial"/>
              </a:rPr>
              <a:t> tiek uzstādītas pareizās tiesības privātajai </a:t>
            </a:r>
            <a:r>
              <a:rPr lang="lv-LV" sz="1800" b="0" strike="noStrike" spc="-1" dirty="0" err="1">
                <a:latin typeface="Arial"/>
              </a:rPr>
              <a:t>ssh</a:t>
            </a:r>
            <a:r>
              <a:rPr lang="lv-LV" sz="1800" b="0" strike="noStrike" spc="-1" dirty="0">
                <a:latin typeface="Arial"/>
              </a:rPr>
              <a:t> atslēgai, uzstādīts </a:t>
            </a:r>
            <a:r>
              <a:rPr lang="lv-LV" sz="1800" b="0" strike="noStrike" spc="-1" dirty="0" err="1">
                <a:latin typeface="Arial"/>
              </a:rPr>
              <a:t>ansible</a:t>
            </a:r>
            <a:r>
              <a:rPr lang="lv-LV" sz="1800" b="0" strike="noStrike" spc="-1" dirty="0">
                <a:latin typeface="Arial"/>
              </a:rPr>
              <a:t>, pareizi instalēts </a:t>
            </a:r>
            <a:r>
              <a:rPr lang="lv-LV" sz="1800" b="0" strike="noStrike" spc="-1" dirty="0" err="1">
                <a:latin typeface="Arial"/>
              </a:rPr>
              <a:t>sagavaotais</a:t>
            </a:r>
            <a:r>
              <a:rPr lang="lv-LV" sz="1800" b="0" strike="noStrike" spc="-1" dirty="0">
                <a:latin typeface="Arial"/>
              </a:rPr>
              <a:t> </a:t>
            </a:r>
            <a:r>
              <a:rPr lang="lv-LV" sz="1800" b="0" strike="noStrike" spc="-1" dirty="0" err="1">
                <a:latin typeface="Arial"/>
              </a:rPr>
              <a:t>inventory</a:t>
            </a:r>
            <a:r>
              <a:rPr lang="lv-LV" sz="1800" b="0" strike="noStrike" spc="-1" dirty="0">
                <a:latin typeface="Arial"/>
              </a:rPr>
              <a:t> fails.</a:t>
            </a:r>
          </a:p>
          <a:p>
            <a:pPr marL="285750" indent="-285750">
              <a:lnSpc>
                <a:spcPct val="100000"/>
              </a:lnSpc>
              <a:buFont typeface="Arial" panose="020B0604020202020204" pitchFamily="34" charset="0"/>
              <a:buChar char="•"/>
            </a:pPr>
            <a:r>
              <a:rPr lang="lv-LV" sz="1800" b="0" strike="noStrike" spc="-1" dirty="0">
                <a:latin typeface="Arial"/>
              </a:rPr>
              <a:t>Tad tiek klonēts repozitorijs un startēti sagatavotie </a:t>
            </a:r>
            <a:r>
              <a:rPr lang="lv-LV" sz="1800" b="0" strike="noStrike" spc="-1" dirty="0" err="1">
                <a:latin typeface="Arial"/>
              </a:rPr>
              <a:t>playbooki</a:t>
            </a:r>
            <a:endParaRPr lang="lv-LV" sz="1800" b="0" strike="noStrike" spc="-1" dirty="0">
              <a:latin typeface="Arial"/>
            </a:endParaRPr>
          </a:p>
        </p:txBody>
      </p:sp>
      <p:pic>
        <p:nvPicPr>
          <p:cNvPr id="3" name="Grafika 2" descr="Badge 1 with solid fill">
            <a:extLst>
              <a:ext uri="{FF2B5EF4-FFF2-40B4-BE49-F238E27FC236}">
                <a16:creationId xmlns:a16="http://schemas.microsoft.com/office/drawing/2014/main" id="{6B83DBFE-D8A3-FC2F-CD9D-C765FA8D2E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9890" y="1883045"/>
            <a:ext cx="660110" cy="660110"/>
          </a:xfrm>
          <a:prstGeom prst="rect">
            <a:avLst/>
          </a:prstGeom>
        </p:spPr>
      </p:pic>
      <p:pic>
        <p:nvPicPr>
          <p:cNvPr id="5" name="Grafika 4" descr="Badge with solid fill">
            <a:extLst>
              <a:ext uri="{FF2B5EF4-FFF2-40B4-BE49-F238E27FC236}">
                <a16:creationId xmlns:a16="http://schemas.microsoft.com/office/drawing/2014/main" id="{6A16214E-EAA2-99C6-BA2C-664A136E7E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779" y="4476816"/>
            <a:ext cx="658368" cy="6583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title" idx="4294967295"/>
          </p:nvPr>
        </p:nvSpPr>
        <p:spPr>
          <a:xfrm>
            <a:off x="0" y="273050"/>
            <a:ext cx="12192000" cy="1144588"/>
          </a:xfrm>
          <a:prstGeom prst="rect">
            <a:avLst/>
          </a:prstGeom>
          <a:noFill/>
          <a:ln w="0">
            <a:noFill/>
          </a:ln>
        </p:spPr>
        <p:txBody>
          <a:bodyPr lIns="0" tIns="0" rIns="0" bIns="0" anchor="ctr">
            <a:noAutofit/>
          </a:bodyPr>
          <a:lstStyle/>
          <a:p>
            <a:pPr algn="ctr">
              <a:lnSpc>
                <a:spcPct val="100000"/>
              </a:lnSpc>
              <a:buNone/>
            </a:pPr>
            <a:r>
              <a:rPr lang="lv-LV" sz="4000" b="0" strike="noStrike" spc="-1" dirty="0" err="1">
                <a:latin typeface="Arial"/>
              </a:rPr>
              <a:t>Ansible</a:t>
            </a:r>
            <a:r>
              <a:rPr lang="lv-LV" sz="4000" b="0" strike="noStrike" spc="-1" dirty="0">
                <a:latin typeface="Arial"/>
              </a:rPr>
              <a:t> uzstādīšana caur </a:t>
            </a:r>
            <a:r>
              <a:rPr lang="lv-LV" sz="4000" b="0" strike="noStrike" spc="-1" dirty="0" err="1">
                <a:latin typeface="Arial"/>
              </a:rPr>
              <a:t>Terraform</a:t>
            </a:r>
            <a:r>
              <a:rPr lang="lv-LV" sz="4000" b="0" strike="noStrike" spc="-1" dirty="0">
                <a:latin typeface="Arial"/>
              </a:rPr>
              <a:t> </a:t>
            </a:r>
            <a:br>
              <a:rPr dirty="0"/>
            </a:br>
            <a:r>
              <a:rPr lang="lv-LV" sz="2600" b="0" strike="noStrike" spc="-1" dirty="0">
                <a:latin typeface="Arial"/>
              </a:rPr>
              <a:t>(</a:t>
            </a:r>
            <a:r>
              <a:rPr lang="lv-LV" sz="2600" b="0" strike="noStrike" spc="-1" dirty="0" err="1">
                <a:latin typeface="Arial"/>
              </a:rPr>
              <a:t>ansible</a:t>
            </a:r>
            <a:r>
              <a:rPr lang="lv-LV" sz="2600" b="0" strike="noStrike" spc="-1" dirty="0">
                <a:latin typeface="Arial"/>
              </a:rPr>
              <a:t> </a:t>
            </a:r>
            <a:r>
              <a:rPr lang="lv-LV" sz="2600" b="0" strike="noStrike" spc="-1" dirty="0" err="1">
                <a:latin typeface="Arial"/>
              </a:rPr>
              <a:t>host</a:t>
            </a:r>
            <a:r>
              <a:rPr lang="lv-LV" sz="2600" b="0" strike="noStrike" spc="-1" dirty="0">
                <a:latin typeface="Arial"/>
              </a:rPr>
              <a:t> konfigurēšana)</a:t>
            </a:r>
          </a:p>
        </p:txBody>
      </p:sp>
      <p:pic>
        <p:nvPicPr>
          <p:cNvPr id="295" name="Attēls 294"/>
          <p:cNvPicPr/>
          <p:nvPr/>
        </p:nvPicPr>
        <p:blipFill>
          <a:blip r:embed="rId2"/>
          <a:stretch/>
        </p:blipFill>
        <p:spPr>
          <a:xfrm>
            <a:off x="3960000" y="2046960"/>
            <a:ext cx="7919640" cy="2738520"/>
          </a:xfrm>
          <a:prstGeom prst="rect">
            <a:avLst/>
          </a:prstGeom>
          <a:ln w="0">
            <a:noFill/>
          </a:ln>
        </p:spPr>
      </p:pic>
      <p:sp>
        <p:nvSpPr>
          <p:cNvPr id="296" name="Taisnstūris 295"/>
          <p:cNvSpPr/>
          <p:nvPr/>
        </p:nvSpPr>
        <p:spPr>
          <a:xfrm>
            <a:off x="516048" y="2125800"/>
            <a:ext cx="3089712" cy="136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z="1800" b="0" strike="noStrike" spc="-1" dirty="0">
                <a:latin typeface="Arial"/>
              </a:rPr>
              <a:t>Izmantojot </a:t>
            </a:r>
            <a:r>
              <a:rPr lang="lv-LV" sz="1800" b="0" strike="noStrike" spc="-1" dirty="0" err="1">
                <a:latin typeface="Arial"/>
              </a:rPr>
              <a:t>remote-exec</a:t>
            </a:r>
            <a:r>
              <a:rPr lang="lv-LV" sz="1800" b="0" strike="noStrike" spc="-1" dirty="0">
                <a:latin typeface="Arial"/>
              </a:rPr>
              <a:t> </a:t>
            </a:r>
            <a:r>
              <a:rPr lang="lv-LV" sz="1800" b="0" strike="noStrike" spc="-1" dirty="0" err="1">
                <a:latin typeface="Arial"/>
              </a:rPr>
              <a:t>inline</a:t>
            </a:r>
            <a:r>
              <a:rPr lang="lv-LV" sz="1800" b="0" strike="noStrike" spc="-1" dirty="0">
                <a:latin typeface="Arial"/>
              </a:rPr>
              <a:t> komandu ielasa </a:t>
            </a:r>
            <a:r>
              <a:rPr lang="lv-LV" sz="1800" b="0" strike="noStrike" spc="-1" dirty="0" err="1">
                <a:latin typeface="Arial"/>
              </a:rPr>
              <a:t>ssh</a:t>
            </a:r>
            <a:r>
              <a:rPr lang="lv-LV" sz="1800" b="0" strike="noStrike" spc="-1" dirty="0">
                <a:latin typeface="Arial"/>
              </a:rPr>
              <a:t> </a:t>
            </a:r>
            <a:r>
              <a:rPr lang="lv-LV" sz="1800" b="0" strike="noStrike" spc="-1" dirty="0" err="1">
                <a:latin typeface="Arial"/>
              </a:rPr>
              <a:t>public</a:t>
            </a:r>
            <a:r>
              <a:rPr lang="lv-LV" sz="1800" b="0" strike="noStrike" spc="-1" dirty="0">
                <a:latin typeface="Arial"/>
              </a:rPr>
              <a:t> </a:t>
            </a:r>
            <a:r>
              <a:rPr lang="lv-LV" sz="1800" b="0" strike="noStrike" spc="-1" dirty="0" err="1">
                <a:latin typeface="Arial"/>
              </a:rPr>
              <a:t>key</a:t>
            </a:r>
            <a:r>
              <a:rPr lang="lv-LV" sz="1800" b="0" strike="noStrike" spc="-1" dirty="0">
                <a:latin typeface="Arial"/>
              </a:rPr>
              <a:t> un ievada to iekš </a:t>
            </a:r>
            <a:r>
              <a:rPr lang="lv-LV" sz="1800" b="0" strike="noStrike" spc="-1" dirty="0" err="1">
                <a:latin typeface="Consolas" panose="020B0609020204030204" pitchFamily="49" charset="0"/>
              </a:rPr>
              <a:t>authorized</a:t>
            </a:r>
            <a:r>
              <a:rPr lang="lv-LV" sz="1800" b="0" strike="noStrike" spc="-1" dirty="0">
                <a:latin typeface="Consolas" panose="020B0609020204030204" pitchFamily="49" charset="0"/>
              </a:rPr>
              <a:t> </a:t>
            </a:r>
            <a:r>
              <a:rPr lang="lv-LV" sz="1800" b="0" strike="noStrike" spc="-1" dirty="0" err="1">
                <a:latin typeface="Consolas" panose="020B0609020204030204" pitchFamily="49" charset="0"/>
              </a:rPr>
              <a:t>keys</a:t>
            </a:r>
            <a:r>
              <a:rPr lang="lv-LV" sz="1800" b="0" strike="noStrike" spc="-1" dirty="0">
                <a:latin typeface="Consolas" panose="020B0609020204030204" pitchFamily="49" charset="0"/>
              </a:rPr>
              <a:t> </a:t>
            </a:r>
            <a:r>
              <a:rPr lang="lv-LV" sz="1800" b="0" strike="noStrike" spc="-1" dirty="0" err="1">
                <a:latin typeface="Arial"/>
              </a:rPr>
              <a:t>ansible</a:t>
            </a:r>
            <a:r>
              <a:rPr lang="lv-LV" sz="1800" b="0" strike="noStrike" spc="-1" dirty="0">
                <a:latin typeface="Arial"/>
              </a:rPr>
              <a:t> </a:t>
            </a:r>
            <a:r>
              <a:rPr lang="lv-LV" sz="1800" b="0" strike="noStrike" spc="-1" dirty="0" err="1">
                <a:latin typeface="Arial"/>
              </a:rPr>
              <a:t>hostos</a:t>
            </a:r>
            <a:endParaRPr lang="lv-LV"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title" idx="4294967295"/>
          </p:nvPr>
        </p:nvSpPr>
        <p:spPr>
          <a:xfrm>
            <a:off x="0" y="36513"/>
            <a:ext cx="12192000" cy="1617662"/>
          </a:xfrm>
          <a:prstGeom prst="rect">
            <a:avLst/>
          </a:prstGeom>
          <a:noFill/>
          <a:ln w="0">
            <a:noFill/>
          </a:ln>
        </p:spPr>
        <p:txBody>
          <a:bodyPr lIns="0" tIns="0" rIns="0" bIns="0" anchor="ctr">
            <a:noAutofit/>
          </a:bodyPr>
          <a:lstStyle/>
          <a:p>
            <a:pPr algn="ctr">
              <a:lnSpc>
                <a:spcPct val="100000"/>
              </a:lnSpc>
              <a:buNone/>
            </a:pPr>
            <a:r>
              <a:rPr lang="lv-LV" sz="4000" b="0" strike="noStrike" spc="-1" dirty="0">
                <a:latin typeface="Arial"/>
              </a:rPr>
              <a:t>Instanču uzstādīšana un konfigurēšana caur </a:t>
            </a:r>
            <a:r>
              <a:rPr lang="lv-LV" sz="4000" b="0" strike="noStrike" spc="-1" dirty="0" err="1">
                <a:latin typeface="Arial"/>
              </a:rPr>
              <a:t>Ansible</a:t>
            </a:r>
            <a:br>
              <a:rPr dirty="0"/>
            </a:br>
            <a:r>
              <a:rPr lang="lv-LV" sz="2600" b="0" strike="noStrike" spc="-1" dirty="0">
                <a:latin typeface="Arial"/>
              </a:rPr>
              <a:t>(</a:t>
            </a:r>
            <a:r>
              <a:rPr lang="lv-LV" sz="2600" b="0" strike="noStrike" spc="-1" dirty="0" err="1">
                <a:latin typeface="Arial"/>
              </a:rPr>
              <a:t>ansible</a:t>
            </a:r>
            <a:r>
              <a:rPr lang="lv-LV" sz="2600" b="0" strike="noStrike" spc="-1" dirty="0">
                <a:latin typeface="Arial"/>
              </a:rPr>
              <a:t> </a:t>
            </a:r>
            <a:r>
              <a:rPr lang="lv-LV" sz="2600" b="0" strike="noStrike" spc="-1" dirty="0" err="1">
                <a:latin typeface="Arial"/>
              </a:rPr>
              <a:t>master</a:t>
            </a:r>
            <a:r>
              <a:rPr lang="lv-LV" sz="2600" b="0" strike="noStrike" spc="-1" dirty="0">
                <a:latin typeface="Arial"/>
              </a:rPr>
              <a:t> Apache2 un </a:t>
            </a:r>
            <a:r>
              <a:rPr lang="lv-LV" sz="2600" b="0" strike="noStrike" spc="-1" dirty="0" err="1">
                <a:latin typeface="Arial"/>
              </a:rPr>
              <a:t>php</a:t>
            </a:r>
            <a:r>
              <a:rPr lang="lv-LV" sz="2600" b="0" strike="noStrike" spc="-1" dirty="0">
                <a:latin typeface="Arial"/>
              </a:rPr>
              <a:t> uzstādīšana)</a:t>
            </a:r>
          </a:p>
        </p:txBody>
      </p:sp>
      <p:pic>
        <p:nvPicPr>
          <p:cNvPr id="298" name="Attēls 297"/>
          <p:cNvPicPr/>
          <p:nvPr/>
        </p:nvPicPr>
        <p:blipFill>
          <a:blip r:embed="rId2"/>
          <a:stretch/>
        </p:blipFill>
        <p:spPr>
          <a:xfrm>
            <a:off x="7076760" y="1654175"/>
            <a:ext cx="4395240" cy="4802760"/>
          </a:xfrm>
          <a:prstGeom prst="rect">
            <a:avLst/>
          </a:prstGeom>
          <a:ln w="0">
            <a:noFill/>
          </a:ln>
        </p:spPr>
      </p:pic>
      <p:sp>
        <p:nvSpPr>
          <p:cNvPr id="299" name="Taisnstūris 298"/>
          <p:cNvSpPr/>
          <p:nvPr/>
        </p:nvSpPr>
        <p:spPr>
          <a:xfrm>
            <a:off x="720000" y="1654175"/>
            <a:ext cx="6224040" cy="89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z="1800" b="0" strike="noStrike" spc="-1" dirty="0">
                <a:latin typeface="Arial"/>
              </a:rPr>
              <a:t>Norādīts </a:t>
            </a:r>
            <a:r>
              <a:rPr lang="lv-LV" sz="1800" b="0" strike="noStrike" spc="-1" dirty="0" err="1">
                <a:latin typeface="Arial"/>
              </a:rPr>
              <a:t>hosts</a:t>
            </a:r>
            <a:r>
              <a:rPr lang="lv-LV" sz="1800" b="0" strike="noStrike" spc="-1" dirty="0">
                <a:latin typeface="Arial"/>
              </a:rPr>
              <a:t> – </a:t>
            </a:r>
            <a:r>
              <a:rPr lang="lv-LV" sz="1800" b="0" strike="noStrike" spc="-1" dirty="0" err="1">
                <a:latin typeface="Arial"/>
              </a:rPr>
              <a:t>localhost</a:t>
            </a:r>
            <a:r>
              <a:rPr lang="lv-LV" sz="1800" b="0" strike="noStrike" spc="-1" dirty="0">
                <a:latin typeface="Arial"/>
              </a:rPr>
              <a:t>, lai izpildītos uz </a:t>
            </a:r>
            <a:r>
              <a:rPr lang="lv-LV" sz="1800" b="0" strike="noStrike" spc="-1" dirty="0" err="1">
                <a:latin typeface="Arial"/>
              </a:rPr>
              <a:t>ansible</a:t>
            </a:r>
            <a:r>
              <a:rPr lang="lv-LV" sz="1800" b="0" strike="noStrike" spc="-1" dirty="0">
                <a:latin typeface="Arial"/>
              </a:rPr>
              <a:t> </a:t>
            </a:r>
            <a:r>
              <a:rPr lang="lv-LV" sz="1800" b="0" strike="noStrike" spc="-1" dirty="0" err="1">
                <a:latin typeface="Arial"/>
              </a:rPr>
              <a:t>master</a:t>
            </a:r>
            <a:endParaRPr lang="lv-LV" sz="1800" b="0" strike="noStrike" spc="-1" dirty="0">
              <a:latin typeface="Arial"/>
            </a:endParaRPr>
          </a:p>
          <a:p>
            <a:pPr marL="285750" indent="-285750">
              <a:lnSpc>
                <a:spcPct val="100000"/>
              </a:lnSpc>
              <a:buFont typeface="Arial" panose="020B0604020202020204" pitchFamily="34" charset="0"/>
              <a:buChar char="•"/>
            </a:pPr>
            <a:r>
              <a:rPr lang="lv-LV" sz="1800" b="0" strike="noStrike" spc="-1" dirty="0">
                <a:latin typeface="Arial"/>
              </a:rPr>
              <a:t>Uzstāda apache2 un </a:t>
            </a:r>
            <a:r>
              <a:rPr lang="lv-LV" sz="1800" b="0" strike="noStrike" spc="-1" dirty="0" err="1">
                <a:latin typeface="Arial"/>
              </a:rPr>
              <a:t>php</a:t>
            </a:r>
            <a:r>
              <a:rPr lang="lv-LV" sz="1800" b="0" strike="noStrike" spc="-1" dirty="0">
                <a:latin typeface="Arial"/>
              </a:rPr>
              <a:t> uz </a:t>
            </a:r>
            <a:r>
              <a:rPr lang="lv-LV" sz="1800" b="0" strike="noStrike" spc="-1" dirty="0" err="1">
                <a:latin typeface="Arial"/>
              </a:rPr>
              <a:t>master</a:t>
            </a:r>
            <a:r>
              <a:rPr lang="lv-LV" sz="1800" b="0" strike="noStrike" spc="-1" dirty="0">
                <a:latin typeface="Arial"/>
              </a:rPr>
              <a:t> </a:t>
            </a:r>
            <a:r>
              <a:rPr lang="lv-LV" sz="1800" b="0" strike="noStrike" spc="-1" dirty="0" err="1">
                <a:latin typeface="Arial"/>
              </a:rPr>
              <a:t>node</a:t>
            </a:r>
            <a:endParaRPr lang="lv-LV" sz="18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title" idx="4294967295"/>
          </p:nvPr>
        </p:nvSpPr>
        <p:spPr>
          <a:xfrm>
            <a:off x="0" y="50800"/>
            <a:ext cx="12192000" cy="1589088"/>
          </a:xfrm>
          <a:prstGeom prst="rect">
            <a:avLst/>
          </a:prstGeom>
          <a:noFill/>
          <a:ln w="0">
            <a:noFill/>
          </a:ln>
        </p:spPr>
        <p:txBody>
          <a:bodyPr lIns="0" tIns="0" rIns="0" bIns="0" anchor="ctr">
            <a:noAutofit/>
          </a:bodyPr>
          <a:lstStyle/>
          <a:p>
            <a:pPr algn="ctr">
              <a:lnSpc>
                <a:spcPct val="100000"/>
              </a:lnSpc>
              <a:buNone/>
            </a:pPr>
            <a:r>
              <a:rPr lang="lv-LV" sz="4000" b="0" strike="noStrike" spc="-1" dirty="0">
                <a:latin typeface="Arial"/>
              </a:rPr>
              <a:t>Instanču uzstādīšana un konfigurēšana caur </a:t>
            </a:r>
            <a:r>
              <a:rPr lang="lv-LV" sz="4000" b="0" strike="noStrike" spc="-1" dirty="0" err="1">
                <a:latin typeface="Arial"/>
              </a:rPr>
              <a:t>Ansible</a:t>
            </a:r>
            <a:br>
              <a:rPr dirty="0"/>
            </a:br>
            <a:r>
              <a:rPr lang="lv-LV" sz="2400" b="0" strike="noStrike" spc="-1" dirty="0">
                <a:latin typeface="Arial"/>
              </a:rPr>
              <a:t>(</a:t>
            </a:r>
            <a:r>
              <a:rPr lang="lv-LV" sz="2400" b="0" strike="noStrike" spc="-1" dirty="0" err="1">
                <a:latin typeface="Arial"/>
              </a:rPr>
              <a:t>ansible</a:t>
            </a:r>
            <a:r>
              <a:rPr lang="lv-LV" sz="2400" b="0" strike="noStrike" spc="-1" dirty="0">
                <a:latin typeface="Arial"/>
              </a:rPr>
              <a:t> </a:t>
            </a:r>
            <a:r>
              <a:rPr lang="lv-LV" sz="2400" b="0" strike="noStrike" spc="-1" dirty="0" err="1">
                <a:latin typeface="Arial"/>
              </a:rPr>
              <a:t>node</a:t>
            </a:r>
            <a:r>
              <a:rPr lang="lv-LV" sz="2400" b="0" strike="noStrike" spc="-1" dirty="0">
                <a:latin typeface="Arial"/>
              </a:rPr>
              <a:t> </a:t>
            </a:r>
            <a:r>
              <a:rPr lang="lv-LV" sz="2400" b="0" strike="noStrike" spc="-1" dirty="0" err="1">
                <a:latin typeface="Arial"/>
              </a:rPr>
              <a:t>Apache</a:t>
            </a:r>
            <a:r>
              <a:rPr lang="lv-LV" sz="2400" b="0" strike="noStrike" spc="-1" dirty="0">
                <a:latin typeface="Arial"/>
              </a:rPr>
              <a:t> Cassandra uzstādīšana ar </a:t>
            </a:r>
            <a:r>
              <a:rPr lang="lv-LV" sz="2400" b="0" strike="noStrike" spc="-1" dirty="0" err="1">
                <a:latin typeface="Arial"/>
              </a:rPr>
              <a:t>dependencies</a:t>
            </a:r>
            <a:r>
              <a:rPr lang="lv-LV" sz="2400" b="0" strike="noStrike" spc="-1" dirty="0">
                <a:latin typeface="Arial"/>
              </a:rPr>
              <a:t> un java test)</a:t>
            </a:r>
          </a:p>
        </p:txBody>
      </p:sp>
      <p:pic>
        <p:nvPicPr>
          <p:cNvPr id="301" name="Attēls 300"/>
          <p:cNvPicPr/>
          <p:nvPr/>
        </p:nvPicPr>
        <p:blipFill>
          <a:blip r:embed="rId2"/>
          <a:stretch/>
        </p:blipFill>
        <p:spPr>
          <a:xfrm>
            <a:off x="3419640" y="1980000"/>
            <a:ext cx="4105440" cy="3353400"/>
          </a:xfrm>
          <a:prstGeom prst="rect">
            <a:avLst/>
          </a:prstGeom>
          <a:ln w="0">
            <a:noFill/>
          </a:ln>
        </p:spPr>
      </p:pic>
      <p:pic>
        <p:nvPicPr>
          <p:cNvPr id="302" name="Attēls 301"/>
          <p:cNvPicPr/>
          <p:nvPr/>
        </p:nvPicPr>
        <p:blipFill>
          <a:blip r:embed="rId3"/>
          <a:stretch/>
        </p:blipFill>
        <p:spPr>
          <a:xfrm>
            <a:off x="7644547" y="1980000"/>
            <a:ext cx="4226040" cy="3353400"/>
          </a:xfrm>
          <a:prstGeom prst="rect">
            <a:avLst/>
          </a:prstGeom>
          <a:ln w="0">
            <a:noFill/>
          </a:ln>
        </p:spPr>
      </p:pic>
      <p:sp>
        <p:nvSpPr>
          <p:cNvPr id="303" name="Taisnstūris 302"/>
          <p:cNvSpPr/>
          <p:nvPr/>
        </p:nvSpPr>
        <p:spPr>
          <a:xfrm>
            <a:off x="720000" y="1980000"/>
            <a:ext cx="2699640" cy="264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pc="-1" dirty="0">
                <a:latin typeface="Arial"/>
              </a:rPr>
              <a:t>u</a:t>
            </a:r>
            <a:r>
              <a:rPr lang="lv-LV" sz="1800" b="0" strike="noStrike" spc="-1" dirty="0">
                <a:latin typeface="Arial"/>
              </a:rPr>
              <a:t>zstāda nepieciešamās </a:t>
            </a:r>
            <a:r>
              <a:rPr lang="lv-LV" sz="1800" b="0" strike="noStrike" spc="-1" dirty="0" err="1">
                <a:latin typeface="Arial"/>
              </a:rPr>
              <a:t>apt</a:t>
            </a:r>
            <a:r>
              <a:rPr lang="lv-LV" sz="1800" b="0" strike="noStrike" spc="-1" dirty="0">
                <a:latin typeface="Arial"/>
              </a:rPr>
              <a:t> pakas</a:t>
            </a:r>
          </a:p>
          <a:p>
            <a:pPr marL="285750" indent="-285750">
              <a:lnSpc>
                <a:spcPct val="100000"/>
              </a:lnSpc>
              <a:buFont typeface="Arial" panose="020B0604020202020204" pitchFamily="34" charset="0"/>
              <a:buChar char="•"/>
            </a:pPr>
            <a:r>
              <a:rPr lang="lv-LV" sz="1800" b="0" strike="noStrike" spc="-1" dirty="0">
                <a:latin typeface="Arial"/>
              </a:rPr>
              <a:t>instalē </a:t>
            </a:r>
            <a:r>
              <a:rPr lang="lv-LV" sz="1800" b="0" strike="noStrike" spc="-1" dirty="0" err="1">
                <a:latin typeface="Arial"/>
              </a:rPr>
              <a:t>php</a:t>
            </a:r>
            <a:r>
              <a:rPr lang="lv-LV" sz="1800" b="0" strike="noStrike" spc="-1" dirty="0">
                <a:latin typeface="Arial"/>
              </a:rPr>
              <a:t> atslēgas priekš Cassandra repozitorija</a:t>
            </a:r>
          </a:p>
          <a:p>
            <a:pPr marL="285750" indent="-285750">
              <a:lnSpc>
                <a:spcPct val="100000"/>
              </a:lnSpc>
              <a:buFont typeface="Arial" panose="020B0604020202020204" pitchFamily="34" charset="0"/>
              <a:buChar char="•"/>
            </a:pPr>
            <a:r>
              <a:rPr lang="lv-LV" spc="-1" dirty="0">
                <a:latin typeface="Arial"/>
              </a:rPr>
              <a:t>u</a:t>
            </a:r>
            <a:r>
              <a:rPr lang="lv-LV" sz="1800" b="0" strike="noStrike" spc="-1" dirty="0">
                <a:latin typeface="Arial"/>
              </a:rPr>
              <a:t>zstāda </a:t>
            </a:r>
            <a:r>
              <a:rPr lang="lv-LV" sz="1800" b="0" strike="noStrike" spc="-1" dirty="0" err="1">
                <a:latin typeface="Arial"/>
              </a:rPr>
              <a:t>Cassandru</a:t>
            </a:r>
            <a:endParaRPr lang="lv-LV" sz="1800" b="0" strike="noStrike" spc="-1" dirty="0">
              <a:latin typeface="Arial"/>
            </a:endParaRPr>
          </a:p>
          <a:p>
            <a:pPr marL="285750" indent="-285750">
              <a:lnSpc>
                <a:spcPct val="100000"/>
              </a:lnSpc>
              <a:buFont typeface="Arial" panose="020B0604020202020204" pitchFamily="34" charset="0"/>
              <a:buChar char="•"/>
            </a:pPr>
            <a:r>
              <a:rPr lang="lv-LV" sz="1800" b="0" strike="noStrike" spc="-1" dirty="0">
                <a:latin typeface="Arial"/>
              </a:rPr>
              <a:t>iestata </a:t>
            </a:r>
            <a:r>
              <a:rPr lang="lv-LV" sz="1800" b="0" strike="noStrike" spc="-1" dirty="0" err="1">
                <a:latin typeface="Arial"/>
              </a:rPr>
              <a:t>env</a:t>
            </a:r>
            <a:r>
              <a:rPr lang="lv-LV" sz="1800" b="0" strike="noStrike" spc="-1" dirty="0">
                <a:latin typeface="Arial"/>
              </a:rPr>
              <a:t> mainīgo </a:t>
            </a:r>
            <a:r>
              <a:rPr lang="lv-LV" sz="1400" spc="-1" dirty="0">
                <a:latin typeface="Consolas" panose="020B0609020204030204" pitchFamily="49" charset="0"/>
              </a:rPr>
              <a:t>JAVA_HOME </a:t>
            </a:r>
            <a:r>
              <a:rPr lang="lv-LV" sz="1800" b="0" strike="noStrike" spc="-1" dirty="0">
                <a:latin typeface="Arial"/>
              </a:rPr>
              <a:t>un to pārbauda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024200" y="585360"/>
            <a:ext cx="9718560" cy="1498320"/>
          </a:xfrm>
          <a:prstGeom prst="rect">
            <a:avLst/>
          </a:prstGeom>
          <a:noFill/>
          <a:ln w="0">
            <a:noFill/>
          </a:ln>
        </p:spPr>
        <p:txBody>
          <a:bodyPr lIns="90000" tIns="45000" rIns="90000" bIns="45000" anchor="ctr">
            <a:noAutofit/>
          </a:bodyPr>
          <a:lstStyle/>
          <a:p>
            <a:pPr>
              <a:lnSpc>
                <a:spcPct val="80000"/>
              </a:lnSpc>
              <a:buNone/>
            </a:pPr>
            <a:r>
              <a:rPr lang="lv-LV" sz="5000" b="0" strike="noStrike" cap="all" spc="89">
                <a:solidFill>
                  <a:srgbClr val="0D0D0D"/>
                </a:solidFill>
                <a:latin typeface="Tw Cen MT Condensed"/>
              </a:rPr>
              <a:t>Mērķis</a:t>
            </a:r>
            <a:endParaRPr lang="lv-LV" sz="5000" b="0" strike="noStrike" spc="-1">
              <a:latin typeface="Arial"/>
            </a:endParaRPr>
          </a:p>
        </p:txBody>
      </p:sp>
      <p:sp>
        <p:nvSpPr>
          <p:cNvPr id="250" name="PlaceHolder 2"/>
          <p:cNvSpPr>
            <a:spLocks noGrp="1"/>
          </p:cNvSpPr>
          <p:nvPr>
            <p:ph/>
          </p:nvPr>
        </p:nvSpPr>
        <p:spPr>
          <a:xfrm>
            <a:off x="1024200" y="2286000"/>
            <a:ext cx="9718560" cy="4021920"/>
          </a:xfrm>
          <a:prstGeom prst="rect">
            <a:avLst/>
          </a:prstGeom>
          <a:noFill/>
          <a:ln w="0">
            <a:noFill/>
          </a:ln>
        </p:spPr>
        <p:txBody>
          <a:bodyPr lIns="45720" tIns="45000" rIns="45720" bIns="45000" anchor="t">
            <a:normAutofit/>
          </a:bodyPr>
          <a:lstStyle/>
          <a:p>
            <a:pPr marL="91440" indent="-91440">
              <a:lnSpc>
                <a:spcPct val="90000"/>
              </a:lnSpc>
              <a:spcBef>
                <a:spcPts val="1199"/>
              </a:spcBef>
              <a:spcAft>
                <a:spcPts val="201"/>
              </a:spcAft>
              <a:buClr>
                <a:srgbClr val="1CADE4"/>
              </a:buClr>
              <a:buFont typeface="Tw Cen MT"/>
              <a:buChar char=" "/>
            </a:pPr>
            <a:r>
              <a:rPr lang="lv-LV" sz="2200" b="0" strike="noStrike" spc="-1" dirty="0">
                <a:solidFill>
                  <a:srgbClr val="000000"/>
                </a:solidFill>
                <a:latin typeface="Tw Cen MT"/>
              </a:rPr>
              <a:t>Praktiski izmēģināt kursā apgūtos rīkus scenārijā, kāds tiešā veidā netika mācīts </a:t>
            </a:r>
            <a:endParaRPr lang="lv-LV" sz="2200" b="0" strike="noStrike" spc="-1" dirty="0">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dirty="0">
                <a:solidFill>
                  <a:srgbClr val="000000"/>
                </a:solidFill>
                <a:latin typeface="Tw Cen MT"/>
              </a:rPr>
              <a:t>Veidojamais risinājums</a:t>
            </a:r>
            <a:endParaRPr lang="lv-LV" sz="2200" b="0" strike="noStrike" spc="-1" dirty="0">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dirty="0">
                <a:solidFill>
                  <a:srgbClr val="000000"/>
                </a:solidFill>
                <a:latin typeface="Tw Cen MT"/>
              </a:rPr>
              <a:t>Minimālā programma</a:t>
            </a:r>
            <a:endParaRPr lang="lv-LV" sz="2000" b="0" strike="noStrike" spc="-1" dirty="0">
              <a:latin typeface="Arial"/>
            </a:endParaRPr>
          </a:p>
          <a:p>
            <a:pPr marL="448200" lvl="2" indent="-137160">
              <a:lnSpc>
                <a:spcPct val="90000"/>
              </a:lnSpc>
              <a:spcBef>
                <a:spcPts val="201"/>
              </a:spcBef>
              <a:spcAft>
                <a:spcPts val="400"/>
              </a:spcAft>
              <a:buClr>
                <a:srgbClr val="1CADE4"/>
              </a:buClr>
              <a:buFont typeface="Wingdings 3" charset="2"/>
              <a:buChar char=""/>
            </a:pPr>
            <a:r>
              <a:rPr lang="lv-LV" sz="1600" b="0" strike="noStrike" spc="-1" dirty="0">
                <a:solidFill>
                  <a:srgbClr val="000000"/>
                </a:solidFill>
                <a:latin typeface="Tw Cen MT"/>
              </a:rPr>
              <a:t>Izveidot infrastruktūras risinājumu, kas uzstāda </a:t>
            </a:r>
            <a:r>
              <a:rPr lang="lv-LV" sz="1600" b="0" strike="noStrike" spc="-1" dirty="0" err="1">
                <a:solidFill>
                  <a:srgbClr val="000000"/>
                </a:solidFill>
                <a:latin typeface="Tw Cen MT"/>
              </a:rPr>
              <a:t>standartprogrammatūru</a:t>
            </a:r>
            <a:r>
              <a:rPr lang="lv-LV" sz="1600" b="0" strike="noStrike" spc="-1" dirty="0">
                <a:solidFill>
                  <a:srgbClr val="000000"/>
                </a:solidFill>
                <a:latin typeface="Tw Cen MT"/>
              </a:rPr>
              <a:t>, piestartē datu bāzi un ielādē tajā datus no kāda atvērto datu avota</a:t>
            </a:r>
            <a:endParaRPr lang="lv-LV" sz="1600" b="0" strike="noStrike" spc="-1" dirty="0">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dirty="0">
                <a:solidFill>
                  <a:srgbClr val="000000"/>
                </a:solidFill>
                <a:latin typeface="Tw Cen MT"/>
              </a:rPr>
              <a:t>Jauki ja būtu («</a:t>
            </a:r>
            <a:r>
              <a:rPr lang="lv-LV" sz="2000" b="0" strike="noStrike" spc="-1" dirty="0" err="1">
                <a:solidFill>
                  <a:srgbClr val="000000"/>
                </a:solidFill>
                <a:latin typeface="Tw Cen MT"/>
              </a:rPr>
              <a:t>could</a:t>
            </a:r>
            <a:r>
              <a:rPr lang="lv-LV" sz="2000" b="0" strike="noStrike" spc="-1" dirty="0">
                <a:solidFill>
                  <a:srgbClr val="000000"/>
                </a:solidFill>
                <a:latin typeface="Tw Cen MT"/>
              </a:rPr>
              <a:t> </a:t>
            </a:r>
            <a:r>
              <a:rPr lang="lv-LV" sz="2000" b="0" strike="noStrike" spc="-1" dirty="0" err="1">
                <a:solidFill>
                  <a:srgbClr val="000000"/>
                </a:solidFill>
                <a:latin typeface="Tw Cen MT"/>
              </a:rPr>
              <a:t>have</a:t>
            </a:r>
            <a:r>
              <a:rPr lang="lv-LV" sz="2000" b="0" strike="noStrike" spc="-1" dirty="0">
                <a:solidFill>
                  <a:srgbClr val="000000"/>
                </a:solidFill>
                <a:latin typeface="Tw Cen MT"/>
              </a:rPr>
              <a:t>» prioritāte)</a:t>
            </a:r>
            <a:endParaRPr lang="lv-LV" sz="2000" b="0" strike="noStrike" spc="-1" dirty="0">
              <a:latin typeface="Arial"/>
            </a:endParaRPr>
          </a:p>
          <a:p>
            <a:pPr marL="448200" lvl="2" indent="-137160">
              <a:lnSpc>
                <a:spcPct val="90000"/>
              </a:lnSpc>
              <a:spcBef>
                <a:spcPts val="201"/>
              </a:spcBef>
              <a:spcAft>
                <a:spcPts val="400"/>
              </a:spcAft>
              <a:buClr>
                <a:srgbClr val="1CADE4"/>
              </a:buClr>
              <a:buFont typeface="Wingdings 3" charset="2"/>
              <a:buChar char=""/>
            </a:pPr>
            <a:r>
              <a:rPr lang="lv-LV" sz="1600" b="0" strike="noStrike" spc="-1" dirty="0">
                <a:solidFill>
                  <a:srgbClr val="000000"/>
                </a:solidFill>
                <a:latin typeface="Tw Cen MT"/>
              </a:rPr>
              <a:t>Apakštīkls, nodalot publisko piekļuvi un privātā tīklā – datu bāzes </a:t>
            </a:r>
            <a:r>
              <a:rPr lang="lv-LV" sz="1600" b="0" strike="noStrike" spc="-1" dirty="0" err="1">
                <a:solidFill>
                  <a:srgbClr val="000000"/>
                </a:solidFill>
                <a:latin typeface="Tw Cen MT"/>
              </a:rPr>
              <a:t>nodes</a:t>
            </a:r>
            <a:endParaRPr lang="lv-LV" sz="1600" b="0" strike="noStrike" spc="-1" dirty="0">
              <a:latin typeface="Arial"/>
            </a:endParaRPr>
          </a:p>
          <a:p>
            <a:pPr marL="448200" lvl="2" indent="-137160">
              <a:lnSpc>
                <a:spcPct val="90000"/>
              </a:lnSpc>
              <a:spcBef>
                <a:spcPts val="201"/>
              </a:spcBef>
              <a:spcAft>
                <a:spcPts val="400"/>
              </a:spcAft>
              <a:buClr>
                <a:srgbClr val="1CADE4"/>
              </a:buClr>
              <a:buFont typeface="Wingdings 3" charset="2"/>
              <a:buChar char=""/>
            </a:pPr>
            <a:r>
              <a:rPr lang="lv-LV" sz="1600" b="0" strike="noStrike" spc="-1" dirty="0">
                <a:solidFill>
                  <a:srgbClr val="000000"/>
                </a:solidFill>
                <a:latin typeface="Tw Cen MT"/>
              </a:rPr>
              <a:t>Datu bāzes </a:t>
            </a:r>
            <a:r>
              <a:rPr lang="lv-LV" sz="1600" b="0" strike="noStrike" spc="-1" dirty="0" err="1">
                <a:solidFill>
                  <a:srgbClr val="000000"/>
                </a:solidFill>
                <a:latin typeface="Tw Cen MT"/>
              </a:rPr>
              <a:t>nodes</a:t>
            </a:r>
            <a:r>
              <a:rPr lang="lv-LV" sz="1600" b="0" strike="noStrike" spc="-1" dirty="0">
                <a:solidFill>
                  <a:srgbClr val="000000"/>
                </a:solidFill>
                <a:latin typeface="Tw Cen MT"/>
              </a:rPr>
              <a:t> apvienotas </a:t>
            </a:r>
            <a:r>
              <a:rPr lang="lv-LV" sz="1600" b="0" strike="noStrike" spc="-1" dirty="0" err="1">
                <a:solidFill>
                  <a:srgbClr val="000000"/>
                </a:solidFill>
                <a:latin typeface="Tw Cen MT"/>
              </a:rPr>
              <a:t>klāsterī</a:t>
            </a:r>
            <a:r>
              <a:rPr lang="lv-LV" sz="1600" b="0" strike="noStrike" spc="-1" dirty="0">
                <a:solidFill>
                  <a:srgbClr val="000000"/>
                </a:solidFill>
                <a:latin typeface="Tw Cen MT"/>
              </a:rPr>
              <a:t> un spēj izkliedēt datus ar </a:t>
            </a:r>
            <a:r>
              <a:rPr lang="lv-LV" sz="1600" b="0" strike="noStrike" spc="-1" dirty="0" err="1">
                <a:solidFill>
                  <a:srgbClr val="000000"/>
                </a:solidFill>
                <a:latin typeface="Tw Cen MT"/>
              </a:rPr>
              <a:t>Gossip</a:t>
            </a:r>
            <a:r>
              <a:rPr lang="lv-LV" sz="1600" b="0" strike="noStrike" spc="-1" dirty="0">
                <a:solidFill>
                  <a:srgbClr val="000000"/>
                </a:solidFill>
                <a:latin typeface="Tw Cen MT"/>
              </a:rPr>
              <a:t> protokolu</a:t>
            </a:r>
            <a:endParaRPr lang="lv-LV" sz="1600" b="0" strike="noStrike" spc="-1" dirty="0">
              <a:latin typeface="Arial"/>
            </a:endParaRPr>
          </a:p>
          <a:p>
            <a:pPr marL="448200" lvl="2" indent="-137160">
              <a:lnSpc>
                <a:spcPct val="90000"/>
              </a:lnSpc>
              <a:spcBef>
                <a:spcPts val="201"/>
              </a:spcBef>
              <a:spcAft>
                <a:spcPts val="400"/>
              </a:spcAft>
              <a:buClr>
                <a:srgbClr val="1CADE4"/>
              </a:buClr>
              <a:buFont typeface="Wingdings 3" charset="2"/>
              <a:buChar char=""/>
            </a:pPr>
            <a:r>
              <a:rPr lang="lv-LV" sz="1600" b="0" strike="noStrike" spc="-1" dirty="0">
                <a:solidFill>
                  <a:srgbClr val="000000"/>
                </a:solidFill>
                <a:latin typeface="Tw Cen MT"/>
              </a:rPr>
              <a:t>Iegūtie dati tiek atrādīti lietotājam, izmantojot </a:t>
            </a:r>
            <a:r>
              <a:rPr lang="lv-LV" sz="1600" b="0" strike="noStrike" spc="-1" dirty="0" err="1">
                <a:solidFill>
                  <a:srgbClr val="000000"/>
                </a:solidFill>
                <a:latin typeface="Tw Cen MT"/>
              </a:rPr>
              <a:t>web</a:t>
            </a:r>
            <a:r>
              <a:rPr lang="lv-LV" sz="1600" b="0" strike="noStrike" spc="-1" dirty="0">
                <a:solidFill>
                  <a:srgbClr val="000000"/>
                </a:solidFill>
                <a:latin typeface="Tw Cen MT"/>
              </a:rPr>
              <a:t> serveri</a:t>
            </a:r>
            <a:endParaRPr lang="lv-LV" sz="1600" b="0" strike="noStrike" spc="-1" dirty="0">
              <a:latin typeface="Arial"/>
            </a:endParaRPr>
          </a:p>
          <a:p>
            <a:pPr marL="448200" lvl="2" indent="-137160">
              <a:lnSpc>
                <a:spcPct val="90000"/>
              </a:lnSpc>
              <a:spcBef>
                <a:spcPts val="201"/>
              </a:spcBef>
              <a:spcAft>
                <a:spcPts val="400"/>
              </a:spcAft>
              <a:buClr>
                <a:srgbClr val="1CADE4"/>
              </a:buClr>
              <a:buFont typeface="Wingdings 3" charset="2"/>
              <a:buChar char=""/>
            </a:pPr>
            <a:r>
              <a:rPr lang="lv-LV" sz="1600" b="0" strike="noStrike" spc="-1" dirty="0">
                <a:solidFill>
                  <a:srgbClr val="000000"/>
                </a:solidFill>
                <a:latin typeface="Tw Cen MT"/>
              </a:rPr>
              <a:t>Piesaistīt AWS publiskās IP adreses, lai tās nemainās pēc serveru pārstartēšanas vai infrastruktūras pārbūves</a:t>
            </a:r>
            <a:endParaRPr lang="lv-LV" sz="1600" b="0" strike="noStrike" spc="-1" dirty="0">
              <a:latin typeface="Arial"/>
            </a:endParaRPr>
          </a:p>
          <a:p>
            <a:pPr marL="448200" lvl="2" indent="-137160">
              <a:lnSpc>
                <a:spcPct val="90000"/>
              </a:lnSpc>
              <a:spcBef>
                <a:spcPts val="201"/>
              </a:spcBef>
              <a:spcAft>
                <a:spcPts val="400"/>
              </a:spcAft>
              <a:buClr>
                <a:srgbClr val="1CADE4"/>
              </a:buClr>
              <a:buFont typeface="Wingdings 3" charset="2"/>
              <a:buChar char=""/>
            </a:pPr>
            <a:r>
              <a:rPr lang="lv-LV" sz="1600" b="0" strike="noStrike" spc="-1" dirty="0">
                <a:solidFill>
                  <a:srgbClr val="000000"/>
                </a:solidFill>
                <a:latin typeface="Tw Cen MT"/>
              </a:rPr>
              <a:t>Izmēģināt </a:t>
            </a:r>
            <a:r>
              <a:rPr lang="lv-LV" sz="1600" b="0" strike="noStrike" spc="-1" dirty="0" err="1">
                <a:solidFill>
                  <a:srgbClr val="000000"/>
                </a:solidFill>
                <a:latin typeface="Tw Cen MT"/>
              </a:rPr>
              <a:t>GitLab</a:t>
            </a:r>
            <a:r>
              <a:rPr lang="lv-LV" sz="1600" b="0" strike="noStrike" spc="-1" dirty="0">
                <a:solidFill>
                  <a:srgbClr val="000000"/>
                </a:solidFill>
                <a:latin typeface="Tw Cen MT"/>
              </a:rPr>
              <a:t> </a:t>
            </a:r>
            <a:r>
              <a:rPr lang="lv-LV" sz="1600" b="0" strike="noStrike" spc="-1" dirty="0" err="1">
                <a:solidFill>
                  <a:srgbClr val="000000"/>
                </a:solidFill>
                <a:latin typeface="Tw Cen MT"/>
              </a:rPr>
              <a:t>Runner</a:t>
            </a:r>
            <a:r>
              <a:rPr lang="lv-LV" sz="1600" b="0" strike="noStrike" spc="-1" dirty="0">
                <a:solidFill>
                  <a:srgbClr val="000000"/>
                </a:solidFill>
                <a:latin typeface="Tw Cen MT"/>
              </a:rPr>
              <a:t> / </a:t>
            </a:r>
            <a:r>
              <a:rPr lang="lv-LV" sz="1600" b="0" strike="noStrike" spc="-1" dirty="0" err="1">
                <a:solidFill>
                  <a:srgbClr val="000000"/>
                </a:solidFill>
                <a:latin typeface="Tw Cen MT"/>
              </a:rPr>
              <a:t>Github</a:t>
            </a:r>
            <a:r>
              <a:rPr lang="lv-LV" sz="1600" b="0" strike="noStrike" spc="-1" dirty="0">
                <a:solidFill>
                  <a:srgbClr val="000000"/>
                </a:solidFill>
                <a:latin typeface="Tw Cen MT"/>
              </a:rPr>
              <a:t> </a:t>
            </a:r>
            <a:r>
              <a:rPr lang="lv-LV" sz="1600" b="0" strike="noStrike" spc="-1" dirty="0" err="1">
                <a:solidFill>
                  <a:srgbClr val="000000"/>
                </a:solidFill>
                <a:latin typeface="Tw Cen MT"/>
              </a:rPr>
              <a:t>actions</a:t>
            </a:r>
            <a:endParaRPr lang="lv-LV" sz="1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title" idx="4294967295"/>
          </p:nvPr>
        </p:nvSpPr>
        <p:spPr>
          <a:xfrm>
            <a:off x="0" y="50800"/>
            <a:ext cx="12192000" cy="1589088"/>
          </a:xfrm>
          <a:prstGeom prst="rect">
            <a:avLst/>
          </a:prstGeom>
          <a:noFill/>
          <a:ln w="0">
            <a:noFill/>
          </a:ln>
        </p:spPr>
        <p:txBody>
          <a:bodyPr lIns="0" tIns="0" rIns="0" bIns="0" anchor="ctr">
            <a:noAutofit/>
          </a:bodyPr>
          <a:lstStyle/>
          <a:p>
            <a:pPr algn="ctr">
              <a:lnSpc>
                <a:spcPct val="100000"/>
              </a:lnSpc>
              <a:buNone/>
            </a:pPr>
            <a:r>
              <a:rPr lang="lv-LV" sz="4000" b="0" strike="noStrike" spc="-1" dirty="0">
                <a:latin typeface="Arial"/>
              </a:rPr>
              <a:t>Instanču uzstādīšana un konfigurēšana caur </a:t>
            </a:r>
            <a:r>
              <a:rPr lang="lv-LV" sz="4000" b="0" strike="noStrike" spc="-1" dirty="0" err="1">
                <a:latin typeface="Arial"/>
              </a:rPr>
              <a:t>Ansible</a:t>
            </a:r>
            <a:br>
              <a:rPr dirty="0"/>
            </a:br>
            <a:r>
              <a:rPr lang="lv-LV" sz="2400" b="0" strike="noStrike" spc="-1" dirty="0">
                <a:latin typeface="Arial"/>
              </a:rPr>
              <a:t>(</a:t>
            </a:r>
            <a:r>
              <a:rPr lang="lv-LV" sz="2400" b="0" strike="noStrike" spc="-1" dirty="0" err="1">
                <a:latin typeface="Arial"/>
              </a:rPr>
              <a:t>ansible</a:t>
            </a:r>
            <a:r>
              <a:rPr lang="lv-LV" sz="2400" b="0" strike="noStrike" spc="-1" dirty="0">
                <a:latin typeface="Arial"/>
              </a:rPr>
              <a:t> datu lejupielāde un imports iekš </a:t>
            </a:r>
            <a:r>
              <a:rPr lang="lv-LV" sz="2400" b="0" strike="noStrike" spc="-1" dirty="0" err="1">
                <a:latin typeface="Arial"/>
              </a:rPr>
              <a:t>main</a:t>
            </a:r>
            <a:r>
              <a:rPr lang="lv-LV" sz="2400" b="0" strike="noStrike" spc="-1" dirty="0">
                <a:latin typeface="Arial"/>
              </a:rPr>
              <a:t> </a:t>
            </a:r>
            <a:r>
              <a:rPr lang="lv-LV" sz="2400" b="0" strike="noStrike" spc="-1" dirty="0" err="1">
                <a:latin typeface="Arial"/>
              </a:rPr>
              <a:t>node</a:t>
            </a:r>
            <a:r>
              <a:rPr lang="lv-LV" sz="2400" b="0" strike="noStrike" spc="-1" dirty="0">
                <a:latin typeface="Arial"/>
              </a:rPr>
              <a:t>)</a:t>
            </a:r>
          </a:p>
        </p:txBody>
      </p:sp>
      <p:pic>
        <p:nvPicPr>
          <p:cNvPr id="305" name="Attēls 304"/>
          <p:cNvPicPr/>
          <p:nvPr/>
        </p:nvPicPr>
        <p:blipFill>
          <a:blip r:embed="rId2"/>
          <a:stretch/>
        </p:blipFill>
        <p:spPr>
          <a:xfrm>
            <a:off x="4140000" y="1980000"/>
            <a:ext cx="7632000" cy="4337280"/>
          </a:xfrm>
          <a:prstGeom prst="rect">
            <a:avLst/>
          </a:prstGeom>
          <a:ln w="0">
            <a:noFill/>
          </a:ln>
        </p:spPr>
      </p:pic>
      <p:sp>
        <p:nvSpPr>
          <p:cNvPr id="306" name="Taisnstūris 305"/>
          <p:cNvSpPr/>
          <p:nvPr/>
        </p:nvSpPr>
        <p:spPr>
          <a:xfrm>
            <a:off x="540000" y="1980000"/>
            <a:ext cx="3239640" cy="213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z="1800" b="0" strike="noStrike" spc="-1" dirty="0">
                <a:latin typeface="Arial"/>
              </a:rPr>
              <a:t>Izveido </a:t>
            </a:r>
            <a:r>
              <a:rPr lang="lv-LV" sz="1800" b="0" strike="noStrike" spc="-1" dirty="0" err="1">
                <a:latin typeface="Arial"/>
              </a:rPr>
              <a:t>directory</a:t>
            </a:r>
            <a:r>
              <a:rPr lang="lv-LV" sz="1800" b="0" strike="noStrike" spc="-1" dirty="0">
                <a:latin typeface="Arial"/>
              </a:rPr>
              <a:t> datu saglabāšanai</a:t>
            </a:r>
          </a:p>
          <a:p>
            <a:pPr marL="285750" indent="-285750">
              <a:lnSpc>
                <a:spcPct val="100000"/>
              </a:lnSpc>
              <a:buFont typeface="Arial" panose="020B0604020202020204" pitchFamily="34" charset="0"/>
              <a:buChar char="•"/>
            </a:pPr>
            <a:r>
              <a:rPr lang="lv-LV" sz="1800" b="0" strike="noStrike" spc="-1" dirty="0">
                <a:latin typeface="Arial"/>
              </a:rPr>
              <a:t>Lejupielādē </a:t>
            </a:r>
            <a:r>
              <a:rPr lang="lv-LV" sz="1800" b="0" strike="noStrike" spc="-1" dirty="0" err="1">
                <a:latin typeface="Arial"/>
              </a:rPr>
              <a:t>Github</a:t>
            </a:r>
            <a:r>
              <a:rPr lang="lv-LV" sz="1800" b="0" strike="noStrike" spc="-1" dirty="0">
                <a:latin typeface="Arial"/>
              </a:rPr>
              <a:t> </a:t>
            </a:r>
            <a:r>
              <a:rPr lang="lv-LV" sz="1800" b="0" strike="noStrike" spc="-1" dirty="0" err="1">
                <a:latin typeface="Arial"/>
              </a:rPr>
              <a:t>repo</a:t>
            </a:r>
            <a:r>
              <a:rPr lang="lv-LV" sz="1800" b="0" strike="noStrike" spc="-1" dirty="0">
                <a:latin typeface="Arial"/>
              </a:rPr>
              <a:t> uz </a:t>
            </a:r>
            <a:r>
              <a:rPr lang="lv-LV" sz="1800" b="0" strike="noStrike" spc="-1" dirty="0" err="1">
                <a:latin typeface="Arial"/>
              </a:rPr>
              <a:t>cassandra</a:t>
            </a:r>
            <a:r>
              <a:rPr lang="lv-LV" sz="1800" b="0" strike="noStrike" spc="-1" dirty="0">
                <a:latin typeface="Arial"/>
              </a:rPr>
              <a:t> </a:t>
            </a:r>
            <a:r>
              <a:rPr lang="lv-LV" sz="1800" b="0" strike="noStrike" spc="-1" dirty="0" err="1">
                <a:latin typeface="Arial"/>
              </a:rPr>
              <a:t>nodes</a:t>
            </a:r>
            <a:endParaRPr lang="lv-LV" sz="1800" b="0" strike="noStrike" spc="-1" dirty="0">
              <a:latin typeface="Arial"/>
            </a:endParaRPr>
          </a:p>
          <a:p>
            <a:pPr marL="285750" indent="-285750">
              <a:lnSpc>
                <a:spcPct val="100000"/>
              </a:lnSpc>
              <a:buFont typeface="Arial" panose="020B0604020202020204" pitchFamily="34" charset="0"/>
              <a:buChar char="•"/>
            </a:pPr>
            <a:r>
              <a:rPr lang="lv-LV" sz="1800" b="0" strike="noStrike" spc="-1" dirty="0">
                <a:latin typeface="Arial"/>
              </a:rPr>
              <a:t>No lejupielādētajiem datiem palaiž sagatavotos skriptus datu lejupielādei un importēšanai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title" idx="4294967295"/>
          </p:nvPr>
        </p:nvSpPr>
        <p:spPr>
          <a:xfrm>
            <a:off x="0" y="273050"/>
            <a:ext cx="12192000" cy="1144588"/>
          </a:xfrm>
          <a:prstGeom prst="rect">
            <a:avLst/>
          </a:prstGeom>
          <a:noFill/>
          <a:ln w="0">
            <a:noFill/>
          </a:ln>
        </p:spPr>
        <p:txBody>
          <a:bodyPr lIns="0" tIns="0" rIns="0" bIns="0" anchor="ctr">
            <a:noAutofit/>
          </a:bodyPr>
          <a:lstStyle/>
          <a:p>
            <a:pPr algn="ctr">
              <a:lnSpc>
                <a:spcPct val="100000"/>
              </a:lnSpc>
              <a:buNone/>
            </a:pPr>
            <a:r>
              <a:rPr lang="lv-LV" sz="4000" b="0" strike="noStrike" spc="-1" dirty="0">
                <a:latin typeface="Arial"/>
              </a:rPr>
              <a:t>Rezultāts pēc </a:t>
            </a:r>
            <a:r>
              <a:rPr lang="lv-LV" sz="4000" b="0" strike="noStrike" spc="-1" dirty="0" err="1">
                <a:latin typeface="Arial"/>
              </a:rPr>
              <a:t>Terraform</a:t>
            </a:r>
            <a:r>
              <a:rPr lang="lv-LV" sz="4000" b="0" strike="noStrike" spc="-1" dirty="0">
                <a:latin typeface="Arial"/>
              </a:rPr>
              <a:t> </a:t>
            </a:r>
            <a:r>
              <a:rPr lang="lv-LV" sz="4000" b="0" strike="noStrike" spc="-1" dirty="0" err="1">
                <a:latin typeface="Arial"/>
              </a:rPr>
              <a:t>apply</a:t>
            </a:r>
            <a:endParaRPr lang="lv-LV" sz="4000" b="0" strike="noStrike" spc="-1" dirty="0">
              <a:latin typeface="Arial"/>
            </a:endParaRPr>
          </a:p>
        </p:txBody>
      </p:sp>
      <p:pic>
        <p:nvPicPr>
          <p:cNvPr id="308" name="Attēls 307"/>
          <p:cNvPicPr/>
          <p:nvPr/>
        </p:nvPicPr>
        <p:blipFill>
          <a:blip r:embed="rId2"/>
          <a:stretch/>
        </p:blipFill>
        <p:spPr>
          <a:xfrm>
            <a:off x="360000" y="2863800"/>
            <a:ext cx="5759640" cy="3462120"/>
          </a:xfrm>
          <a:prstGeom prst="rect">
            <a:avLst/>
          </a:prstGeom>
          <a:ln w="0">
            <a:noFill/>
          </a:ln>
        </p:spPr>
      </p:pic>
      <p:pic>
        <p:nvPicPr>
          <p:cNvPr id="309" name="Attēls 308"/>
          <p:cNvPicPr/>
          <p:nvPr/>
        </p:nvPicPr>
        <p:blipFill>
          <a:blip r:embed="rId3"/>
          <a:stretch/>
        </p:blipFill>
        <p:spPr>
          <a:xfrm>
            <a:off x="6224640" y="2863800"/>
            <a:ext cx="5607360" cy="3419640"/>
          </a:xfrm>
          <a:prstGeom prst="rect">
            <a:avLst/>
          </a:prstGeom>
          <a:ln w="0">
            <a:noFill/>
          </a:ln>
        </p:spPr>
      </p:pic>
      <p:sp>
        <p:nvSpPr>
          <p:cNvPr id="310" name="Taisnstūris 309"/>
          <p:cNvSpPr/>
          <p:nvPr/>
        </p:nvSpPr>
        <p:spPr>
          <a:xfrm>
            <a:off x="609480" y="1440000"/>
            <a:ext cx="10550160" cy="142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Font typeface="Arial" panose="020B0604020202020204" pitchFamily="34" charset="0"/>
              <a:buChar char="•"/>
            </a:pPr>
            <a:r>
              <a:rPr lang="lv-LV" sz="1800" b="0" strike="noStrike" spc="-1" dirty="0">
                <a:latin typeface="Arial"/>
              </a:rPr>
              <a:t>Pilns </a:t>
            </a:r>
            <a:r>
              <a:rPr lang="lv-LV" sz="1800" b="0" strike="noStrike" spc="-1" dirty="0" err="1">
                <a:latin typeface="Arial"/>
              </a:rPr>
              <a:t>Terraform</a:t>
            </a:r>
            <a:r>
              <a:rPr lang="lv-LV" sz="1800" b="0" strike="noStrike" spc="-1" dirty="0">
                <a:latin typeface="Arial"/>
              </a:rPr>
              <a:t> </a:t>
            </a:r>
            <a:r>
              <a:rPr lang="lv-LV" sz="1800" b="0" strike="noStrike" spc="-1" dirty="0" err="1">
                <a:latin typeface="Arial"/>
              </a:rPr>
              <a:t>apply</a:t>
            </a:r>
            <a:r>
              <a:rPr lang="lv-LV" sz="1800" b="0" strike="noStrike" spc="-1" dirty="0">
                <a:latin typeface="Arial"/>
              </a:rPr>
              <a:t> aizņem 10 min un 3 </a:t>
            </a:r>
            <a:r>
              <a:rPr lang="lv-LV" sz="1800" b="0" strike="noStrike" spc="-1" dirty="0" err="1">
                <a:latin typeface="Arial"/>
              </a:rPr>
              <a:t>sek</a:t>
            </a:r>
            <a:r>
              <a:rPr lang="lv-LV" sz="1800" b="0" strike="noStrike" spc="-1" dirty="0">
                <a:latin typeface="Arial"/>
              </a:rPr>
              <a:t>, no kurām 5 min ir datu lejupielāde no UR</a:t>
            </a:r>
          </a:p>
          <a:p>
            <a:pPr marL="285750" indent="-285750">
              <a:lnSpc>
                <a:spcPct val="100000"/>
              </a:lnSpc>
              <a:buFont typeface="Arial" panose="020B0604020202020204" pitchFamily="34" charset="0"/>
              <a:buChar char="•"/>
            </a:pPr>
            <a:r>
              <a:rPr lang="lv-LV" sz="1800" b="0" strike="noStrike" spc="-1" dirty="0" err="1">
                <a:latin typeface="Arial"/>
              </a:rPr>
              <a:t>Terraform</a:t>
            </a:r>
            <a:r>
              <a:rPr lang="lv-LV" sz="1800" b="0" strike="noStrike" spc="-1" dirty="0">
                <a:latin typeface="Arial"/>
              </a:rPr>
              <a:t> automatizēti uzstāda </a:t>
            </a:r>
            <a:r>
              <a:rPr lang="lv-LV" sz="1800" b="0" strike="noStrike" spc="-1" dirty="0" err="1">
                <a:latin typeface="Arial"/>
              </a:rPr>
              <a:t>ansible</a:t>
            </a:r>
            <a:r>
              <a:rPr lang="lv-LV" sz="1800" b="0" strike="noStrike" spc="-1" dirty="0">
                <a:latin typeface="Arial"/>
              </a:rPr>
              <a:t> struktūru un apmaina </a:t>
            </a:r>
            <a:r>
              <a:rPr lang="lv-LV" sz="1800" b="0" strike="noStrike" spc="-1" dirty="0" err="1">
                <a:latin typeface="Arial"/>
              </a:rPr>
              <a:t>ssh</a:t>
            </a:r>
            <a:r>
              <a:rPr lang="lv-LV" sz="1800" b="0" strike="noStrike" spc="-1" dirty="0">
                <a:latin typeface="Arial"/>
              </a:rPr>
              <a:t> </a:t>
            </a:r>
            <a:r>
              <a:rPr lang="lv-LV" sz="1800" b="0" strike="noStrike" spc="-1" dirty="0" err="1">
                <a:latin typeface="Arial"/>
              </a:rPr>
              <a:t>keys</a:t>
            </a:r>
            <a:r>
              <a:rPr lang="lv-LV" sz="1800" b="0" strike="noStrike" spc="-1" dirty="0">
                <a:latin typeface="Arial"/>
              </a:rPr>
              <a:t> starp </a:t>
            </a:r>
            <a:r>
              <a:rPr lang="lv-LV" sz="1800" b="0" strike="noStrike" spc="-1" dirty="0" err="1">
                <a:latin typeface="Arial"/>
              </a:rPr>
              <a:t>hostiem</a:t>
            </a:r>
            <a:endParaRPr lang="lv-LV" sz="1800" b="0" strike="noStrike" spc="-1" dirty="0">
              <a:latin typeface="Arial"/>
            </a:endParaRPr>
          </a:p>
          <a:p>
            <a:pPr marL="285750" indent="-285750">
              <a:lnSpc>
                <a:spcPct val="100000"/>
              </a:lnSpc>
              <a:buFont typeface="Arial" panose="020B0604020202020204" pitchFamily="34" charset="0"/>
              <a:buChar char="•"/>
            </a:pPr>
            <a:r>
              <a:rPr lang="lv-LV" sz="1800" b="0" strike="noStrike" spc="-1" dirty="0" err="1">
                <a:latin typeface="Arial"/>
              </a:rPr>
              <a:t>Terraform</a:t>
            </a:r>
            <a:r>
              <a:rPr lang="lv-LV" sz="1800" b="0" strike="noStrike" spc="-1" dirty="0">
                <a:latin typeface="Arial"/>
              </a:rPr>
              <a:t>/</a:t>
            </a:r>
            <a:r>
              <a:rPr lang="lv-LV" sz="1800" b="0" strike="noStrike" spc="-1" dirty="0" err="1">
                <a:latin typeface="Arial"/>
              </a:rPr>
              <a:t>ansible</a:t>
            </a:r>
            <a:r>
              <a:rPr lang="lv-LV" sz="1800" b="0" strike="noStrike" spc="-1" dirty="0">
                <a:latin typeface="Arial"/>
              </a:rPr>
              <a:t> rezultātā tiek uzstādītas 3 instances – 2 Cassandra </a:t>
            </a:r>
            <a:r>
              <a:rPr lang="lv-LV" sz="1800" b="0" strike="noStrike" spc="-1" dirty="0" err="1">
                <a:latin typeface="Arial"/>
              </a:rPr>
              <a:t>node</a:t>
            </a:r>
            <a:r>
              <a:rPr lang="lv-LV" sz="1800" b="0" strike="noStrike" spc="-1" dirty="0">
                <a:latin typeface="Arial"/>
              </a:rPr>
              <a:t> un 1 </a:t>
            </a:r>
            <a:r>
              <a:rPr lang="lv-LV" sz="1800" b="0" strike="noStrike" spc="-1" dirty="0" err="1">
                <a:latin typeface="Arial"/>
              </a:rPr>
              <a:t>Apache</a:t>
            </a:r>
            <a:r>
              <a:rPr lang="lv-LV" sz="1800" b="0" strike="noStrike" spc="-1" dirty="0">
                <a:latin typeface="Arial"/>
              </a:rPr>
              <a:t> </a:t>
            </a:r>
            <a:r>
              <a:rPr lang="lv-LV" sz="1800" b="0" strike="noStrike" spc="-1" dirty="0" err="1">
                <a:latin typeface="Arial"/>
              </a:rPr>
              <a:t>node</a:t>
            </a:r>
            <a:endParaRPr lang="lv-LV" sz="1800" b="0" strike="noStrike" spc="-1" dirty="0">
              <a:latin typeface="Arial"/>
            </a:endParaRPr>
          </a:p>
          <a:p>
            <a:pPr marL="285750" indent="-285750">
              <a:lnSpc>
                <a:spcPct val="100000"/>
              </a:lnSpc>
              <a:buFont typeface="Arial" panose="020B0604020202020204" pitchFamily="34" charset="0"/>
              <a:buChar char="•"/>
            </a:pPr>
            <a:r>
              <a:rPr lang="lv-LV" sz="1800" b="0" strike="noStrike" spc="-1" dirty="0" err="1">
                <a:latin typeface="Arial"/>
              </a:rPr>
              <a:t>Ansible</a:t>
            </a:r>
            <a:r>
              <a:rPr lang="lv-LV" sz="1800" b="0" strike="noStrike" spc="-1" dirty="0">
                <a:latin typeface="Arial"/>
              </a:rPr>
              <a:t> uzstāda </a:t>
            </a:r>
            <a:r>
              <a:rPr lang="lv-LV" sz="1800" b="0" strike="noStrike" spc="-1" dirty="0" err="1">
                <a:latin typeface="Arial"/>
              </a:rPr>
              <a:t>Apache</a:t>
            </a:r>
            <a:r>
              <a:rPr lang="lv-LV" sz="1800" b="0" strike="noStrike" spc="-1" dirty="0">
                <a:latin typeface="Arial"/>
              </a:rPr>
              <a:t> </a:t>
            </a:r>
            <a:r>
              <a:rPr lang="lv-LV" sz="1800" b="0" strike="noStrike" spc="-1" dirty="0" err="1">
                <a:latin typeface="Arial"/>
              </a:rPr>
              <a:t>server</a:t>
            </a:r>
            <a:r>
              <a:rPr lang="lv-LV" sz="1800" b="0" strike="noStrike" spc="-1" dirty="0">
                <a:latin typeface="Arial"/>
              </a:rPr>
              <a:t>, </a:t>
            </a:r>
            <a:r>
              <a:rPr lang="lv-LV" sz="1800" b="0" strike="noStrike" spc="-1" dirty="0" err="1">
                <a:latin typeface="Arial"/>
              </a:rPr>
              <a:t>Cassadra</a:t>
            </a:r>
            <a:r>
              <a:rPr lang="lv-LV" sz="1800" b="0" strike="noStrike" spc="-1" dirty="0">
                <a:latin typeface="Arial"/>
              </a:rPr>
              <a:t> un tās </a:t>
            </a:r>
            <a:r>
              <a:rPr lang="lv-LV" sz="1800" b="0" strike="noStrike" spc="-1" dirty="0" err="1">
                <a:latin typeface="Arial"/>
              </a:rPr>
              <a:t>dependencies</a:t>
            </a:r>
            <a:r>
              <a:rPr lang="lv-LV" sz="1800" b="0" strike="noStrike" spc="-1" dirty="0">
                <a:latin typeface="Arial"/>
              </a:rPr>
              <a:t> un ielādē datus no atvērtiem datiem</a:t>
            </a:r>
          </a:p>
          <a:p>
            <a:pPr>
              <a:lnSpc>
                <a:spcPct val="100000"/>
              </a:lnSpc>
              <a:buNone/>
            </a:pPr>
            <a:endParaRPr lang="lv-LV"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4960080"/>
            <a:ext cx="7770960" cy="1461600"/>
          </a:xfrm>
          <a:prstGeom prst="rect">
            <a:avLst/>
          </a:prstGeom>
          <a:noFill/>
          <a:ln w="0">
            <a:noFill/>
          </a:ln>
        </p:spPr>
        <p:txBody>
          <a:bodyPr lIns="90000" tIns="45000" rIns="90000" bIns="45000" anchor="ctr">
            <a:noAutofit/>
          </a:bodyPr>
          <a:lstStyle/>
          <a:p>
            <a:pPr algn="r">
              <a:lnSpc>
                <a:spcPct val="80000"/>
              </a:lnSpc>
              <a:buNone/>
            </a:pPr>
            <a:r>
              <a:rPr lang="lv-LV" sz="5000" b="0" strike="noStrike" cap="all" spc="191">
                <a:solidFill>
                  <a:srgbClr val="0D0D0D"/>
                </a:solidFill>
                <a:latin typeface="Tw Cen MT Condensed"/>
              </a:rPr>
              <a:t>Paldies par uzmanību!</a:t>
            </a:r>
            <a:endParaRPr lang="lv-LV" sz="5000" b="0" strike="noStrike" spc="-1">
              <a:latin typeface="Arial"/>
            </a:endParaRPr>
          </a:p>
        </p:txBody>
      </p:sp>
      <p:sp>
        <p:nvSpPr>
          <p:cNvPr id="312" name="PlaceHolder 2"/>
          <p:cNvSpPr>
            <a:spLocks noGrp="1"/>
          </p:cNvSpPr>
          <p:nvPr>
            <p:ph/>
          </p:nvPr>
        </p:nvSpPr>
        <p:spPr>
          <a:xfrm>
            <a:off x="8610480" y="4960080"/>
            <a:ext cx="3198960" cy="1461600"/>
          </a:xfrm>
          <a:prstGeom prst="rect">
            <a:avLst/>
          </a:prstGeom>
          <a:noFill/>
          <a:ln w="0">
            <a:noFill/>
          </a:ln>
        </p:spPr>
        <p:txBody>
          <a:bodyPr lIns="90000" tIns="45000" rIns="90000" bIns="45000" anchor="ctr">
            <a:noAutofit/>
          </a:bodyPr>
          <a:lstStyle/>
          <a:p>
            <a:endParaRPr lang="lv-LV" sz="3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 name="Picture 4" descr="Diagram&#10;&#10;Description automatically generated"/>
          <p:cNvPicPr/>
          <p:nvPr/>
        </p:nvPicPr>
        <p:blipFill>
          <a:blip r:embed="rId3"/>
          <a:stretch/>
        </p:blipFill>
        <p:spPr>
          <a:xfrm>
            <a:off x="1818720" y="147240"/>
            <a:ext cx="8553240" cy="65620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024200" y="585360"/>
            <a:ext cx="9718560" cy="1498320"/>
          </a:xfrm>
          <a:prstGeom prst="rect">
            <a:avLst/>
          </a:prstGeom>
          <a:noFill/>
          <a:ln w="0">
            <a:noFill/>
          </a:ln>
        </p:spPr>
        <p:txBody>
          <a:bodyPr lIns="0" tIns="0" rIns="0" bIns="0" anchor="ctr">
            <a:noAutofit/>
          </a:bodyPr>
          <a:lstStyle/>
          <a:p>
            <a:pPr>
              <a:lnSpc>
                <a:spcPct val="80000"/>
              </a:lnSpc>
              <a:buNone/>
            </a:pPr>
            <a:r>
              <a:rPr lang="lv-LV" sz="5000" b="0" strike="noStrike" cap="all" spc="89">
                <a:solidFill>
                  <a:srgbClr val="0D0D0D"/>
                </a:solidFill>
                <a:latin typeface="Tw Cen MT Condensed"/>
              </a:rPr>
              <a:t>Izmantotie rīki un risinājumi</a:t>
            </a:r>
            <a:endParaRPr lang="lv-LV" sz="5000" b="0" strike="noStrike" spc="-1">
              <a:latin typeface="Arial"/>
            </a:endParaRPr>
          </a:p>
        </p:txBody>
      </p:sp>
      <p:sp>
        <p:nvSpPr>
          <p:cNvPr id="253" name="PlaceHolder 2"/>
          <p:cNvSpPr>
            <a:spLocks noGrp="1"/>
          </p:cNvSpPr>
          <p:nvPr>
            <p:ph/>
          </p:nvPr>
        </p:nvSpPr>
        <p:spPr>
          <a:xfrm>
            <a:off x="6572880" y="1826640"/>
            <a:ext cx="4753440" cy="4021920"/>
          </a:xfrm>
          <a:prstGeom prst="rect">
            <a:avLst/>
          </a:prstGeom>
          <a:noFill/>
          <a:ln w="0">
            <a:noFill/>
          </a:ln>
        </p:spPr>
        <p:txBody>
          <a:bodyPr lIns="45720" tIns="0" rIns="45720" bIns="0" anchor="t">
            <a:normAutofit fontScale="96500"/>
          </a:bodyPr>
          <a:lstStyle/>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Apache Cassandra – klāsterēts datu bāzu risinājums augstai pieejamībai, CQLSH – komandrindas rīks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Apache webserver (httpd) – lietojumserveris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CURL – datņu lejupielādes rīks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Dati.ur.gov.lv – lejupielādējamo datu avots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GitHub, GitHub wiki, GitHub projects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Telegram </a:t>
            </a:r>
            <a:endParaRPr lang="lv-LV" sz="2200" b="0" strike="noStrike" spc="-1">
              <a:latin typeface="Arial"/>
            </a:endParaRPr>
          </a:p>
          <a:p>
            <a:pPr>
              <a:lnSpc>
                <a:spcPct val="90000"/>
              </a:lnSpc>
              <a:spcBef>
                <a:spcPts val="1199"/>
              </a:spcBef>
              <a:spcAft>
                <a:spcPts val="201"/>
              </a:spcAft>
              <a:buNone/>
            </a:pPr>
            <a:endParaRPr lang="lv-LV" sz="2200" b="0" strike="noStrike" spc="-1">
              <a:latin typeface="Arial"/>
            </a:endParaRPr>
          </a:p>
        </p:txBody>
      </p:sp>
      <p:sp>
        <p:nvSpPr>
          <p:cNvPr id="254" name="PlaceHolder 3"/>
          <p:cNvSpPr>
            <a:spLocks noGrp="1"/>
          </p:cNvSpPr>
          <p:nvPr>
            <p:ph/>
          </p:nvPr>
        </p:nvSpPr>
        <p:spPr>
          <a:xfrm>
            <a:off x="1024200" y="1826640"/>
            <a:ext cx="4753440" cy="4021920"/>
          </a:xfrm>
          <a:prstGeom prst="rect">
            <a:avLst/>
          </a:prstGeom>
          <a:noFill/>
          <a:ln w="0">
            <a:noFill/>
          </a:ln>
        </p:spPr>
        <p:txBody>
          <a:bodyPr lIns="45720" tIns="0" rIns="45720" bIns="0" anchor="t">
            <a:normAutofit fontScale="95500"/>
          </a:bodyPr>
          <a:lstStyle/>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AWS – mākoņskaitļošanas pakalpojumu piegādātājs (EC2, EIP, VPC)</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GIT – pirmkoda kontrole, projekta darbi</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Terraform – infrastruktūras izveide</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Ansible – programmatūras instalācija uz izveidotajiem serveriem</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Ubuntu – uzstādāmā OS, Linux paveids, 22.04 versija (t3.small)</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OpenSSH – atslēgu ģenerēšana SSH piekļuvei</a:t>
            </a:r>
            <a:endParaRPr lang="lv-LV" sz="2200" b="0" strike="noStrike" spc="-1">
              <a:latin typeface="Arial"/>
            </a:endParaRPr>
          </a:p>
          <a:p>
            <a:pPr>
              <a:lnSpc>
                <a:spcPct val="90000"/>
              </a:lnSpc>
              <a:spcBef>
                <a:spcPts val="1199"/>
              </a:spcBef>
              <a:spcAft>
                <a:spcPts val="201"/>
              </a:spcAft>
              <a:buNone/>
            </a:pPr>
            <a:endParaRPr lang="lv-LV" sz="2200" b="0" strike="noStrike" spc="-1">
              <a:latin typeface="Arial"/>
            </a:endParaRPr>
          </a:p>
        </p:txBody>
      </p:sp>
      <p:pic>
        <p:nvPicPr>
          <p:cNvPr id="255" name="Picture 9" descr="A picture containing text, clipart&#10;&#10;Description automatically generated"/>
          <p:cNvPicPr/>
          <p:nvPr/>
        </p:nvPicPr>
        <p:blipFill>
          <a:blip r:embed="rId3"/>
          <a:stretch/>
        </p:blipFill>
        <p:spPr>
          <a:xfrm>
            <a:off x="1104840" y="5901480"/>
            <a:ext cx="2634120" cy="630000"/>
          </a:xfrm>
          <a:prstGeom prst="rect">
            <a:avLst/>
          </a:prstGeom>
          <a:ln w="0">
            <a:noFill/>
          </a:ln>
        </p:spPr>
      </p:pic>
      <p:pic>
        <p:nvPicPr>
          <p:cNvPr id="256" name="Picture 11" descr="A picture containing text, clipart, vector graphics&#10;&#10;Description automatically generated"/>
          <p:cNvPicPr/>
          <p:nvPr/>
        </p:nvPicPr>
        <p:blipFill>
          <a:blip r:embed="rId4"/>
          <a:srcRect t="5609" b="18495"/>
          <a:stretch/>
        </p:blipFill>
        <p:spPr>
          <a:xfrm>
            <a:off x="3774960" y="5850720"/>
            <a:ext cx="2399760" cy="9550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1024200" y="585360"/>
            <a:ext cx="9718560" cy="1498320"/>
          </a:xfrm>
          <a:prstGeom prst="rect">
            <a:avLst/>
          </a:prstGeom>
          <a:noFill/>
          <a:ln w="0">
            <a:noFill/>
          </a:ln>
        </p:spPr>
        <p:txBody>
          <a:bodyPr lIns="0" tIns="0" rIns="0" bIns="0" anchor="ctr">
            <a:noAutofit/>
          </a:bodyPr>
          <a:lstStyle/>
          <a:p>
            <a:pPr>
              <a:lnSpc>
                <a:spcPct val="80000"/>
              </a:lnSpc>
              <a:buNone/>
            </a:pPr>
            <a:r>
              <a:rPr lang="lv-LV" sz="5000" b="0" strike="noStrike" cap="all" spc="89">
                <a:solidFill>
                  <a:srgbClr val="0D0D0D"/>
                </a:solidFill>
                <a:latin typeface="Tw Cen MT Condensed"/>
              </a:rPr>
              <a:t>Izmantotie rīki un risinājumi</a:t>
            </a:r>
            <a:endParaRPr lang="lv-LV" sz="5000" b="0" strike="noStrike" spc="-1">
              <a:latin typeface="Arial"/>
            </a:endParaRPr>
          </a:p>
        </p:txBody>
      </p:sp>
      <p:sp>
        <p:nvSpPr>
          <p:cNvPr id="258" name="PlaceHolder 2"/>
          <p:cNvSpPr>
            <a:spLocks noGrp="1"/>
          </p:cNvSpPr>
          <p:nvPr>
            <p:ph/>
          </p:nvPr>
        </p:nvSpPr>
        <p:spPr>
          <a:xfrm>
            <a:off x="1024200" y="2084760"/>
            <a:ext cx="5180040" cy="4186440"/>
          </a:xfrm>
          <a:prstGeom prst="rect">
            <a:avLst/>
          </a:prstGeom>
          <a:noFill/>
          <a:ln w="0">
            <a:noFill/>
          </a:ln>
        </p:spPr>
        <p:txBody>
          <a:bodyPr lIns="45720" tIns="0" rIns="45720" bIns="0" anchor="t">
            <a:normAutofit fontScale="93000" lnSpcReduction="10000"/>
          </a:bodyPr>
          <a:lstStyle/>
          <a:p>
            <a:pPr marL="91440" indent="-91440">
              <a:lnSpc>
                <a:spcPct val="90000"/>
              </a:lnSpc>
              <a:spcBef>
                <a:spcPts val="1199"/>
              </a:spcBef>
              <a:spcAft>
                <a:spcPts val="201"/>
              </a:spcAft>
              <a:buClr>
                <a:srgbClr val="1CADE4"/>
              </a:buClr>
              <a:buFont typeface="Tw Cen MT"/>
              <a:buChar char=" "/>
            </a:pPr>
            <a:r>
              <a:rPr lang="lv-LV" sz="2400" b="0" strike="noStrike" spc="-1">
                <a:solidFill>
                  <a:srgbClr val="000000"/>
                </a:solidFill>
                <a:latin typeface="Tw Cen MT"/>
              </a:rPr>
              <a:t>Ditas izstrādes un testa vide</a:t>
            </a:r>
            <a:endParaRPr lang="lv-LV" sz="24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Windows 10</a:t>
            </a:r>
            <a:endParaRPr lang="lv-LV" sz="20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Visual Studio Code – teksta redaktors, darbs ar Git</a:t>
            </a:r>
            <a:endParaRPr lang="lv-LV" sz="20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Tortoise Git – Git komandas no Windows Explorer</a:t>
            </a:r>
            <a:endParaRPr lang="lv-LV" sz="20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Windows Terminal – SSH piekļuve izveidotajiem serveriem</a:t>
            </a:r>
            <a:endParaRPr lang="lv-LV" sz="20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VMWARE, VM ar Oracle Linux 8 (Mēģinājums izveidot terraform un aws darbināšanai Linux vidē)</a:t>
            </a:r>
            <a:endParaRPr lang="lv-LV" sz="20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Ditas AWS konts </a:t>
            </a:r>
            <a:endParaRPr lang="lv-LV" sz="20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GitLab </a:t>
            </a:r>
            <a:endParaRPr lang="lv-LV" sz="2000" b="0" strike="noStrike" spc="-1">
              <a:latin typeface="Arial"/>
            </a:endParaRPr>
          </a:p>
          <a:p>
            <a:pPr marL="265320" lvl="1" indent="-137160">
              <a:lnSpc>
                <a:spcPct val="90000"/>
              </a:lnSpc>
              <a:spcBef>
                <a:spcPts val="201"/>
              </a:spcBef>
              <a:spcAft>
                <a:spcPts val="400"/>
              </a:spcAft>
              <a:buClr>
                <a:srgbClr val="1CADE4"/>
              </a:buClr>
              <a:buFont typeface="Wingdings 3" charset="2"/>
              <a:buChar char=""/>
            </a:pPr>
            <a:r>
              <a:rPr lang="lv-LV" sz="2000" b="0" strike="noStrike" spc="-1">
                <a:solidFill>
                  <a:srgbClr val="000000"/>
                </a:solidFill>
                <a:latin typeface="Tw Cen MT"/>
              </a:rPr>
              <a:t>MkDocs (tehnisko piezīmju krāšanai)</a:t>
            </a:r>
            <a:endParaRPr lang="lv-LV" sz="2000" b="0" strike="noStrike" spc="-1">
              <a:latin typeface="Arial"/>
            </a:endParaRPr>
          </a:p>
          <a:p>
            <a:pPr>
              <a:lnSpc>
                <a:spcPct val="90000"/>
              </a:lnSpc>
              <a:spcBef>
                <a:spcPts val="1199"/>
              </a:spcBef>
              <a:spcAft>
                <a:spcPts val="201"/>
              </a:spcAft>
              <a:buNone/>
            </a:pPr>
            <a:endParaRPr lang="lv-LV" sz="2000" b="0" strike="noStrike" spc="-1">
              <a:latin typeface="Arial"/>
            </a:endParaRPr>
          </a:p>
          <a:p>
            <a:pPr>
              <a:lnSpc>
                <a:spcPct val="90000"/>
              </a:lnSpc>
              <a:spcBef>
                <a:spcPts val="1199"/>
              </a:spcBef>
              <a:spcAft>
                <a:spcPts val="201"/>
              </a:spcAft>
              <a:buNone/>
            </a:pPr>
            <a:endParaRPr lang="lv-LV" sz="2000" b="0" strike="noStrike" spc="-1">
              <a:latin typeface="Arial"/>
            </a:endParaRPr>
          </a:p>
        </p:txBody>
      </p:sp>
      <p:sp>
        <p:nvSpPr>
          <p:cNvPr id="259" name="PlaceHolder 4"/>
          <p:cNvSpPr/>
          <p:nvPr/>
        </p:nvSpPr>
        <p:spPr>
          <a:xfrm>
            <a:off x="6339600" y="2113200"/>
            <a:ext cx="5180040" cy="4186440"/>
          </a:xfrm>
          <a:prstGeom prst="rect">
            <a:avLst/>
          </a:prstGeom>
          <a:noFill/>
          <a:ln w="0">
            <a:noFill/>
          </a:ln>
        </p:spPr>
        <p:style>
          <a:lnRef idx="0">
            <a:scrgbClr r="0" g="0" b="0"/>
          </a:lnRef>
          <a:fillRef idx="0">
            <a:scrgbClr r="0" g="0" b="0"/>
          </a:fillRef>
          <a:effectRef idx="0">
            <a:scrgbClr r="0" g="0" b="0"/>
          </a:effectRef>
          <a:fontRef idx="minor"/>
        </p:style>
        <p:txBody>
          <a:bodyPr lIns="45720" tIns="0" rIns="45720" bIns="0" anchor="t">
            <a:normAutofit fontScale="74000" lnSpcReduction="10000"/>
          </a:bodyPr>
          <a:lstStyle/>
          <a:p>
            <a:pPr>
              <a:lnSpc>
                <a:spcPct val="90000"/>
              </a:lnSpc>
              <a:spcBef>
                <a:spcPts val="1199"/>
              </a:spcBef>
              <a:spcAft>
                <a:spcPts val="201"/>
              </a:spcAft>
              <a:buNone/>
            </a:pPr>
            <a:r>
              <a:rPr lang="lv-LV" sz="3200" b="0" strike="noStrike" spc="-1">
                <a:solidFill>
                  <a:srgbClr val="000000"/>
                </a:solidFill>
                <a:latin typeface="Tw Cen MT"/>
              </a:rPr>
              <a:t>Rolanda izstrādes un testa vide</a:t>
            </a:r>
            <a:endParaRPr lang="lv-LV" sz="32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Windows 11</a:t>
            </a:r>
            <a:endParaRPr lang="lv-LV" sz="24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Ubuntu 22.04/18.04 LTS</a:t>
            </a:r>
            <a:endParaRPr lang="lv-LV" sz="24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Visual Studio Code – terraform un ansible izstrāde ar tam paredzētajiem paplašinājumiem</a:t>
            </a:r>
            <a:endParaRPr lang="lv-LV" sz="24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Visual Studio Code – remote ssh host, playbook izstrādei iekš AWS remote hostiem</a:t>
            </a:r>
            <a:endParaRPr lang="lv-LV" sz="24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Windows Terminal</a:t>
            </a:r>
            <a:endParaRPr lang="lv-LV" sz="24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Github Desktop</a:t>
            </a:r>
            <a:endParaRPr lang="lv-LV" sz="24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Git bash / GUI</a:t>
            </a:r>
            <a:endParaRPr lang="lv-LV" sz="2400" b="0" strike="noStrike" spc="-1">
              <a:latin typeface="Arial"/>
            </a:endParaRPr>
          </a:p>
          <a:p>
            <a:pPr>
              <a:lnSpc>
                <a:spcPct val="90000"/>
              </a:lnSpc>
              <a:spcBef>
                <a:spcPts val="1199"/>
              </a:spcBef>
              <a:spcAft>
                <a:spcPts val="201"/>
              </a:spcAft>
              <a:buNone/>
            </a:pPr>
            <a:r>
              <a:rPr lang="lv-LV" sz="2400" b="0" strike="noStrike" spc="-1">
                <a:solidFill>
                  <a:srgbClr val="000000"/>
                </a:solidFill>
                <a:latin typeface="Tw Cen MT"/>
              </a:rPr>
              <a:t>• AWS lu-vumc-devops konts</a:t>
            </a:r>
            <a:endParaRPr lang="lv-LV"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24200" y="585360"/>
            <a:ext cx="9718560" cy="1498320"/>
          </a:xfrm>
          <a:prstGeom prst="rect">
            <a:avLst/>
          </a:prstGeom>
          <a:noFill/>
          <a:ln w="0">
            <a:noFill/>
          </a:ln>
        </p:spPr>
        <p:txBody>
          <a:bodyPr lIns="90000" tIns="45000" rIns="90000" bIns="45000" anchor="ctr">
            <a:normAutofit fontScale="90000"/>
          </a:bodyPr>
          <a:lstStyle/>
          <a:p>
            <a:pPr>
              <a:lnSpc>
                <a:spcPct val="80000"/>
              </a:lnSpc>
              <a:buNone/>
            </a:pPr>
            <a:r>
              <a:rPr lang="lv-LV" sz="5000" b="0" strike="noStrike" cap="all" spc="89">
                <a:solidFill>
                  <a:srgbClr val="0D0D0D"/>
                </a:solidFill>
                <a:latin typeface="Tw Cen MT Condensed"/>
              </a:rPr>
              <a:t>Projektā izmantotās labās prakses un secinājumi </a:t>
            </a:r>
            <a:br/>
            <a:r>
              <a:rPr lang="lv-LV" sz="5000" b="0" strike="noStrike" cap="all" spc="89">
                <a:solidFill>
                  <a:srgbClr val="0D0D0D"/>
                </a:solidFill>
                <a:latin typeface="Tw Cen MT Condensed"/>
              </a:rPr>
              <a:t>Pirmkoda pārvaldība</a:t>
            </a:r>
            <a:endParaRPr lang="lv-LV" sz="5000" b="0" strike="noStrike" spc="-1">
              <a:latin typeface="Arial"/>
            </a:endParaRPr>
          </a:p>
        </p:txBody>
      </p:sp>
      <p:sp>
        <p:nvSpPr>
          <p:cNvPr id="261" name="PlaceHolder 2"/>
          <p:cNvSpPr>
            <a:spLocks noGrp="1"/>
          </p:cNvSpPr>
          <p:nvPr>
            <p:ph/>
          </p:nvPr>
        </p:nvSpPr>
        <p:spPr>
          <a:xfrm>
            <a:off x="1024200" y="2286000"/>
            <a:ext cx="9718560" cy="4021920"/>
          </a:xfrm>
          <a:prstGeom prst="rect">
            <a:avLst/>
          </a:prstGeom>
          <a:noFill/>
          <a:ln w="0">
            <a:noFill/>
          </a:ln>
        </p:spPr>
        <p:txBody>
          <a:bodyPr lIns="45720" tIns="45000" rIns="45720" bIns="45000" anchor="t">
            <a:noAutofit/>
          </a:bodyPr>
          <a:lstStyle/>
          <a:p>
            <a:pPr marL="91440" indent="-91440">
              <a:lnSpc>
                <a:spcPct val="90000"/>
              </a:lnSpc>
              <a:spcBef>
                <a:spcPts val="1199"/>
              </a:spcBef>
              <a:spcAft>
                <a:spcPts val="201"/>
              </a:spcAft>
              <a:buClr>
                <a:srgbClr val="1CADE4"/>
              </a:buClr>
              <a:buFont typeface="Tw Cen MT"/>
              <a:buChar char=" "/>
            </a:pPr>
            <a:r>
              <a:rPr lang="lv-LV" sz="2200" b="0" strike="noStrike" spc="-1" dirty="0">
                <a:solidFill>
                  <a:srgbClr val="000000"/>
                </a:solidFill>
                <a:latin typeface="Tw Cen MT"/>
              </a:rPr>
              <a:t>Pirmkoda pārvaldība tika veikta </a:t>
            </a:r>
            <a:r>
              <a:rPr lang="lv-LV" sz="2200" b="0" strike="noStrike" spc="-1" dirty="0" err="1">
                <a:solidFill>
                  <a:srgbClr val="000000"/>
                </a:solidFill>
                <a:latin typeface="Tw Cen MT"/>
              </a:rPr>
              <a:t>Git</a:t>
            </a:r>
            <a:r>
              <a:rPr lang="lv-LV" sz="2200" b="0" strike="noStrike" spc="-1" dirty="0">
                <a:solidFill>
                  <a:srgbClr val="000000"/>
                </a:solidFill>
                <a:latin typeface="Tw Cen MT"/>
              </a:rPr>
              <a:t>, replicējot tās uz </a:t>
            </a:r>
            <a:r>
              <a:rPr lang="lv-LV" sz="2200" b="0" strike="noStrike" spc="-1" dirty="0" err="1">
                <a:solidFill>
                  <a:srgbClr val="000000"/>
                </a:solidFill>
                <a:latin typeface="Tw Cen MT"/>
              </a:rPr>
              <a:t>GitLab</a:t>
            </a:r>
            <a:r>
              <a:rPr lang="lv-LV" sz="2200" b="0" strike="noStrike" spc="-1" dirty="0">
                <a:solidFill>
                  <a:srgbClr val="000000"/>
                </a:solidFill>
                <a:latin typeface="Tw Cen MT"/>
              </a:rPr>
              <a:t> un </a:t>
            </a:r>
            <a:r>
              <a:rPr lang="lv-LV" sz="2200" b="0" strike="noStrike" spc="-1" dirty="0" err="1">
                <a:solidFill>
                  <a:srgbClr val="000000"/>
                </a:solidFill>
                <a:latin typeface="Tw Cen MT"/>
              </a:rPr>
              <a:t>GitHub</a:t>
            </a:r>
            <a:r>
              <a:rPr lang="lv-LV" sz="2200" b="0" strike="noStrike" spc="-1" dirty="0">
                <a:solidFill>
                  <a:srgbClr val="000000"/>
                </a:solidFill>
                <a:latin typeface="Tw Cen MT"/>
              </a:rPr>
              <a:t> attālinātajām </a:t>
            </a:r>
            <a:r>
              <a:rPr lang="lv-LV" sz="2200" b="0" strike="noStrike" spc="-1" dirty="0" err="1">
                <a:solidFill>
                  <a:srgbClr val="000000"/>
                </a:solidFill>
                <a:latin typeface="Tw Cen MT"/>
              </a:rPr>
              <a:t>repozitorijām</a:t>
            </a:r>
            <a:endParaRPr lang="lv-LV" sz="2200" b="0" strike="noStrike" spc="-1" dirty="0">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dirty="0">
                <a:solidFill>
                  <a:srgbClr val="000000"/>
                </a:solidFill>
                <a:latin typeface="Tw Cen MT"/>
              </a:rPr>
              <a:t>Pirmkoda pārvaldībai tika veidoti zari - pēc kolēģa veiktās koda </a:t>
            </a:r>
            <a:r>
              <a:rPr lang="lv-LV" sz="2200" b="0" strike="noStrike" spc="-1" dirty="0" err="1">
                <a:solidFill>
                  <a:srgbClr val="000000"/>
                </a:solidFill>
                <a:latin typeface="Tw Cen MT"/>
              </a:rPr>
              <a:t>pārskates</a:t>
            </a:r>
            <a:r>
              <a:rPr lang="lv-LV" sz="2200" b="0" strike="noStrike" spc="-1" dirty="0">
                <a:solidFill>
                  <a:srgbClr val="000000"/>
                </a:solidFill>
                <a:latin typeface="Tw Cen MT"/>
              </a:rPr>
              <a:t> </a:t>
            </a:r>
            <a:r>
              <a:rPr lang="lv-LV" sz="2200" b="0" i="1" strike="noStrike" spc="-1" dirty="0" err="1">
                <a:solidFill>
                  <a:srgbClr val="000000"/>
                </a:solidFill>
                <a:latin typeface="Tw Cen MT"/>
              </a:rPr>
              <a:t>feature</a:t>
            </a:r>
            <a:r>
              <a:rPr lang="lv-LV" sz="2200" b="0" strike="noStrike" spc="-1" dirty="0">
                <a:solidFill>
                  <a:srgbClr val="000000"/>
                </a:solidFill>
                <a:latin typeface="Tw Cen MT"/>
              </a:rPr>
              <a:t> zari tika sapludināti ar </a:t>
            </a:r>
            <a:r>
              <a:rPr lang="lv-LV" sz="2200" b="0" i="1" strike="noStrike" spc="-1" dirty="0" err="1">
                <a:solidFill>
                  <a:srgbClr val="000000"/>
                </a:solidFill>
                <a:latin typeface="Tw Cen MT"/>
              </a:rPr>
              <a:t>development</a:t>
            </a:r>
            <a:r>
              <a:rPr lang="lv-LV" sz="2200" b="0" strike="noStrike" spc="-1" dirty="0">
                <a:solidFill>
                  <a:srgbClr val="000000"/>
                </a:solidFill>
                <a:latin typeface="Tw Cen MT"/>
              </a:rPr>
              <a:t> zaru</a:t>
            </a:r>
            <a:endParaRPr lang="lv-LV" sz="2200" b="0" strike="noStrike" spc="-1" dirty="0">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dirty="0" err="1">
                <a:solidFill>
                  <a:srgbClr val="000000"/>
                </a:solidFill>
                <a:latin typeface="Tw Cen MT"/>
              </a:rPr>
              <a:t>GitHub</a:t>
            </a:r>
            <a:r>
              <a:rPr lang="lv-LV" sz="2200" b="0" strike="noStrike" spc="-1" dirty="0">
                <a:solidFill>
                  <a:srgbClr val="000000"/>
                </a:solidFill>
                <a:latin typeface="Tw Cen MT"/>
              </a:rPr>
              <a:t> tika izveidotas </a:t>
            </a:r>
            <a:r>
              <a:rPr lang="lv-LV" sz="2200" b="0" i="1" strike="noStrike" spc="-1" dirty="0" err="1">
                <a:solidFill>
                  <a:srgbClr val="000000"/>
                </a:solidFill>
                <a:latin typeface="Tw Cen MT"/>
              </a:rPr>
              <a:t>wiki</a:t>
            </a:r>
            <a:r>
              <a:rPr lang="lv-LV" sz="2200" b="0" strike="noStrike" spc="-1" dirty="0">
                <a:solidFill>
                  <a:srgbClr val="000000"/>
                </a:solidFill>
                <a:latin typeface="Tw Cen MT"/>
              </a:rPr>
              <a:t> lapas, kas apraksta projekta mērķi, veidojamo infrastruktūru, zarošanas stratēģiju</a:t>
            </a:r>
            <a:endParaRPr lang="lv-LV" sz="2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024200" y="585360"/>
            <a:ext cx="9718560" cy="1498320"/>
          </a:xfrm>
          <a:prstGeom prst="rect">
            <a:avLst/>
          </a:prstGeom>
          <a:noFill/>
          <a:ln w="0">
            <a:noFill/>
          </a:ln>
        </p:spPr>
        <p:txBody>
          <a:bodyPr lIns="90000" tIns="45000" rIns="90000" bIns="45000" anchor="ctr">
            <a:normAutofit fontScale="90000"/>
          </a:bodyPr>
          <a:lstStyle/>
          <a:p>
            <a:pPr>
              <a:lnSpc>
                <a:spcPct val="80000"/>
              </a:lnSpc>
              <a:buNone/>
            </a:pPr>
            <a:r>
              <a:rPr lang="lv-LV" sz="5000" b="0" strike="noStrike" cap="all" spc="89">
                <a:solidFill>
                  <a:srgbClr val="0D0D0D"/>
                </a:solidFill>
                <a:latin typeface="Tw Cen MT Condensed"/>
              </a:rPr>
              <a:t>Projektā izmantotās labās prakses un secinājumi </a:t>
            </a:r>
            <a:br/>
            <a:r>
              <a:rPr lang="lv-LV" sz="5000" b="0" strike="noStrike" cap="all" spc="89">
                <a:solidFill>
                  <a:srgbClr val="0D0D0D"/>
                </a:solidFill>
                <a:latin typeface="Tw Cen MT Condensed"/>
              </a:rPr>
              <a:t>Komandas darba vadība</a:t>
            </a:r>
            <a:endParaRPr lang="lv-LV" sz="5000" b="0" strike="noStrike" spc="-1">
              <a:latin typeface="Arial"/>
            </a:endParaRPr>
          </a:p>
        </p:txBody>
      </p:sp>
      <p:sp>
        <p:nvSpPr>
          <p:cNvPr id="263" name="PlaceHolder 2"/>
          <p:cNvSpPr>
            <a:spLocks noGrp="1"/>
          </p:cNvSpPr>
          <p:nvPr>
            <p:ph/>
          </p:nvPr>
        </p:nvSpPr>
        <p:spPr>
          <a:xfrm>
            <a:off x="1024200" y="2286000"/>
            <a:ext cx="9718560" cy="4021920"/>
          </a:xfrm>
          <a:prstGeom prst="rect">
            <a:avLst/>
          </a:prstGeom>
          <a:noFill/>
          <a:ln w="0">
            <a:noFill/>
          </a:ln>
        </p:spPr>
        <p:txBody>
          <a:bodyPr lIns="45720" tIns="45000" rIns="45720" bIns="45000" anchor="t">
            <a:noAutofit/>
          </a:bodyPr>
          <a:lstStyle/>
          <a:p>
            <a:pPr marL="91440" indent="-91440">
              <a:lnSpc>
                <a:spcPct val="90000"/>
              </a:lnSpc>
              <a:spcBef>
                <a:spcPts val="1199"/>
              </a:spcBef>
              <a:spcAft>
                <a:spcPts val="201"/>
              </a:spcAft>
              <a:buClr>
                <a:srgbClr val="1CADE4"/>
              </a:buClr>
              <a:buFont typeface="Tw Cen MT"/>
              <a:buChar char=" "/>
            </a:pPr>
            <a:r>
              <a:rPr lang="lv-LV" sz="2200" b="0" strike="noStrike" spc="-1" dirty="0">
                <a:solidFill>
                  <a:srgbClr val="000000"/>
                </a:solidFill>
                <a:latin typeface="Tw Cen MT"/>
              </a:rPr>
              <a:t>Darba noslodzes dēļ ne visi komandas biedri varēja pilnvērtīgi iesaistīties kopējos darbos, (ar šādu risku jārēķinās, un tas jāvada, uzstādot prasību prioritātes un mērķus, minimālo programmu)</a:t>
            </a:r>
            <a:endParaRPr lang="lv-LV" sz="2200" b="0" strike="noStrike" spc="-1" dirty="0">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dirty="0">
                <a:solidFill>
                  <a:srgbClr val="000000"/>
                </a:solidFill>
                <a:latin typeface="Tw Cen MT"/>
              </a:rPr>
              <a:t>Palīdzēja </a:t>
            </a:r>
            <a:r>
              <a:rPr lang="lv-LV" sz="2200" b="0" strike="noStrike" spc="-1" dirty="0" err="1">
                <a:solidFill>
                  <a:srgbClr val="000000"/>
                </a:solidFill>
                <a:latin typeface="Tw Cen MT"/>
              </a:rPr>
              <a:t>GitHub</a:t>
            </a:r>
            <a:r>
              <a:rPr lang="lv-LV" sz="2200" b="0" strike="noStrike" spc="-1" dirty="0">
                <a:solidFill>
                  <a:srgbClr val="000000"/>
                </a:solidFill>
                <a:latin typeface="Tw Cen MT"/>
              </a:rPr>
              <a:t> </a:t>
            </a:r>
            <a:r>
              <a:rPr lang="lv-LV" sz="2200" b="0" strike="noStrike" spc="-1" dirty="0" err="1">
                <a:solidFill>
                  <a:srgbClr val="000000"/>
                </a:solidFill>
                <a:latin typeface="Tw Cen MT"/>
              </a:rPr>
              <a:t>projects</a:t>
            </a:r>
            <a:r>
              <a:rPr lang="lv-LV" sz="2200" b="0" strike="noStrike" spc="-1" dirty="0">
                <a:solidFill>
                  <a:srgbClr val="000000"/>
                </a:solidFill>
                <a:latin typeface="Tw Cen MT"/>
              </a:rPr>
              <a:t> </a:t>
            </a:r>
            <a:r>
              <a:rPr lang="lv-LV" sz="2200" b="0" strike="noStrike" spc="-1" dirty="0" err="1">
                <a:solidFill>
                  <a:srgbClr val="000000"/>
                </a:solidFill>
                <a:latin typeface="Tw Cen MT"/>
              </a:rPr>
              <a:t>dashboard</a:t>
            </a:r>
            <a:r>
              <a:rPr lang="lv-LV" sz="2200" b="0" strike="noStrike" spc="-1" dirty="0">
                <a:solidFill>
                  <a:srgbClr val="000000"/>
                </a:solidFill>
                <a:latin typeface="Tw Cen MT"/>
              </a:rPr>
              <a:t> - kopējais darbu saraksts (paldies Pāvelam) , kuru izmantojām lai sadalītu darbus un atsekotu to statusu</a:t>
            </a:r>
            <a:endParaRPr lang="lv-LV" sz="2200" b="0" strike="noStrike" spc="-1" dirty="0">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dirty="0" err="1">
                <a:solidFill>
                  <a:srgbClr val="000000"/>
                </a:solidFill>
                <a:latin typeface="Tw Cen MT"/>
              </a:rPr>
              <a:t>Agile</a:t>
            </a:r>
            <a:r>
              <a:rPr lang="lv-LV" sz="2200" b="0" strike="noStrike" spc="-1" dirty="0">
                <a:solidFill>
                  <a:srgbClr val="000000"/>
                </a:solidFill>
                <a:latin typeface="Tw Cen MT"/>
              </a:rPr>
              <a:t> un </a:t>
            </a:r>
            <a:r>
              <a:rPr lang="lv-LV" sz="2200" b="0" strike="noStrike" spc="-1" dirty="0" err="1">
                <a:solidFill>
                  <a:srgbClr val="000000"/>
                </a:solidFill>
                <a:latin typeface="Tw Cen MT"/>
              </a:rPr>
              <a:t>Devops</a:t>
            </a:r>
            <a:r>
              <a:rPr lang="lv-LV" sz="2200" b="0" strike="noStrike" spc="-1" dirty="0">
                <a:solidFill>
                  <a:srgbClr val="000000"/>
                </a:solidFill>
                <a:latin typeface="Tw Cen MT"/>
              </a:rPr>
              <a:t> ir iteratīvi procesi, tie vienmēr uzlabojas, un arī tika uzlaboti savstarpējā saziņā</a:t>
            </a:r>
            <a:endParaRPr lang="lv-LV" sz="2200" b="0" strike="noStrike" spc="-1" dirty="0">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dirty="0">
                <a:solidFill>
                  <a:srgbClr val="000000"/>
                </a:solidFill>
                <a:latin typeface="Tw Cen MT"/>
              </a:rPr>
              <a:t>Vēlams savlaicīgi vienoties par </a:t>
            </a:r>
            <a:r>
              <a:rPr lang="lv-LV" sz="2200" b="0" i="1" strike="noStrike" spc="-1" dirty="0" err="1">
                <a:solidFill>
                  <a:srgbClr val="000000"/>
                </a:solidFill>
                <a:latin typeface="Tw Cen MT"/>
              </a:rPr>
              <a:t>naming</a:t>
            </a:r>
            <a:r>
              <a:rPr lang="lv-LV" sz="2200" b="0" i="1" strike="noStrike" spc="-1" dirty="0">
                <a:solidFill>
                  <a:srgbClr val="000000"/>
                </a:solidFill>
                <a:latin typeface="Tw Cen MT"/>
              </a:rPr>
              <a:t> </a:t>
            </a:r>
            <a:r>
              <a:rPr lang="lv-LV" sz="2200" b="0" i="1" strike="noStrike" spc="-1" dirty="0" err="1">
                <a:solidFill>
                  <a:srgbClr val="000000"/>
                </a:solidFill>
                <a:latin typeface="Tw Cen MT"/>
              </a:rPr>
              <a:t>conventions</a:t>
            </a:r>
            <a:r>
              <a:rPr lang="lv-LV" sz="2200" b="0" strike="noStrike" spc="-1" dirty="0">
                <a:solidFill>
                  <a:srgbClr val="000000"/>
                </a:solidFill>
                <a:latin typeface="Tw Cen MT"/>
              </a:rPr>
              <a:t>, jo pēcāk tos būs grūti labot</a:t>
            </a:r>
            <a:endParaRPr lang="lv-LV" sz="2200" b="0" strike="noStrike" spc="-1" dirty="0">
              <a:latin typeface="Arial"/>
            </a:endParaRPr>
          </a:p>
          <a:p>
            <a:pPr>
              <a:lnSpc>
                <a:spcPct val="100000"/>
              </a:lnSpc>
              <a:buNone/>
            </a:pPr>
            <a:endParaRPr lang="lv-LV" sz="2200" b="0" strike="noStrike" spc="-1" dirty="0">
              <a:latin typeface="Arial"/>
            </a:endParaRPr>
          </a:p>
          <a:p>
            <a:pPr>
              <a:lnSpc>
                <a:spcPct val="100000"/>
              </a:lnSpc>
              <a:buNone/>
            </a:pPr>
            <a:endParaRPr lang="lv-LV" sz="22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1024200" y="585360"/>
            <a:ext cx="9718560" cy="1498320"/>
          </a:xfrm>
          <a:prstGeom prst="rect">
            <a:avLst/>
          </a:prstGeom>
          <a:noFill/>
          <a:ln w="0">
            <a:noFill/>
          </a:ln>
        </p:spPr>
        <p:txBody>
          <a:bodyPr lIns="90000" tIns="45000" rIns="90000" bIns="45000" anchor="ctr">
            <a:normAutofit fontScale="90000"/>
          </a:bodyPr>
          <a:lstStyle/>
          <a:p>
            <a:pPr>
              <a:lnSpc>
                <a:spcPct val="80000"/>
              </a:lnSpc>
              <a:buNone/>
            </a:pPr>
            <a:r>
              <a:rPr lang="lv-LV" sz="5000" b="0" strike="noStrike" cap="all" spc="89">
                <a:solidFill>
                  <a:srgbClr val="0D0D0D"/>
                </a:solidFill>
                <a:latin typeface="Tw Cen MT Condensed"/>
              </a:rPr>
              <a:t>Projektā izmantotās labās prakses un secinājumi </a:t>
            </a:r>
            <a:br/>
            <a:r>
              <a:rPr lang="lv-LV" sz="5000" b="0" strike="noStrike" cap="all" spc="89">
                <a:solidFill>
                  <a:srgbClr val="0D0D0D"/>
                </a:solidFill>
                <a:latin typeface="Tw Cen MT Condensed"/>
              </a:rPr>
              <a:t>Infrastruktūra kā kods (IOC)</a:t>
            </a:r>
            <a:endParaRPr lang="lv-LV" sz="5000" b="0" strike="noStrike" spc="-1">
              <a:latin typeface="Arial"/>
            </a:endParaRPr>
          </a:p>
        </p:txBody>
      </p:sp>
      <p:sp>
        <p:nvSpPr>
          <p:cNvPr id="265" name="PlaceHolder 2"/>
          <p:cNvSpPr>
            <a:spLocks noGrp="1"/>
          </p:cNvSpPr>
          <p:nvPr>
            <p:ph/>
          </p:nvPr>
        </p:nvSpPr>
        <p:spPr>
          <a:xfrm>
            <a:off x="1024200" y="2286000"/>
            <a:ext cx="9718560" cy="4021920"/>
          </a:xfrm>
          <a:prstGeom prst="rect">
            <a:avLst/>
          </a:prstGeom>
          <a:noFill/>
          <a:ln w="0">
            <a:noFill/>
          </a:ln>
        </p:spPr>
        <p:txBody>
          <a:bodyPr lIns="45720" tIns="45000" rIns="45720" bIns="45000" anchor="t">
            <a:normAutofit/>
          </a:bodyPr>
          <a:lstStyle/>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Izmantotie rīki (Terraform un Ansible) ļauj elastīgi veidot infrastruktūru un šim nolūkam nepieciešamo informāciju glabāt pirmkoda pārvaldības sistēmās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Komandas, kas tiek izmantotas serveru instalēšanai, vēlams pirms tam pārbaudīt un tikai tad likt IOC skriptos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Svarīgi pievērst uzmanību Linux piekļuves tiesībām (ar kādu lietotāju tiek veikta instalācija, kādas tam ir piekļuves tiesības, kam jāizmanto sudo, kādas komandas ar sudo var veikt bez atkārtotas paroles ievadīšanas, failu un mapju </a:t>
            </a:r>
            <a:r>
              <a:rPr lang="lv-LV" sz="2200" b="0" i="1" strike="noStrike" spc="-1">
                <a:solidFill>
                  <a:srgbClr val="000000"/>
                </a:solidFill>
                <a:latin typeface="Tw Cen MT"/>
              </a:rPr>
              <a:t>permissions)</a:t>
            </a:r>
            <a:endParaRPr lang="lv-LV" sz="2200" b="0" strike="noStrike" spc="-1">
              <a:latin typeface="Arial"/>
            </a:endParaRPr>
          </a:p>
          <a:p>
            <a:pPr marL="91440" indent="-91440">
              <a:lnSpc>
                <a:spcPct val="90000"/>
              </a:lnSpc>
              <a:spcBef>
                <a:spcPts val="1199"/>
              </a:spcBef>
              <a:spcAft>
                <a:spcPts val="201"/>
              </a:spcAft>
              <a:buClr>
                <a:srgbClr val="1CADE4"/>
              </a:buClr>
              <a:buFont typeface="Tw Cen MT"/>
              <a:buChar char=" "/>
            </a:pPr>
            <a:r>
              <a:rPr lang="lv-LV" sz="2200" b="0" strike="noStrike" spc="-1">
                <a:solidFill>
                  <a:srgbClr val="000000"/>
                </a:solidFill>
                <a:latin typeface="Tw Cen MT"/>
              </a:rPr>
              <a:t>SSH atslēgas (nesaputroties, tās var būt vairākas, netīšām neiekļaut pirmkodā) </a:t>
            </a:r>
            <a:endParaRPr lang="lv-LV" sz="2200" b="0" strike="noStrike" spc="-1">
              <a:latin typeface="Arial"/>
            </a:endParaRPr>
          </a:p>
          <a:p>
            <a:pPr>
              <a:lnSpc>
                <a:spcPct val="100000"/>
              </a:lnSpc>
              <a:buNone/>
            </a:pPr>
            <a:endParaRPr lang="lv-LV" sz="2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1024200" y="585360"/>
            <a:ext cx="9718560" cy="1498320"/>
          </a:xfrm>
          <a:prstGeom prst="rect">
            <a:avLst/>
          </a:prstGeom>
          <a:noFill/>
          <a:ln w="0">
            <a:noFill/>
          </a:ln>
        </p:spPr>
        <p:txBody>
          <a:bodyPr lIns="0" tIns="0" rIns="0" bIns="0" anchor="ctr">
            <a:noAutofit/>
          </a:bodyPr>
          <a:lstStyle/>
          <a:p>
            <a:pPr>
              <a:lnSpc>
                <a:spcPct val="80000"/>
              </a:lnSpc>
              <a:buNone/>
            </a:pPr>
            <a:r>
              <a:rPr lang="lv-LV" sz="5000" b="0" strike="noStrike" cap="all" spc="89">
                <a:solidFill>
                  <a:srgbClr val="0D0D0D"/>
                </a:solidFill>
                <a:latin typeface="Tw Cen MT Condensed"/>
              </a:rPr>
              <a:t>Cassandra | Datu lejupielāde</a:t>
            </a:r>
            <a:endParaRPr lang="lv-LV" sz="5000" b="0" strike="noStrike" spc="-1">
              <a:latin typeface="Arial"/>
            </a:endParaRPr>
          </a:p>
        </p:txBody>
      </p:sp>
      <p:pic>
        <p:nvPicPr>
          <p:cNvPr id="267" name="Picture 4"/>
          <p:cNvPicPr/>
          <p:nvPr/>
        </p:nvPicPr>
        <p:blipFill>
          <a:blip r:embed="rId2"/>
          <a:stretch/>
        </p:blipFill>
        <p:spPr>
          <a:xfrm>
            <a:off x="91080" y="2647800"/>
            <a:ext cx="12008880" cy="15609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ielāgots noformējum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140</TotalTime>
  <Words>1287</Words>
  <Application>Microsoft Office PowerPoint</Application>
  <PresentationFormat>Platekrāna</PresentationFormat>
  <Paragraphs>130</Paragraphs>
  <Slides>22</Slides>
  <Notes>5</Notes>
  <HiddenSlides>0</HiddenSlides>
  <MMClips>0</MMClips>
  <ScaleCrop>false</ScaleCrop>
  <HeadingPairs>
    <vt:vector size="6" baseType="variant">
      <vt:variant>
        <vt:lpstr>Lietotie fonti</vt:lpstr>
      </vt:variant>
      <vt:variant>
        <vt:i4>12</vt:i4>
      </vt:variant>
      <vt:variant>
        <vt:lpstr>Dizains</vt:lpstr>
      </vt:variant>
      <vt:variant>
        <vt:i4>7</vt:i4>
      </vt:variant>
      <vt:variant>
        <vt:lpstr>Slaidu virsraksti</vt:lpstr>
      </vt:variant>
      <vt:variant>
        <vt:i4>22</vt:i4>
      </vt:variant>
    </vt:vector>
  </HeadingPairs>
  <TitlesOfParts>
    <vt:vector size="41" baseType="lpstr">
      <vt:lpstr>Arial</vt:lpstr>
      <vt:lpstr>Calibri</vt:lpstr>
      <vt:lpstr>Calibri Light</vt:lpstr>
      <vt:lpstr>Consolas</vt:lpstr>
      <vt:lpstr>Courier New</vt:lpstr>
      <vt:lpstr>Roboto</vt:lpstr>
      <vt:lpstr>Symbol</vt:lpstr>
      <vt:lpstr>Times New Roman</vt:lpstr>
      <vt:lpstr>Tw Cen MT</vt:lpstr>
      <vt:lpstr>Tw Cen MT Condensed</vt:lpstr>
      <vt:lpstr>Wingdings</vt:lpstr>
      <vt:lpstr>Wingdings 3</vt:lpstr>
      <vt:lpstr>Office Theme</vt:lpstr>
      <vt:lpstr>Office Theme</vt:lpstr>
      <vt:lpstr>Office Theme</vt:lpstr>
      <vt:lpstr>Office Theme</vt:lpstr>
      <vt:lpstr>Office Theme</vt:lpstr>
      <vt:lpstr>Office Theme</vt:lpstr>
      <vt:lpstr>Pielāgots noformējums</vt:lpstr>
      <vt:lpstr>Apache Cassandra darbināšanai nepieciešamās infrastruktūras izveide AWS mākonī</vt:lpstr>
      <vt:lpstr>Mērķis</vt:lpstr>
      <vt:lpstr>PowerPoint prezentācija</vt:lpstr>
      <vt:lpstr>Izmantotie rīki un risinājumi</vt:lpstr>
      <vt:lpstr>Izmantotie rīki un risinājumi</vt:lpstr>
      <vt:lpstr>Projektā izmantotās labās prakses un secinājumi  Pirmkoda pārvaldība</vt:lpstr>
      <vt:lpstr>Projektā izmantotās labās prakses un secinājumi  Komandas darba vadība</vt:lpstr>
      <vt:lpstr>Projektā izmantotās labās prakses un secinājumi  Infrastruktūra kā kods (IOC)</vt:lpstr>
      <vt:lpstr>Cassandra | Datu lejupielāde</vt:lpstr>
      <vt:lpstr>Cassandra | datu modelis </vt:lpstr>
      <vt:lpstr>Cassandra | datu ielāde </vt:lpstr>
      <vt:lpstr>Cassandra | Rezultāta pārbaude </vt:lpstr>
      <vt:lpstr>Terraform struktūra</vt:lpstr>
      <vt:lpstr>Terraform palaišana</vt:lpstr>
      <vt:lpstr>Ansible uzstādīšana caur Terraform (ansible hosts ģenerēšana)</vt:lpstr>
      <vt:lpstr>Ansible uzstādīšana caur Terraform  (ansible master konfigurēšana)</vt:lpstr>
      <vt:lpstr>Ansible uzstādīšana caur Terraform  (ansible host konfigurēšana)</vt:lpstr>
      <vt:lpstr>Instanču uzstādīšana un konfigurēšana caur Ansible (ansible master Apache2 un php uzstādīšana)</vt:lpstr>
      <vt:lpstr>Instanču uzstādīšana un konfigurēšana caur Ansible (ansible node Apache Cassandra uzstādīšana ar dependencies un java test)</vt:lpstr>
      <vt:lpstr>Instanču uzstādīšana un konfigurēšana caur Ansible (ansible datu lejupielāde un imports iekš main node)</vt:lpstr>
      <vt:lpstr>Rezultāts pēc Terraform apply</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Cassandra darbināšanai nepieciešamās infrastruktūras izveide AWS mākonī</dc:title>
  <dc:subject/>
  <dc:creator>Dita Gabaliņa</dc:creator>
  <dc:description/>
  <cp:lastModifiedBy>Dita Gabaliņa</cp:lastModifiedBy>
  <cp:revision>18</cp:revision>
  <dcterms:created xsi:type="dcterms:W3CDTF">2022-06-29T07:35:00Z</dcterms:created>
  <dcterms:modified xsi:type="dcterms:W3CDTF">2022-07-02T16:11:14Z</dcterms:modified>
  <dc:language>lv-LV</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Widescreen</vt:lpwstr>
  </property>
  <property fmtid="{D5CDD505-2E9C-101B-9397-08002B2CF9AE}" pid="4" name="Slides">
    <vt:i4>13</vt:i4>
  </property>
</Properties>
</file>