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4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118" autoAdjust="0"/>
  </p:normalViewPr>
  <p:slideViewPr>
    <p:cSldViewPr snapToGrid="0">
      <p:cViewPr varScale="1">
        <p:scale>
          <a:sx n="61" d="100"/>
          <a:sy n="61" d="100"/>
        </p:scale>
        <p:origin x="15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09C22-3342-41B0-AA92-0161AC148620}" type="datetimeFigureOut">
              <a:rPr lang="lv-LV" smtClean="0"/>
              <a:t>29.06.2022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576E1-CEBB-454D-9CF8-DE8CF4212E2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9787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lv-LV" dirty="0" err="1"/>
              <a:t>Partaisit</a:t>
            </a:r>
            <a:r>
              <a:rPr lang="lv-LV" dirty="0"/>
              <a:t> ar https://app.diagrams.net/</a:t>
            </a:r>
          </a:p>
          <a:p>
            <a:pPr marL="228600" indent="-228600">
              <a:buAutoNum type="arabicParenR"/>
            </a:pPr>
            <a:r>
              <a:rPr lang="lv-LV" dirty="0"/>
              <a:t>Tas jau ir zīmēts ar </a:t>
            </a:r>
            <a:r>
              <a:rPr lang="lv-LV" dirty="0" err="1"/>
              <a:t>drawio</a:t>
            </a:r>
            <a:r>
              <a:rPr lang="lv-LV" dirty="0"/>
              <a:t> (tā tas saucās agrāk) – ir iekš </a:t>
            </a:r>
            <a:r>
              <a:rPr lang="lv-LV" dirty="0" err="1"/>
              <a:t>github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576E1-CEBB-454D-9CF8-DE8CF4212E29}" type="slidenum">
              <a:rPr lang="lv-LV" smtClean="0"/>
              <a:t>3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02471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lv-LV" dirty="0" err="1"/>
              <a:t>Sadalit</a:t>
            </a:r>
            <a:r>
              <a:rPr lang="lv-LV" dirty="0"/>
              <a:t> divos slaidos, </a:t>
            </a:r>
            <a:r>
              <a:rPr lang="lv-LV" dirty="0" err="1"/>
              <a:t>pec</a:t>
            </a:r>
            <a:r>
              <a:rPr lang="lv-LV" dirty="0"/>
              <a:t> tam </a:t>
            </a:r>
            <a:r>
              <a:rPr lang="lv-LV" dirty="0" err="1"/>
              <a:t>lielako</a:t>
            </a:r>
            <a:r>
              <a:rPr lang="lv-LV" dirty="0"/>
              <a:t> fontu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lv-LV" dirty="0" err="1"/>
              <a:t>Precizet</a:t>
            </a:r>
            <a:r>
              <a:rPr lang="lv-LV" dirty="0"/>
              <a:t> AWS </a:t>
            </a:r>
            <a:r>
              <a:rPr lang="lv-LV" dirty="0" err="1"/>
              <a:t>serivisus</a:t>
            </a:r>
            <a:r>
              <a:rPr lang="lv-LV" dirty="0"/>
              <a:t> (EC2, EKS, ECS, kuri no tiem?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lv-LV" dirty="0"/>
              <a:t>Rikiem (TF, AWS </a:t>
            </a:r>
            <a:r>
              <a:rPr lang="lv-LV" dirty="0" err="1"/>
              <a:t>konvizualizacijai</a:t>
            </a:r>
            <a:r>
              <a:rPr lang="lv-LV" dirty="0"/>
              <a:t> pievienot ikonas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576E1-CEBB-454D-9CF8-DE8CF4212E29}" type="slidenum">
              <a:rPr lang="lv-LV" smtClean="0"/>
              <a:t>4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89292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lv-LV" dirty="0" err="1"/>
              <a:t>Sadalit</a:t>
            </a:r>
            <a:r>
              <a:rPr lang="lv-LV" dirty="0"/>
              <a:t> divos slaidos, </a:t>
            </a:r>
            <a:r>
              <a:rPr lang="lv-LV" dirty="0" err="1"/>
              <a:t>pec</a:t>
            </a:r>
            <a:r>
              <a:rPr lang="lv-LV" dirty="0"/>
              <a:t> tam </a:t>
            </a:r>
            <a:r>
              <a:rPr lang="lv-LV" dirty="0" err="1"/>
              <a:t>lielako</a:t>
            </a:r>
            <a:r>
              <a:rPr lang="lv-LV" dirty="0"/>
              <a:t> fontu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lv-LV" dirty="0" err="1"/>
              <a:t>Precizet</a:t>
            </a:r>
            <a:r>
              <a:rPr lang="lv-LV" dirty="0"/>
              <a:t> AWS </a:t>
            </a:r>
            <a:r>
              <a:rPr lang="lv-LV" dirty="0" err="1"/>
              <a:t>serivisus</a:t>
            </a:r>
            <a:r>
              <a:rPr lang="lv-LV" dirty="0"/>
              <a:t> (EC2, EKS, ECS, kuri no tiem?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lv-LV" dirty="0"/>
              <a:t>Rikiem (TF, AWS </a:t>
            </a:r>
            <a:r>
              <a:rPr lang="lv-LV" dirty="0" err="1"/>
              <a:t>konvizualizacijai</a:t>
            </a:r>
            <a:r>
              <a:rPr lang="lv-LV" dirty="0"/>
              <a:t> pievienot ikonas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576E1-CEBB-454D-9CF8-DE8CF4212E29}" type="slidenum">
              <a:rPr lang="lv-LV" smtClean="0"/>
              <a:t>5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59615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v-LV" dirty="0"/>
              <a:t>Diemžēl nepietika laika precīzam darbu aprakstam pēc </a:t>
            </a:r>
            <a:r>
              <a:rPr lang="lv-LV" dirty="0" err="1"/>
              <a:t>Agile</a:t>
            </a:r>
            <a:r>
              <a:rPr lang="lv-LV" dirty="0"/>
              <a:t> labajām praksēm visiem darbiem, bet tas būtu bijis svarīgi, ja komanda būtu lielāka. Visas detaļas bija iespējams dinamiski sarunāt Telegram čatā</a:t>
            </a:r>
          </a:p>
          <a:p>
            <a:r>
              <a:rPr lang="lv-LV" dirty="0"/>
              <a:t>Šo var </a:t>
            </a:r>
            <a:r>
              <a:rPr lang="lv-LV" dirty="0" err="1"/>
              <a:t>nerakstit</a:t>
            </a:r>
            <a:r>
              <a:rPr lang="lv-LV" dirty="0"/>
              <a:t> – </a:t>
            </a:r>
            <a:r>
              <a:rPr lang="lv-LV" dirty="0" err="1"/>
              <a:t>atzimejiet</a:t>
            </a:r>
            <a:r>
              <a:rPr lang="lv-LV" dirty="0"/>
              <a:t> ka </a:t>
            </a:r>
            <a:r>
              <a:rPr lang="lv-LV" dirty="0" err="1"/>
              <a:t>Agile</a:t>
            </a:r>
            <a:r>
              <a:rPr lang="lv-LV" dirty="0"/>
              <a:t> un </a:t>
            </a:r>
            <a:r>
              <a:rPr lang="lv-LV" dirty="0" err="1"/>
              <a:t>DevOps</a:t>
            </a:r>
            <a:r>
              <a:rPr lang="lv-LV" dirty="0"/>
              <a:t> ir </a:t>
            </a:r>
            <a:r>
              <a:rPr lang="lv-LV" dirty="0" err="1"/>
              <a:t>iterativi</a:t>
            </a:r>
            <a:r>
              <a:rPr lang="lv-LV" dirty="0"/>
              <a:t> procesi un </a:t>
            </a:r>
            <a:r>
              <a:rPr lang="lv-LV" dirty="0" err="1"/>
              <a:t>vienmer</a:t>
            </a:r>
            <a:r>
              <a:rPr lang="lv-LV" dirty="0"/>
              <a:t> uzlabojas.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576E1-CEBB-454D-9CF8-DE8CF4212E29}" type="slidenum">
              <a:rPr lang="lv-LV" smtClean="0"/>
              <a:t>7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9315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err="1"/>
              <a:t>Prasas</a:t>
            </a:r>
            <a:r>
              <a:rPr lang="lv-LV" dirty="0"/>
              <a:t> papildus slaids ar koda gabalu par </a:t>
            </a:r>
            <a:r>
              <a:rPr lang="lv-LV" dirty="0" err="1"/>
              <a:t>kadu</a:t>
            </a:r>
            <a:r>
              <a:rPr lang="lv-LV" dirty="0"/>
              <a:t> </a:t>
            </a:r>
            <a:r>
              <a:rPr lang="lv-LV" dirty="0" err="1"/>
              <a:t>konkretu</a:t>
            </a:r>
            <a:r>
              <a:rPr lang="lv-LV" dirty="0"/>
              <a:t> koda vienumu kurs attiecas uz </a:t>
            </a:r>
            <a:r>
              <a:rPr lang="lv-LV" dirty="0" err="1"/>
              <a:t>Casandra</a:t>
            </a:r>
            <a:r>
              <a:rPr lang="lv-LV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576E1-CEBB-454D-9CF8-DE8CF4212E29}" type="slidenum">
              <a:rPr lang="lv-LV" smtClean="0"/>
              <a:t>8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3313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35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0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2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77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7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9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0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4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88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20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AB6A-9417-4EBE-1079-DFC23F5C8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lv-LV" sz="3600" dirty="0" err="1">
                <a:latin typeface="+mn-lt"/>
              </a:rPr>
              <a:t>Apache</a:t>
            </a:r>
            <a:r>
              <a:rPr lang="lv-LV" sz="3600" dirty="0">
                <a:latin typeface="+mn-lt"/>
              </a:rPr>
              <a:t> Cassandra darbināšanai nepieciešamās infrastruktūras izveide AWS mākonī</a:t>
            </a:r>
            <a:endParaRPr lang="en-US" sz="36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AA179-05FD-427B-40D6-C791F1D2F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lv-LV" dirty="0" err="1"/>
              <a:t>D.Gabaliņa</a:t>
            </a:r>
            <a:r>
              <a:rPr lang="lv-LV" dirty="0"/>
              <a:t>, </a:t>
            </a:r>
            <a:r>
              <a:rPr lang="lv-LV" dirty="0" err="1"/>
              <a:t>R.Jankovskis</a:t>
            </a:r>
            <a:endParaRPr lang="lv-LV" dirty="0"/>
          </a:p>
          <a:p>
            <a:r>
              <a:rPr lang="en-US" b="1" i="0" dirty="0">
                <a:effectLst/>
                <a:latin typeface="Roboto" panose="02000000000000000000" pitchFamily="2" charset="0"/>
              </a:rPr>
              <a:t>DEVOPS PAMATI IESĀCĒJIEM</a:t>
            </a:r>
            <a:endParaRPr lang="lv-LV" b="1" i="0" dirty="0">
              <a:effectLst/>
              <a:latin typeface="Roboto" panose="02000000000000000000" pitchFamily="2" charset="0"/>
            </a:endParaRPr>
          </a:p>
          <a:p>
            <a:r>
              <a:rPr lang="lv-LV" b="1" dirty="0">
                <a:latin typeface="Roboto" panose="02000000000000000000" pitchFamily="2" charset="0"/>
              </a:rPr>
              <a:t>2022.gada 4.jūlijs</a:t>
            </a:r>
          </a:p>
          <a:p>
            <a:endParaRPr lang="lv-LV" b="1" i="0" dirty="0">
              <a:effectLst/>
              <a:latin typeface="Roboto" panose="02000000000000000000" pitchFamily="2" charset="0"/>
            </a:endParaRPr>
          </a:p>
          <a:p>
            <a:r>
              <a:rPr lang="en-US" b="1" i="0">
                <a:effectLst/>
                <a:latin typeface="Roboto" panose="02000000000000000000" pitchFamily="2" charset="0"/>
              </a:rPr>
              <a:t>https://github.com/DitaGabalina/devops_db_group</a:t>
            </a:r>
            <a:endParaRPr lang="en-US" b="1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5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C2AC-C530-9F8E-72EF-08A1B3DD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Cassandra | datu modelis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F1B942-4413-3A2E-FBF6-830E7B5A8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33"/>
          <a:stretch/>
        </p:blipFill>
        <p:spPr>
          <a:xfrm>
            <a:off x="250521" y="1804740"/>
            <a:ext cx="11736887" cy="422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3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C2AC-C530-9F8E-72EF-08A1B3DD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Cassandra | datu ielāde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F704D1-D467-588D-AD33-D24D24416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1" y="2628830"/>
            <a:ext cx="11964437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4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C2AC-C530-9F8E-72EF-08A1B3DD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Cassandra | Rezultāta pārbaude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1EF0F-58CC-AAC8-B6A3-473FC2A3B7B6}"/>
              </a:ext>
            </a:extLst>
          </p:cNvPr>
          <p:cNvSpPr txBox="1"/>
          <p:nvPr/>
        </p:nvSpPr>
        <p:spPr>
          <a:xfrm>
            <a:off x="1024128" y="2084832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ur.register_name_history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C7E7B4A-7007-01E4-4281-C1FB534E67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81" b="27854"/>
          <a:stretch/>
        </p:blipFill>
        <p:spPr>
          <a:xfrm>
            <a:off x="349091" y="2855933"/>
            <a:ext cx="11493817" cy="276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9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7067FA-F9DF-CD69-F0ED-81FC5A4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Paldies par uzmanību!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B4DF9-59AB-739C-25C5-278555935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4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D52B-A464-BA76-636B-8F3B12D7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Mērķis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081EF-EDDF-DDA7-AB6D-B3B2460C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/>
              <a:t>Praktiski izmēģināt kursā apgūtos rīkus scenārijā, kāds tiešā veidā netika mācīts </a:t>
            </a:r>
          </a:p>
          <a:p>
            <a:r>
              <a:rPr lang="lv-LV" dirty="0"/>
              <a:t>Veidojamais risinājums</a:t>
            </a:r>
          </a:p>
          <a:p>
            <a:pPr lvl="1"/>
            <a:r>
              <a:rPr lang="lv-LV" dirty="0"/>
              <a:t>Minimālā programma</a:t>
            </a:r>
          </a:p>
          <a:p>
            <a:pPr lvl="2"/>
            <a:r>
              <a:rPr lang="lv-LV" dirty="0"/>
              <a:t>Izveidot infrastruktūras risinājumu, kas uzstāda </a:t>
            </a:r>
            <a:r>
              <a:rPr lang="lv-LV" dirty="0" err="1"/>
              <a:t>standartprogrammatūru</a:t>
            </a:r>
            <a:r>
              <a:rPr lang="lv-LV" dirty="0"/>
              <a:t>, piestartē datu bāzi un ielādē tajā datus no kāda atvērto datu avota</a:t>
            </a:r>
          </a:p>
          <a:p>
            <a:pPr lvl="1"/>
            <a:r>
              <a:rPr lang="lv-LV" dirty="0"/>
              <a:t>Jauki ja būtu («</a:t>
            </a:r>
            <a:r>
              <a:rPr lang="lv-LV" dirty="0" err="1"/>
              <a:t>could</a:t>
            </a:r>
            <a:r>
              <a:rPr lang="lv-LV" dirty="0"/>
              <a:t> </a:t>
            </a:r>
            <a:r>
              <a:rPr lang="lv-LV" dirty="0" err="1"/>
              <a:t>have</a:t>
            </a:r>
            <a:r>
              <a:rPr lang="lv-LV" dirty="0"/>
              <a:t>» prioritāte)</a:t>
            </a:r>
          </a:p>
          <a:p>
            <a:pPr lvl="2"/>
            <a:r>
              <a:rPr lang="lv-LV" dirty="0"/>
              <a:t>Apakštīkls, nodalot publisko piekļuvi un privātā tīklā – datu bāzes </a:t>
            </a:r>
            <a:r>
              <a:rPr lang="lv-LV" dirty="0" err="1"/>
              <a:t>nodes</a:t>
            </a:r>
            <a:endParaRPr lang="lv-LV" dirty="0"/>
          </a:p>
          <a:p>
            <a:pPr lvl="2"/>
            <a:r>
              <a:rPr lang="lv-LV" dirty="0"/>
              <a:t>Datu bāzes </a:t>
            </a:r>
            <a:r>
              <a:rPr lang="lv-LV" dirty="0" err="1"/>
              <a:t>nodes</a:t>
            </a:r>
            <a:r>
              <a:rPr lang="lv-LV" dirty="0"/>
              <a:t> apvienotas </a:t>
            </a:r>
            <a:r>
              <a:rPr lang="lv-LV" dirty="0" err="1"/>
              <a:t>klāsterī</a:t>
            </a:r>
            <a:r>
              <a:rPr lang="lv-LV" dirty="0"/>
              <a:t> un spēj izkliedēt datus ar </a:t>
            </a:r>
            <a:r>
              <a:rPr lang="lv-LV" dirty="0" err="1"/>
              <a:t>Gossip</a:t>
            </a:r>
            <a:r>
              <a:rPr lang="lv-LV" dirty="0"/>
              <a:t> protokolu</a:t>
            </a:r>
          </a:p>
          <a:p>
            <a:pPr lvl="2"/>
            <a:r>
              <a:rPr lang="lv-LV" dirty="0"/>
              <a:t>Iegūtie dati tiek atrādīti lietotājam, izmantojot </a:t>
            </a:r>
            <a:r>
              <a:rPr lang="lv-LV" dirty="0" err="1"/>
              <a:t>web</a:t>
            </a:r>
            <a:r>
              <a:rPr lang="lv-LV" dirty="0"/>
              <a:t> serveri</a:t>
            </a:r>
          </a:p>
          <a:p>
            <a:pPr lvl="2"/>
            <a:r>
              <a:rPr lang="lv-LV" dirty="0"/>
              <a:t>Piesaistīt AWS publiskās IP adreses, lai tās nemainās pēc serveru pārstartēšanas vai infrastruktūras pārbūves</a:t>
            </a:r>
          </a:p>
          <a:p>
            <a:pPr lvl="2"/>
            <a:r>
              <a:rPr lang="lv-LV" dirty="0"/>
              <a:t>Izmēģināt </a:t>
            </a:r>
            <a:r>
              <a:rPr lang="lv-LV" dirty="0" err="1"/>
              <a:t>GitLab</a:t>
            </a:r>
            <a:r>
              <a:rPr lang="lv-LV" dirty="0"/>
              <a:t> </a:t>
            </a:r>
            <a:r>
              <a:rPr lang="lv-LV" dirty="0" err="1"/>
              <a:t>Runner</a:t>
            </a:r>
            <a:r>
              <a:rPr lang="lv-LV" dirty="0"/>
              <a:t> / </a:t>
            </a:r>
            <a:r>
              <a:rPr lang="lv-LV" dirty="0" err="1"/>
              <a:t>Github</a:t>
            </a:r>
            <a:r>
              <a:rPr lang="lv-LV" dirty="0"/>
              <a:t> </a:t>
            </a:r>
            <a:r>
              <a:rPr lang="lv-LV" dirty="0" err="1"/>
              <a:t>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9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F0ED839-2764-C74F-AD69-68C6F69C5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78" y="147179"/>
            <a:ext cx="8554644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9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FBFF-7D03-DF12-04D7-7FE6D388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Izmantotie rīki un risinājumi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434482-4DAD-A258-1200-B4B66B169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3011" y="1826514"/>
            <a:ext cx="4754880" cy="4023360"/>
          </a:xfrm>
        </p:spPr>
        <p:txBody>
          <a:bodyPr>
            <a:normAutofit/>
          </a:bodyPr>
          <a:lstStyle/>
          <a:p>
            <a:r>
              <a:rPr lang="lv-LV" dirty="0" err="1"/>
              <a:t>Apache</a:t>
            </a:r>
            <a:r>
              <a:rPr lang="lv-LV" dirty="0"/>
              <a:t> Cassandra – </a:t>
            </a:r>
            <a:r>
              <a:rPr lang="lv-LV" dirty="0" err="1"/>
              <a:t>klāsterēts</a:t>
            </a:r>
            <a:r>
              <a:rPr lang="lv-LV" dirty="0"/>
              <a:t> datu bāzu risinājums augstai pieejamībai, CQLSH – komandrindas rīks</a:t>
            </a:r>
          </a:p>
          <a:p>
            <a:r>
              <a:rPr lang="lv-LV" dirty="0" err="1"/>
              <a:t>Apache</a:t>
            </a:r>
            <a:r>
              <a:rPr lang="lv-LV" dirty="0"/>
              <a:t> </a:t>
            </a:r>
            <a:r>
              <a:rPr lang="lv-LV" dirty="0" err="1"/>
              <a:t>webserver</a:t>
            </a:r>
            <a:r>
              <a:rPr lang="lv-LV" dirty="0"/>
              <a:t> (</a:t>
            </a:r>
            <a:r>
              <a:rPr lang="lv-LV" dirty="0" err="1"/>
              <a:t>httpd</a:t>
            </a:r>
            <a:r>
              <a:rPr lang="lv-LV" dirty="0"/>
              <a:t>) – </a:t>
            </a:r>
            <a:r>
              <a:rPr lang="lv-LV" dirty="0" err="1"/>
              <a:t>lietojumserveris</a:t>
            </a:r>
            <a:endParaRPr lang="lv-LV" dirty="0"/>
          </a:p>
          <a:p>
            <a:r>
              <a:rPr lang="lv-LV" dirty="0"/>
              <a:t>CURL – datņu lejupielādes rīks</a:t>
            </a:r>
          </a:p>
          <a:p>
            <a:r>
              <a:rPr lang="lv-LV" dirty="0"/>
              <a:t>Dati.ur.gov.lv – lejupielādējamo datu avots</a:t>
            </a:r>
          </a:p>
          <a:p>
            <a:r>
              <a:rPr lang="lv-LV" dirty="0" err="1"/>
              <a:t>GitHub</a:t>
            </a:r>
            <a:r>
              <a:rPr lang="lv-LV" dirty="0"/>
              <a:t>, </a:t>
            </a:r>
            <a:r>
              <a:rPr lang="lv-LV" dirty="0" err="1"/>
              <a:t>GitHub</a:t>
            </a:r>
            <a:r>
              <a:rPr lang="lv-LV" dirty="0"/>
              <a:t> </a:t>
            </a:r>
            <a:r>
              <a:rPr lang="lv-LV" dirty="0" err="1"/>
              <a:t>wiki</a:t>
            </a:r>
            <a:r>
              <a:rPr lang="lv-LV" dirty="0"/>
              <a:t>, </a:t>
            </a:r>
            <a:r>
              <a:rPr lang="lv-LV" dirty="0" err="1"/>
              <a:t>GitHub</a:t>
            </a:r>
            <a:r>
              <a:rPr lang="lv-LV" dirty="0"/>
              <a:t> </a:t>
            </a:r>
            <a:r>
              <a:rPr lang="lv-LV" dirty="0" err="1"/>
              <a:t>projects</a:t>
            </a:r>
            <a:endParaRPr lang="lv-LV" dirty="0"/>
          </a:p>
          <a:p>
            <a:r>
              <a:rPr lang="lv-LV" dirty="0" err="1"/>
              <a:t>Telegram</a:t>
            </a:r>
            <a:r>
              <a:rPr lang="lv-LV" dirty="0"/>
              <a:t>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E5858-0407-B16F-FD31-2C1CF9D90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1826514"/>
            <a:ext cx="4754880" cy="4023360"/>
          </a:xfrm>
        </p:spPr>
        <p:txBody>
          <a:bodyPr>
            <a:normAutofit/>
          </a:bodyPr>
          <a:lstStyle/>
          <a:p>
            <a:r>
              <a:rPr lang="lv-LV" dirty="0"/>
              <a:t>AWS – </a:t>
            </a:r>
            <a:r>
              <a:rPr lang="lv-LV" dirty="0" err="1"/>
              <a:t>mākoņskaitļošanas</a:t>
            </a:r>
            <a:r>
              <a:rPr lang="lv-LV" dirty="0"/>
              <a:t> pakalpojumu piegādātājs (EC2, EIP, VPC)</a:t>
            </a:r>
          </a:p>
          <a:p>
            <a:r>
              <a:rPr lang="lv-LV" dirty="0"/>
              <a:t>GIT – pirmkoda kontrole, projekta darbi</a:t>
            </a:r>
          </a:p>
          <a:p>
            <a:r>
              <a:rPr lang="lv-LV" dirty="0" err="1"/>
              <a:t>Terraform</a:t>
            </a:r>
            <a:r>
              <a:rPr lang="lv-LV" dirty="0"/>
              <a:t> – infrastruktūras izveide</a:t>
            </a:r>
          </a:p>
          <a:p>
            <a:r>
              <a:rPr lang="lv-LV" dirty="0" err="1"/>
              <a:t>Ansible</a:t>
            </a:r>
            <a:r>
              <a:rPr lang="lv-LV" dirty="0"/>
              <a:t> – programmatūras instalācija uz izveidotajiem serveriem</a:t>
            </a:r>
          </a:p>
          <a:p>
            <a:r>
              <a:rPr lang="lv-LV" dirty="0" err="1"/>
              <a:t>Ubuntu</a:t>
            </a:r>
            <a:r>
              <a:rPr lang="lv-LV" dirty="0"/>
              <a:t> – uzstādāmā OS, </a:t>
            </a:r>
            <a:r>
              <a:rPr lang="lv-LV" dirty="0" err="1"/>
              <a:t>Linux</a:t>
            </a:r>
            <a:r>
              <a:rPr lang="lv-LV" dirty="0"/>
              <a:t> paveids, 22.04 versija (t3.small)</a:t>
            </a:r>
          </a:p>
          <a:p>
            <a:r>
              <a:rPr lang="lv-LV" dirty="0" err="1"/>
              <a:t>OpenSSH</a:t>
            </a:r>
            <a:r>
              <a:rPr lang="lv-LV" dirty="0"/>
              <a:t> – atslēgu ģenerēšana SSH piekļuvei</a:t>
            </a:r>
          </a:p>
          <a:p>
            <a:endParaRPr lang="en-US" dirty="0"/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1EB7938-1C13-8977-443A-4D6466276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5901341"/>
            <a:ext cx="2635567" cy="631617"/>
          </a:xfrm>
          <a:prstGeom prst="rect">
            <a:avLst/>
          </a:prstGeom>
        </p:spPr>
      </p:pic>
      <p:pic>
        <p:nvPicPr>
          <p:cNvPr id="12" name="Picture 11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CE8B9A7E-C4DD-B8DD-09BB-28EA0AE3F6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1" b="18498"/>
          <a:stretch/>
        </p:blipFill>
        <p:spPr>
          <a:xfrm>
            <a:off x="3774946" y="5850821"/>
            <a:ext cx="2401064" cy="95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9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FBFF-7D03-DF12-04D7-7FE6D388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Izmantotie rīki un risinājumi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68873-6292-DB83-F76F-9F8EF4FAE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084832"/>
            <a:ext cx="5181600" cy="4187952"/>
          </a:xfrm>
        </p:spPr>
        <p:txBody>
          <a:bodyPr>
            <a:normAutofit fontScale="92500" lnSpcReduction="10000"/>
          </a:bodyPr>
          <a:lstStyle/>
          <a:p>
            <a:r>
              <a:rPr lang="lv-LV" sz="2400" dirty="0"/>
              <a:t>Ditas izstrādes un testa vide</a:t>
            </a:r>
          </a:p>
          <a:p>
            <a:pPr lvl="1"/>
            <a:r>
              <a:rPr lang="lv-LV" sz="2000" dirty="0"/>
              <a:t>Windows 10</a:t>
            </a:r>
          </a:p>
          <a:p>
            <a:pPr lvl="1"/>
            <a:r>
              <a:rPr lang="lv-LV" sz="2000" dirty="0" err="1"/>
              <a:t>Visual</a:t>
            </a:r>
            <a:r>
              <a:rPr lang="lv-LV" sz="2000" dirty="0"/>
              <a:t> </a:t>
            </a:r>
            <a:r>
              <a:rPr lang="lv-LV" sz="2000" dirty="0" err="1"/>
              <a:t>Studio</a:t>
            </a:r>
            <a:r>
              <a:rPr lang="lv-LV" sz="2000" dirty="0"/>
              <a:t> Code – teksta redaktors, darbs ar </a:t>
            </a:r>
            <a:r>
              <a:rPr lang="lv-LV" sz="2000" dirty="0" err="1"/>
              <a:t>Git</a:t>
            </a:r>
            <a:endParaRPr lang="lv-LV" sz="2000" dirty="0"/>
          </a:p>
          <a:p>
            <a:pPr lvl="1"/>
            <a:r>
              <a:rPr lang="lv-LV" sz="2000" dirty="0" err="1"/>
              <a:t>Tortoise</a:t>
            </a:r>
            <a:r>
              <a:rPr lang="lv-LV" sz="2000" dirty="0"/>
              <a:t> </a:t>
            </a:r>
            <a:r>
              <a:rPr lang="lv-LV" sz="2000" dirty="0" err="1"/>
              <a:t>Git</a:t>
            </a:r>
            <a:r>
              <a:rPr lang="lv-LV" sz="2000" dirty="0"/>
              <a:t> – </a:t>
            </a:r>
            <a:r>
              <a:rPr lang="lv-LV" sz="2000" dirty="0" err="1"/>
              <a:t>Git</a:t>
            </a:r>
            <a:r>
              <a:rPr lang="lv-LV" sz="2000" dirty="0"/>
              <a:t> komandas no Windows Explorer</a:t>
            </a:r>
          </a:p>
          <a:p>
            <a:pPr lvl="1"/>
            <a:r>
              <a:rPr lang="lv-LV" sz="2000" dirty="0"/>
              <a:t>Windows Terminal – SSH piekļuve izveidotajiem serveriem</a:t>
            </a:r>
          </a:p>
          <a:p>
            <a:pPr lvl="1"/>
            <a:r>
              <a:rPr lang="lv-LV" sz="2000" dirty="0"/>
              <a:t>MWARE, VM ar Oracle </a:t>
            </a:r>
            <a:r>
              <a:rPr lang="lv-LV" sz="2000" dirty="0" err="1"/>
              <a:t>Linux</a:t>
            </a:r>
            <a:r>
              <a:rPr lang="lv-LV" sz="2000" dirty="0"/>
              <a:t> 8 (Mēģinājums izveidot </a:t>
            </a:r>
            <a:r>
              <a:rPr lang="lv-LV" sz="2000" dirty="0" err="1"/>
              <a:t>terraform</a:t>
            </a:r>
            <a:r>
              <a:rPr lang="lv-LV" sz="2000" dirty="0"/>
              <a:t> un </a:t>
            </a:r>
            <a:r>
              <a:rPr lang="lv-LV" sz="2000" dirty="0" err="1"/>
              <a:t>aws</a:t>
            </a:r>
            <a:r>
              <a:rPr lang="lv-LV" sz="2000" dirty="0"/>
              <a:t> darbināšanai </a:t>
            </a:r>
            <a:r>
              <a:rPr lang="lv-LV" sz="2000" dirty="0" err="1"/>
              <a:t>Linux</a:t>
            </a:r>
            <a:r>
              <a:rPr lang="lv-LV" sz="2000" dirty="0"/>
              <a:t> vidē)</a:t>
            </a:r>
          </a:p>
          <a:p>
            <a:pPr lvl="1"/>
            <a:r>
              <a:rPr lang="lv-LV" sz="2000" dirty="0"/>
              <a:t>Ditas AWS konts </a:t>
            </a:r>
          </a:p>
          <a:p>
            <a:pPr lvl="1"/>
            <a:r>
              <a:rPr lang="lv-LV" sz="2000" dirty="0" err="1"/>
              <a:t>GitLab</a:t>
            </a:r>
            <a:r>
              <a:rPr lang="lv-LV" sz="2000" dirty="0"/>
              <a:t> </a:t>
            </a:r>
          </a:p>
          <a:p>
            <a:pPr lvl="1"/>
            <a:r>
              <a:rPr lang="lv-LV" sz="2000" dirty="0" err="1"/>
              <a:t>MkDocs</a:t>
            </a:r>
            <a:r>
              <a:rPr lang="lv-LV" sz="2000" dirty="0"/>
              <a:t> (tehnisko piezīmju krāšanai)</a:t>
            </a:r>
          </a:p>
          <a:p>
            <a:endParaRPr lang="lv-LV" sz="2400" dirty="0"/>
          </a:p>
          <a:p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B2291C-0C59-2A04-4DE8-84E0CFE6328A}"/>
              </a:ext>
            </a:extLst>
          </p:cNvPr>
          <p:cNvSpPr txBox="1">
            <a:spLocks/>
          </p:cNvSpPr>
          <p:nvPr/>
        </p:nvSpPr>
        <p:spPr>
          <a:xfrm>
            <a:off x="6205728" y="2084831"/>
            <a:ext cx="5181600" cy="213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/>
              <a:t>Rolanda izstrādes un testa vide</a:t>
            </a:r>
          </a:p>
          <a:p>
            <a:pPr lvl="1"/>
            <a:r>
              <a:rPr lang="lv-LV" dirty="0">
                <a:highlight>
                  <a:srgbClr val="FFFF00"/>
                </a:highlight>
              </a:rPr>
              <a:t>[</a:t>
            </a:r>
            <a:r>
              <a:rPr lang="lv-LV" dirty="0" err="1">
                <a:highlight>
                  <a:srgbClr val="FFFF00"/>
                </a:highlight>
              </a:rPr>
              <a:t>tbd</a:t>
            </a:r>
            <a:r>
              <a:rPr lang="lv-LV" dirty="0">
                <a:highlight>
                  <a:srgbClr val="FFFF00"/>
                </a:highlight>
              </a:rPr>
              <a:t>]</a:t>
            </a:r>
          </a:p>
          <a:p>
            <a:endParaRPr lang="lv-LV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1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FE24E8-273A-F6D1-3B16-D96C34F4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Projektā izmantotās labās prakses un secinājumi </a:t>
            </a:r>
            <a:br>
              <a:rPr lang="lv-LV" dirty="0"/>
            </a:br>
            <a:r>
              <a:rPr lang="lv-LV" dirty="0"/>
              <a:t>Pirmkoda pārvaldība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862CA-0C86-08D0-115F-A77A60E7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Pirmkoda pārvaldība tika veikta </a:t>
            </a:r>
            <a:r>
              <a:rPr lang="lv-LV" dirty="0" err="1"/>
              <a:t>Git</a:t>
            </a:r>
            <a:r>
              <a:rPr lang="lv-LV" dirty="0"/>
              <a:t>, replicējot tās uz </a:t>
            </a:r>
            <a:r>
              <a:rPr lang="lv-LV" dirty="0" err="1"/>
              <a:t>GitLab</a:t>
            </a:r>
            <a:r>
              <a:rPr lang="lv-LV" dirty="0"/>
              <a:t> un </a:t>
            </a:r>
            <a:r>
              <a:rPr lang="lv-LV" dirty="0" err="1"/>
              <a:t>GitHub</a:t>
            </a:r>
            <a:r>
              <a:rPr lang="lv-LV" dirty="0"/>
              <a:t> attālinātajām </a:t>
            </a:r>
            <a:r>
              <a:rPr lang="lv-LV" dirty="0" err="1"/>
              <a:t>repozitorijām</a:t>
            </a:r>
            <a:endParaRPr lang="lv-LV" dirty="0"/>
          </a:p>
          <a:p>
            <a:r>
              <a:rPr lang="lv-LV" dirty="0"/>
              <a:t>Pirmkoda pārvaldībai tika veidoti zari, kas, pēc kolēģa veiktās koda </a:t>
            </a:r>
            <a:r>
              <a:rPr lang="lv-LV" dirty="0" err="1"/>
              <a:t>pārskates</a:t>
            </a:r>
            <a:r>
              <a:rPr lang="lv-LV" dirty="0"/>
              <a:t>) tika sapludināti ar </a:t>
            </a:r>
            <a:r>
              <a:rPr lang="lv-LV" dirty="0" err="1"/>
              <a:t>development</a:t>
            </a:r>
            <a:r>
              <a:rPr lang="lv-LV" dirty="0"/>
              <a:t> zaru</a:t>
            </a:r>
          </a:p>
          <a:p>
            <a:r>
              <a:rPr lang="lv-LV" dirty="0" err="1"/>
              <a:t>GitHub</a:t>
            </a:r>
            <a:r>
              <a:rPr lang="lv-LV" dirty="0"/>
              <a:t> tika izveidotas </a:t>
            </a:r>
            <a:r>
              <a:rPr lang="lv-LV" dirty="0" err="1"/>
              <a:t>wiki</a:t>
            </a:r>
            <a:r>
              <a:rPr lang="lv-LV" dirty="0"/>
              <a:t> lapas, kas apraksta projekta mērķi, veidojamo infrastruktūru, zarošanas stratēģiju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2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FE24E8-273A-F6D1-3B16-D96C34F4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Projektā izmantotās labās prakses un secinājumi </a:t>
            </a:r>
            <a:br>
              <a:rPr lang="lv-LV" dirty="0"/>
            </a:br>
            <a:r>
              <a:rPr lang="lv-LV" dirty="0"/>
              <a:t>Komandas darba vadība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862CA-0C86-08D0-115F-A77A60E7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Darba noslodzes dēļ ne visi komandas biedri varēja pilnvērtīgi iesaistīties kopējos darbos, (ar šādu risku jārēķinās, un tas jāvada, uzstādot prasību prioritātes un mērķus, minimālo programmu)</a:t>
            </a:r>
          </a:p>
          <a:p>
            <a:r>
              <a:rPr lang="lv-LV" dirty="0"/>
              <a:t>Palīdzēja </a:t>
            </a:r>
            <a:r>
              <a:rPr lang="lv-LV" dirty="0" err="1"/>
              <a:t>GitHub</a:t>
            </a:r>
            <a:r>
              <a:rPr lang="lv-LV" dirty="0"/>
              <a:t> </a:t>
            </a:r>
            <a:r>
              <a:rPr lang="lv-LV" dirty="0" err="1"/>
              <a:t>projects</a:t>
            </a:r>
            <a:r>
              <a:rPr lang="lv-LV" dirty="0"/>
              <a:t> </a:t>
            </a:r>
            <a:r>
              <a:rPr lang="lv-LV" dirty="0" err="1"/>
              <a:t>dashboard</a:t>
            </a:r>
            <a:r>
              <a:rPr lang="lv-LV" dirty="0"/>
              <a:t> - kopējais darbu saraksts (paldies Pāvelam) , kuru izmantojām lai sadalītu darbus un atsekotu to statusu</a:t>
            </a:r>
          </a:p>
          <a:p>
            <a:r>
              <a:rPr lang="lv-LV" dirty="0" err="1"/>
              <a:t>Agile</a:t>
            </a:r>
            <a:r>
              <a:rPr lang="lv-LV" dirty="0"/>
              <a:t> un </a:t>
            </a:r>
            <a:r>
              <a:rPr lang="lv-LV" dirty="0" err="1"/>
              <a:t>Devops</a:t>
            </a:r>
            <a:r>
              <a:rPr lang="lv-LV" dirty="0"/>
              <a:t> ir iteratīvi procesi, tie vienmēr uzlabojas, un arī tika uzlaboti savstarpējā saziņā</a:t>
            </a:r>
          </a:p>
          <a:p>
            <a:r>
              <a:rPr lang="lv-LV" dirty="0"/>
              <a:t>Vēlams savlaicīgi vienoties par </a:t>
            </a:r>
            <a:r>
              <a:rPr lang="lv-LV" dirty="0" err="1"/>
              <a:t>naming</a:t>
            </a:r>
            <a:r>
              <a:rPr lang="lv-LV" dirty="0"/>
              <a:t> </a:t>
            </a:r>
            <a:r>
              <a:rPr lang="lv-LV" dirty="0" err="1"/>
              <a:t>conventions</a:t>
            </a:r>
            <a:endParaRPr lang="lv-LV" dirty="0"/>
          </a:p>
          <a:p>
            <a:pPr lvl="1"/>
            <a:endParaRPr lang="lv-LV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7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FE24E8-273A-F6D1-3B16-D96C34F4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Projektā izmantotās labās prakses un secinājumi </a:t>
            </a:r>
            <a:br>
              <a:rPr lang="lv-LV" dirty="0"/>
            </a:br>
            <a:r>
              <a:rPr lang="lv-LV" dirty="0"/>
              <a:t>Infrastruktūra kā kods (IOC)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862CA-0C86-08D0-115F-A77A60E7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/>
              <a:t>Izmantotie rīki (</a:t>
            </a:r>
            <a:r>
              <a:rPr lang="lv-LV" dirty="0" err="1"/>
              <a:t>Terraform</a:t>
            </a:r>
            <a:r>
              <a:rPr lang="lv-LV" dirty="0"/>
              <a:t> un </a:t>
            </a:r>
            <a:r>
              <a:rPr lang="lv-LV" dirty="0" err="1"/>
              <a:t>Ansible</a:t>
            </a:r>
            <a:r>
              <a:rPr lang="lv-LV" dirty="0"/>
              <a:t>) ļauj elastīgi veidot infrastruktūru un šim nolūkam nepieciešamo informāciju glabāt pirmkoda pārvaldības sistēmās</a:t>
            </a:r>
          </a:p>
          <a:p>
            <a:r>
              <a:rPr lang="lv-LV" dirty="0"/>
              <a:t>Komandas, kas tiek izmantotas serveru instalēšanai, vēlams pirms tam pārbaudīt un tikai tad likt IOC skriptos</a:t>
            </a:r>
          </a:p>
          <a:p>
            <a:r>
              <a:rPr lang="lv-LV" dirty="0"/>
              <a:t>Svarīgi pievērst uzmanību </a:t>
            </a:r>
            <a:r>
              <a:rPr lang="lv-LV" dirty="0" err="1"/>
              <a:t>Linux</a:t>
            </a:r>
            <a:r>
              <a:rPr lang="lv-LV" dirty="0"/>
              <a:t> piekļuves tiesībām (ar kādu lietotāju tiek veikta instalācija, kādas tam ir piekļuves tiesības, kam jāizmanto </a:t>
            </a:r>
            <a:r>
              <a:rPr lang="lv-LV" dirty="0" err="1"/>
              <a:t>sudo</a:t>
            </a:r>
            <a:r>
              <a:rPr lang="lv-LV" dirty="0"/>
              <a:t>, kādas komandas ar </a:t>
            </a:r>
            <a:r>
              <a:rPr lang="lv-LV" dirty="0" err="1"/>
              <a:t>sudo</a:t>
            </a:r>
            <a:r>
              <a:rPr lang="lv-LV" dirty="0"/>
              <a:t> var veikt bez atkārtotas paroles ievadīšanas, failu un mapju </a:t>
            </a:r>
            <a:r>
              <a:rPr lang="lv-LV" i="1" dirty="0" err="1"/>
              <a:t>permissions</a:t>
            </a:r>
            <a:r>
              <a:rPr lang="lv-LV" i="1" dirty="0"/>
              <a:t>)</a:t>
            </a:r>
          </a:p>
          <a:p>
            <a:r>
              <a:rPr lang="lv-LV" dirty="0"/>
              <a:t>SSH atslēgas (nesaputroties, tās var būt vairākas, netīšām neiekļaut pirmkodā)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1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C2AC-C530-9F8E-72EF-08A1B3DD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Cassandra | Datu lejupielāde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13566-4BE7-4869-9E2B-26B39A00B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9" y="2647882"/>
            <a:ext cx="12010161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42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95</TotalTime>
  <Words>745</Words>
  <Application>Microsoft Office PowerPoint</Application>
  <PresentationFormat>Widescreen</PresentationFormat>
  <Paragraphs>78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Roboto</vt:lpstr>
      <vt:lpstr>Tw Cen MT</vt:lpstr>
      <vt:lpstr>Tw Cen MT Condensed</vt:lpstr>
      <vt:lpstr>Wingdings 3</vt:lpstr>
      <vt:lpstr>Integral</vt:lpstr>
      <vt:lpstr>Apache Cassandra darbināšanai nepieciešamās infrastruktūras izveide AWS mākonī</vt:lpstr>
      <vt:lpstr>Mērķis</vt:lpstr>
      <vt:lpstr>PowerPoint Presentation</vt:lpstr>
      <vt:lpstr>Izmantotie rīki un risinājumi</vt:lpstr>
      <vt:lpstr>Izmantotie rīki un risinājumi</vt:lpstr>
      <vt:lpstr>Projektā izmantotās labās prakses un secinājumi  Pirmkoda pārvaldība</vt:lpstr>
      <vt:lpstr>Projektā izmantotās labās prakses un secinājumi  Komandas darba vadība</vt:lpstr>
      <vt:lpstr>Projektā izmantotās labās prakses un secinājumi  Infrastruktūra kā kods (IOC)</vt:lpstr>
      <vt:lpstr>Cassandra | Datu lejupielāde</vt:lpstr>
      <vt:lpstr>Cassandra | datu modelis </vt:lpstr>
      <vt:lpstr>Cassandra | datu ielāde </vt:lpstr>
      <vt:lpstr>Cassandra | Rezultāta pārbaude 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Cassandra darbināšanai nepieciešamās infrastruktūras izveide AWS mākonī</dc:title>
  <dc:creator>Dita Gabaliņa</dc:creator>
  <cp:lastModifiedBy>Dita Gabaliņa</cp:lastModifiedBy>
  <cp:revision>7</cp:revision>
  <dcterms:created xsi:type="dcterms:W3CDTF">2022-06-29T07:35:00Z</dcterms:created>
  <dcterms:modified xsi:type="dcterms:W3CDTF">2022-06-29T09:33:43Z</dcterms:modified>
</cp:coreProperties>
</file>