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lv-LV" sz="4400" spc="-1" strike="noStrike">
                <a:latin typeface="Arial"/>
              </a:rPr>
              <a:t>Klikšķiniet, lai pārvietotu slaidu</a:t>
            </a:r>
            <a:endParaRPr b="0" lang="lv-LV" sz="4400" spc="-1" strike="noStrike">
              <a:latin typeface="Arial"/>
            </a:endParaRPr>
          </a:p>
        </p:txBody>
      </p:sp>
      <p:sp>
        <p:nvSpPr>
          <p:cNvPr id="28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lv-LV" sz="2000" spc="-1" strike="noStrike">
                <a:latin typeface="Arial"/>
              </a:rPr>
              <a:t>Klikšķiniet, lai rediģētu piezīmju formātu</a:t>
            </a:r>
            <a:endParaRPr b="0" lang="lv-LV" sz="2000" spc="-1" strike="noStrike">
              <a:latin typeface="Arial"/>
            </a:endParaRPr>
          </a:p>
        </p:txBody>
      </p:sp>
      <p:sp>
        <p:nvSpPr>
          <p:cNvPr id="28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lv-LV" sz="1400" spc="-1" strike="noStrike">
                <a:latin typeface="Times New Roman"/>
              </a:rPr>
              <a:t>&lt;galvene&gt;</a:t>
            </a:r>
            <a:endParaRPr b="0" lang="lv-LV" sz="1400" spc="-1" strike="noStrike">
              <a:latin typeface="Times New Roman"/>
            </a:endParaRPr>
          </a:p>
        </p:txBody>
      </p:sp>
      <p:sp>
        <p:nvSpPr>
          <p:cNvPr id="28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lv-LV" sz="1400" spc="-1" strike="noStrike">
                <a:latin typeface="Times New Roman"/>
              </a:rPr>
              <a:t>&lt;datums/laiks&gt;</a:t>
            </a:r>
            <a:endParaRPr b="0" lang="lv-LV" sz="1400" spc="-1" strike="noStrike">
              <a:latin typeface="Times New Roman"/>
            </a:endParaRPr>
          </a:p>
        </p:txBody>
      </p:sp>
      <p:sp>
        <p:nvSpPr>
          <p:cNvPr id="28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lv-LV" sz="1400" spc="-1" strike="noStrike">
                <a:latin typeface="Times New Roman"/>
              </a:rPr>
              <a:t>&lt;kājene&gt;</a:t>
            </a:r>
            <a:endParaRPr b="0" lang="lv-LV" sz="1400" spc="-1" strike="noStrike">
              <a:latin typeface="Times New Roman"/>
            </a:endParaRPr>
          </a:p>
        </p:txBody>
      </p:sp>
      <p:sp>
        <p:nvSpPr>
          <p:cNvPr id="28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6EDE8F87-27CA-4135-8CDB-C5850A03910B}" type="slidenum">
              <a:rPr b="0" lang="lv-LV" sz="1400" spc="-1" strike="noStrike">
                <a:latin typeface="Times New Roman"/>
              </a:rPr>
              <a:t>&lt;skaitlis&gt;</a:t>
            </a:fld>
            <a:endParaRPr b="0" lang="lv-LV"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685800" y="1143000"/>
            <a:ext cx="5484240" cy="3084120"/>
          </a:xfrm>
          <a:prstGeom prst="rect">
            <a:avLst/>
          </a:prstGeom>
          <a:ln w="0">
            <a:noFill/>
          </a:ln>
        </p:spPr>
      </p:sp>
      <p:sp>
        <p:nvSpPr>
          <p:cNvPr id="370"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Partaisit ar https://app.diagrams.net/</a:t>
            </a:r>
            <a:endParaRPr b="0" lang="lv-LV" sz="2000" spc="-1" strike="noStrike">
              <a:latin typeface="Arial"/>
            </a:endParaRPr>
          </a:p>
          <a:p>
            <a:pPr marL="228600" indent="-228600">
              <a:lnSpc>
                <a:spcPct val="100000"/>
              </a:lnSpc>
              <a:buClr>
                <a:srgbClr val="000000"/>
              </a:buClr>
              <a:buFont typeface="Arial"/>
              <a:buAutoNum type="arabicParenR"/>
            </a:pPr>
            <a:r>
              <a:rPr b="0" lang="lv-LV" sz="2000" spc="-1" strike="noStrike">
                <a:latin typeface="Arial"/>
              </a:rPr>
              <a:t>Tas jau ir zīmēts ar drawio (tā tas saucās agrāk) – ir iekš github</a:t>
            </a:r>
            <a:endParaRPr b="0" lang="lv-LV" sz="2000" spc="-1" strike="noStrike">
              <a:latin typeface="Arial"/>
            </a:endParaRPr>
          </a:p>
        </p:txBody>
      </p:sp>
      <p:sp>
        <p:nvSpPr>
          <p:cNvPr id="371" name="PlaceHolder 3"/>
          <p:cNvSpPr>
            <a:spLocks noGrp="1"/>
          </p:cNvSpPr>
          <p:nvPr>
            <p:ph type="sldNum"/>
          </p:nvPr>
        </p:nvSpPr>
        <p:spPr>
          <a:xfrm>
            <a:off x="3884760" y="8685360"/>
            <a:ext cx="2969640" cy="456480"/>
          </a:xfrm>
          <a:prstGeom prst="rect">
            <a:avLst/>
          </a:prstGeom>
          <a:noFill/>
          <a:ln w="0">
            <a:noFill/>
          </a:ln>
        </p:spPr>
        <p:txBody>
          <a:bodyPr lIns="0" rIns="0" tIns="0" bIns="0" anchor="b">
            <a:noAutofit/>
          </a:bodyPr>
          <a:p>
            <a:pPr algn="r">
              <a:lnSpc>
                <a:spcPct val="100000"/>
              </a:lnSpc>
              <a:buNone/>
            </a:pPr>
            <a:fld id="{13E2FE11-3704-4475-9C7A-020F90BA3FEC}" type="slidenum">
              <a:rPr b="0" lang="lv-LV" sz="1200" spc="-1" strike="noStrike">
                <a:solidFill>
                  <a:srgbClr val="000000"/>
                </a:solidFill>
                <a:latin typeface="Times New Roman"/>
                <a:ea typeface="+mn-ea"/>
              </a:rPr>
              <a:t>&lt;skaitlis&gt;</a:t>
            </a:fld>
            <a:endParaRPr b="0" lang="lv-LV"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4240" cy="3083760"/>
          </a:xfrm>
          <a:prstGeom prst="rect">
            <a:avLst/>
          </a:prstGeom>
          <a:ln w="0">
            <a:noFill/>
          </a:ln>
        </p:spPr>
      </p:sp>
      <p:sp>
        <p:nvSpPr>
          <p:cNvPr id="373"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Sadalit divos slaidos, pec tam lielako fontu</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Precizet AWS serivisus (EC2, EKS, ECS, kuri no tiem? )</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Rikiem (TF, AWS konvizualizacijai pievienot ikonas</a:t>
            </a:r>
            <a:endParaRPr b="0" lang="lv-LV" sz="2000" spc="-1" strike="noStrike">
              <a:latin typeface="Arial"/>
            </a:endParaRPr>
          </a:p>
        </p:txBody>
      </p:sp>
      <p:sp>
        <p:nvSpPr>
          <p:cNvPr id="374" name="PlaceHolder 3"/>
          <p:cNvSpPr>
            <a:spLocks noGrp="1"/>
          </p:cNvSpPr>
          <p:nvPr>
            <p:ph type="sldNum"/>
          </p:nvPr>
        </p:nvSpPr>
        <p:spPr>
          <a:xfrm>
            <a:off x="3884760" y="8685360"/>
            <a:ext cx="2969640" cy="456480"/>
          </a:xfrm>
          <a:prstGeom prst="rect">
            <a:avLst/>
          </a:prstGeom>
          <a:noFill/>
          <a:ln w="0">
            <a:noFill/>
          </a:ln>
        </p:spPr>
        <p:txBody>
          <a:bodyPr lIns="0" rIns="0" tIns="0" bIns="0" anchor="b">
            <a:noAutofit/>
          </a:bodyPr>
          <a:p>
            <a:pPr algn="r">
              <a:lnSpc>
                <a:spcPct val="100000"/>
              </a:lnSpc>
              <a:buNone/>
            </a:pPr>
            <a:fld id="{284C5CFA-1B3E-4CA1-A2CF-7003F36BD6C3}" type="slidenum">
              <a:rPr b="0" lang="lv-LV" sz="1200" spc="-1" strike="noStrike">
                <a:solidFill>
                  <a:srgbClr val="000000"/>
                </a:solidFill>
                <a:latin typeface="Times New Roman"/>
                <a:ea typeface="+mn-ea"/>
              </a:rPr>
              <a:t>&lt;skaitlis&gt;</a:t>
            </a:fld>
            <a:endParaRPr b="0" lang="lv-LV"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4240" cy="3083760"/>
          </a:xfrm>
          <a:prstGeom prst="rect">
            <a:avLst/>
          </a:prstGeom>
          <a:ln w="0">
            <a:noFill/>
          </a:ln>
        </p:spPr>
      </p:sp>
      <p:sp>
        <p:nvSpPr>
          <p:cNvPr id="376"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Sadalit divos slaidos, pec tam lielako fontu</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Precizet AWS serivisus (EC2, EKS, ECS, kuri no tiem? )</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Rikiem (TF, AWS konvizualizacijai pievienot ikonas</a:t>
            </a:r>
            <a:endParaRPr b="0" lang="lv-LV" sz="2000" spc="-1" strike="noStrike">
              <a:latin typeface="Arial"/>
            </a:endParaRPr>
          </a:p>
        </p:txBody>
      </p:sp>
      <p:sp>
        <p:nvSpPr>
          <p:cNvPr id="377" name="PlaceHolder 3"/>
          <p:cNvSpPr>
            <a:spLocks noGrp="1"/>
          </p:cNvSpPr>
          <p:nvPr>
            <p:ph type="sldNum"/>
          </p:nvPr>
        </p:nvSpPr>
        <p:spPr>
          <a:xfrm>
            <a:off x="3884760" y="8685360"/>
            <a:ext cx="2969640" cy="456480"/>
          </a:xfrm>
          <a:prstGeom prst="rect">
            <a:avLst/>
          </a:prstGeom>
          <a:noFill/>
          <a:ln w="0">
            <a:noFill/>
          </a:ln>
        </p:spPr>
        <p:txBody>
          <a:bodyPr lIns="0" rIns="0" tIns="0" bIns="0" anchor="b">
            <a:noAutofit/>
          </a:bodyPr>
          <a:p>
            <a:pPr algn="r">
              <a:lnSpc>
                <a:spcPct val="100000"/>
              </a:lnSpc>
              <a:buNone/>
            </a:pPr>
            <a:fld id="{CB5B1F43-AB2B-4C65-8F30-19CE911F90FC}" type="slidenum">
              <a:rPr b="0" lang="lv-LV" sz="1200" spc="-1" strike="noStrike">
                <a:solidFill>
                  <a:srgbClr val="000000"/>
                </a:solidFill>
                <a:latin typeface="Times New Roman"/>
                <a:ea typeface="+mn-ea"/>
              </a:rPr>
              <a:t>&lt;skaitlis&gt;</a:t>
            </a:fld>
            <a:endParaRPr b="0" lang="lv-LV"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685800" y="1143000"/>
            <a:ext cx="5484240" cy="3083760"/>
          </a:xfrm>
          <a:prstGeom prst="rect">
            <a:avLst/>
          </a:prstGeom>
          <a:ln w="0">
            <a:noFill/>
          </a:ln>
        </p:spPr>
      </p:sp>
      <p:sp>
        <p:nvSpPr>
          <p:cNvPr id="379"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pPr marL="216000" indent="-216000">
              <a:lnSpc>
                <a:spcPct val="100000"/>
              </a:lnSpc>
              <a:buNone/>
              <a:tabLst>
                <a:tab algn="l" pos="0"/>
              </a:tabLst>
            </a:pPr>
            <a:r>
              <a:rPr b="0" lang="lv-LV" sz="2000" spc="-1" strike="noStrike">
                <a:latin typeface="Arial"/>
              </a:rPr>
              <a:t>Diemžēl nepietika laika precīzam darbu aprakstam pēc Agile labajām praksēm visiem darbiem, bet tas būtu bijis svarīgi, ja komanda būtu lielāka. Visas detaļas bija iespējams dinamiski sarunāt Telegram čatā</a:t>
            </a:r>
            <a:endParaRPr b="0" lang="lv-LV" sz="2000" spc="-1" strike="noStrike">
              <a:latin typeface="Arial"/>
            </a:endParaRPr>
          </a:p>
          <a:p>
            <a:pPr marL="216000" indent="-216000">
              <a:lnSpc>
                <a:spcPct val="100000"/>
              </a:lnSpc>
              <a:buNone/>
              <a:tabLst>
                <a:tab algn="l" pos="0"/>
              </a:tabLst>
            </a:pPr>
            <a:r>
              <a:rPr b="0" lang="lv-LV" sz="2000" spc="-1" strike="noStrike">
                <a:latin typeface="Arial"/>
              </a:rPr>
              <a:t>Šo var nerakstit – atzimejiet ka Agile un DevOps ir iterativi procesi un vienmer uzlabojas.</a:t>
            </a:r>
            <a:endParaRPr b="0" lang="lv-LV" sz="2000" spc="-1" strike="noStrike">
              <a:latin typeface="Arial"/>
            </a:endParaRPr>
          </a:p>
        </p:txBody>
      </p:sp>
      <p:sp>
        <p:nvSpPr>
          <p:cNvPr id="380" name="PlaceHolder 3"/>
          <p:cNvSpPr>
            <a:spLocks noGrp="1"/>
          </p:cNvSpPr>
          <p:nvPr>
            <p:ph type="sldNum"/>
          </p:nvPr>
        </p:nvSpPr>
        <p:spPr>
          <a:xfrm>
            <a:off x="3884760" y="8685360"/>
            <a:ext cx="2969640" cy="456480"/>
          </a:xfrm>
          <a:prstGeom prst="rect">
            <a:avLst/>
          </a:prstGeom>
          <a:noFill/>
          <a:ln w="0">
            <a:noFill/>
          </a:ln>
        </p:spPr>
        <p:txBody>
          <a:bodyPr lIns="0" rIns="0" tIns="0" bIns="0" anchor="b">
            <a:noAutofit/>
          </a:bodyPr>
          <a:p>
            <a:pPr algn="r">
              <a:lnSpc>
                <a:spcPct val="100000"/>
              </a:lnSpc>
              <a:buNone/>
            </a:pPr>
            <a:fld id="{4367225B-5C31-498C-9778-DE41E95F3C3F}" type="slidenum">
              <a:rPr b="0" lang="lv-LV" sz="1200" spc="-1" strike="noStrike">
                <a:solidFill>
                  <a:srgbClr val="000000"/>
                </a:solidFill>
                <a:latin typeface="Times New Roman"/>
                <a:ea typeface="+mn-ea"/>
              </a:rPr>
              <a:t>&lt;skaitlis&gt;</a:t>
            </a:fld>
            <a:endParaRPr b="0" lang="lv-LV"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685800" y="1143000"/>
            <a:ext cx="5484240" cy="3083760"/>
          </a:xfrm>
          <a:prstGeom prst="rect">
            <a:avLst/>
          </a:prstGeom>
          <a:ln w="0">
            <a:noFill/>
          </a:ln>
        </p:spPr>
      </p:sp>
      <p:sp>
        <p:nvSpPr>
          <p:cNvPr id="382"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pPr marL="216000" indent="-216000">
              <a:lnSpc>
                <a:spcPct val="100000"/>
              </a:lnSpc>
              <a:buNone/>
              <a:tabLst>
                <a:tab algn="l" pos="0"/>
              </a:tabLst>
            </a:pPr>
            <a:r>
              <a:rPr b="0" lang="lv-LV" sz="2000" spc="-1" strike="noStrike">
                <a:latin typeface="Arial"/>
              </a:rPr>
              <a:t>Prasas papildus slaids ar koda gabalu par kadu konkretu koda vienumu kurs attiecas uz Casandra </a:t>
            </a:r>
            <a:endParaRPr b="0" lang="lv-LV" sz="2000" spc="-1" strike="noStrike">
              <a:latin typeface="Arial"/>
            </a:endParaRPr>
          </a:p>
        </p:txBody>
      </p:sp>
      <p:sp>
        <p:nvSpPr>
          <p:cNvPr id="383" name="PlaceHolder 3"/>
          <p:cNvSpPr>
            <a:spLocks noGrp="1"/>
          </p:cNvSpPr>
          <p:nvPr>
            <p:ph type="sldNum"/>
          </p:nvPr>
        </p:nvSpPr>
        <p:spPr>
          <a:xfrm>
            <a:off x="3884760" y="8685360"/>
            <a:ext cx="2969640" cy="456480"/>
          </a:xfrm>
          <a:prstGeom prst="rect">
            <a:avLst/>
          </a:prstGeom>
          <a:noFill/>
          <a:ln w="0">
            <a:noFill/>
          </a:ln>
        </p:spPr>
        <p:txBody>
          <a:bodyPr lIns="0" rIns="0" tIns="0" bIns="0" anchor="b">
            <a:noAutofit/>
          </a:bodyPr>
          <a:p>
            <a:pPr algn="r">
              <a:lnSpc>
                <a:spcPct val="100000"/>
              </a:lnSpc>
              <a:buNone/>
            </a:pPr>
            <a:fld id="{60AFE0F8-62E3-4E23-9CA3-15B4FEE37DE3}" type="slidenum">
              <a:rPr b="0" lang="lv-LV" sz="1200" spc="-1" strike="noStrike">
                <a:solidFill>
                  <a:srgbClr val="000000"/>
                </a:solidFill>
                <a:latin typeface="Times New Roman"/>
                <a:ea typeface="+mn-ea"/>
              </a:rPr>
              <a:t>&lt;skaitlis&gt;</a:t>
            </a:fld>
            <a:endParaRPr b="0" lang="lv-LV"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7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9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1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2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3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 name="Rectangle 9"/>
          <p:cNvSpPr/>
          <p:nvPr/>
        </p:nvSpPr>
        <p:spPr>
          <a:xfrm>
            <a:off x="0" y="0"/>
            <a:ext cx="12189960" cy="4569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Oval 5"/>
          <p:cNvSpPr/>
          <p:nvPr/>
        </p:nvSpPr>
        <p:spPr>
          <a:xfrm>
            <a:off x="0" y="0"/>
            <a:ext cx="12189960" cy="45698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2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12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1800" spc="-1" strike="noStrike">
                <a:latin typeface="Arial"/>
              </a:rPr>
              <a:t>Klikšķiniet, lai rediģētu struktūras skata formātu</a:t>
            </a:r>
            <a:endParaRPr b="0" lang="lv-LV" sz="1800" spc="-1" strike="noStrike">
              <a:latin typeface="Arial"/>
            </a:endParaRPr>
          </a:p>
          <a:p>
            <a:pPr lvl="1" marL="864000" indent="-324000">
              <a:spcBef>
                <a:spcPts val="1134"/>
              </a:spcBef>
              <a:buClr>
                <a:srgbClr val="000000"/>
              </a:buClr>
              <a:buSzPct val="75000"/>
              <a:buFont typeface="Symbol" charset="2"/>
              <a:buChar char=""/>
            </a:pPr>
            <a:r>
              <a:rPr b="0" lang="lv-LV" sz="1800" spc="-1" strike="noStrike">
                <a:latin typeface="Arial"/>
              </a:rPr>
              <a:t>Otrais struktūras līmenis</a:t>
            </a:r>
            <a:endParaRPr b="0" lang="lv-LV" sz="1800" spc="-1" strike="noStrike">
              <a:latin typeface="Arial"/>
            </a:endParaRPr>
          </a:p>
          <a:p>
            <a:pPr lvl="2" marL="1296000" indent="-288000">
              <a:spcBef>
                <a:spcPts val="850"/>
              </a:spcBef>
              <a:buClr>
                <a:srgbClr val="000000"/>
              </a:buClr>
              <a:buSzPct val="45000"/>
              <a:buFont typeface="Wingdings" charset="2"/>
              <a:buChar char=""/>
            </a:pPr>
            <a:r>
              <a:rPr b="0" lang="lv-LV" sz="1800" spc="-1" strike="noStrike">
                <a:latin typeface="Arial"/>
              </a:rPr>
              <a:t>Trešais struktūras līmenis</a:t>
            </a:r>
            <a:endParaRPr b="0" lang="lv-LV" sz="1800" spc="-1" strike="noStrike">
              <a:latin typeface="Arial"/>
            </a:endParaRPr>
          </a:p>
          <a:p>
            <a:pPr lvl="3" marL="1728000" indent="-216000">
              <a:spcBef>
                <a:spcPts val="567"/>
              </a:spcBef>
              <a:buClr>
                <a:srgbClr val="000000"/>
              </a:buClr>
              <a:buSzPct val="75000"/>
              <a:buFont typeface="Symbol" charset="2"/>
              <a:buChar char=""/>
            </a:pPr>
            <a:r>
              <a:rPr b="0" lang="lv-LV" sz="1800" spc="-1" strike="noStrike">
                <a:latin typeface="Arial"/>
              </a:rPr>
              <a:t>Ceturtais struktūras līmenis</a:t>
            </a:r>
            <a:endParaRPr b="0" lang="lv-LV" sz="1800" spc="-1" strike="noStrike">
              <a:latin typeface="Arial"/>
            </a:endParaRPr>
          </a:p>
          <a:p>
            <a:pPr lvl="4" marL="2160000" indent="-216000">
              <a:spcBef>
                <a:spcPts val="283"/>
              </a:spcBef>
              <a:buClr>
                <a:srgbClr val="000000"/>
              </a:buClr>
              <a:buSzPct val="45000"/>
              <a:buFont typeface="Wingdings" charset="2"/>
              <a:buChar char=""/>
            </a:pPr>
            <a:r>
              <a:rPr b="0" lang="lv-LV" sz="1800" spc="-1" strike="noStrike">
                <a:latin typeface="Arial"/>
              </a:rPr>
              <a:t>Piektais struktūras līmenis</a:t>
            </a:r>
            <a:endParaRPr b="0" lang="lv-LV" sz="1800" spc="-1" strike="noStrike">
              <a:latin typeface="Arial"/>
            </a:endParaRPr>
          </a:p>
          <a:p>
            <a:pPr lvl="5" marL="2592000" indent="-216000">
              <a:spcBef>
                <a:spcPts val="283"/>
              </a:spcBef>
              <a:buClr>
                <a:srgbClr val="000000"/>
              </a:buClr>
              <a:buSzPct val="45000"/>
              <a:buFont typeface="Wingdings" charset="2"/>
              <a:buChar char=""/>
            </a:pPr>
            <a:r>
              <a:rPr b="0" lang="lv-LV" sz="1800" spc="-1" strike="noStrike">
                <a:latin typeface="Arial"/>
              </a:rPr>
              <a:t>Sestais struktūras līmenis</a:t>
            </a:r>
            <a:endParaRPr b="0" lang="lv-LV" sz="1800" spc="-1" strike="noStrike">
              <a:latin typeface="Arial"/>
            </a:endParaRPr>
          </a:p>
          <a:p>
            <a:pPr lvl="6" marL="3024000" indent="-216000">
              <a:spcBef>
                <a:spcPts val="283"/>
              </a:spcBef>
              <a:buClr>
                <a:srgbClr val="000000"/>
              </a:buClr>
              <a:buSzPct val="45000"/>
              <a:buFont typeface="Wingdings" charset="2"/>
              <a:buChar char=""/>
            </a:pPr>
            <a:r>
              <a:rPr b="0" lang="lv-LV" sz="1800" spc="-1" strike="noStrike">
                <a:latin typeface="Arial"/>
              </a:rPr>
              <a:t>Septītais struktūras līmenis</a:t>
            </a:r>
            <a:endParaRPr b="0" lang="lv-LV" sz="1800" spc="-1" strike="noStrike">
              <a:latin typeface="Arial"/>
            </a:endParaRPr>
          </a:p>
        </p:txBody>
      </p:sp>
      <p:sp>
        <p:nvSpPr>
          <p:cNvPr id="12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1800" spc="-1" strike="noStrike">
                <a:latin typeface="Arial"/>
              </a:rPr>
              <a:t>Klikšķiniet, lai rediģētu struktūras skata formātu</a:t>
            </a:r>
            <a:endParaRPr b="0" lang="lv-LV" sz="1800" spc="-1" strike="noStrike">
              <a:latin typeface="Arial"/>
            </a:endParaRPr>
          </a:p>
          <a:p>
            <a:pPr lvl="1" marL="864000" indent="-324000">
              <a:spcBef>
                <a:spcPts val="1134"/>
              </a:spcBef>
              <a:buClr>
                <a:srgbClr val="000000"/>
              </a:buClr>
              <a:buSzPct val="75000"/>
              <a:buFont typeface="Symbol" charset="2"/>
              <a:buChar char=""/>
            </a:pPr>
            <a:r>
              <a:rPr b="0" lang="lv-LV" sz="1800" spc="-1" strike="noStrike">
                <a:latin typeface="Arial"/>
              </a:rPr>
              <a:t>Otrais struktūras līmenis</a:t>
            </a:r>
            <a:endParaRPr b="0" lang="lv-LV" sz="1800" spc="-1" strike="noStrike">
              <a:latin typeface="Arial"/>
            </a:endParaRPr>
          </a:p>
          <a:p>
            <a:pPr lvl="2" marL="1296000" indent="-288000">
              <a:spcBef>
                <a:spcPts val="850"/>
              </a:spcBef>
              <a:buClr>
                <a:srgbClr val="000000"/>
              </a:buClr>
              <a:buSzPct val="45000"/>
              <a:buFont typeface="Wingdings" charset="2"/>
              <a:buChar char=""/>
            </a:pPr>
            <a:r>
              <a:rPr b="0" lang="lv-LV" sz="1800" spc="-1" strike="noStrike">
                <a:latin typeface="Arial"/>
              </a:rPr>
              <a:t>Trešais struktūras līmenis</a:t>
            </a:r>
            <a:endParaRPr b="0" lang="lv-LV" sz="1800" spc="-1" strike="noStrike">
              <a:latin typeface="Arial"/>
            </a:endParaRPr>
          </a:p>
          <a:p>
            <a:pPr lvl="3" marL="1728000" indent="-216000">
              <a:spcBef>
                <a:spcPts val="567"/>
              </a:spcBef>
              <a:buClr>
                <a:srgbClr val="000000"/>
              </a:buClr>
              <a:buSzPct val="75000"/>
              <a:buFont typeface="Symbol" charset="2"/>
              <a:buChar char=""/>
            </a:pPr>
            <a:r>
              <a:rPr b="0" lang="lv-LV" sz="1800" spc="-1" strike="noStrike">
                <a:latin typeface="Arial"/>
              </a:rPr>
              <a:t>Ceturtais struktūras līmenis</a:t>
            </a:r>
            <a:endParaRPr b="0" lang="lv-LV" sz="1800" spc="-1" strike="noStrike">
              <a:latin typeface="Arial"/>
            </a:endParaRPr>
          </a:p>
          <a:p>
            <a:pPr lvl="4" marL="2160000" indent="-216000">
              <a:spcBef>
                <a:spcPts val="283"/>
              </a:spcBef>
              <a:buClr>
                <a:srgbClr val="000000"/>
              </a:buClr>
              <a:buSzPct val="45000"/>
              <a:buFont typeface="Wingdings" charset="2"/>
              <a:buChar char=""/>
            </a:pPr>
            <a:r>
              <a:rPr b="0" lang="lv-LV" sz="1800" spc="-1" strike="noStrike">
                <a:latin typeface="Arial"/>
              </a:rPr>
              <a:t>Piektais struktūras līmenis</a:t>
            </a:r>
            <a:endParaRPr b="0" lang="lv-LV" sz="1800" spc="-1" strike="noStrike">
              <a:latin typeface="Arial"/>
            </a:endParaRPr>
          </a:p>
          <a:p>
            <a:pPr lvl="5" marL="2592000" indent="-216000">
              <a:spcBef>
                <a:spcPts val="283"/>
              </a:spcBef>
              <a:buClr>
                <a:srgbClr val="000000"/>
              </a:buClr>
              <a:buSzPct val="45000"/>
              <a:buFont typeface="Wingdings" charset="2"/>
              <a:buChar char=""/>
            </a:pPr>
            <a:r>
              <a:rPr b="0" lang="lv-LV" sz="1800" spc="-1" strike="noStrike">
                <a:latin typeface="Arial"/>
              </a:rPr>
              <a:t>Sestais struktūras līmenis</a:t>
            </a:r>
            <a:endParaRPr b="0" lang="lv-LV" sz="1800" spc="-1" strike="noStrike">
              <a:latin typeface="Arial"/>
            </a:endParaRPr>
          </a:p>
          <a:p>
            <a:pPr lvl="6" marL="3024000" indent="-216000">
              <a:spcBef>
                <a:spcPts val="283"/>
              </a:spcBef>
              <a:buClr>
                <a:srgbClr val="000000"/>
              </a:buClr>
              <a:buSzPct val="45000"/>
              <a:buFont typeface="Wingdings" charset="2"/>
              <a:buChar char=""/>
            </a:pPr>
            <a:r>
              <a:rPr b="0" lang="lv-LV" sz="1800" spc="-1" strike="noStrike">
                <a:latin typeface="Arial"/>
              </a:rPr>
              <a:t>Septītais struktūras līmenis</a:t>
            </a:r>
            <a:endParaRPr b="0" lang="lv-LV"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6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2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238" name="Rectangle 8"/>
          <p:cNvSpPr/>
          <p:nvPr/>
        </p:nvSpPr>
        <p:spPr>
          <a:xfrm>
            <a:off x="0" y="0"/>
            <a:ext cx="12189960" cy="45698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39" name="Oval 5"/>
          <p:cNvSpPr/>
          <p:nvPr/>
        </p:nvSpPr>
        <p:spPr>
          <a:xfrm>
            <a:off x="0" y="0"/>
            <a:ext cx="12189960" cy="45698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0"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2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0.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4960080"/>
            <a:ext cx="7690320" cy="1460880"/>
          </a:xfrm>
          <a:prstGeom prst="rect">
            <a:avLst/>
          </a:prstGeom>
          <a:noFill/>
          <a:ln w="0">
            <a:noFill/>
          </a:ln>
        </p:spPr>
        <p:txBody>
          <a:bodyPr lIns="0" rIns="0" tIns="0" bIns="0" anchor="ctr">
            <a:noAutofit/>
          </a:bodyPr>
          <a:p>
            <a:pPr algn="r">
              <a:lnSpc>
                <a:spcPct val="80000"/>
              </a:lnSpc>
              <a:buNone/>
            </a:pPr>
            <a:r>
              <a:rPr b="0" lang="lv-LV" sz="3200" spc="185" strike="noStrike" cap="all">
                <a:solidFill>
                  <a:srgbClr val="0d0d0d"/>
                </a:solidFill>
                <a:latin typeface="Tw Cen MT"/>
                <a:ea typeface="DejaVu Sans"/>
              </a:rPr>
              <a:t>Apache Cassandra darbināšanai nepieciešamās infrastruktūras izveide AWS mākonī</a:t>
            </a:r>
            <a:endParaRPr b="0" lang="lv-LV" sz="3200" spc="-1" strike="noStrike">
              <a:latin typeface="Arial"/>
            </a:endParaRPr>
          </a:p>
        </p:txBody>
      </p:sp>
      <p:sp>
        <p:nvSpPr>
          <p:cNvPr id="286" name="PlaceHolder 2"/>
          <p:cNvSpPr>
            <a:spLocks noGrp="1"/>
          </p:cNvSpPr>
          <p:nvPr>
            <p:ph type="subTitle"/>
          </p:nvPr>
        </p:nvSpPr>
        <p:spPr>
          <a:xfrm>
            <a:off x="8610480" y="4960080"/>
            <a:ext cx="3580920" cy="1460880"/>
          </a:xfrm>
          <a:prstGeom prst="rect">
            <a:avLst/>
          </a:prstGeom>
          <a:noFill/>
          <a:ln w="0">
            <a:noFill/>
          </a:ln>
        </p:spPr>
        <p:txBody>
          <a:bodyPr lIns="0" rIns="0" tIns="0" bIns="0" anchor="ctr">
            <a:noAutofit/>
          </a:bodyPr>
          <a:p>
            <a:pPr marL="228600" indent="-228600">
              <a:lnSpc>
                <a:spcPct val="100000"/>
              </a:lnSpc>
              <a:spcBef>
                <a:spcPts val="1001"/>
              </a:spcBef>
              <a:spcAft>
                <a:spcPts val="201"/>
              </a:spcAft>
              <a:buNone/>
              <a:tabLst>
                <a:tab algn="l" pos="0"/>
              </a:tabLst>
            </a:pPr>
            <a:r>
              <a:rPr b="0" lang="lv-LV" sz="1200" spc="-1" strike="noStrike">
                <a:solidFill>
                  <a:srgbClr val="0d0d0d"/>
                </a:solidFill>
                <a:latin typeface="Tw Cen MT"/>
                <a:ea typeface="DejaVu Sans"/>
              </a:rPr>
              <a:t>D.Gabaliņa, R.Jankovskis</a:t>
            </a:r>
            <a:endParaRPr b="0" lang="lv-LV" sz="1200" spc="-1" strike="noStrike">
              <a:latin typeface="Arial"/>
            </a:endParaRPr>
          </a:p>
          <a:p>
            <a:pPr marL="228600" indent="-228600">
              <a:lnSpc>
                <a:spcPct val="100000"/>
              </a:lnSpc>
              <a:spcBef>
                <a:spcPts val="1001"/>
              </a:spcBef>
              <a:spcAft>
                <a:spcPts val="201"/>
              </a:spcAft>
              <a:buNone/>
              <a:tabLst>
                <a:tab algn="l" pos="0"/>
              </a:tabLst>
            </a:pPr>
            <a:r>
              <a:rPr b="1" lang="en-US" sz="1200" spc="-1" strike="noStrike">
                <a:solidFill>
                  <a:srgbClr val="0d0d0d"/>
                </a:solidFill>
                <a:latin typeface="Roboto"/>
                <a:ea typeface="DejaVu Sans"/>
              </a:rPr>
              <a:t>DEVOPS PAMATI IESĀCĒJIEM</a:t>
            </a:r>
            <a:endParaRPr b="0" lang="lv-LV" sz="1200" spc="-1" strike="noStrike">
              <a:latin typeface="Arial"/>
            </a:endParaRPr>
          </a:p>
          <a:p>
            <a:pPr marL="228600" indent="-228600">
              <a:lnSpc>
                <a:spcPct val="100000"/>
              </a:lnSpc>
              <a:spcBef>
                <a:spcPts val="1001"/>
              </a:spcBef>
              <a:spcAft>
                <a:spcPts val="201"/>
              </a:spcAft>
              <a:buNone/>
              <a:tabLst>
                <a:tab algn="l" pos="0"/>
              </a:tabLst>
            </a:pPr>
            <a:r>
              <a:rPr b="1" lang="lv-LV" sz="1200" spc="-1" strike="noStrike">
                <a:solidFill>
                  <a:srgbClr val="0d0d0d"/>
                </a:solidFill>
                <a:latin typeface="Roboto"/>
                <a:ea typeface="DejaVu Sans"/>
              </a:rPr>
              <a:t>2022.gada 4.jūlijs</a:t>
            </a:r>
            <a:endParaRPr b="0" lang="lv-LV" sz="1200" spc="-1" strike="noStrike">
              <a:latin typeface="Arial"/>
            </a:endParaRPr>
          </a:p>
          <a:p>
            <a:pPr marL="228600" indent="-228600">
              <a:lnSpc>
                <a:spcPct val="100000"/>
              </a:lnSpc>
              <a:spcBef>
                <a:spcPts val="1001"/>
              </a:spcBef>
              <a:spcAft>
                <a:spcPts val="201"/>
              </a:spcAft>
              <a:buNone/>
              <a:tabLst>
                <a:tab algn="l" pos="0"/>
              </a:tabLst>
            </a:pPr>
            <a:r>
              <a:rPr b="1" lang="en-US" sz="1200" spc="-1" strike="noStrike">
                <a:solidFill>
                  <a:srgbClr val="0d0d0d"/>
                </a:solidFill>
                <a:latin typeface="Roboto"/>
                <a:ea typeface="DejaVu Sans"/>
              </a:rPr>
              <a:t>https://github.com/DitaGabalina/devops_db_group</a:t>
            </a:r>
            <a:endParaRPr b="0" lang="lv-LV" sz="1200" spc="-1" strike="noStrike">
              <a:latin typeface="Arial"/>
            </a:endParaRPr>
          </a:p>
          <a:p>
            <a:pPr marL="228600" indent="-228600">
              <a:lnSpc>
                <a:spcPct val="100000"/>
              </a:lnSpc>
              <a:spcBef>
                <a:spcPts val="1001"/>
              </a:spcBef>
              <a:spcAft>
                <a:spcPts val="201"/>
              </a:spcAft>
              <a:buNone/>
              <a:tabLst>
                <a:tab algn="l" pos="0"/>
              </a:tabLst>
            </a:pPr>
            <a:endParaRPr b="0" lang="lv-LV"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024200" y="585360"/>
            <a:ext cx="9717840" cy="1497600"/>
          </a:xfrm>
          <a:prstGeom prst="rect">
            <a:avLst/>
          </a:prstGeom>
          <a:noFill/>
          <a:ln w="0">
            <a:noFill/>
          </a:ln>
        </p:spPr>
        <p:txBody>
          <a:bodyPr lIns="0" rIns="0" tIns="0" bIns="0" anchor="ctr">
            <a:noAutofit/>
          </a:bodyPr>
          <a:p>
            <a:pPr>
              <a:lnSpc>
                <a:spcPct val="80000"/>
              </a:lnSpc>
              <a:buNone/>
            </a:pPr>
            <a:r>
              <a:rPr b="0" lang="lv-LV" sz="5000" spc="83" strike="noStrike" cap="all">
                <a:solidFill>
                  <a:srgbClr val="0d0d0d"/>
                </a:solidFill>
                <a:latin typeface="Tw Cen MT Condensed"/>
                <a:ea typeface="DejaVu Sans"/>
              </a:rPr>
              <a:t>Cassandra | datu modelis </a:t>
            </a:r>
            <a:endParaRPr b="0" lang="lv-LV" sz="5000" spc="-1" strike="noStrike">
              <a:latin typeface="Arial"/>
            </a:endParaRPr>
          </a:p>
        </p:txBody>
      </p:sp>
      <p:pic>
        <p:nvPicPr>
          <p:cNvPr id="307" name="Picture 5" descr=""/>
          <p:cNvPicPr/>
          <p:nvPr/>
        </p:nvPicPr>
        <p:blipFill>
          <a:blip r:embed="rId1"/>
          <a:srcRect l="0" t="0" r="3732" b="0"/>
          <a:stretch/>
        </p:blipFill>
        <p:spPr>
          <a:xfrm>
            <a:off x="250560" y="1804680"/>
            <a:ext cx="11734560" cy="4223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024200" y="585360"/>
            <a:ext cx="9717840" cy="1497600"/>
          </a:xfrm>
          <a:prstGeom prst="rect">
            <a:avLst/>
          </a:prstGeom>
          <a:noFill/>
          <a:ln w="0">
            <a:noFill/>
          </a:ln>
        </p:spPr>
        <p:txBody>
          <a:bodyPr lIns="0" rIns="0" tIns="0" bIns="0" anchor="ctr">
            <a:noAutofit/>
          </a:bodyPr>
          <a:p>
            <a:pPr>
              <a:lnSpc>
                <a:spcPct val="80000"/>
              </a:lnSpc>
              <a:buNone/>
            </a:pPr>
            <a:r>
              <a:rPr b="0" lang="lv-LV" sz="5000" spc="83" strike="noStrike" cap="all">
                <a:solidFill>
                  <a:srgbClr val="0d0d0d"/>
                </a:solidFill>
                <a:latin typeface="Tw Cen MT Condensed"/>
                <a:ea typeface="DejaVu Sans"/>
              </a:rPr>
              <a:t>Cassandra | datu ielāde </a:t>
            </a:r>
            <a:endParaRPr b="0" lang="lv-LV" sz="5000" spc="-1" strike="noStrike">
              <a:latin typeface="Arial"/>
            </a:endParaRPr>
          </a:p>
        </p:txBody>
      </p:sp>
      <p:pic>
        <p:nvPicPr>
          <p:cNvPr id="309" name="Picture 5" descr=""/>
          <p:cNvPicPr/>
          <p:nvPr/>
        </p:nvPicPr>
        <p:blipFill>
          <a:blip r:embed="rId1"/>
          <a:stretch/>
        </p:blipFill>
        <p:spPr>
          <a:xfrm>
            <a:off x="113760" y="2628720"/>
            <a:ext cx="11962440" cy="1598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1024200" y="585360"/>
            <a:ext cx="9717840" cy="1497600"/>
          </a:xfrm>
          <a:prstGeom prst="rect">
            <a:avLst/>
          </a:prstGeom>
          <a:noFill/>
          <a:ln w="0">
            <a:noFill/>
          </a:ln>
        </p:spPr>
        <p:txBody>
          <a:bodyPr lIns="0" rIns="0" tIns="0" bIns="0" anchor="ctr">
            <a:noAutofit/>
          </a:bodyPr>
          <a:p>
            <a:pPr>
              <a:lnSpc>
                <a:spcPct val="80000"/>
              </a:lnSpc>
              <a:buNone/>
            </a:pPr>
            <a:r>
              <a:rPr b="0" lang="lv-LV" sz="5000" spc="83" strike="noStrike" cap="all">
                <a:solidFill>
                  <a:srgbClr val="0d0d0d"/>
                </a:solidFill>
                <a:latin typeface="Tw Cen MT Condensed"/>
                <a:ea typeface="DejaVu Sans"/>
              </a:rPr>
              <a:t>Cassandra | Rezultāta pārbaude </a:t>
            </a:r>
            <a:endParaRPr b="0" lang="lv-LV" sz="5000" spc="-1" strike="noStrike">
              <a:latin typeface="Arial"/>
            </a:endParaRPr>
          </a:p>
        </p:txBody>
      </p:sp>
      <p:sp>
        <p:nvSpPr>
          <p:cNvPr id="311" name="TextBox 5"/>
          <p:cNvSpPr/>
          <p:nvPr/>
        </p:nvSpPr>
        <p:spPr>
          <a:xfrm>
            <a:off x="1024200" y="2084760"/>
            <a:ext cx="6091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urier New"/>
                <a:ea typeface="DejaVu Sans"/>
              </a:rPr>
              <a:t>select * from ur.register_name_history;</a:t>
            </a:r>
            <a:endParaRPr b="0" lang="lv-LV" sz="1800" spc="-1" strike="noStrike">
              <a:latin typeface="Arial"/>
            </a:endParaRPr>
          </a:p>
        </p:txBody>
      </p:sp>
      <p:pic>
        <p:nvPicPr>
          <p:cNvPr id="312" name="Picture 7" descr="Text&#10;&#10;Description automatically generated"/>
          <p:cNvPicPr/>
          <p:nvPr/>
        </p:nvPicPr>
        <p:blipFill>
          <a:blip r:embed="rId1"/>
          <a:srcRect l="0" t="31781" r="0" b="27855"/>
          <a:stretch/>
        </p:blipFill>
        <p:spPr>
          <a:xfrm>
            <a:off x="349200" y="2855880"/>
            <a:ext cx="11491560" cy="2766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0" y="273600"/>
            <a:ext cx="12191040" cy="11437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Terraform struktūra</a:t>
            </a:r>
            <a:endParaRPr b="0" lang="lv-LV" sz="4000" spc="-1" strike="noStrike">
              <a:latin typeface="Arial"/>
            </a:endParaRPr>
          </a:p>
        </p:txBody>
      </p:sp>
      <p:pic>
        <p:nvPicPr>
          <p:cNvPr id="314" name="Attēls 275" descr=""/>
          <p:cNvPicPr/>
          <p:nvPr/>
        </p:nvPicPr>
        <p:blipFill>
          <a:blip r:embed="rId1"/>
          <a:stretch/>
        </p:blipFill>
        <p:spPr>
          <a:xfrm>
            <a:off x="8538840" y="1260000"/>
            <a:ext cx="3652200" cy="5444640"/>
          </a:xfrm>
          <a:prstGeom prst="rect">
            <a:avLst/>
          </a:prstGeom>
          <a:ln w="0">
            <a:noFill/>
          </a:ln>
        </p:spPr>
      </p:pic>
      <p:sp>
        <p:nvSpPr>
          <p:cNvPr id="315" name="Taisnstūris 276"/>
          <p:cNvSpPr/>
          <p:nvPr/>
        </p:nvSpPr>
        <p:spPr>
          <a:xfrm>
            <a:off x="900000" y="1418040"/>
            <a:ext cx="7018920" cy="5060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solidFill>
                  <a:srgbClr val="000000"/>
                </a:solidFill>
                <a:latin typeface="Arial"/>
                <a:ea typeface="DejaVu Sans"/>
              </a:rPr>
              <a:t>Terraform direktorija satur:</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root direktorijā terraform failus, kur definēti un sasaistīti visi terraform moduļi, zem /modules direktorijas</a:t>
            </a:r>
            <a:endParaRPr b="0" lang="lv-LV" sz="1800" spc="-1" strike="noStrike">
              <a:latin typeface="Arial"/>
            </a:endParaRPr>
          </a:p>
          <a:p>
            <a:pPr>
              <a:lnSpc>
                <a:spcPct val="100000"/>
              </a:lnSpc>
              <a:buNone/>
            </a:pPr>
            <a:endParaRPr b="0" lang="lv-LV" sz="1800" spc="-1" strike="noStrike">
              <a:latin typeface="Arial"/>
            </a:endParaRPr>
          </a:p>
          <a:p>
            <a:pPr marL="285840" indent="-285840">
              <a:lnSpc>
                <a:spcPct val="100000"/>
              </a:lnSpc>
              <a:buClr>
                <a:srgbClr val="000000"/>
              </a:buClr>
              <a:buFont typeface="Arial"/>
              <a:buChar char="•"/>
            </a:pPr>
            <a:r>
              <a:rPr b="0" i="1" lang="lv-LV" sz="1800" spc="-1" strike="noStrike">
                <a:solidFill>
                  <a:srgbClr val="000000"/>
                </a:solidFill>
                <a:latin typeface="Arial"/>
                <a:ea typeface="DejaVu Sans"/>
              </a:rPr>
              <a:t>modules</a:t>
            </a:r>
            <a:r>
              <a:rPr b="0" lang="lv-LV" sz="1800" spc="-1" strike="noStrike">
                <a:solidFill>
                  <a:srgbClr val="000000"/>
                </a:solidFill>
                <a:latin typeface="Arial"/>
                <a:ea typeface="DejaVu Sans"/>
              </a:rPr>
              <a:t> direktorija ir visi nepieciešamie terraform moduļi:</a:t>
            </a:r>
            <a:endParaRPr b="0" lang="lv-LV" sz="1800" spc="-1" strike="noStrike">
              <a:latin typeface="Arial"/>
            </a:endParaRPr>
          </a:p>
          <a:p>
            <a:pPr lvl="1" marL="743040" indent="-285840">
              <a:lnSpc>
                <a:spcPct val="100000"/>
              </a:lnSpc>
              <a:buClr>
                <a:srgbClr val="000000"/>
              </a:buClr>
              <a:buFont typeface="Arial"/>
              <a:buChar char="•"/>
            </a:pPr>
            <a:r>
              <a:rPr b="0" lang="lv-LV" sz="1800" spc="-1" strike="noStrike">
                <a:solidFill>
                  <a:srgbClr val="000000"/>
                </a:solidFill>
                <a:latin typeface="Arial"/>
                <a:ea typeface="DejaVu Sans"/>
              </a:rPr>
              <a:t>EC2 direktorija satur 2 moduļus - </a:t>
            </a:r>
            <a:r>
              <a:rPr b="0" i="1" lang="lv-LV" sz="1800" spc="-1" strike="noStrike">
                <a:solidFill>
                  <a:srgbClr val="000000"/>
                </a:solidFill>
                <a:latin typeface="Arial"/>
                <a:ea typeface="DejaVu Sans"/>
              </a:rPr>
              <a:t>apache</a:t>
            </a:r>
            <a:r>
              <a:rPr b="0" lang="lv-LV" sz="1800" spc="-1" strike="noStrike">
                <a:solidFill>
                  <a:srgbClr val="000000"/>
                </a:solidFill>
                <a:latin typeface="Arial"/>
                <a:ea typeface="DejaVu Sans"/>
              </a:rPr>
              <a:t> un </a:t>
            </a:r>
            <a:r>
              <a:rPr b="0" i="1" lang="lv-LV" sz="1800" spc="-1" strike="noStrike">
                <a:solidFill>
                  <a:srgbClr val="000000"/>
                </a:solidFill>
                <a:latin typeface="Arial"/>
                <a:ea typeface="DejaVu Sans"/>
              </a:rPr>
              <a:t>cassandra</a:t>
            </a:r>
            <a:endParaRPr b="0" lang="lv-LV" sz="1800" spc="-1" strike="noStrike">
              <a:latin typeface="Arial"/>
            </a:endParaRPr>
          </a:p>
          <a:p>
            <a:pPr lvl="1" marL="743040" indent="-285840">
              <a:lnSpc>
                <a:spcPct val="100000"/>
              </a:lnSpc>
              <a:buClr>
                <a:srgbClr val="000000"/>
              </a:buClr>
              <a:buFont typeface="Arial"/>
              <a:buChar char="•"/>
            </a:pPr>
            <a:r>
              <a:rPr b="0" lang="lv-LV" sz="1800" spc="-1" strike="noStrike">
                <a:solidFill>
                  <a:srgbClr val="000000"/>
                </a:solidFill>
                <a:latin typeface="Arial"/>
                <a:ea typeface="DejaVu Sans"/>
              </a:rPr>
              <a:t>VPC modulis satur visu nepieciešamo  tīkla izveidei  iekš aws   </a:t>
            </a:r>
            <a:r>
              <a:rPr b="0" i="1" lang="lv-LV" sz="1800" spc="-1" strike="noStrike">
                <a:solidFill>
                  <a:srgbClr val="000000"/>
                </a:solidFill>
                <a:latin typeface="Arial"/>
                <a:ea typeface="DejaVu Sans"/>
              </a:rPr>
              <a:t>apache</a:t>
            </a:r>
            <a:r>
              <a:rPr b="0" lang="lv-LV" sz="1800" spc="-1" strike="noStrike">
                <a:solidFill>
                  <a:srgbClr val="000000"/>
                </a:solidFill>
                <a:latin typeface="Arial"/>
                <a:ea typeface="DejaVu Sans"/>
              </a:rPr>
              <a:t> un cassandra moduļiem.</a:t>
            </a:r>
            <a:endParaRPr b="0" lang="lv-LV" sz="1800" spc="-1" strike="noStrike">
              <a:latin typeface="Arial"/>
            </a:endParaRPr>
          </a:p>
          <a:p>
            <a:pPr>
              <a:lnSpc>
                <a:spcPct val="100000"/>
              </a:lnSpc>
              <a:buNone/>
            </a:pPr>
            <a:endParaRPr b="0" lang="lv-LV" sz="1800" spc="-1" strike="noStrike">
              <a:latin typeface="Arial"/>
            </a:endParaRPr>
          </a:p>
          <a:p>
            <a:pPr marL="285840" indent="-285840">
              <a:lnSpc>
                <a:spcPct val="100000"/>
              </a:lnSpc>
              <a:buClr>
                <a:srgbClr val="000000"/>
              </a:buClr>
              <a:buFont typeface="Arial"/>
              <a:buChar char="•"/>
            </a:pPr>
            <a:r>
              <a:rPr b="0" i="1" lang="lv-LV" sz="1800" spc="-1" strike="noStrike">
                <a:solidFill>
                  <a:srgbClr val="000000"/>
                </a:solidFill>
                <a:latin typeface="Arial"/>
                <a:ea typeface="DejaVu Sans"/>
              </a:rPr>
              <a:t>assets</a:t>
            </a:r>
            <a:r>
              <a:rPr b="0" lang="lv-LV" sz="1800" spc="-1" strike="noStrike">
                <a:solidFill>
                  <a:srgbClr val="000000"/>
                </a:solidFill>
                <a:latin typeface="Arial"/>
                <a:ea typeface="DejaVu Sans"/>
              </a:rPr>
              <a:t> direktorijā tiek glabāts viss pārējais, kas nepieciešams terraform, piemēram template, ssh atslēgas un skripti</a:t>
            </a:r>
            <a:endParaRPr b="0" lang="lv-LV" sz="1800" spc="-1" strike="noStrike">
              <a:latin typeface="Arial"/>
            </a:endParaRPr>
          </a:p>
          <a:p>
            <a:pPr>
              <a:lnSpc>
                <a:spcPct val="100000"/>
              </a:lnSpc>
              <a:buNone/>
            </a:pP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0" y="272880"/>
            <a:ext cx="12191400" cy="1143720"/>
          </a:xfrm>
          <a:prstGeom prst="rect">
            <a:avLst/>
          </a:prstGeom>
          <a:noFill/>
          <a:ln w="0">
            <a:noFill/>
          </a:ln>
        </p:spPr>
        <p:txBody>
          <a:bodyPr lIns="0" rIns="0" tIns="0" bIns="0" anchor="ctr">
            <a:noAutofit/>
          </a:bodyPr>
          <a:p>
            <a:pPr algn="ctr">
              <a:lnSpc>
                <a:spcPct val="100000"/>
              </a:lnSpc>
              <a:buNone/>
            </a:pPr>
            <a:r>
              <a:rPr b="0" lang="lv-LV" sz="4400" spc="-1" strike="noStrike">
                <a:solidFill>
                  <a:srgbClr val="000000"/>
                </a:solidFill>
                <a:latin typeface="Arial"/>
              </a:rPr>
              <a:t>Terraform palaišana</a:t>
            </a:r>
            <a:endParaRPr b="0" lang="lv-LV" sz="4400" spc="-1" strike="noStrike">
              <a:latin typeface="Arial"/>
            </a:endParaRPr>
          </a:p>
        </p:txBody>
      </p:sp>
      <p:sp>
        <p:nvSpPr>
          <p:cNvPr id="317" name="Taisnstūris 280"/>
          <p:cNvSpPr/>
          <p:nvPr/>
        </p:nvSpPr>
        <p:spPr>
          <a:xfrm>
            <a:off x="720000" y="1620000"/>
            <a:ext cx="5038920" cy="233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solidFill>
                  <a:srgbClr val="000000"/>
                </a:solidFill>
                <a:latin typeface="Arial"/>
                <a:ea typeface="DejaVu Sans"/>
              </a:rPr>
              <a:t>Lai palaistu Terraform nepieciešams atvērt </a:t>
            </a:r>
            <a:r>
              <a:rPr b="0" lang="lv-LV" sz="1400" spc="-1" strike="noStrike">
                <a:solidFill>
                  <a:srgbClr val="000000"/>
                </a:solidFill>
                <a:latin typeface="Consolas"/>
                <a:ea typeface="DejaVu Sans"/>
              </a:rPr>
              <a:t>root </a:t>
            </a:r>
            <a:r>
              <a:rPr b="0" lang="lv-LV" sz="1800" spc="-1" strike="noStrike">
                <a:solidFill>
                  <a:srgbClr val="000000"/>
                </a:solidFill>
                <a:latin typeface="Arial"/>
                <a:ea typeface="DejaVu Sans"/>
              </a:rPr>
              <a:t>direktorijā esošo </a:t>
            </a:r>
            <a:r>
              <a:rPr b="0" lang="lv-LV" sz="1400" spc="-1" strike="noStrike">
                <a:solidFill>
                  <a:srgbClr val="000000"/>
                </a:solidFill>
                <a:latin typeface="Consolas"/>
                <a:ea typeface="DejaVu Sans"/>
              </a:rPr>
              <a:t>terraform.tfvars </a:t>
            </a:r>
            <a:r>
              <a:rPr b="0" lang="lv-LV" sz="1800" spc="-1" strike="noStrike">
                <a:solidFill>
                  <a:srgbClr val="000000"/>
                </a:solidFill>
                <a:latin typeface="Arial"/>
                <a:ea typeface="DejaVu Sans"/>
              </a:rPr>
              <a:t>un nomainīt </a:t>
            </a:r>
            <a:endParaRPr b="0" lang="lv-LV" sz="18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Consolas"/>
                <a:ea typeface="DejaVu Sans"/>
              </a:rPr>
              <a:t>aws-private-key-location</a:t>
            </a:r>
            <a:r>
              <a:rPr b="0" lang="lv-LV" sz="1800" spc="-1" strike="noStrike">
                <a:solidFill>
                  <a:srgbClr val="000000"/>
                </a:solidFill>
                <a:latin typeface="Arial"/>
                <a:ea typeface="DejaVu Sans"/>
              </a:rPr>
              <a:t> uz ceļu kur atrodās jūsu aws privātā atslēgu un</a:t>
            </a:r>
            <a:endParaRPr b="0" lang="lv-LV" sz="18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Consolas"/>
                <a:ea typeface="DejaVu Sans"/>
              </a:rPr>
              <a:t>aws-access-key-name</a:t>
            </a:r>
            <a:r>
              <a:rPr b="0" lang="lv-LV" sz="1800" spc="-1" strike="noStrike">
                <a:solidFill>
                  <a:srgbClr val="000000"/>
                </a:solidFill>
                <a:latin typeface="Arial"/>
                <a:ea typeface="DejaVu Sans"/>
              </a:rPr>
              <a:t> uz jūsu aws ģenerētā key-pair nosaukumu</a:t>
            </a:r>
            <a:endParaRPr b="0" lang="lv-LV" sz="1800" spc="-1" strike="noStrike">
              <a:latin typeface="Arial"/>
            </a:endParaRPr>
          </a:p>
        </p:txBody>
      </p:sp>
      <p:sp>
        <p:nvSpPr>
          <p:cNvPr id="318" name="Taisnstūris 281"/>
          <p:cNvSpPr/>
          <p:nvPr/>
        </p:nvSpPr>
        <p:spPr>
          <a:xfrm>
            <a:off x="360720" y="3600000"/>
            <a:ext cx="5938920" cy="323964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Papildus arī nepieciešams ģenerēt ssh atslēgas ansible master (privāto) un ansible host (publisko), kā arī ssh ielādēšanas skriptu</a:t>
            </a:r>
            <a:endParaRPr b="0" lang="lv-LV" sz="1800" spc="-1" strike="noStrike">
              <a:latin typeface="Arial"/>
            </a:endParaRPr>
          </a:p>
          <a:p>
            <a:pPr>
              <a:lnSpc>
                <a:spcPct val="100000"/>
              </a:lnSpc>
              <a:buNone/>
            </a:pP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Esot projekta root direktorijā to var izdarīt ar powershell komandām:</a:t>
            </a:r>
            <a:endParaRPr b="0" lang="lv-LV" sz="1800" spc="-1" strike="noStrike">
              <a:latin typeface="Arial"/>
            </a:endParaRPr>
          </a:p>
          <a:p>
            <a:pPr marL="457200">
              <a:lnSpc>
                <a:spcPct val="100000"/>
              </a:lnSpc>
              <a:buNone/>
            </a:pPr>
            <a:r>
              <a:rPr b="0" lang="lv-LV" sz="1400" spc="-1" strike="noStrike">
                <a:solidFill>
                  <a:srgbClr val="000000"/>
                </a:solidFill>
                <a:latin typeface="Consolas"/>
                <a:ea typeface="DejaVu Sans"/>
              </a:rPr>
              <a:t>mkdir .\terraform\assets\secrets | cd</a:t>
            </a:r>
            <a:endParaRPr b="0" lang="lv-LV" sz="1400" spc="-1" strike="noStrike">
              <a:latin typeface="Arial"/>
            </a:endParaRPr>
          </a:p>
          <a:p>
            <a:pPr marL="457200">
              <a:lnSpc>
                <a:spcPct val="100000"/>
              </a:lnSpc>
              <a:buNone/>
            </a:pPr>
            <a:r>
              <a:rPr b="0" lang="lv-LV" sz="1400" spc="-1" strike="noStrike">
                <a:solidFill>
                  <a:srgbClr val="000000"/>
                </a:solidFill>
                <a:latin typeface="Consolas"/>
                <a:ea typeface="DejaVu Sans"/>
              </a:rPr>
              <a:t>ssh-keygen -t rsa -N -q -f secret-key.pem -N '""'</a:t>
            </a:r>
            <a:endParaRPr b="0" lang="lv-LV" sz="1400" spc="-1" strike="noStrike">
              <a:latin typeface="Arial"/>
            </a:endParaRPr>
          </a:p>
          <a:p>
            <a:pPr marL="457200">
              <a:lnSpc>
                <a:spcPct val="100000"/>
              </a:lnSpc>
              <a:buNone/>
            </a:pPr>
            <a:r>
              <a:rPr b="0" lang="lv-LV" sz="1400" spc="-1" strike="noStrike">
                <a:solidFill>
                  <a:srgbClr val="000000"/>
                </a:solidFill>
                <a:latin typeface="Consolas"/>
                <a:ea typeface="DejaVu Sans"/>
              </a:rPr>
              <a:t>ren .\secret-key.pem.pub public-key.pub</a:t>
            </a:r>
            <a:endParaRPr b="0" lang="lv-LV" sz="1400" spc="-1" strike="noStrike">
              <a:latin typeface="Arial"/>
            </a:endParaRPr>
          </a:p>
          <a:p>
            <a:pPr marL="457200">
              <a:lnSpc>
                <a:spcPct val="100000"/>
              </a:lnSpc>
              <a:buNone/>
            </a:pPr>
            <a:r>
              <a:rPr b="0" lang="lv-LV" sz="1400" spc="-1" strike="noStrike">
                <a:solidFill>
                  <a:srgbClr val="000000"/>
                </a:solidFill>
                <a:latin typeface="Consolas"/>
                <a:ea typeface="DejaVu Sans"/>
              </a:rPr>
              <a:t>echo "#!/bin/bash" &gt;&gt; install-ssh_key.sh ; echo "echo '$(cat public-key.pub)' &gt;&gt; /home/ubuntu/.ssh/authorized_keys" &gt;&gt; install-ssh_key.sh</a:t>
            </a:r>
            <a:endParaRPr b="0" lang="lv-LV" sz="1400" spc="-1" strike="noStrike">
              <a:latin typeface="Arial"/>
            </a:endParaRPr>
          </a:p>
        </p:txBody>
      </p:sp>
      <p:pic>
        <p:nvPicPr>
          <p:cNvPr id="319" name="" descr=""/>
          <p:cNvPicPr/>
          <p:nvPr/>
        </p:nvPicPr>
        <p:blipFill>
          <a:blip r:embed="rId1"/>
          <a:stretch/>
        </p:blipFill>
        <p:spPr>
          <a:xfrm>
            <a:off x="6266520" y="1620000"/>
            <a:ext cx="5613120" cy="2159640"/>
          </a:xfrm>
          <a:prstGeom prst="rect">
            <a:avLst/>
          </a:prstGeom>
          <a:ln w="0">
            <a:noFill/>
          </a:ln>
        </p:spPr>
      </p:pic>
      <p:pic>
        <p:nvPicPr>
          <p:cNvPr id="320" name="" descr=""/>
          <p:cNvPicPr/>
          <p:nvPr/>
        </p:nvPicPr>
        <p:blipFill>
          <a:blip r:embed="rId2"/>
          <a:stretch/>
        </p:blipFill>
        <p:spPr>
          <a:xfrm>
            <a:off x="6660000" y="4431240"/>
            <a:ext cx="2637720" cy="2228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0" y="272880"/>
            <a:ext cx="12191400" cy="1143720"/>
          </a:xfrm>
          <a:prstGeom prst="rect">
            <a:avLst/>
          </a:prstGeom>
          <a:noFill/>
          <a:ln w="0">
            <a:noFill/>
          </a:ln>
        </p:spPr>
        <p:txBody>
          <a:bodyPr lIns="0" rIns="0" tIns="0" bIns="0" anchor="ctr">
            <a:noAutofit/>
          </a:bodyPr>
          <a:p>
            <a:pPr algn="ctr">
              <a:lnSpc>
                <a:spcPct val="100000"/>
              </a:lnSpc>
              <a:buNone/>
            </a:pPr>
            <a:r>
              <a:rPr b="0" lang="lv-LV" sz="4400" spc="-1" strike="noStrike">
                <a:solidFill>
                  <a:srgbClr val="000000"/>
                </a:solidFill>
                <a:latin typeface="Arial"/>
              </a:rPr>
              <a:t>Ansible uzstādīšana caur Terraform</a:t>
            </a:r>
            <a:br/>
            <a:r>
              <a:rPr b="0" lang="lv-LV" sz="2600" spc="-1" strike="noStrike">
                <a:solidFill>
                  <a:srgbClr val="000000"/>
                </a:solidFill>
                <a:latin typeface="Arial"/>
              </a:rPr>
              <a:t>(ansible hosts ģenerēšana)</a:t>
            </a:r>
            <a:endParaRPr b="0" lang="lv-LV" sz="2600" spc="-1" strike="noStrike">
              <a:latin typeface="Arial"/>
            </a:endParaRPr>
          </a:p>
        </p:txBody>
      </p:sp>
      <p:pic>
        <p:nvPicPr>
          <p:cNvPr id="322" name="Attēls 284" descr=""/>
          <p:cNvPicPr/>
          <p:nvPr/>
        </p:nvPicPr>
        <p:blipFill>
          <a:blip r:embed="rId1"/>
          <a:stretch/>
        </p:blipFill>
        <p:spPr>
          <a:xfrm>
            <a:off x="8972280" y="1348560"/>
            <a:ext cx="2518920" cy="2079720"/>
          </a:xfrm>
          <a:prstGeom prst="rect">
            <a:avLst/>
          </a:prstGeom>
          <a:ln w="0">
            <a:noFill/>
          </a:ln>
        </p:spPr>
      </p:pic>
      <p:sp>
        <p:nvSpPr>
          <p:cNvPr id="323" name="Taisnstūris 286"/>
          <p:cNvSpPr/>
          <p:nvPr/>
        </p:nvSpPr>
        <p:spPr>
          <a:xfrm>
            <a:off x="700200" y="3600000"/>
            <a:ext cx="5166000" cy="162504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Iekš Terraform moduļa definējam lokālā faila resursu kurā tiek norādīts lai izvada privātās ip adreses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Privātās ip adreses tiek padotas uz </a:t>
            </a:r>
            <a:r>
              <a:rPr b="0" lang="lv-LV" sz="1400" spc="-1" strike="noStrike">
                <a:solidFill>
                  <a:srgbClr val="000000"/>
                </a:solidFill>
                <a:latin typeface="Consolas"/>
                <a:ea typeface="DejaVu Sans"/>
              </a:rPr>
              <a:t>hosts.tpl </a:t>
            </a:r>
            <a:r>
              <a:rPr b="0" lang="lv-LV" sz="1800" spc="-1" strike="noStrike">
                <a:solidFill>
                  <a:srgbClr val="000000"/>
                </a:solidFill>
                <a:latin typeface="Arial"/>
                <a:ea typeface="DejaVu Sans"/>
              </a:rPr>
              <a:t>un pēc tā satura tiek izveidots fails – </a:t>
            </a:r>
            <a:r>
              <a:rPr b="0" lang="lv-LV" sz="1400" spc="-1" strike="noStrike">
                <a:solidFill>
                  <a:srgbClr val="000000"/>
                </a:solidFill>
                <a:latin typeface="Consolas"/>
                <a:ea typeface="DejaVu Sans"/>
              </a:rPr>
              <a:t>hosts.cfg</a:t>
            </a:r>
            <a:endParaRPr b="0" lang="lv-LV" sz="1400" spc="-1" strike="noStrike">
              <a:latin typeface="Arial"/>
            </a:endParaRPr>
          </a:p>
        </p:txBody>
      </p:sp>
      <p:sp>
        <p:nvSpPr>
          <p:cNvPr id="324" name="Taisnstūris 287"/>
          <p:cNvSpPr/>
          <p:nvPr/>
        </p:nvSpPr>
        <p:spPr>
          <a:xfrm>
            <a:off x="180000" y="5725800"/>
            <a:ext cx="5578920" cy="93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solidFill>
                  <a:srgbClr val="000000"/>
                </a:solidFill>
                <a:latin typeface="Arial"/>
                <a:ea typeface="DejaVu Sans"/>
              </a:rPr>
              <a:t>* Iespējams arī ģenerēt </a:t>
            </a:r>
            <a:r>
              <a:rPr b="0" i="1" lang="lv-LV" sz="1800" spc="-1" strike="noStrike">
                <a:solidFill>
                  <a:srgbClr val="000000"/>
                </a:solidFill>
                <a:latin typeface="Arial"/>
                <a:ea typeface="DejaVu Sans"/>
              </a:rPr>
              <a:t>template</a:t>
            </a:r>
            <a:r>
              <a:rPr b="0" lang="lv-LV" sz="1800" spc="-1" strike="noStrike">
                <a:solidFill>
                  <a:srgbClr val="000000"/>
                </a:solidFill>
                <a:latin typeface="Arial"/>
                <a:ea typeface="DejaVu Sans"/>
              </a:rPr>
              <a:t>, lai tiek aizsūtītas visas moduļu instanču adreses izmantojot “for loop”, automatizētai </a:t>
            </a:r>
            <a:r>
              <a:rPr b="0" i="1" lang="lv-LV" sz="1800" spc="-1" strike="noStrike">
                <a:solidFill>
                  <a:srgbClr val="000000"/>
                </a:solidFill>
                <a:latin typeface="Arial"/>
                <a:ea typeface="DejaVu Sans"/>
              </a:rPr>
              <a:t>inventory</a:t>
            </a:r>
            <a:r>
              <a:rPr b="0" lang="lv-LV" sz="1800" spc="-1" strike="noStrike">
                <a:solidFill>
                  <a:srgbClr val="000000"/>
                </a:solidFill>
                <a:latin typeface="Arial"/>
                <a:ea typeface="DejaVu Sans"/>
              </a:rPr>
              <a:t> izveidei</a:t>
            </a:r>
            <a:endParaRPr b="0" lang="lv-LV" sz="1800" spc="-1" strike="noStrike">
              <a:latin typeface="Arial"/>
            </a:endParaRPr>
          </a:p>
        </p:txBody>
      </p:sp>
      <p:pic>
        <p:nvPicPr>
          <p:cNvPr id="325" name="" descr=""/>
          <p:cNvPicPr/>
          <p:nvPr/>
        </p:nvPicPr>
        <p:blipFill>
          <a:blip r:embed="rId2"/>
          <a:stretch/>
        </p:blipFill>
        <p:spPr>
          <a:xfrm>
            <a:off x="2220840" y="1416960"/>
            <a:ext cx="6238800" cy="2056680"/>
          </a:xfrm>
          <a:prstGeom prst="rect">
            <a:avLst/>
          </a:prstGeom>
          <a:ln w="0">
            <a:noFill/>
          </a:ln>
        </p:spPr>
      </p:pic>
      <p:pic>
        <p:nvPicPr>
          <p:cNvPr id="326" name="" descr=""/>
          <p:cNvPicPr/>
          <p:nvPr/>
        </p:nvPicPr>
        <p:blipFill>
          <a:blip r:embed="rId3"/>
          <a:stretch/>
        </p:blipFill>
        <p:spPr>
          <a:xfrm>
            <a:off x="6300000" y="3352320"/>
            <a:ext cx="4159080" cy="3294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0" y="272880"/>
            <a:ext cx="12191400" cy="11437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Ansible uzstādīšana caur Terraform </a:t>
            </a:r>
            <a:br/>
            <a:r>
              <a:rPr b="0" lang="lv-LV" sz="2600" spc="-1" strike="noStrike">
                <a:solidFill>
                  <a:srgbClr val="000000"/>
                </a:solidFill>
                <a:latin typeface="Arial"/>
              </a:rPr>
              <a:t>(ansible master konfigurēšana)</a:t>
            </a:r>
            <a:endParaRPr b="0" lang="lv-LV" sz="2600" spc="-1" strike="noStrike">
              <a:latin typeface="Arial"/>
            </a:endParaRPr>
          </a:p>
        </p:txBody>
      </p:sp>
      <p:sp>
        <p:nvSpPr>
          <p:cNvPr id="328" name="Taisnstūris 291"/>
          <p:cNvSpPr/>
          <p:nvPr/>
        </p:nvSpPr>
        <p:spPr>
          <a:xfrm>
            <a:off x="4680000" y="1620000"/>
            <a:ext cx="3598920" cy="1369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solidFill>
                  <a:srgbClr val="000000"/>
                </a:solidFill>
                <a:latin typeface="Arial"/>
                <a:ea typeface="DejaVu Sans"/>
              </a:rPr>
              <a:t>Provisioner File caur ssh nosūta privāto atslēgu uz ansible master, node pārvaldīšanai un ģenerēto ansible inventory – </a:t>
            </a:r>
            <a:r>
              <a:rPr b="0" lang="lv-LV" sz="1400" spc="-1" strike="noStrike">
                <a:solidFill>
                  <a:srgbClr val="000000"/>
                </a:solidFill>
                <a:latin typeface="Consolas"/>
                <a:ea typeface="DejaVu Sans"/>
              </a:rPr>
              <a:t>hosts.cfg</a:t>
            </a:r>
            <a:endParaRPr b="0" lang="lv-LV" sz="1400" spc="-1" strike="noStrike">
              <a:latin typeface="Arial"/>
            </a:endParaRPr>
          </a:p>
        </p:txBody>
      </p:sp>
      <p:sp>
        <p:nvSpPr>
          <p:cNvPr id="329" name="Taisnstūris 292"/>
          <p:cNvSpPr/>
          <p:nvPr/>
        </p:nvSpPr>
        <p:spPr>
          <a:xfrm>
            <a:off x="492480" y="3737160"/>
            <a:ext cx="3976560" cy="213696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Uz Ansible Master tiek uzstādītas pareizās tiesības privātajai ssh atslēgai, uzstādīts ansible, pareizi instalēts sagavaotais inventory fails.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Tad tiek klonēts repozitorijs un startēti sagatavotie playbooki</a:t>
            </a:r>
            <a:endParaRPr b="0" lang="lv-LV" sz="1800" spc="-1" strike="noStrike">
              <a:latin typeface="Arial"/>
            </a:endParaRPr>
          </a:p>
        </p:txBody>
      </p:sp>
      <p:pic>
        <p:nvPicPr>
          <p:cNvPr id="330" name="Grafika 2" descr="Badge 1 with solid fill"/>
          <p:cNvPicPr/>
          <p:nvPr/>
        </p:nvPicPr>
        <p:blipFill>
          <a:blip r:embed="rId1"/>
          <a:stretch/>
        </p:blipFill>
        <p:spPr>
          <a:xfrm>
            <a:off x="4019760" y="1883160"/>
            <a:ext cx="659520" cy="659520"/>
          </a:xfrm>
          <a:prstGeom prst="rect">
            <a:avLst/>
          </a:prstGeom>
          <a:ln w="0">
            <a:noFill/>
          </a:ln>
        </p:spPr>
      </p:pic>
      <p:pic>
        <p:nvPicPr>
          <p:cNvPr id="331" name="Grafika 4" descr="Badge with solid fill"/>
          <p:cNvPicPr/>
          <p:nvPr/>
        </p:nvPicPr>
        <p:blipFill>
          <a:blip r:embed="rId2"/>
          <a:stretch/>
        </p:blipFill>
        <p:spPr>
          <a:xfrm>
            <a:off x="-49680" y="4476960"/>
            <a:ext cx="657720" cy="657720"/>
          </a:xfrm>
          <a:prstGeom prst="rect">
            <a:avLst/>
          </a:prstGeom>
          <a:ln w="0">
            <a:noFill/>
          </a:ln>
        </p:spPr>
      </p:pic>
      <p:pic>
        <p:nvPicPr>
          <p:cNvPr id="332" name="" descr=""/>
          <p:cNvPicPr/>
          <p:nvPr/>
        </p:nvPicPr>
        <p:blipFill>
          <a:blip r:embed="rId3"/>
          <a:stretch/>
        </p:blipFill>
        <p:spPr>
          <a:xfrm>
            <a:off x="4547880" y="3611880"/>
            <a:ext cx="7151760" cy="3047760"/>
          </a:xfrm>
          <a:prstGeom prst="rect">
            <a:avLst/>
          </a:prstGeom>
          <a:ln w="0">
            <a:noFill/>
          </a:ln>
        </p:spPr>
      </p:pic>
      <p:pic>
        <p:nvPicPr>
          <p:cNvPr id="333" name="Attēls 290" descr=""/>
          <p:cNvPicPr/>
          <p:nvPr/>
        </p:nvPicPr>
        <p:blipFill>
          <a:blip r:embed="rId4"/>
          <a:stretch/>
        </p:blipFill>
        <p:spPr>
          <a:xfrm>
            <a:off x="8556480" y="1080000"/>
            <a:ext cx="3142440" cy="3428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0" y="272880"/>
            <a:ext cx="12191400" cy="11437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Ansible uzstādīšana caur Terraform </a:t>
            </a:r>
            <a:br/>
            <a:r>
              <a:rPr b="0" lang="lv-LV" sz="2600" spc="-1" strike="noStrike">
                <a:solidFill>
                  <a:srgbClr val="000000"/>
                </a:solidFill>
                <a:latin typeface="Arial"/>
              </a:rPr>
              <a:t>(ansible master konfigurēšana)</a:t>
            </a:r>
            <a:endParaRPr b="0" lang="lv-LV" sz="2600" spc="-1" strike="noStrike">
              <a:latin typeface="Arial"/>
            </a:endParaRPr>
          </a:p>
        </p:txBody>
      </p:sp>
      <p:sp>
        <p:nvSpPr>
          <p:cNvPr id="335" name="Taisnstūris 2"/>
          <p:cNvSpPr/>
          <p:nvPr/>
        </p:nvSpPr>
        <p:spPr>
          <a:xfrm>
            <a:off x="4680000" y="1620000"/>
            <a:ext cx="3598920" cy="1369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solidFill>
                  <a:srgbClr val="000000"/>
                </a:solidFill>
                <a:latin typeface="Arial"/>
                <a:ea typeface="DejaVu Sans"/>
              </a:rPr>
              <a:t>Provisioner File caur ssh nosūta privāto atslēgu uz ansible master, node pārvaldīšanai un ģenerēto ansible inventory – </a:t>
            </a:r>
            <a:r>
              <a:rPr b="0" lang="lv-LV" sz="1400" spc="-1" strike="noStrike">
                <a:solidFill>
                  <a:srgbClr val="000000"/>
                </a:solidFill>
                <a:latin typeface="Consolas"/>
                <a:ea typeface="DejaVu Sans"/>
              </a:rPr>
              <a:t>hosts.cfg</a:t>
            </a:r>
            <a:endParaRPr b="0" lang="lv-LV" sz="1400" spc="-1" strike="noStrike">
              <a:latin typeface="Arial"/>
            </a:endParaRPr>
          </a:p>
        </p:txBody>
      </p:sp>
      <p:sp>
        <p:nvSpPr>
          <p:cNvPr id="336" name="Taisnstūris 3"/>
          <p:cNvSpPr/>
          <p:nvPr/>
        </p:nvSpPr>
        <p:spPr>
          <a:xfrm>
            <a:off x="492480" y="3737160"/>
            <a:ext cx="3976560" cy="213696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Uz Ansible Master tiek uzstādītas pareizās tiesības privātajai ssh atslēgai, uzstādīts ansible, pareizi instalēts sagavaotais inventory fails.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Tad tiek klonēts repozitorijs un startēti sagatavotie playbooki</a:t>
            </a:r>
            <a:endParaRPr b="0" lang="lv-LV" sz="1800" spc="-1" strike="noStrike">
              <a:latin typeface="Arial"/>
            </a:endParaRPr>
          </a:p>
        </p:txBody>
      </p:sp>
      <p:pic>
        <p:nvPicPr>
          <p:cNvPr id="337" name="Grafika 1" descr="Badge 1 with solid fill"/>
          <p:cNvPicPr/>
          <p:nvPr/>
        </p:nvPicPr>
        <p:blipFill>
          <a:blip r:embed="rId1"/>
          <a:stretch/>
        </p:blipFill>
        <p:spPr>
          <a:xfrm>
            <a:off x="4019760" y="1883160"/>
            <a:ext cx="659520" cy="659520"/>
          </a:xfrm>
          <a:prstGeom prst="rect">
            <a:avLst/>
          </a:prstGeom>
          <a:ln w="0">
            <a:noFill/>
          </a:ln>
        </p:spPr>
      </p:pic>
      <p:pic>
        <p:nvPicPr>
          <p:cNvPr id="338" name="Grafika 3" descr="Badge with solid fill"/>
          <p:cNvPicPr/>
          <p:nvPr/>
        </p:nvPicPr>
        <p:blipFill>
          <a:blip r:embed="rId2"/>
          <a:stretch/>
        </p:blipFill>
        <p:spPr>
          <a:xfrm>
            <a:off x="-49680" y="4476960"/>
            <a:ext cx="657720" cy="657720"/>
          </a:xfrm>
          <a:prstGeom prst="rect">
            <a:avLst/>
          </a:prstGeom>
          <a:ln w="0">
            <a:noFill/>
          </a:ln>
        </p:spPr>
      </p:pic>
      <p:pic>
        <p:nvPicPr>
          <p:cNvPr id="339" name="" descr=""/>
          <p:cNvPicPr/>
          <p:nvPr/>
        </p:nvPicPr>
        <p:blipFill>
          <a:blip r:embed="rId3"/>
          <a:stretch/>
        </p:blipFill>
        <p:spPr>
          <a:xfrm>
            <a:off x="4547880" y="3611880"/>
            <a:ext cx="7151760" cy="3047760"/>
          </a:xfrm>
          <a:prstGeom prst="rect">
            <a:avLst/>
          </a:prstGeom>
          <a:ln w="0">
            <a:noFill/>
          </a:ln>
        </p:spPr>
      </p:pic>
      <p:pic>
        <p:nvPicPr>
          <p:cNvPr id="340" name="Attēls 1" descr=""/>
          <p:cNvPicPr/>
          <p:nvPr/>
        </p:nvPicPr>
        <p:blipFill>
          <a:blip r:embed="rId4"/>
          <a:stretch/>
        </p:blipFill>
        <p:spPr>
          <a:xfrm>
            <a:off x="8556480" y="1080000"/>
            <a:ext cx="3142440" cy="3428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0" y="272880"/>
            <a:ext cx="12191400" cy="11437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Ansible uzstādīšana caur Terraform </a:t>
            </a:r>
            <a:br/>
            <a:r>
              <a:rPr b="0" lang="lv-LV" sz="2600" spc="-1" strike="noStrike">
                <a:solidFill>
                  <a:srgbClr val="000000"/>
                </a:solidFill>
                <a:latin typeface="Arial"/>
              </a:rPr>
              <a:t>(ansible host konfigurēšana)</a:t>
            </a:r>
            <a:endParaRPr b="0" lang="lv-LV" sz="2600" spc="-1" strike="noStrike">
              <a:latin typeface="Arial"/>
            </a:endParaRPr>
          </a:p>
        </p:txBody>
      </p:sp>
      <p:sp>
        <p:nvSpPr>
          <p:cNvPr id="342" name="Taisnstūris 295"/>
          <p:cNvSpPr/>
          <p:nvPr/>
        </p:nvSpPr>
        <p:spPr>
          <a:xfrm>
            <a:off x="515880" y="2125800"/>
            <a:ext cx="3089160" cy="136908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Izmantojot user-data komandu tiek palaists sagatavots skripts kas uzkopē publisko atslēgu pie authorized keys.</a:t>
            </a:r>
            <a:endParaRPr b="0" lang="lv-LV" sz="1800" spc="-1" strike="noStrike">
              <a:latin typeface="Arial"/>
            </a:endParaRPr>
          </a:p>
        </p:txBody>
      </p:sp>
      <p:pic>
        <p:nvPicPr>
          <p:cNvPr id="343" name="" descr=""/>
          <p:cNvPicPr/>
          <p:nvPr/>
        </p:nvPicPr>
        <p:blipFill>
          <a:blip r:embed="rId1"/>
          <a:stretch/>
        </p:blipFill>
        <p:spPr>
          <a:xfrm>
            <a:off x="4140000" y="1980000"/>
            <a:ext cx="7035840" cy="3059640"/>
          </a:xfrm>
          <a:prstGeom prst="rect">
            <a:avLst/>
          </a:prstGeom>
          <a:ln w="0">
            <a:noFill/>
          </a:ln>
        </p:spPr>
      </p:pic>
      <p:sp>
        <p:nvSpPr>
          <p:cNvPr id="344" name=""/>
          <p:cNvSpPr/>
          <p:nvPr/>
        </p:nvSpPr>
        <p:spPr>
          <a:xfrm>
            <a:off x="0" y="6120000"/>
            <a:ext cx="77396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Šajā scenārijā remote-exec un file provideris nav pieļaujams, kā ansible master, jo instances atrodās privātā tīklā un tām pa tiešo nevar pieslēgties</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0" y="36360"/>
            <a:ext cx="12191400" cy="16171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Instanču uzstādīšana un konfigurēšana caur Ansible</a:t>
            </a:r>
            <a:br/>
            <a:r>
              <a:rPr b="0" lang="lv-LV" sz="2600" spc="-1" strike="noStrike">
                <a:solidFill>
                  <a:srgbClr val="000000"/>
                </a:solidFill>
                <a:latin typeface="Arial"/>
              </a:rPr>
              <a:t>(ansible master Apache2 un php uzstādīšana)</a:t>
            </a:r>
            <a:endParaRPr b="0" lang="lv-LV" sz="2600" spc="-1" strike="noStrike">
              <a:latin typeface="Arial"/>
            </a:endParaRPr>
          </a:p>
        </p:txBody>
      </p:sp>
      <p:pic>
        <p:nvPicPr>
          <p:cNvPr id="346" name="Attēls 297" descr=""/>
          <p:cNvPicPr/>
          <p:nvPr/>
        </p:nvPicPr>
        <p:blipFill>
          <a:blip r:embed="rId1"/>
          <a:stretch/>
        </p:blipFill>
        <p:spPr>
          <a:xfrm>
            <a:off x="7076880" y="1654200"/>
            <a:ext cx="4394520" cy="4802040"/>
          </a:xfrm>
          <a:prstGeom prst="rect">
            <a:avLst/>
          </a:prstGeom>
          <a:ln w="0">
            <a:noFill/>
          </a:ln>
        </p:spPr>
      </p:pic>
      <p:sp>
        <p:nvSpPr>
          <p:cNvPr id="347" name="Taisnstūris 298"/>
          <p:cNvSpPr/>
          <p:nvPr/>
        </p:nvSpPr>
        <p:spPr>
          <a:xfrm>
            <a:off x="720000" y="1654200"/>
            <a:ext cx="6223320" cy="89892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Norādīts hosts – localhost, lai izpildītos uz ansible master</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Uzstāda apache2 un php uz master node</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024200" y="585360"/>
            <a:ext cx="9717840" cy="1497600"/>
          </a:xfrm>
          <a:prstGeom prst="rect">
            <a:avLst/>
          </a:prstGeom>
          <a:noFill/>
          <a:ln w="0">
            <a:noFill/>
          </a:ln>
        </p:spPr>
        <p:txBody>
          <a:bodyPr lIns="90000" rIns="90000" tIns="45000" bIns="45000" anchor="ctr">
            <a:noAutofit/>
          </a:bodyPr>
          <a:p>
            <a:pPr>
              <a:lnSpc>
                <a:spcPct val="80000"/>
              </a:lnSpc>
              <a:buNone/>
            </a:pPr>
            <a:r>
              <a:rPr b="0" lang="lv-LV" sz="5000" spc="83" strike="noStrike" cap="all">
                <a:solidFill>
                  <a:srgbClr val="0d0d0d"/>
                </a:solidFill>
                <a:latin typeface="Tw Cen MT Condensed"/>
                <a:ea typeface="DejaVu Sans"/>
              </a:rPr>
              <a:t>Mērķis</a:t>
            </a:r>
            <a:endParaRPr b="0" lang="lv-LV" sz="5000" spc="-1" strike="noStrike">
              <a:latin typeface="Arial"/>
            </a:endParaRPr>
          </a:p>
        </p:txBody>
      </p:sp>
      <p:sp>
        <p:nvSpPr>
          <p:cNvPr id="288" name="PlaceHolder 2"/>
          <p:cNvSpPr>
            <a:spLocks noGrp="1"/>
          </p:cNvSpPr>
          <p:nvPr>
            <p:ph/>
          </p:nvPr>
        </p:nvSpPr>
        <p:spPr>
          <a:xfrm>
            <a:off x="1024200" y="2286000"/>
            <a:ext cx="9717840" cy="4021200"/>
          </a:xfrm>
          <a:prstGeom prst="rect">
            <a:avLst/>
          </a:prstGeom>
          <a:noFill/>
          <a:ln w="0">
            <a:noFill/>
          </a:ln>
        </p:spPr>
        <p:txBody>
          <a:bodyPr lIns="45720" rIns="45720" tIns="45000" bIns="45000" anchor="t">
            <a:normAutofit fontScale="99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Praktiski izmēģināt kursā apgūtos rīkus scenārijā, kāds tiešā veidā netika mācīts </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Veidojamais risinājums</a:t>
            </a:r>
            <a:endParaRPr b="0" lang="lv-LV" sz="22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Minimālā programma</a:t>
            </a:r>
            <a:endParaRPr b="0" lang="lv-LV" sz="20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600" spc="-1" strike="noStrike">
                <a:solidFill>
                  <a:srgbClr val="000000"/>
                </a:solidFill>
                <a:latin typeface="Tw Cen MT"/>
                <a:ea typeface="DejaVu Sans"/>
              </a:rPr>
              <a:t>Izveidot infrastruktūras risinājumu, kas uzstāda standartprogrammatūru, piestartē datu bāzi un ielādē tajā datus no kāda atvērto datu avota</a:t>
            </a:r>
            <a:endParaRPr b="0" lang="lv-LV" sz="16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Jauki ja būtu («could have» prioritāte)</a:t>
            </a:r>
            <a:endParaRPr b="0" lang="lv-LV" sz="20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600" spc="-1" strike="noStrike">
                <a:solidFill>
                  <a:srgbClr val="000000"/>
                </a:solidFill>
                <a:latin typeface="Tw Cen MT"/>
                <a:ea typeface="DejaVu Sans"/>
              </a:rPr>
              <a:t>Apakštīkls, nodalot publisko piekļuvi un privātā tīklā – datu bāzes nodes</a:t>
            </a:r>
            <a:endParaRPr b="0" lang="lv-LV" sz="16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600" spc="-1" strike="noStrike">
                <a:solidFill>
                  <a:srgbClr val="000000"/>
                </a:solidFill>
                <a:latin typeface="Tw Cen MT"/>
                <a:ea typeface="DejaVu Sans"/>
              </a:rPr>
              <a:t>Datu bāzes nodes apvienotas klāsterī un spēj izkliedēt datus ar Gossip protokolu</a:t>
            </a:r>
            <a:endParaRPr b="0" lang="lv-LV" sz="16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600" spc="-1" strike="noStrike">
                <a:solidFill>
                  <a:srgbClr val="000000"/>
                </a:solidFill>
                <a:latin typeface="Tw Cen MT"/>
                <a:ea typeface="DejaVu Sans"/>
              </a:rPr>
              <a:t>Iegūtie dati tiek atrādīti lietotājam, izmantojot web serveri</a:t>
            </a:r>
            <a:endParaRPr b="0" lang="lv-LV" sz="16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600" spc="-1" strike="noStrike">
                <a:solidFill>
                  <a:srgbClr val="000000"/>
                </a:solidFill>
                <a:latin typeface="Tw Cen MT"/>
                <a:ea typeface="DejaVu Sans"/>
              </a:rPr>
              <a:t>Piesaistīt AWS publiskās IP adreses, lai tās nemainās pēc serveru pārstartēšanas vai infrastruktūras pārbūves</a:t>
            </a:r>
            <a:endParaRPr b="0" lang="lv-LV" sz="16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600" spc="-1" strike="noStrike">
                <a:solidFill>
                  <a:srgbClr val="000000"/>
                </a:solidFill>
                <a:latin typeface="Tw Cen MT"/>
                <a:ea typeface="DejaVu Sans"/>
              </a:rPr>
              <a:t>Izmēģināt GitLab Runner / Github actions</a:t>
            </a:r>
            <a:endParaRPr b="0" lang="lv-LV"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0" y="50760"/>
            <a:ext cx="12191400" cy="15883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Instanču uzstādīšana un konfigurēšana caur Ansible</a:t>
            </a:r>
            <a:br/>
            <a:r>
              <a:rPr b="0" lang="lv-LV" sz="2400" spc="-1" strike="noStrike">
                <a:solidFill>
                  <a:srgbClr val="000000"/>
                </a:solidFill>
                <a:latin typeface="Arial"/>
              </a:rPr>
              <a:t>(ansible node Apache Cassandra uzstādīšana ar dependencies un java test)</a:t>
            </a:r>
            <a:endParaRPr b="0" lang="lv-LV" sz="2400" spc="-1" strike="noStrike">
              <a:latin typeface="Arial"/>
            </a:endParaRPr>
          </a:p>
        </p:txBody>
      </p:sp>
      <p:pic>
        <p:nvPicPr>
          <p:cNvPr id="349" name="Attēls 300" descr=""/>
          <p:cNvPicPr/>
          <p:nvPr/>
        </p:nvPicPr>
        <p:blipFill>
          <a:blip r:embed="rId1"/>
          <a:stretch/>
        </p:blipFill>
        <p:spPr>
          <a:xfrm>
            <a:off x="3419640" y="1980000"/>
            <a:ext cx="4104720" cy="3352680"/>
          </a:xfrm>
          <a:prstGeom prst="rect">
            <a:avLst/>
          </a:prstGeom>
          <a:ln w="0">
            <a:noFill/>
          </a:ln>
        </p:spPr>
      </p:pic>
      <p:pic>
        <p:nvPicPr>
          <p:cNvPr id="350" name="Attēls 301" descr=""/>
          <p:cNvPicPr/>
          <p:nvPr/>
        </p:nvPicPr>
        <p:blipFill>
          <a:blip r:embed="rId2"/>
          <a:stretch/>
        </p:blipFill>
        <p:spPr>
          <a:xfrm>
            <a:off x="7644600" y="1980000"/>
            <a:ext cx="4225320" cy="3352680"/>
          </a:xfrm>
          <a:prstGeom prst="rect">
            <a:avLst/>
          </a:prstGeom>
          <a:ln w="0">
            <a:noFill/>
          </a:ln>
        </p:spPr>
      </p:pic>
      <p:sp>
        <p:nvSpPr>
          <p:cNvPr id="351" name="Taisnstūris 302"/>
          <p:cNvSpPr/>
          <p:nvPr/>
        </p:nvSpPr>
        <p:spPr>
          <a:xfrm>
            <a:off x="720000" y="1980000"/>
            <a:ext cx="2698920" cy="264888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uzstāda nepieciešamās apt pakas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instalē php atslēgas priekš Cassandra repozitorija</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uzstāda Cassandru</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iestata env mainīgo </a:t>
            </a:r>
            <a:r>
              <a:rPr b="0" lang="lv-LV" sz="1400" spc="-1" strike="noStrike">
                <a:solidFill>
                  <a:srgbClr val="000000"/>
                </a:solidFill>
                <a:latin typeface="Consolas"/>
                <a:ea typeface="DejaVu Sans"/>
              </a:rPr>
              <a:t>JAVA_HOME </a:t>
            </a:r>
            <a:r>
              <a:rPr b="0" lang="lv-LV" sz="1800" spc="-1" strike="noStrike">
                <a:solidFill>
                  <a:srgbClr val="000000"/>
                </a:solidFill>
                <a:latin typeface="Arial"/>
                <a:ea typeface="DejaVu Sans"/>
              </a:rPr>
              <a:t>un to pārbauda</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0" y="50760"/>
            <a:ext cx="12191400" cy="15883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Instanču uzstādīšana un konfigurēšana caur Ansible</a:t>
            </a:r>
            <a:br/>
            <a:r>
              <a:rPr b="0" lang="lv-LV" sz="2400" spc="-1" strike="noStrike">
                <a:solidFill>
                  <a:srgbClr val="000000"/>
                </a:solidFill>
                <a:latin typeface="Arial"/>
              </a:rPr>
              <a:t>(ansible datu lejupielāde un imports iekš main node)</a:t>
            </a:r>
            <a:endParaRPr b="0" lang="lv-LV" sz="2400" spc="-1" strike="noStrike">
              <a:latin typeface="Arial"/>
            </a:endParaRPr>
          </a:p>
        </p:txBody>
      </p:sp>
      <p:pic>
        <p:nvPicPr>
          <p:cNvPr id="353" name="Attēls 304" descr=""/>
          <p:cNvPicPr/>
          <p:nvPr/>
        </p:nvPicPr>
        <p:blipFill>
          <a:blip r:embed="rId1"/>
          <a:stretch/>
        </p:blipFill>
        <p:spPr>
          <a:xfrm>
            <a:off x="4140000" y="1980000"/>
            <a:ext cx="7631280" cy="4336560"/>
          </a:xfrm>
          <a:prstGeom prst="rect">
            <a:avLst/>
          </a:prstGeom>
          <a:ln w="0">
            <a:noFill/>
          </a:ln>
        </p:spPr>
      </p:pic>
      <p:sp>
        <p:nvSpPr>
          <p:cNvPr id="354" name="Taisnstūris 305"/>
          <p:cNvSpPr/>
          <p:nvPr/>
        </p:nvSpPr>
        <p:spPr>
          <a:xfrm>
            <a:off x="540000" y="1980000"/>
            <a:ext cx="3238920" cy="213696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Izveido directory datu saglabāšanai</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Lejupielādē Github repo uz cassandra nodes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No lejupielādētajiem datiem palaiž sagatavotos skriptus datu lejupielādei un importēšanai</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0" y="50760"/>
            <a:ext cx="12191400" cy="15883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Instanču uzstādīšana un konfigurēšana caur Ansible</a:t>
            </a:r>
            <a:br/>
            <a:r>
              <a:rPr b="0" lang="lv-LV" sz="2400" spc="-1" strike="noStrike">
                <a:solidFill>
                  <a:srgbClr val="000000"/>
                </a:solidFill>
                <a:latin typeface="Arial"/>
              </a:rPr>
              <a:t>(ansible Cassandra node cluster izveide)</a:t>
            </a:r>
            <a:endParaRPr b="0" lang="lv-LV" sz="2400" spc="-1" strike="noStrike">
              <a:latin typeface="Arial"/>
            </a:endParaRPr>
          </a:p>
        </p:txBody>
      </p:sp>
      <p:sp>
        <p:nvSpPr>
          <p:cNvPr id="356" name="Taisnstūris 1"/>
          <p:cNvSpPr/>
          <p:nvPr/>
        </p:nvSpPr>
        <p:spPr>
          <a:xfrm>
            <a:off x="540000" y="1980000"/>
            <a:ext cx="4319640" cy="305964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800" spc="-1" strike="noStrike">
                <a:solidFill>
                  <a:srgbClr val="000000"/>
                </a:solidFill>
                <a:latin typeface="Arial"/>
                <a:ea typeface="DejaVu Sans"/>
              </a:rPr>
              <a:t>Ielasa galvenās nodes ip adresi uz mainīgo seeds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Aizstāj konfigurācijas failu cassandra.yaml uz ansible hostiem pielietojot sagatavoto šablonu un mainīgos</a:t>
            </a:r>
            <a:endParaRPr b="0" lang="lv-LV" sz="1800" spc="-1" strike="noStrike">
              <a:latin typeface="Arial"/>
            </a:endParaRPr>
          </a:p>
          <a:p>
            <a:pPr marL="285840" indent="-285840">
              <a:lnSpc>
                <a:spcPct val="100000"/>
              </a:lnSpc>
              <a:buClr>
                <a:srgbClr val="000000"/>
              </a:buClr>
              <a:buFont typeface="Arial"/>
              <a:buChar char="•"/>
            </a:pPr>
            <a:r>
              <a:rPr b="0" lang="lv-LV" sz="1800" spc="-1" strike="noStrike">
                <a:solidFill>
                  <a:srgbClr val="000000"/>
                </a:solidFill>
                <a:latin typeface="Arial"/>
                <a:ea typeface="DejaVu Sans"/>
              </a:rPr>
              <a:t>Restartē cassandru, pagaida kamēr tā iestartējas un tad palaiž repair kommandu lai dati tiktu replicēti.</a:t>
            </a:r>
            <a:endParaRPr b="0" lang="lv-LV" sz="1800" spc="-1" strike="noStrike">
              <a:latin typeface="Arial"/>
            </a:endParaRPr>
          </a:p>
        </p:txBody>
      </p:sp>
      <p:pic>
        <p:nvPicPr>
          <p:cNvPr id="357" name="" descr=""/>
          <p:cNvPicPr/>
          <p:nvPr/>
        </p:nvPicPr>
        <p:blipFill>
          <a:blip r:embed="rId1"/>
          <a:stretch/>
        </p:blipFill>
        <p:spPr>
          <a:xfrm>
            <a:off x="5220000" y="1612080"/>
            <a:ext cx="6325920" cy="3067560"/>
          </a:xfrm>
          <a:prstGeom prst="rect">
            <a:avLst/>
          </a:prstGeom>
          <a:ln w="0">
            <a:noFill/>
          </a:ln>
        </p:spPr>
      </p:pic>
      <p:pic>
        <p:nvPicPr>
          <p:cNvPr id="358" name="" descr=""/>
          <p:cNvPicPr/>
          <p:nvPr/>
        </p:nvPicPr>
        <p:blipFill>
          <a:blip r:embed="rId2"/>
          <a:stretch/>
        </p:blipFill>
        <p:spPr>
          <a:xfrm>
            <a:off x="7920000" y="4860000"/>
            <a:ext cx="3658680" cy="1315800"/>
          </a:xfrm>
          <a:prstGeom prst="rect">
            <a:avLst/>
          </a:prstGeom>
          <a:ln w="0">
            <a:noFill/>
          </a:ln>
        </p:spPr>
      </p:pic>
      <p:pic>
        <p:nvPicPr>
          <p:cNvPr id="359" name="" descr=""/>
          <p:cNvPicPr/>
          <p:nvPr/>
        </p:nvPicPr>
        <p:blipFill>
          <a:blip r:embed="rId3"/>
          <a:stretch/>
        </p:blipFill>
        <p:spPr>
          <a:xfrm>
            <a:off x="2520000" y="5367960"/>
            <a:ext cx="4991040" cy="7516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0" y="272880"/>
            <a:ext cx="12191400" cy="1143720"/>
          </a:xfrm>
          <a:prstGeom prst="rect">
            <a:avLst/>
          </a:prstGeom>
          <a:noFill/>
          <a:ln w="0">
            <a:noFill/>
          </a:ln>
        </p:spPr>
        <p:txBody>
          <a:bodyPr lIns="0" rIns="0" tIns="0" bIns="0" anchor="ctr">
            <a:noAutofit/>
          </a:bodyPr>
          <a:p>
            <a:pPr algn="ctr">
              <a:lnSpc>
                <a:spcPct val="100000"/>
              </a:lnSpc>
              <a:buNone/>
            </a:pPr>
            <a:r>
              <a:rPr b="0" lang="lv-LV" sz="4000" spc="-1" strike="noStrike">
                <a:solidFill>
                  <a:srgbClr val="000000"/>
                </a:solidFill>
                <a:latin typeface="Arial"/>
              </a:rPr>
              <a:t>Rezultāts pēc Terraform apply</a:t>
            </a:r>
            <a:endParaRPr b="0" lang="lv-LV" sz="4000" spc="-1" strike="noStrike">
              <a:latin typeface="Arial"/>
            </a:endParaRPr>
          </a:p>
        </p:txBody>
      </p:sp>
      <p:sp>
        <p:nvSpPr>
          <p:cNvPr id="361" name="Taisnstūris 309"/>
          <p:cNvSpPr/>
          <p:nvPr/>
        </p:nvSpPr>
        <p:spPr>
          <a:xfrm>
            <a:off x="609480" y="1440000"/>
            <a:ext cx="10549440" cy="142308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lv-LV" sz="1400" spc="-1" strike="noStrike">
                <a:solidFill>
                  <a:srgbClr val="000000"/>
                </a:solidFill>
                <a:latin typeface="Arial"/>
                <a:ea typeface="DejaVu Sans"/>
              </a:rPr>
              <a:t>Pilns Terraform apply aizņem aptuveni 11 min un 40 sek, no kurām 5 min ir datu lejupielāde no UR</a:t>
            </a:r>
            <a:endParaRPr b="0" lang="lv-LV" sz="14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Arial"/>
                <a:ea typeface="DejaVu Sans"/>
              </a:rPr>
              <a:t>Terraform automatizēti uzstāda ansible struktūru un apmaina ssh keys starp hostiem</a:t>
            </a:r>
            <a:endParaRPr b="0" lang="lv-LV" sz="14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Arial"/>
                <a:ea typeface="DejaVu Sans"/>
              </a:rPr>
              <a:t>Terraform uzstāda VPC tīklu ar 2 privātiem un 2 publiskiem subnetiem kas ir pārdalīti pa 2 dažādiem avaliablity zones</a:t>
            </a:r>
            <a:endParaRPr b="0" lang="lv-LV" sz="14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Arial"/>
                <a:ea typeface="DejaVu Sans"/>
              </a:rPr>
              <a:t>Terraform/ansible rezultātā tiek uzstādītas 3 instances – 2 Cassandra nodes privātā tīkla un 1 Apache node publiskā tīklā</a:t>
            </a:r>
            <a:endParaRPr b="0" lang="lv-LV" sz="14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Arial"/>
                <a:ea typeface="DejaVu Sans"/>
              </a:rPr>
              <a:t>Ansible uzstāda Apache server, Cassadra un tās dependencies un ielādē datus no atvērtiem datiem</a:t>
            </a:r>
            <a:endParaRPr b="0" lang="lv-LV" sz="1400" spc="-1" strike="noStrike">
              <a:latin typeface="Arial"/>
            </a:endParaRPr>
          </a:p>
          <a:p>
            <a:pPr marL="285840" indent="-285840">
              <a:lnSpc>
                <a:spcPct val="100000"/>
              </a:lnSpc>
              <a:buClr>
                <a:srgbClr val="000000"/>
              </a:buClr>
              <a:buFont typeface="Arial"/>
              <a:buChar char="•"/>
            </a:pPr>
            <a:r>
              <a:rPr b="0" lang="lv-LV" sz="1400" spc="-1" strike="noStrike">
                <a:solidFill>
                  <a:srgbClr val="000000"/>
                </a:solidFill>
                <a:latin typeface="Arial"/>
                <a:ea typeface="DejaVu Sans"/>
              </a:rPr>
              <a:t>Ansible apvieno abas Cassandra nodes vienā klasteri ar datu replikāciju</a:t>
            </a:r>
            <a:endParaRPr b="0" lang="lv-LV" sz="1400" spc="-1" strike="noStrike">
              <a:latin typeface="Arial"/>
            </a:endParaRPr>
          </a:p>
          <a:p>
            <a:pPr>
              <a:lnSpc>
                <a:spcPct val="100000"/>
              </a:lnSpc>
              <a:buNone/>
            </a:pPr>
            <a:endParaRPr b="0" lang="lv-LV" sz="1400" spc="-1" strike="noStrike">
              <a:latin typeface="Arial"/>
            </a:endParaRPr>
          </a:p>
        </p:txBody>
      </p:sp>
      <p:pic>
        <p:nvPicPr>
          <p:cNvPr id="362" name="" descr=""/>
          <p:cNvPicPr/>
          <p:nvPr/>
        </p:nvPicPr>
        <p:blipFill>
          <a:blip r:embed="rId1"/>
          <a:stretch/>
        </p:blipFill>
        <p:spPr>
          <a:xfrm>
            <a:off x="540000" y="3147120"/>
            <a:ext cx="4319640" cy="2432520"/>
          </a:xfrm>
          <a:prstGeom prst="rect">
            <a:avLst/>
          </a:prstGeom>
          <a:ln w="0">
            <a:noFill/>
          </a:ln>
        </p:spPr>
      </p:pic>
      <p:pic>
        <p:nvPicPr>
          <p:cNvPr id="363" name="" descr=""/>
          <p:cNvPicPr/>
          <p:nvPr/>
        </p:nvPicPr>
        <p:blipFill>
          <a:blip r:embed="rId2"/>
          <a:stretch/>
        </p:blipFill>
        <p:spPr>
          <a:xfrm>
            <a:off x="531000" y="5549400"/>
            <a:ext cx="6308640" cy="1110240"/>
          </a:xfrm>
          <a:prstGeom prst="rect">
            <a:avLst/>
          </a:prstGeom>
          <a:ln w="0">
            <a:noFill/>
          </a:ln>
        </p:spPr>
      </p:pic>
      <p:pic>
        <p:nvPicPr>
          <p:cNvPr id="364" name="" descr=""/>
          <p:cNvPicPr/>
          <p:nvPr/>
        </p:nvPicPr>
        <p:blipFill>
          <a:blip r:embed="rId3"/>
          <a:stretch/>
        </p:blipFill>
        <p:spPr>
          <a:xfrm>
            <a:off x="4859640" y="3240000"/>
            <a:ext cx="6461280" cy="1115640"/>
          </a:xfrm>
          <a:prstGeom prst="rect">
            <a:avLst/>
          </a:prstGeom>
          <a:ln w="0">
            <a:noFill/>
          </a:ln>
        </p:spPr>
      </p:pic>
      <p:pic>
        <p:nvPicPr>
          <p:cNvPr id="365" name="" descr=""/>
          <p:cNvPicPr/>
          <p:nvPr/>
        </p:nvPicPr>
        <p:blipFill>
          <a:blip r:embed="rId4"/>
          <a:stretch/>
        </p:blipFill>
        <p:spPr>
          <a:xfrm>
            <a:off x="4832280" y="4320000"/>
            <a:ext cx="2547720" cy="1379880"/>
          </a:xfrm>
          <a:prstGeom prst="rect">
            <a:avLst/>
          </a:prstGeom>
          <a:ln w="0">
            <a:noFill/>
          </a:ln>
        </p:spPr>
      </p:pic>
      <p:pic>
        <p:nvPicPr>
          <p:cNvPr id="366" name="Attēls 308" descr=""/>
          <p:cNvPicPr/>
          <p:nvPr/>
        </p:nvPicPr>
        <p:blipFill>
          <a:blip r:embed="rId5"/>
          <a:stretch/>
        </p:blipFill>
        <p:spPr>
          <a:xfrm>
            <a:off x="7020000" y="4354920"/>
            <a:ext cx="3780000" cy="23050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4960080"/>
            <a:ext cx="7770240" cy="1460880"/>
          </a:xfrm>
          <a:prstGeom prst="rect">
            <a:avLst/>
          </a:prstGeom>
          <a:noFill/>
          <a:ln w="0">
            <a:noFill/>
          </a:ln>
        </p:spPr>
        <p:txBody>
          <a:bodyPr lIns="90000" rIns="90000" tIns="45000" bIns="45000" anchor="ctr">
            <a:noAutofit/>
          </a:bodyPr>
          <a:p>
            <a:pPr algn="r">
              <a:lnSpc>
                <a:spcPct val="80000"/>
              </a:lnSpc>
              <a:buNone/>
            </a:pPr>
            <a:r>
              <a:rPr b="0" lang="lv-LV" sz="5000" spc="185" strike="noStrike" cap="all">
                <a:solidFill>
                  <a:srgbClr val="0d0d0d"/>
                </a:solidFill>
                <a:latin typeface="Tw Cen MT Condensed"/>
                <a:ea typeface="DejaVu Sans"/>
              </a:rPr>
              <a:t>Paldies par uzmanību!</a:t>
            </a:r>
            <a:endParaRPr b="0" lang="lv-LV" sz="5000" spc="-1" strike="noStrike">
              <a:latin typeface="Arial"/>
            </a:endParaRPr>
          </a:p>
        </p:txBody>
      </p:sp>
      <p:sp>
        <p:nvSpPr>
          <p:cNvPr id="368" name="PlaceHolder 2"/>
          <p:cNvSpPr>
            <a:spLocks noGrp="1"/>
          </p:cNvSpPr>
          <p:nvPr>
            <p:ph/>
          </p:nvPr>
        </p:nvSpPr>
        <p:spPr>
          <a:xfrm>
            <a:off x="8610480" y="4960080"/>
            <a:ext cx="3198240" cy="1460880"/>
          </a:xfrm>
          <a:prstGeom prst="rect">
            <a:avLst/>
          </a:prstGeom>
          <a:noFill/>
          <a:ln w="0">
            <a:noFill/>
          </a:ln>
        </p:spPr>
        <p:txBody>
          <a:bodyPr lIns="90000" rIns="90000" tIns="45000" bIns="45000" anchor="ctr">
            <a:noAutofit/>
          </a:bodyPr>
          <a:p>
            <a:endParaRPr b="0" lang="lv-LV"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Picture 4" descr="Diagram&#10;&#10;Description automatically generated"/>
          <p:cNvPicPr/>
          <p:nvPr/>
        </p:nvPicPr>
        <p:blipFill>
          <a:blip r:embed="rId1"/>
          <a:stretch/>
        </p:blipFill>
        <p:spPr>
          <a:xfrm>
            <a:off x="1818720" y="147240"/>
            <a:ext cx="8552520" cy="6561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024200" y="585360"/>
            <a:ext cx="9717840" cy="1497600"/>
          </a:xfrm>
          <a:prstGeom prst="rect">
            <a:avLst/>
          </a:prstGeom>
          <a:noFill/>
          <a:ln w="0">
            <a:noFill/>
          </a:ln>
        </p:spPr>
        <p:txBody>
          <a:bodyPr lIns="0" rIns="0" tIns="0" bIns="0" anchor="ctr">
            <a:noAutofit/>
          </a:bodyPr>
          <a:p>
            <a:pPr>
              <a:lnSpc>
                <a:spcPct val="80000"/>
              </a:lnSpc>
              <a:buNone/>
            </a:pPr>
            <a:r>
              <a:rPr b="0" lang="lv-LV" sz="5000" spc="83" strike="noStrike" cap="all">
                <a:solidFill>
                  <a:srgbClr val="0d0d0d"/>
                </a:solidFill>
                <a:latin typeface="Tw Cen MT Condensed"/>
                <a:ea typeface="DejaVu Sans"/>
              </a:rPr>
              <a:t>Izmantotie rīki un risinājumi</a:t>
            </a:r>
            <a:endParaRPr b="0" lang="lv-LV" sz="5000" spc="-1" strike="noStrike">
              <a:latin typeface="Arial"/>
            </a:endParaRPr>
          </a:p>
        </p:txBody>
      </p:sp>
      <p:sp>
        <p:nvSpPr>
          <p:cNvPr id="291" name="PlaceHolder 2"/>
          <p:cNvSpPr>
            <a:spLocks noGrp="1"/>
          </p:cNvSpPr>
          <p:nvPr>
            <p:ph/>
          </p:nvPr>
        </p:nvSpPr>
        <p:spPr>
          <a:xfrm>
            <a:off x="6572880" y="1826640"/>
            <a:ext cx="4752720" cy="4021200"/>
          </a:xfrm>
          <a:prstGeom prst="rect">
            <a:avLst/>
          </a:prstGeom>
          <a:noFill/>
          <a:ln w="0">
            <a:noFill/>
          </a:ln>
        </p:spPr>
        <p:txBody>
          <a:bodyPr lIns="45720" rIns="45720" tIns="0" bIns="0" anchor="t">
            <a:normAutofit fontScale="89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Apache Cassandra – klāsterēts datu bāzu risinājums augstai pieejamībai, CQLSH – komandrindas rīks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Apache webserver (httpd) – lietojumserveris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CURL – datņu lejupielādes rīks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Dati.ur.gov.lv – lejupielādējamo datu avots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GitHub, GitHub wiki, GitHub projects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Telegram </a:t>
            </a:r>
            <a:endParaRPr b="0" lang="lv-LV" sz="2200" spc="-1" strike="noStrike">
              <a:latin typeface="Arial"/>
            </a:endParaRPr>
          </a:p>
          <a:p>
            <a:pPr marL="228600" indent="-228600">
              <a:lnSpc>
                <a:spcPct val="90000"/>
              </a:lnSpc>
              <a:spcBef>
                <a:spcPts val="1199"/>
              </a:spcBef>
              <a:spcAft>
                <a:spcPts val="201"/>
              </a:spcAft>
              <a:buNone/>
              <a:tabLst>
                <a:tab algn="l" pos="0"/>
              </a:tabLst>
            </a:pPr>
            <a:endParaRPr b="0" lang="lv-LV" sz="2200" spc="-1" strike="noStrike">
              <a:latin typeface="Arial"/>
            </a:endParaRPr>
          </a:p>
        </p:txBody>
      </p:sp>
      <p:sp>
        <p:nvSpPr>
          <p:cNvPr id="292" name="PlaceHolder 3"/>
          <p:cNvSpPr>
            <a:spLocks noGrp="1"/>
          </p:cNvSpPr>
          <p:nvPr>
            <p:ph/>
          </p:nvPr>
        </p:nvSpPr>
        <p:spPr>
          <a:xfrm>
            <a:off x="1024200" y="1826640"/>
            <a:ext cx="4752720" cy="4021200"/>
          </a:xfrm>
          <a:prstGeom prst="rect">
            <a:avLst/>
          </a:prstGeom>
          <a:noFill/>
          <a:ln w="0">
            <a:noFill/>
          </a:ln>
        </p:spPr>
        <p:txBody>
          <a:bodyPr lIns="45720" rIns="45720" tIns="0" bIns="0" anchor="t">
            <a:normAutofit fontScale="88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AWS – mākoņskaitļošanas pakalpojumu piegādātājs (EC2, EIP, VPC)</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GIT – pirmkoda kontrole, projekta darbi</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Terraform – infrastruktūras izveide</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Ansible – programmatūras instalācija uz izveidotajiem serveriem</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Ubuntu – uzstādāmā OS, Linux paveids, 22.04 versija (t3.small)</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OpenSSH – atslēgu ģenerēšana SSH piekļuvei</a:t>
            </a:r>
            <a:endParaRPr b="0" lang="lv-LV" sz="2200" spc="-1" strike="noStrike">
              <a:latin typeface="Arial"/>
            </a:endParaRPr>
          </a:p>
          <a:p>
            <a:pPr marL="228600" indent="-228600">
              <a:lnSpc>
                <a:spcPct val="90000"/>
              </a:lnSpc>
              <a:spcBef>
                <a:spcPts val="1199"/>
              </a:spcBef>
              <a:spcAft>
                <a:spcPts val="201"/>
              </a:spcAft>
              <a:buNone/>
              <a:tabLst>
                <a:tab algn="l" pos="0"/>
              </a:tabLst>
            </a:pPr>
            <a:endParaRPr b="0" lang="lv-LV" sz="2200" spc="-1" strike="noStrike">
              <a:latin typeface="Arial"/>
            </a:endParaRPr>
          </a:p>
        </p:txBody>
      </p:sp>
      <p:pic>
        <p:nvPicPr>
          <p:cNvPr id="293" name="Picture 9" descr="A picture containing text, clipart&#10;&#10;Description automatically generated"/>
          <p:cNvPicPr/>
          <p:nvPr/>
        </p:nvPicPr>
        <p:blipFill>
          <a:blip r:embed="rId1"/>
          <a:stretch/>
        </p:blipFill>
        <p:spPr>
          <a:xfrm>
            <a:off x="1104840" y="5901480"/>
            <a:ext cx="2633400" cy="629280"/>
          </a:xfrm>
          <a:prstGeom prst="rect">
            <a:avLst/>
          </a:prstGeom>
          <a:ln w="0">
            <a:noFill/>
          </a:ln>
        </p:spPr>
      </p:pic>
      <p:pic>
        <p:nvPicPr>
          <p:cNvPr id="294" name="Picture 11" descr="A picture containing text, clipart, vector graphics&#10;&#10;Description automatically generated"/>
          <p:cNvPicPr/>
          <p:nvPr/>
        </p:nvPicPr>
        <p:blipFill>
          <a:blip r:embed="rId2"/>
          <a:srcRect l="0" t="5609" r="0" b="18495"/>
          <a:stretch/>
        </p:blipFill>
        <p:spPr>
          <a:xfrm>
            <a:off x="3774960" y="5850720"/>
            <a:ext cx="2399040" cy="954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024200" y="585360"/>
            <a:ext cx="9717840" cy="1497600"/>
          </a:xfrm>
          <a:prstGeom prst="rect">
            <a:avLst/>
          </a:prstGeom>
          <a:noFill/>
          <a:ln w="0">
            <a:noFill/>
          </a:ln>
        </p:spPr>
        <p:txBody>
          <a:bodyPr lIns="0" rIns="0" tIns="0" bIns="0" anchor="ctr">
            <a:noAutofit/>
          </a:bodyPr>
          <a:p>
            <a:pPr>
              <a:lnSpc>
                <a:spcPct val="80000"/>
              </a:lnSpc>
              <a:buNone/>
            </a:pPr>
            <a:r>
              <a:rPr b="0" lang="lv-LV" sz="5000" spc="83" strike="noStrike" cap="all">
                <a:solidFill>
                  <a:srgbClr val="0d0d0d"/>
                </a:solidFill>
                <a:latin typeface="Tw Cen MT Condensed"/>
                <a:ea typeface="DejaVu Sans"/>
              </a:rPr>
              <a:t>Izmantotie rīki un risinājumi</a:t>
            </a:r>
            <a:endParaRPr b="0" lang="lv-LV" sz="5000" spc="-1" strike="noStrike">
              <a:latin typeface="Arial"/>
            </a:endParaRPr>
          </a:p>
        </p:txBody>
      </p:sp>
      <p:sp>
        <p:nvSpPr>
          <p:cNvPr id="296" name="PlaceHolder 2"/>
          <p:cNvSpPr>
            <a:spLocks noGrp="1"/>
          </p:cNvSpPr>
          <p:nvPr>
            <p:ph/>
          </p:nvPr>
        </p:nvSpPr>
        <p:spPr>
          <a:xfrm>
            <a:off x="1024200" y="2084760"/>
            <a:ext cx="5179320" cy="4185720"/>
          </a:xfrm>
          <a:prstGeom prst="rect">
            <a:avLst/>
          </a:prstGeom>
          <a:noFill/>
          <a:ln w="0">
            <a:noFill/>
          </a:ln>
        </p:spPr>
        <p:txBody>
          <a:bodyPr lIns="45720" rIns="45720" tIns="0" bIns="0" anchor="t">
            <a:normAutofit fontScale="93000"/>
          </a:bodyPr>
          <a:p>
            <a:pPr marL="91440" indent="-91440">
              <a:lnSpc>
                <a:spcPct val="90000"/>
              </a:lnSpc>
              <a:spcBef>
                <a:spcPts val="1199"/>
              </a:spcBef>
              <a:spcAft>
                <a:spcPts val="201"/>
              </a:spcAft>
              <a:buClr>
                <a:srgbClr val="1cade4"/>
              </a:buClr>
              <a:buFont typeface="Tw Cen MT"/>
              <a:buChar char=" "/>
            </a:pPr>
            <a:r>
              <a:rPr b="0" lang="lv-LV" sz="2400" spc="-1" strike="noStrike">
                <a:solidFill>
                  <a:srgbClr val="000000"/>
                </a:solidFill>
                <a:latin typeface="Tw Cen MT"/>
                <a:ea typeface="DejaVu Sans"/>
              </a:rPr>
              <a:t>Ditas izstrādes un testa vide</a:t>
            </a:r>
            <a:endParaRPr b="0" lang="lv-LV" sz="24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Windows 10</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Visual Studio Code – teksta redaktors, darbs ar Git</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Tortoise Git – Git komandas no Windows Explorer</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Windows Terminal – SSH piekļuve izveidotajiem serveriem</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VMWARE, VM ar Oracle Linux 8 (Mēģinājums izveidot terraform un aws darbināšanai Linux vidē)</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Ditas AWS konts </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GitLab </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MkDocs (tehnisko piezīmju krāšanai)</a:t>
            </a:r>
            <a:endParaRPr b="0" lang="lv-LV" sz="2000" spc="-1" strike="noStrike">
              <a:latin typeface="Arial"/>
            </a:endParaRPr>
          </a:p>
          <a:p>
            <a:pPr marL="228600" indent="-228600">
              <a:lnSpc>
                <a:spcPct val="90000"/>
              </a:lnSpc>
              <a:spcBef>
                <a:spcPts val="1199"/>
              </a:spcBef>
              <a:spcAft>
                <a:spcPts val="201"/>
              </a:spcAft>
              <a:buNone/>
              <a:tabLst>
                <a:tab algn="l" pos="0"/>
              </a:tabLst>
            </a:pPr>
            <a:endParaRPr b="0" lang="lv-LV" sz="2000" spc="-1" strike="noStrike">
              <a:latin typeface="Arial"/>
            </a:endParaRPr>
          </a:p>
          <a:p>
            <a:pPr marL="228600" indent="-228600">
              <a:lnSpc>
                <a:spcPct val="90000"/>
              </a:lnSpc>
              <a:spcBef>
                <a:spcPts val="1199"/>
              </a:spcBef>
              <a:spcAft>
                <a:spcPts val="201"/>
              </a:spcAft>
              <a:buNone/>
              <a:tabLst>
                <a:tab algn="l" pos="0"/>
              </a:tabLst>
            </a:pPr>
            <a:endParaRPr b="0" lang="lv-LV" sz="2000" spc="-1" strike="noStrike">
              <a:latin typeface="Arial"/>
            </a:endParaRPr>
          </a:p>
        </p:txBody>
      </p:sp>
      <p:sp>
        <p:nvSpPr>
          <p:cNvPr id="297" name="PlaceHolder 4"/>
          <p:cNvSpPr/>
          <p:nvPr/>
        </p:nvSpPr>
        <p:spPr>
          <a:xfrm>
            <a:off x="6339600" y="2113200"/>
            <a:ext cx="5179320" cy="4185720"/>
          </a:xfrm>
          <a:prstGeom prst="rect">
            <a:avLst/>
          </a:prstGeom>
          <a:noFill/>
          <a:ln w="0">
            <a:noFill/>
          </a:ln>
        </p:spPr>
        <p:style>
          <a:lnRef idx="0"/>
          <a:fillRef idx="0"/>
          <a:effectRef idx="0"/>
          <a:fontRef idx="minor"/>
        </p:style>
        <p:txBody>
          <a:bodyPr lIns="45720" rIns="45720" tIns="0" bIns="0" anchor="t">
            <a:normAutofit fontScale="74000"/>
          </a:bodyPr>
          <a:p>
            <a:pPr>
              <a:lnSpc>
                <a:spcPct val="90000"/>
              </a:lnSpc>
              <a:spcBef>
                <a:spcPts val="1199"/>
              </a:spcBef>
              <a:spcAft>
                <a:spcPts val="201"/>
              </a:spcAft>
              <a:buNone/>
            </a:pPr>
            <a:r>
              <a:rPr b="0" lang="lv-LV" sz="3200" spc="-1" strike="noStrike">
                <a:solidFill>
                  <a:srgbClr val="000000"/>
                </a:solidFill>
                <a:latin typeface="Tw Cen MT"/>
                <a:ea typeface="DejaVu Sans"/>
              </a:rPr>
              <a:t>Rolanda izstrādes un testa vide</a:t>
            </a:r>
            <a:endParaRPr b="0" lang="lv-LV" sz="32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Windows 11</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Ubuntu 22.04/18.04 LTS</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Visual Studio Code – terraform un ansible izstrāde ar tam paredzētajiem paplašinājumiem</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Visual Studio Code – remote ssh host, playbook izstrādei iekš AWS remote hostiem</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Windows Terminal</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Github Desktop</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Git bash / GUI</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ea typeface="DejaVu Sans"/>
              </a:rPr>
              <a:t>• </a:t>
            </a:r>
            <a:r>
              <a:rPr b="0" lang="lv-LV" sz="2400" spc="-1" strike="noStrike">
                <a:solidFill>
                  <a:srgbClr val="000000"/>
                </a:solidFill>
                <a:latin typeface="Tw Cen MT"/>
                <a:ea typeface="DejaVu Sans"/>
              </a:rPr>
              <a:t>AWS lu-vumc-devops konts</a:t>
            </a:r>
            <a:endParaRPr b="0" lang="lv-LV"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1024200" y="585360"/>
            <a:ext cx="9717840" cy="1497600"/>
          </a:xfrm>
          <a:prstGeom prst="rect">
            <a:avLst/>
          </a:prstGeom>
          <a:noFill/>
          <a:ln w="0">
            <a:noFill/>
          </a:ln>
        </p:spPr>
        <p:txBody>
          <a:bodyPr lIns="90000" rIns="90000" tIns="45000" bIns="45000" anchor="ctr">
            <a:normAutofit fontScale="76000"/>
          </a:bodyPr>
          <a:p>
            <a:pPr>
              <a:lnSpc>
                <a:spcPct val="80000"/>
              </a:lnSpc>
              <a:buNone/>
            </a:pPr>
            <a:r>
              <a:rPr b="0" lang="lv-LV" sz="5000" spc="83" strike="noStrike" cap="all">
                <a:solidFill>
                  <a:srgbClr val="0d0d0d"/>
                </a:solidFill>
                <a:latin typeface="Tw Cen MT Condensed"/>
                <a:ea typeface="DejaVu Sans"/>
              </a:rPr>
              <a:t>Projektā izmantotās labās prakses un secinājumi </a:t>
            </a:r>
            <a:br/>
            <a:r>
              <a:rPr b="0" lang="lv-LV" sz="5000" spc="83" strike="noStrike" cap="all">
                <a:solidFill>
                  <a:srgbClr val="0d0d0d"/>
                </a:solidFill>
                <a:latin typeface="Tw Cen MT Condensed"/>
                <a:ea typeface="DejaVu Sans"/>
              </a:rPr>
              <a:t>Pirmkoda pārvaldība</a:t>
            </a:r>
            <a:endParaRPr b="0" lang="lv-LV" sz="5000" spc="-1" strike="noStrike">
              <a:latin typeface="Arial"/>
            </a:endParaRPr>
          </a:p>
        </p:txBody>
      </p:sp>
      <p:sp>
        <p:nvSpPr>
          <p:cNvPr id="299" name="PlaceHolder 2"/>
          <p:cNvSpPr>
            <a:spLocks noGrp="1"/>
          </p:cNvSpPr>
          <p:nvPr>
            <p:ph/>
          </p:nvPr>
        </p:nvSpPr>
        <p:spPr>
          <a:xfrm>
            <a:off x="1024200" y="2286000"/>
            <a:ext cx="9717840" cy="4021200"/>
          </a:xfrm>
          <a:prstGeom prst="rect">
            <a:avLst/>
          </a:prstGeom>
          <a:noFill/>
          <a:ln w="0">
            <a:noFill/>
          </a:ln>
        </p:spPr>
        <p:txBody>
          <a:bodyPr lIns="45720" rIns="45720" tIns="45000" bIns="45000" anchor="t">
            <a:no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Pirmkoda pārvaldība tika veikta Git, replicējot tās uz GitLab un GitHub attālinātajām repozitorijām</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Pirmkoda pārvaldībai tika veidoti zari - pēc kolēģa veiktās koda pārskates </a:t>
            </a:r>
            <a:r>
              <a:rPr b="0" i="1" lang="lv-LV" sz="2200" spc="-1" strike="noStrike">
                <a:solidFill>
                  <a:srgbClr val="000000"/>
                </a:solidFill>
                <a:latin typeface="Tw Cen MT"/>
                <a:ea typeface="DejaVu Sans"/>
              </a:rPr>
              <a:t>feature</a:t>
            </a:r>
            <a:r>
              <a:rPr b="0" lang="lv-LV" sz="2200" spc="-1" strike="noStrike">
                <a:solidFill>
                  <a:srgbClr val="000000"/>
                </a:solidFill>
                <a:latin typeface="Tw Cen MT"/>
                <a:ea typeface="DejaVu Sans"/>
              </a:rPr>
              <a:t> zari tika sapludināti ar </a:t>
            </a:r>
            <a:r>
              <a:rPr b="0" i="1" lang="lv-LV" sz="2200" spc="-1" strike="noStrike">
                <a:solidFill>
                  <a:srgbClr val="000000"/>
                </a:solidFill>
                <a:latin typeface="Tw Cen MT"/>
                <a:ea typeface="DejaVu Sans"/>
              </a:rPr>
              <a:t>development</a:t>
            </a:r>
            <a:r>
              <a:rPr b="0" lang="lv-LV" sz="2200" spc="-1" strike="noStrike">
                <a:solidFill>
                  <a:srgbClr val="000000"/>
                </a:solidFill>
                <a:latin typeface="Tw Cen MT"/>
                <a:ea typeface="DejaVu Sans"/>
              </a:rPr>
              <a:t> zaru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GitHub tika izveidotas </a:t>
            </a:r>
            <a:r>
              <a:rPr b="0" i="1" lang="lv-LV" sz="2200" spc="-1" strike="noStrike">
                <a:solidFill>
                  <a:srgbClr val="000000"/>
                </a:solidFill>
                <a:latin typeface="Tw Cen MT"/>
                <a:ea typeface="DejaVu Sans"/>
              </a:rPr>
              <a:t>wiki</a:t>
            </a:r>
            <a:r>
              <a:rPr b="0" lang="lv-LV" sz="2200" spc="-1" strike="noStrike">
                <a:solidFill>
                  <a:srgbClr val="000000"/>
                </a:solidFill>
                <a:latin typeface="Tw Cen MT"/>
                <a:ea typeface="DejaVu Sans"/>
              </a:rPr>
              <a:t> lapas, kas apraksta projekta mērķi, veidojamo infrastruktūru, zarošanas stratēģiju</a:t>
            </a: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024200" y="585360"/>
            <a:ext cx="9717840" cy="1497600"/>
          </a:xfrm>
          <a:prstGeom prst="rect">
            <a:avLst/>
          </a:prstGeom>
          <a:noFill/>
          <a:ln w="0">
            <a:noFill/>
          </a:ln>
        </p:spPr>
        <p:txBody>
          <a:bodyPr lIns="90000" rIns="90000" tIns="45000" bIns="45000" anchor="ctr">
            <a:normAutofit fontScale="76000"/>
          </a:bodyPr>
          <a:p>
            <a:pPr>
              <a:lnSpc>
                <a:spcPct val="80000"/>
              </a:lnSpc>
              <a:buNone/>
            </a:pPr>
            <a:r>
              <a:rPr b="0" lang="lv-LV" sz="5000" spc="83" strike="noStrike" cap="all">
                <a:solidFill>
                  <a:srgbClr val="0d0d0d"/>
                </a:solidFill>
                <a:latin typeface="Tw Cen MT Condensed"/>
                <a:ea typeface="DejaVu Sans"/>
              </a:rPr>
              <a:t>Projektā izmantotās labās prakses un secinājumi </a:t>
            </a:r>
            <a:br/>
            <a:r>
              <a:rPr b="0" lang="lv-LV" sz="5000" spc="83" strike="noStrike" cap="all">
                <a:solidFill>
                  <a:srgbClr val="0d0d0d"/>
                </a:solidFill>
                <a:latin typeface="Tw Cen MT Condensed"/>
                <a:ea typeface="DejaVu Sans"/>
              </a:rPr>
              <a:t>Komandas darba vadība</a:t>
            </a:r>
            <a:endParaRPr b="0" lang="lv-LV" sz="5000" spc="-1" strike="noStrike">
              <a:latin typeface="Arial"/>
            </a:endParaRPr>
          </a:p>
        </p:txBody>
      </p:sp>
      <p:sp>
        <p:nvSpPr>
          <p:cNvPr id="301" name="PlaceHolder 2"/>
          <p:cNvSpPr>
            <a:spLocks noGrp="1"/>
          </p:cNvSpPr>
          <p:nvPr>
            <p:ph/>
          </p:nvPr>
        </p:nvSpPr>
        <p:spPr>
          <a:xfrm>
            <a:off x="1024200" y="2286000"/>
            <a:ext cx="9717840" cy="4021200"/>
          </a:xfrm>
          <a:prstGeom prst="rect">
            <a:avLst/>
          </a:prstGeom>
          <a:noFill/>
          <a:ln w="0">
            <a:noFill/>
          </a:ln>
        </p:spPr>
        <p:txBody>
          <a:bodyPr lIns="45720" rIns="45720" tIns="45000" bIns="45000" anchor="t">
            <a:no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Darba noslodzes dēļ ne visi komandas biedri varēja pilnvērtīgi iesaistīties kopējos darbos, (ar šādu risku jārēķinās, un tas jāvada, uzstādot prasību prioritātes un mērķus, minimālo programmu)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Palīdzēja GitHub projects dashboard - kopējais darbu saraksts (paldies Pāvelam) , kuru izmantojām lai sadalītu darbus un atsekotu to statusu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Agile un Devops ir iteratīvi procesi, tie vienmēr uzlabojas, un arī tika uzlaboti savstarpējā saziņā</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Vēlams savlaicīgi vienoties par </a:t>
            </a:r>
            <a:r>
              <a:rPr b="0" i="1" lang="lv-LV" sz="2200" spc="-1" strike="noStrike">
                <a:solidFill>
                  <a:srgbClr val="000000"/>
                </a:solidFill>
                <a:latin typeface="Tw Cen MT"/>
                <a:ea typeface="DejaVu Sans"/>
              </a:rPr>
              <a:t>naming conventions</a:t>
            </a:r>
            <a:r>
              <a:rPr b="0" lang="lv-LV" sz="2200" spc="-1" strike="noStrike">
                <a:solidFill>
                  <a:srgbClr val="000000"/>
                </a:solidFill>
                <a:latin typeface="Tw Cen MT"/>
                <a:ea typeface="DejaVu Sans"/>
              </a:rPr>
              <a:t>, jo pēcāk tos būs grūti labot</a:t>
            </a:r>
            <a:endParaRPr b="0" lang="lv-LV" sz="2200" spc="-1" strike="noStrike">
              <a:latin typeface="Arial"/>
            </a:endParaRPr>
          </a:p>
          <a:p>
            <a:pPr marL="228600" indent="-228600">
              <a:lnSpc>
                <a:spcPct val="100000"/>
              </a:lnSpc>
              <a:spcBef>
                <a:spcPts val="1001"/>
              </a:spcBef>
              <a:buNone/>
              <a:tabLst>
                <a:tab algn="l" pos="0"/>
              </a:tabLst>
            </a:pPr>
            <a:endParaRPr b="0" lang="lv-LV" sz="2200" spc="-1" strike="noStrike">
              <a:latin typeface="Arial"/>
            </a:endParaRPr>
          </a:p>
          <a:p>
            <a:pPr marL="228600" indent="-228600">
              <a:lnSpc>
                <a:spcPct val="100000"/>
              </a:lnSpc>
              <a:spcBef>
                <a:spcPts val="1001"/>
              </a:spcBef>
              <a:buNone/>
              <a:tabLst>
                <a:tab algn="l" pos="0"/>
              </a:tabLst>
            </a:pP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024200" y="585360"/>
            <a:ext cx="9717840" cy="1497600"/>
          </a:xfrm>
          <a:prstGeom prst="rect">
            <a:avLst/>
          </a:prstGeom>
          <a:noFill/>
          <a:ln w="0">
            <a:noFill/>
          </a:ln>
        </p:spPr>
        <p:txBody>
          <a:bodyPr lIns="90000" rIns="90000" tIns="45000" bIns="45000" anchor="ctr">
            <a:normAutofit fontScale="76000"/>
          </a:bodyPr>
          <a:p>
            <a:pPr>
              <a:lnSpc>
                <a:spcPct val="80000"/>
              </a:lnSpc>
              <a:buNone/>
            </a:pPr>
            <a:r>
              <a:rPr b="0" lang="lv-LV" sz="5000" spc="83" strike="noStrike" cap="all">
                <a:solidFill>
                  <a:srgbClr val="0d0d0d"/>
                </a:solidFill>
                <a:latin typeface="Tw Cen MT Condensed"/>
                <a:ea typeface="DejaVu Sans"/>
              </a:rPr>
              <a:t>Projektā izmantotās labās prakses un secinājumi </a:t>
            </a:r>
            <a:br/>
            <a:r>
              <a:rPr b="0" lang="lv-LV" sz="5000" spc="83" strike="noStrike" cap="all">
                <a:solidFill>
                  <a:srgbClr val="0d0d0d"/>
                </a:solidFill>
                <a:latin typeface="Tw Cen MT Condensed"/>
                <a:ea typeface="DejaVu Sans"/>
              </a:rPr>
              <a:t>Infrastruktūra kā kods (IOC)</a:t>
            </a:r>
            <a:endParaRPr b="0" lang="lv-LV" sz="5000" spc="-1" strike="noStrike">
              <a:latin typeface="Arial"/>
            </a:endParaRPr>
          </a:p>
        </p:txBody>
      </p:sp>
      <p:sp>
        <p:nvSpPr>
          <p:cNvPr id="303" name="PlaceHolder 2"/>
          <p:cNvSpPr>
            <a:spLocks noGrp="1"/>
          </p:cNvSpPr>
          <p:nvPr>
            <p:ph/>
          </p:nvPr>
        </p:nvSpPr>
        <p:spPr>
          <a:xfrm>
            <a:off x="1024200" y="2286000"/>
            <a:ext cx="9717840" cy="4021200"/>
          </a:xfrm>
          <a:prstGeom prst="rect">
            <a:avLst/>
          </a:prstGeom>
          <a:noFill/>
          <a:ln w="0">
            <a:noFill/>
          </a:ln>
        </p:spPr>
        <p:txBody>
          <a:bodyPr lIns="45720" rIns="45720" tIns="45000" bIns="45000" anchor="t">
            <a:norm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Izmantotie rīki (Terraform un Ansible) ļauj elastīgi veidot infrastruktūru un šim nolūkam nepieciešamo informāciju glabāt pirmkoda pārvaldības sistēmās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Komandas, kas tiek izmantotas serveru instalēšanai, vēlams pirms tam pārbaudīt un tikai tad likt IOC skriptos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Svarīgi pievērst uzmanību Linux piekļuves tiesībām (ar kādu lietotāju tiek veikta instalācija, kādas tam ir piekļuves tiesības, kam jāizmanto sudo, kādas komandas ar sudo var veikt bez atkārtotas paroles ievadīšanas, failu un mapju </a:t>
            </a:r>
            <a:r>
              <a:rPr b="0" i="1" lang="lv-LV" sz="2200" spc="-1" strike="noStrike">
                <a:solidFill>
                  <a:srgbClr val="000000"/>
                </a:solidFill>
                <a:latin typeface="Tw Cen MT"/>
                <a:ea typeface="DejaVu Sans"/>
              </a:rPr>
              <a:t>permissions)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ea typeface="DejaVu Sans"/>
              </a:rPr>
              <a:t>SSH atslēgas (nesaputroties, tās var būt vairākas, netīšām neiekļaut pirmkodā) </a:t>
            </a:r>
            <a:endParaRPr b="0" lang="lv-LV" sz="2200" spc="-1" strike="noStrike">
              <a:latin typeface="Arial"/>
            </a:endParaRPr>
          </a:p>
          <a:p>
            <a:pPr marL="228600" indent="-228600">
              <a:lnSpc>
                <a:spcPct val="100000"/>
              </a:lnSpc>
              <a:spcBef>
                <a:spcPts val="1001"/>
              </a:spcBef>
              <a:buNone/>
              <a:tabLst>
                <a:tab algn="l" pos="0"/>
              </a:tabLst>
            </a:pP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024200" y="585360"/>
            <a:ext cx="9717840" cy="1497600"/>
          </a:xfrm>
          <a:prstGeom prst="rect">
            <a:avLst/>
          </a:prstGeom>
          <a:noFill/>
          <a:ln w="0">
            <a:noFill/>
          </a:ln>
        </p:spPr>
        <p:txBody>
          <a:bodyPr lIns="0" rIns="0" tIns="0" bIns="0" anchor="ctr">
            <a:noAutofit/>
          </a:bodyPr>
          <a:p>
            <a:pPr>
              <a:lnSpc>
                <a:spcPct val="80000"/>
              </a:lnSpc>
              <a:buNone/>
            </a:pPr>
            <a:r>
              <a:rPr b="0" lang="lv-LV" sz="5000" spc="83" strike="noStrike" cap="all">
                <a:solidFill>
                  <a:srgbClr val="0d0d0d"/>
                </a:solidFill>
                <a:latin typeface="Tw Cen MT Condensed"/>
                <a:ea typeface="DejaVu Sans"/>
              </a:rPr>
              <a:t>Cassandra | Datu lejupielāde</a:t>
            </a:r>
            <a:endParaRPr b="0" lang="lv-LV" sz="5000" spc="-1" strike="noStrike">
              <a:latin typeface="Arial"/>
            </a:endParaRPr>
          </a:p>
        </p:txBody>
      </p:sp>
      <p:pic>
        <p:nvPicPr>
          <p:cNvPr id="305" name="Picture 4" descr=""/>
          <p:cNvPicPr/>
          <p:nvPr/>
        </p:nvPicPr>
        <p:blipFill>
          <a:blip r:embed="rId1"/>
          <a:stretch/>
        </p:blipFill>
        <p:spPr>
          <a:xfrm>
            <a:off x="91080" y="2647800"/>
            <a:ext cx="12008160" cy="1560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148</TotalTime>
  <Application>LibreOffice/7.2.6.2$Windows_X86_64 LibreOffice_project/b0ec3a565991f7569a5a7f5d24fed7f52653d754</Application>
  <AppVersion>15.0000</AppVersion>
  <Words>1287</Words>
  <Paragraphs>130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2022-06-29T07:35:00Z</dcterms:created>
  <dc:creator>Dita Gabaliņa</dc:creator>
  <dc:description/>
  <dc:language>lv-LV</dc:language>
  <cp:lastModifiedBy/>
  <dcterms:modified xsi:type="dcterms:W3CDTF">2022-07-03T15:50:32Z</dcterms:modified>
  <cp:revision>20</cp:revision>
  <dc:subject/>
  <dc:title>Apache Cassandra darbināšanai nepieciešamās infrastruktūras izveide AWS mākonī</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Platekrāna</vt:lpwstr>
  </property>
  <property fmtid="{D5CDD505-2E9C-101B-9397-08002B2CF9AE}" pid="4" name="Slides">
    <vt:i4>22</vt:i4>
  </property>
</Properties>
</file>