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NMpnRIkgbqY1GxB4vMWYNG+UL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31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7561335" y="-2476908"/>
            <a:ext cx="15122670" cy="13291410"/>
            <a:chOff x="0" y="-104775"/>
            <a:chExt cx="812800" cy="71437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E4E7C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722541" y="3459816"/>
            <a:ext cx="8421459" cy="4104577"/>
          </a:xfrm>
          <a:custGeom>
            <a:rect b="b" l="l" r="r" t="t"/>
            <a:pathLst>
              <a:path extrusionOk="0" h="4104577" w="8421459">
                <a:moveTo>
                  <a:pt x="0" y="0"/>
                </a:moveTo>
                <a:lnTo>
                  <a:pt x="8421459" y="0"/>
                </a:lnTo>
                <a:lnTo>
                  <a:pt x="8421459" y="4104576"/>
                </a:lnTo>
                <a:lnTo>
                  <a:pt x="0" y="4104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3068586" y="1976098"/>
            <a:ext cx="2677367" cy="620505"/>
          </a:xfrm>
          <a:custGeom>
            <a:rect b="b" l="l" r="r" t="t"/>
            <a:pathLst>
              <a:path extrusionOk="0" h="620505" w="2677367">
                <a:moveTo>
                  <a:pt x="0" y="0"/>
                </a:moveTo>
                <a:lnTo>
                  <a:pt x="2677367" y="0"/>
                </a:lnTo>
                <a:lnTo>
                  <a:pt x="2677367" y="620505"/>
                </a:lnTo>
                <a:lnTo>
                  <a:pt x="0" y="620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9523629" y="1974854"/>
            <a:ext cx="3079554" cy="621749"/>
          </a:xfrm>
          <a:custGeom>
            <a:rect b="b" l="l" r="r" t="t"/>
            <a:pathLst>
              <a:path extrusionOk="0" h="621749" w="3079554">
                <a:moveTo>
                  <a:pt x="0" y="0"/>
                </a:moveTo>
                <a:lnTo>
                  <a:pt x="3079554" y="0"/>
                </a:lnTo>
                <a:lnTo>
                  <a:pt x="3079554" y="621749"/>
                </a:lnTo>
                <a:lnTo>
                  <a:pt x="0" y="621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9523629" y="3882005"/>
            <a:ext cx="7735671" cy="312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48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endParaRPr/>
          </a:p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48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/>
          </a:p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48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TELECALL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523629" y="2872828"/>
            <a:ext cx="6463940" cy="1146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025159"/>
                </a:solidFill>
                <a:latin typeface="Arial"/>
                <a:ea typeface="Arial"/>
                <a:cs typeface="Arial"/>
                <a:sym typeface="Arial"/>
              </a:rPr>
              <a:t>DESENVOLVIMENTO DE SOFTWARE PARA INTERNET (BACK-END)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rgbClr val="0251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523629" y="7440567"/>
            <a:ext cx="4495046" cy="9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81" u="none" cap="none" strike="noStrike">
                <a:solidFill>
                  <a:srgbClr val="025159"/>
                </a:solidFill>
                <a:latin typeface="Arial"/>
                <a:ea typeface="Arial"/>
                <a:cs typeface="Arial"/>
                <a:sym typeface="Arial"/>
              </a:rPr>
              <a:t>Thiago de Sousa Rocha</a:t>
            </a:r>
            <a:endParaRPr/>
          </a:p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81" u="none" cap="none" strike="noStrike">
                <a:solidFill>
                  <a:srgbClr val="025159"/>
                </a:solidFill>
                <a:latin typeface="Arial"/>
                <a:ea typeface="Arial"/>
                <a:cs typeface="Arial"/>
                <a:sym typeface="Arial"/>
              </a:rPr>
              <a:t>Alexandre Silva Felismino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10848975" y="473471"/>
            <a:ext cx="1072410" cy="1222120"/>
          </a:xfrm>
          <a:custGeom>
            <a:rect b="b" l="l" r="r" t="t"/>
            <a:pathLst>
              <a:path extrusionOk="0" h="2628216" w="2306259">
                <a:moveTo>
                  <a:pt x="0" y="0"/>
                </a:moveTo>
                <a:lnTo>
                  <a:pt x="2306259" y="0"/>
                </a:lnTo>
                <a:lnTo>
                  <a:pt x="2306259" y="2628216"/>
                </a:lnTo>
                <a:lnTo>
                  <a:pt x="0" y="2628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0"/>
          <p:cNvSpPr/>
          <p:nvPr/>
        </p:nvSpPr>
        <p:spPr>
          <a:xfrm>
            <a:off x="-517377" y="-761529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9" name="Google Shape;219;p10"/>
          <p:cNvGrpSpPr/>
          <p:nvPr/>
        </p:nvGrpSpPr>
        <p:grpSpPr>
          <a:xfrm>
            <a:off x="426868" y="1295871"/>
            <a:ext cx="9606441" cy="7721096"/>
            <a:chOff x="0" y="0"/>
            <a:chExt cx="7467600" cy="6002020"/>
          </a:xfrm>
        </p:grpSpPr>
        <p:sp>
          <p:nvSpPr>
            <p:cNvPr id="220" name="Google Shape;220;p10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224" name="Google Shape;224;p10"/>
          <p:cNvSpPr/>
          <p:nvPr/>
        </p:nvSpPr>
        <p:spPr>
          <a:xfrm>
            <a:off x="15769689" y="9414315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225" name="Google Shape;225;p10"/>
          <p:cNvSpPr/>
          <p:nvPr/>
        </p:nvSpPr>
        <p:spPr>
          <a:xfrm>
            <a:off x="12936247" y="9413321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1" y="0"/>
                </a:lnTo>
                <a:lnTo>
                  <a:pt x="2461451" y="496956"/>
                </a:lnTo>
                <a:lnTo>
                  <a:pt x="0" y="496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0"/>
          <p:cNvSpPr txBox="1"/>
          <p:nvPr/>
        </p:nvSpPr>
        <p:spPr>
          <a:xfrm>
            <a:off x="10848975" y="2927565"/>
            <a:ext cx="70608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16" u="none" cap="none" strike="noStrike">
                <a:solidFill>
                  <a:srgbClr val="0E4E7C"/>
                </a:solidFill>
                <a:latin typeface="Arial"/>
                <a:ea typeface="Arial"/>
                <a:cs typeface="Arial"/>
                <a:sym typeface="Arial"/>
              </a:rPr>
              <a:t>LOGIN ADMINISTRADOR II</a:t>
            </a:r>
            <a:endParaRPr sz="1000"/>
          </a:p>
        </p:txBody>
      </p:sp>
      <p:sp>
        <p:nvSpPr>
          <p:cNvPr id="227" name="Google Shape;227;p10"/>
          <p:cNvSpPr txBox="1"/>
          <p:nvPr/>
        </p:nvSpPr>
        <p:spPr>
          <a:xfrm>
            <a:off x="10848975" y="3944369"/>
            <a:ext cx="7060702" cy="22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efetuar o Login como Administrador, no Header aparecerá um novo link, que leva diretamente para a página de Administração.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>
            <a:off x="378324" y="338780"/>
            <a:ext cx="1187087" cy="1187087"/>
          </a:xfrm>
          <a:custGeom>
            <a:rect b="b" l="l" r="r" t="t"/>
            <a:pathLst>
              <a:path extrusionOk="0" h="2271937" w="2271937">
                <a:moveTo>
                  <a:pt x="0" y="0"/>
                </a:moveTo>
                <a:lnTo>
                  <a:pt x="2271937" y="0"/>
                </a:lnTo>
                <a:lnTo>
                  <a:pt x="2271937" y="2271937"/>
                </a:lnTo>
                <a:lnTo>
                  <a:pt x="0" y="2271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1"/>
          <p:cNvSpPr/>
          <p:nvPr/>
        </p:nvSpPr>
        <p:spPr>
          <a:xfrm rot="8488567">
            <a:off x="16589047" y="7642067"/>
            <a:ext cx="2892416" cy="2630342"/>
          </a:xfrm>
          <a:custGeom>
            <a:rect b="b" l="l" r="r" t="t"/>
            <a:pathLst>
              <a:path extrusionOk="0" h="2630342" w="2892416">
                <a:moveTo>
                  <a:pt x="0" y="0"/>
                </a:moveTo>
                <a:lnTo>
                  <a:pt x="2892415" y="0"/>
                </a:lnTo>
                <a:lnTo>
                  <a:pt x="2892415" y="2630342"/>
                </a:lnTo>
                <a:lnTo>
                  <a:pt x="0" y="2630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4" name="Google Shape;234;p11"/>
          <p:cNvGrpSpPr/>
          <p:nvPr/>
        </p:nvGrpSpPr>
        <p:grpSpPr>
          <a:xfrm>
            <a:off x="8304871" y="792195"/>
            <a:ext cx="9606441" cy="7721096"/>
            <a:chOff x="0" y="0"/>
            <a:chExt cx="7467600" cy="6002020"/>
          </a:xfrm>
        </p:grpSpPr>
        <p:sp>
          <p:nvSpPr>
            <p:cNvPr id="235" name="Google Shape;235;p11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239" name="Google Shape;239;p11"/>
          <p:cNvSpPr/>
          <p:nvPr/>
        </p:nvSpPr>
        <p:spPr>
          <a:xfrm>
            <a:off x="3211598" y="9409760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240" name="Google Shape;240;p11"/>
          <p:cNvSpPr/>
          <p:nvPr/>
        </p:nvSpPr>
        <p:spPr>
          <a:xfrm>
            <a:off x="378155" y="9408765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2" y="0"/>
                </a:lnTo>
                <a:lnTo>
                  <a:pt x="2461452" y="496957"/>
                </a:lnTo>
                <a:lnTo>
                  <a:pt x="0" y="496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11"/>
          <p:cNvSpPr txBox="1"/>
          <p:nvPr/>
        </p:nvSpPr>
        <p:spPr>
          <a:xfrm>
            <a:off x="378323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EF7C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378323" y="3944369"/>
            <a:ext cx="7060702" cy="3331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Aqui, o administrador pode visualizar uma lista de todos os usuários cadastrados no site, com a opção de gerar um PDF dessa lista. Além disso, tem a capacidade de remover qualquer cliente.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/>
          <p:nvPr/>
        </p:nvSpPr>
        <p:spPr>
          <a:xfrm>
            <a:off x="10848974" y="-94321"/>
            <a:ext cx="1158021" cy="1158021"/>
          </a:xfrm>
          <a:custGeom>
            <a:rect b="b" l="l" r="r" t="t"/>
            <a:pathLst>
              <a:path extrusionOk="0" h="2058704" w="2058704">
                <a:moveTo>
                  <a:pt x="0" y="0"/>
                </a:moveTo>
                <a:lnTo>
                  <a:pt x="2058704" y="0"/>
                </a:lnTo>
                <a:lnTo>
                  <a:pt x="2058704" y="2058704"/>
                </a:lnTo>
                <a:lnTo>
                  <a:pt x="0" y="2058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12"/>
          <p:cNvSpPr/>
          <p:nvPr/>
        </p:nvSpPr>
        <p:spPr>
          <a:xfrm rot="8488567">
            <a:off x="147712" y="8457135"/>
            <a:ext cx="1761977" cy="1602329"/>
          </a:xfrm>
          <a:custGeom>
            <a:rect b="b" l="l" r="r" t="t"/>
            <a:pathLst>
              <a:path extrusionOk="0" h="1602329" w="1761977">
                <a:moveTo>
                  <a:pt x="0" y="0"/>
                </a:moveTo>
                <a:lnTo>
                  <a:pt x="1761976" y="0"/>
                </a:lnTo>
                <a:lnTo>
                  <a:pt x="1761976" y="1602330"/>
                </a:lnTo>
                <a:lnTo>
                  <a:pt x="0" y="1602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9" name="Google Shape;249;p12"/>
          <p:cNvGrpSpPr/>
          <p:nvPr/>
        </p:nvGrpSpPr>
        <p:grpSpPr>
          <a:xfrm>
            <a:off x="383384" y="1287037"/>
            <a:ext cx="9606441" cy="7721096"/>
            <a:chOff x="0" y="0"/>
            <a:chExt cx="7467600" cy="6002020"/>
          </a:xfrm>
        </p:grpSpPr>
        <p:sp>
          <p:nvSpPr>
            <p:cNvPr id="250" name="Google Shape;250;p12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254" name="Google Shape;254;p12"/>
          <p:cNvSpPr/>
          <p:nvPr/>
        </p:nvSpPr>
        <p:spPr>
          <a:xfrm>
            <a:off x="15769689" y="9414315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255" name="Google Shape;255;p12"/>
          <p:cNvSpPr/>
          <p:nvPr/>
        </p:nvSpPr>
        <p:spPr>
          <a:xfrm>
            <a:off x="12936247" y="9413321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1" y="0"/>
                </a:lnTo>
                <a:lnTo>
                  <a:pt x="2461451" y="496956"/>
                </a:lnTo>
                <a:lnTo>
                  <a:pt x="0" y="496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12"/>
          <p:cNvSpPr txBox="1"/>
          <p:nvPr/>
        </p:nvSpPr>
        <p:spPr>
          <a:xfrm>
            <a:off x="10848975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0E4E7C"/>
                </a:solidFill>
                <a:latin typeface="Arial"/>
                <a:ea typeface="Arial"/>
                <a:cs typeface="Arial"/>
                <a:sym typeface="Arial"/>
              </a:rPr>
              <a:t>MODELO DB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10848975" y="3944369"/>
            <a:ext cx="7060702" cy="278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fim temos a página 'Modelo DB', nela ambos os tipos de usuários terão acesso. A página contem uma imagem ilustrativa do modelo de banco de dados utilizado no site.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4E7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3"/>
          <p:cNvGrpSpPr/>
          <p:nvPr/>
        </p:nvGrpSpPr>
        <p:grpSpPr>
          <a:xfrm>
            <a:off x="-3453082" y="-2210050"/>
            <a:ext cx="15122670" cy="13291410"/>
            <a:chOff x="0" y="-104775"/>
            <a:chExt cx="812800" cy="714375"/>
          </a:xfrm>
        </p:grpSpPr>
        <p:sp>
          <p:nvSpPr>
            <p:cNvPr id="263" name="Google Shape;263;p13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</p:sp>
        <p:sp>
          <p:nvSpPr>
            <p:cNvPr id="264" name="Google Shape;264;p13"/>
            <p:cNvSpPr txBox="1"/>
            <p:nvPr/>
          </p:nvSpPr>
          <p:spPr>
            <a:xfrm>
              <a:off x="101600" y="-104775"/>
              <a:ext cx="609600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13"/>
          <p:cNvSpPr/>
          <p:nvPr/>
        </p:nvSpPr>
        <p:spPr>
          <a:xfrm>
            <a:off x="4573657" y="1779102"/>
            <a:ext cx="2677367" cy="620505"/>
          </a:xfrm>
          <a:custGeom>
            <a:rect b="b" l="l" r="r" t="t"/>
            <a:pathLst>
              <a:path extrusionOk="0" h="620505" w="2677367">
                <a:moveTo>
                  <a:pt x="0" y="0"/>
                </a:moveTo>
                <a:lnTo>
                  <a:pt x="2677366" y="0"/>
                </a:lnTo>
                <a:lnTo>
                  <a:pt x="2677366" y="620505"/>
                </a:lnTo>
                <a:lnTo>
                  <a:pt x="0" y="620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266" name="Google Shape;266;p13"/>
          <p:cNvSpPr/>
          <p:nvPr/>
        </p:nvSpPr>
        <p:spPr>
          <a:xfrm>
            <a:off x="1028700" y="1777858"/>
            <a:ext cx="3079554" cy="621749"/>
          </a:xfrm>
          <a:custGeom>
            <a:rect b="b" l="l" r="r" t="t"/>
            <a:pathLst>
              <a:path extrusionOk="0" h="621749" w="3079554">
                <a:moveTo>
                  <a:pt x="0" y="0"/>
                </a:moveTo>
                <a:lnTo>
                  <a:pt x="3079554" y="0"/>
                </a:lnTo>
                <a:lnTo>
                  <a:pt x="3079554" y="621749"/>
                </a:lnTo>
                <a:lnTo>
                  <a:pt x="0" y="621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13"/>
          <p:cNvSpPr txBox="1"/>
          <p:nvPr/>
        </p:nvSpPr>
        <p:spPr>
          <a:xfrm>
            <a:off x="1028700" y="3860410"/>
            <a:ext cx="7735671" cy="2930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48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endParaRPr/>
          </a:p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48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/>
          </a:p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48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TELECALL</a:t>
            </a:r>
            <a:endParaRPr/>
          </a:p>
        </p:txBody>
      </p:sp>
      <p:sp>
        <p:nvSpPr>
          <p:cNvPr id="268" name="Google Shape;268;p13"/>
          <p:cNvSpPr txBox="1"/>
          <p:nvPr/>
        </p:nvSpPr>
        <p:spPr>
          <a:xfrm>
            <a:off x="9523629" y="895350"/>
            <a:ext cx="7735671" cy="13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4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CRÉDITOS</a:t>
            </a:r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1028700" y="2675832"/>
            <a:ext cx="6463940" cy="1146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025159"/>
                </a:solidFill>
                <a:latin typeface="Arial"/>
                <a:ea typeface="Arial"/>
                <a:cs typeface="Arial"/>
                <a:sym typeface="Arial"/>
              </a:rPr>
              <a:t>DESENVOLVIMENTO DE SOFTWARE PARA INTERNET (BACK-END)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rgbClr val="0251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10018929" y="2808229"/>
            <a:ext cx="6463940" cy="872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Textos e imagens por:</a:t>
            </a:r>
            <a:endParaRPr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MODAVO/ Telecall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11457000" y="6989402"/>
            <a:ext cx="6463940" cy="872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Icones:</a:t>
            </a:r>
            <a:endParaRPr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https://fonts.google.com/icons</a:t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10688716" y="4689265"/>
            <a:ext cx="7527718" cy="129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Ilustrações:</a:t>
            </a:r>
            <a:endParaRPr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https://storyset.com/</a:t>
            </a:r>
            <a:endParaRPr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https://undraw.co/</a:t>
            </a:r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1028700" y="7243571"/>
            <a:ext cx="4495046" cy="9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81" u="none" cap="none" strike="noStrike">
                <a:solidFill>
                  <a:srgbClr val="025159"/>
                </a:solidFill>
                <a:latin typeface="Arial"/>
                <a:ea typeface="Arial"/>
                <a:cs typeface="Arial"/>
                <a:sym typeface="Arial"/>
              </a:rPr>
              <a:t>Thiago de Sousa Rocha</a:t>
            </a:r>
            <a:endParaRPr/>
          </a:p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81" u="none" cap="none" strike="noStrike">
                <a:solidFill>
                  <a:srgbClr val="025159"/>
                </a:solidFill>
                <a:latin typeface="Arial"/>
                <a:ea typeface="Arial"/>
                <a:cs typeface="Arial"/>
                <a:sym typeface="Arial"/>
              </a:rPr>
              <a:t>Alexandre Silva Felismino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0848975" y="-210800"/>
            <a:ext cx="859724" cy="1074655"/>
          </a:xfrm>
          <a:custGeom>
            <a:rect b="b" l="l" r="r" t="t"/>
            <a:pathLst>
              <a:path extrusionOk="0" h="2809555" w="2247644">
                <a:moveTo>
                  <a:pt x="0" y="0"/>
                </a:moveTo>
                <a:lnTo>
                  <a:pt x="2247644" y="0"/>
                </a:lnTo>
                <a:lnTo>
                  <a:pt x="2247644" y="2809555"/>
                </a:lnTo>
                <a:lnTo>
                  <a:pt x="0" y="2809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>
            <a:off x="-1033856" y="-761529"/>
            <a:ext cx="4125113" cy="4114800"/>
          </a:xfrm>
          <a:custGeom>
            <a:rect b="b" l="l" r="r" t="t"/>
            <a:pathLst>
              <a:path extrusionOk="0" h="4114800" w="4125113">
                <a:moveTo>
                  <a:pt x="0" y="0"/>
                </a:moveTo>
                <a:lnTo>
                  <a:pt x="4125112" y="0"/>
                </a:lnTo>
                <a:lnTo>
                  <a:pt x="41251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9" name="Google Shape;99;p2"/>
          <p:cNvGrpSpPr/>
          <p:nvPr/>
        </p:nvGrpSpPr>
        <p:grpSpPr>
          <a:xfrm>
            <a:off x="426870" y="1697247"/>
            <a:ext cx="9606441" cy="7721096"/>
            <a:chOff x="0" y="0"/>
            <a:chExt cx="7467600" cy="6002020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30" l="0" r="0" t="0"/>
              </a:stretch>
            </a:blipFill>
            <a:ln>
              <a:noFill/>
            </a:ln>
          </p:spPr>
        </p:sp>
      </p:grpSp>
      <p:sp>
        <p:nvSpPr>
          <p:cNvPr id="104" name="Google Shape;104;p2"/>
          <p:cNvSpPr txBox="1"/>
          <p:nvPr/>
        </p:nvSpPr>
        <p:spPr>
          <a:xfrm>
            <a:off x="10848975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003F70"/>
                </a:solidFill>
                <a:latin typeface="Arial"/>
                <a:ea typeface="Arial"/>
                <a:cs typeface="Arial"/>
                <a:sym typeface="Arial"/>
              </a:rPr>
              <a:t>TELA INICIAL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0848975" y="3944369"/>
            <a:ext cx="7060702" cy="441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acessar nosso site, o usuário será direcionado à tela inicial, onde constam conteúdos relevantes, podendo navegar entre as páginas. Em todas as páginas, o Header está presente, com os links de cada página, incluindo um link de Login (marcado em azul).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5769689" y="9410174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12936247" y="9409179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1" y="0"/>
                </a:lnTo>
                <a:lnTo>
                  <a:pt x="2461451" y="496957"/>
                </a:lnTo>
                <a:lnTo>
                  <a:pt x="0" y="496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16330508" y="276545"/>
            <a:ext cx="1419293" cy="1419293"/>
          </a:xfrm>
          <a:custGeom>
            <a:rect b="b" l="l" r="r" t="t"/>
            <a:pathLst>
              <a:path extrusionOk="0" h="1419293" w="1419293">
                <a:moveTo>
                  <a:pt x="0" y="0"/>
                </a:moveTo>
                <a:lnTo>
                  <a:pt x="1419293" y="0"/>
                </a:lnTo>
                <a:lnTo>
                  <a:pt x="1419293" y="1419293"/>
                </a:lnTo>
                <a:lnTo>
                  <a:pt x="0" y="1419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419651" y="1"/>
            <a:ext cx="1094336" cy="1045091"/>
          </a:xfrm>
          <a:custGeom>
            <a:rect b="b" l="l" r="r" t="t"/>
            <a:pathLst>
              <a:path extrusionOk="0" h="2271937" w="2378992">
                <a:moveTo>
                  <a:pt x="0" y="0"/>
                </a:moveTo>
                <a:lnTo>
                  <a:pt x="2378992" y="0"/>
                </a:lnTo>
                <a:lnTo>
                  <a:pt x="2378992" y="2271937"/>
                </a:lnTo>
                <a:lnTo>
                  <a:pt x="0" y="2271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3211598" y="9409760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>
            <a:off x="378155" y="9408765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2" y="0"/>
                </a:lnTo>
                <a:lnTo>
                  <a:pt x="2461452" y="496957"/>
                </a:lnTo>
                <a:lnTo>
                  <a:pt x="0" y="496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6" name="Google Shape;116;p3"/>
          <p:cNvGrpSpPr/>
          <p:nvPr/>
        </p:nvGrpSpPr>
        <p:grpSpPr>
          <a:xfrm>
            <a:off x="8257660" y="1695838"/>
            <a:ext cx="9606441" cy="7721096"/>
            <a:chOff x="0" y="0"/>
            <a:chExt cx="7467600" cy="6002020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121" name="Google Shape;121;p3"/>
          <p:cNvSpPr txBox="1"/>
          <p:nvPr/>
        </p:nvSpPr>
        <p:spPr>
          <a:xfrm>
            <a:off x="419655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EF7C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419655" y="3944369"/>
            <a:ext cx="7337240" cy="22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tela de Login, o cliente poderá criar uma conta, fazer seu login, ou se for Administrador, poderá acessar a tela de login de Administrador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10848975" y="452396"/>
            <a:ext cx="1107004" cy="1261544"/>
          </a:xfrm>
          <a:custGeom>
            <a:rect b="b" l="l" r="r" t="t"/>
            <a:pathLst>
              <a:path extrusionOk="0" h="2628216" w="2306259">
                <a:moveTo>
                  <a:pt x="0" y="0"/>
                </a:moveTo>
                <a:lnTo>
                  <a:pt x="2306259" y="0"/>
                </a:lnTo>
                <a:lnTo>
                  <a:pt x="2306259" y="2628216"/>
                </a:lnTo>
                <a:lnTo>
                  <a:pt x="0" y="2628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4"/>
          <p:cNvSpPr/>
          <p:nvPr/>
        </p:nvSpPr>
        <p:spPr>
          <a:xfrm>
            <a:off x="-517377" y="-761529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9" name="Google Shape;129;p4"/>
          <p:cNvGrpSpPr/>
          <p:nvPr/>
        </p:nvGrpSpPr>
        <p:grpSpPr>
          <a:xfrm>
            <a:off x="426868" y="1295871"/>
            <a:ext cx="9606441" cy="7721096"/>
            <a:chOff x="0" y="0"/>
            <a:chExt cx="7467600" cy="6002020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134" name="Google Shape;134;p4"/>
          <p:cNvSpPr/>
          <p:nvPr/>
        </p:nvSpPr>
        <p:spPr>
          <a:xfrm>
            <a:off x="15769689" y="9414315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12936247" y="9413321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1" y="0"/>
                </a:lnTo>
                <a:lnTo>
                  <a:pt x="2461451" y="496956"/>
                </a:lnTo>
                <a:lnTo>
                  <a:pt x="0" y="496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 txBox="1"/>
          <p:nvPr/>
        </p:nvSpPr>
        <p:spPr>
          <a:xfrm>
            <a:off x="10848975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0E4E7C"/>
                </a:solidFill>
                <a:latin typeface="Arial"/>
                <a:ea typeface="Arial"/>
                <a:cs typeface="Arial"/>
                <a:sym typeface="Arial"/>
              </a:rPr>
              <a:t>CADASTRO 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0848975" y="3944369"/>
            <a:ext cx="7060702" cy="3331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tela de cadastro, o usuário deverá informar corretamente seus dados. Esses dados passarão por validações, e em caso de erro, o usuário será avisado; caso contrário, o cadastro será efetuado com sucesso.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378149" y="338754"/>
            <a:ext cx="1317723" cy="1317723"/>
          </a:xfrm>
          <a:custGeom>
            <a:rect b="b" l="l" r="r" t="t"/>
            <a:pathLst>
              <a:path extrusionOk="0" h="2271937" w="2271937">
                <a:moveTo>
                  <a:pt x="0" y="0"/>
                </a:moveTo>
                <a:lnTo>
                  <a:pt x="2271937" y="0"/>
                </a:lnTo>
                <a:lnTo>
                  <a:pt x="2271937" y="2271937"/>
                </a:lnTo>
                <a:lnTo>
                  <a:pt x="0" y="2271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5"/>
          <p:cNvSpPr/>
          <p:nvPr/>
        </p:nvSpPr>
        <p:spPr>
          <a:xfrm rot="8488567">
            <a:off x="16589047" y="7642067"/>
            <a:ext cx="2892416" cy="2630342"/>
          </a:xfrm>
          <a:custGeom>
            <a:rect b="b" l="l" r="r" t="t"/>
            <a:pathLst>
              <a:path extrusionOk="0" h="2630342" w="2892416">
                <a:moveTo>
                  <a:pt x="0" y="0"/>
                </a:moveTo>
                <a:lnTo>
                  <a:pt x="2892415" y="0"/>
                </a:lnTo>
                <a:lnTo>
                  <a:pt x="2892415" y="2630342"/>
                </a:lnTo>
                <a:lnTo>
                  <a:pt x="0" y="2630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4" name="Google Shape;144;p5"/>
          <p:cNvGrpSpPr/>
          <p:nvPr/>
        </p:nvGrpSpPr>
        <p:grpSpPr>
          <a:xfrm>
            <a:off x="8304871" y="792195"/>
            <a:ext cx="9606441" cy="7721096"/>
            <a:chOff x="0" y="0"/>
            <a:chExt cx="7467600" cy="6002020"/>
          </a:xfrm>
        </p:grpSpPr>
        <p:sp>
          <p:nvSpPr>
            <p:cNvPr id="145" name="Google Shape;145;p5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149" name="Google Shape;149;p5"/>
          <p:cNvSpPr txBox="1"/>
          <p:nvPr/>
        </p:nvSpPr>
        <p:spPr>
          <a:xfrm>
            <a:off x="378323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EF7C00"/>
                </a:solidFill>
                <a:latin typeface="Arial"/>
                <a:ea typeface="Arial"/>
                <a:cs typeface="Arial"/>
                <a:sym typeface="Arial"/>
              </a:rPr>
              <a:t>2FA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378323" y="3944369"/>
            <a:ext cx="7060702" cy="278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login, o usuário passará pelo sistema de segurança chamado Two Authentic Factory (Autenticação de dois fatores), onde deverá confirmar alguns de seus dados para prosseguir.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3211598" y="9409760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152" name="Google Shape;152;p5"/>
          <p:cNvSpPr/>
          <p:nvPr/>
        </p:nvSpPr>
        <p:spPr>
          <a:xfrm>
            <a:off x="378155" y="9408765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2" y="0"/>
                </a:lnTo>
                <a:lnTo>
                  <a:pt x="2461452" y="496957"/>
                </a:lnTo>
                <a:lnTo>
                  <a:pt x="0" y="496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10848974" y="-126470"/>
            <a:ext cx="1106553" cy="1106553"/>
          </a:xfrm>
          <a:custGeom>
            <a:rect b="b" l="l" r="r" t="t"/>
            <a:pathLst>
              <a:path extrusionOk="0" h="2058704" w="2058704">
                <a:moveTo>
                  <a:pt x="0" y="0"/>
                </a:moveTo>
                <a:lnTo>
                  <a:pt x="2058704" y="0"/>
                </a:lnTo>
                <a:lnTo>
                  <a:pt x="2058704" y="2058704"/>
                </a:lnTo>
                <a:lnTo>
                  <a:pt x="0" y="2058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6"/>
          <p:cNvSpPr/>
          <p:nvPr/>
        </p:nvSpPr>
        <p:spPr>
          <a:xfrm rot="8488567">
            <a:off x="147712" y="8457135"/>
            <a:ext cx="1761977" cy="1602329"/>
          </a:xfrm>
          <a:custGeom>
            <a:rect b="b" l="l" r="r" t="t"/>
            <a:pathLst>
              <a:path extrusionOk="0" h="1602329" w="1761977">
                <a:moveTo>
                  <a:pt x="0" y="0"/>
                </a:moveTo>
                <a:lnTo>
                  <a:pt x="1761976" y="0"/>
                </a:lnTo>
                <a:lnTo>
                  <a:pt x="1761976" y="1602330"/>
                </a:lnTo>
                <a:lnTo>
                  <a:pt x="0" y="1602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9" name="Google Shape;159;p6"/>
          <p:cNvGrpSpPr/>
          <p:nvPr/>
        </p:nvGrpSpPr>
        <p:grpSpPr>
          <a:xfrm>
            <a:off x="383384" y="1287037"/>
            <a:ext cx="9606441" cy="7721096"/>
            <a:chOff x="0" y="0"/>
            <a:chExt cx="7467600" cy="6002020"/>
          </a:xfrm>
        </p:grpSpPr>
        <p:sp>
          <p:nvSpPr>
            <p:cNvPr id="160" name="Google Shape;160;p6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164" name="Google Shape;164;p6"/>
          <p:cNvSpPr/>
          <p:nvPr/>
        </p:nvSpPr>
        <p:spPr>
          <a:xfrm>
            <a:off x="15769689" y="9414315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165" name="Google Shape;165;p6"/>
          <p:cNvSpPr/>
          <p:nvPr/>
        </p:nvSpPr>
        <p:spPr>
          <a:xfrm>
            <a:off x="12936247" y="9413321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1" y="0"/>
                </a:lnTo>
                <a:lnTo>
                  <a:pt x="2461451" y="496956"/>
                </a:lnTo>
                <a:lnTo>
                  <a:pt x="0" y="496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6"/>
          <p:cNvSpPr txBox="1"/>
          <p:nvPr/>
        </p:nvSpPr>
        <p:spPr>
          <a:xfrm>
            <a:off x="10848975" y="2927575"/>
            <a:ext cx="50706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16" u="none" cap="none" strike="noStrike">
                <a:solidFill>
                  <a:srgbClr val="0E4E7C"/>
                </a:solidFill>
                <a:latin typeface="Arial"/>
                <a:ea typeface="Arial"/>
                <a:cs typeface="Arial"/>
                <a:sym typeface="Arial"/>
              </a:rPr>
              <a:t>LOGIN EFETUADO</a:t>
            </a:r>
            <a:endParaRPr sz="1300"/>
          </a:p>
        </p:txBody>
      </p:sp>
      <p:sp>
        <p:nvSpPr>
          <p:cNvPr id="167" name="Google Shape;167;p6"/>
          <p:cNvSpPr txBox="1"/>
          <p:nvPr/>
        </p:nvSpPr>
        <p:spPr>
          <a:xfrm>
            <a:off x="10848975" y="3944369"/>
            <a:ext cx="7060702" cy="3331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passar pelo 2FA, o usuário voltará para a tela inicial e aqui encontrará o header um pouco diferente, havendo três novas opções. Meus Dados, Modelo DB e o botão onde poderá sair de sua conta.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9489853" y="8980146"/>
            <a:ext cx="8421459" cy="4104577"/>
          </a:xfrm>
          <a:custGeom>
            <a:rect b="b" l="l" r="r" t="t"/>
            <a:pathLst>
              <a:path extrusionOk="0" h="4104577" w="8421459">
                <a:moveTo>
                  <a:pt x="0" y="0"/>
                </a:moveTo>
                <a:lnTo>
                  <a:pt x="8421459" y="0"/>
                </a:lnTo>
                <a:lnTo>
                  <a:pt x="8421459" y="4104577"/>
                </a:lnTo>
                <a:lnTo>
                  <a:pt x="0" y="4104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7"/>
          <p:cNvSpPr/>
          <p:nvPr/>
        </p:nvSpPr>
        <p:spPr>
          <a:xfrm>
            <a:off x="-116588" y="-2906835"/>
            <a:ext cx="8421459" cy="4104577"/>
          </a:xfrm>
          <a:custGeom>
            <a:rect b="b" l="l" r="r" t="t"/>
            <a:pathLst>
              <a:path extrusionOk="0" h="4104577" w="8421459">
                <a:moveTo>
                  <a:pt x="0" y="0"/>
                </a:moveTo>
                <a:lnTo>
                  <a:pt x="8421459" y="0"/>
                </a:lnTo>
                <a:lnTo>
                  <a:pt x="8421459" y="4104577"/>
                </a:lnTo>
                <a:lnTo>
                  <a:pt x="0" y="4104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4" name="Google Shape;174;p7"/>
          <p:cNvGrpSpPr/>
          <p:nvPr/>
        </p:nvGrpSpPr>
        <p:grpSpPr>
          <a:xfrm>
            <a:off x="8304871" y="792195"/>
            <a:ext cx="9606441" cy="7721096"/>
            <a:chOff x="0" y="0"/>
            <a:chExt cx="7467600" cy="6002020"/>
          </a:xfrm>
        </p:grpSpPr>
        <p:sp>
          <p:nvSpPr>
            <p:cNvPr id="175" name="Google Shape;175;p7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179" name="Google Shape;179;p7"/>
          <p:cNvSpPr/>
          <p:nvPr/>
        </p:nvSpPr>
        <p:spPr>
          <a:xfrm>
            <a:off x="3211598" y="9409760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180" name="Google Shape;180;p7"/>
          <p:cNvSpPr/>
          <p:nvPr/>
        </p:nvSpPr>
        <p:spPr>
          <a:xfrm>
            <a:off x="378155" y="9408765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2" y="0"/>
                </a:lnTo>
                <a:lnTo>
                  <a:pt x="2461452" y="496957"/>
                </a:lnTo>
                <a:lnTo>
                  <a:pt x="0" y="496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7"/>
          <p:cNvSpPr txBox="1"/>
          <p:nvPr/>
        </p:nvSpPr>
        <p:spPr>
          <a:xfrm>
            <a:off x="378323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EF7C00"/>
                </a:solidFill>
                <a:latin typeface="Arial"/>
                <a:ea typeface="Arial"/>
                <a:cs typeface="Arial"/>
                <a:sym typeface="Arial"/>
              </a:rPr>
              <a:t>MEUS DADOS I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378323" y="3944369"/>
            <a:ext cx="7060702" cy="3874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'Meus Dados', dispomos de duas páginas. A primeira é o 'Perfil', onde o cliente pode modificar suas informações pessoais, como nome, sexo, data de nascimento, nome materno e outras informações cadastradas.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10848975" y="325925"/>
            <a:ext cx="1083942" cy="1235262"/>
          </a:xfrm>
          <a:custGeom>
            <a:rect b="b" l="l" r="r" t="t"/>
            <a:pathLst>
              <a:path extrusionOk="0" h="2628216" w="2306259">
                <a:moveTo>
                  <a:pt x="0" y="0"/>
                </a:moveTo>
                <a:lnTo>
                  <a:pt x="2306259" y="0"/>
                </a:lnTo>
                <a:lnTo>
                  <a:pt x="2306259" y="2628216"/>
                </a:lnTo>
                <a:lnTo>
                  <a:pt x="0" y="26282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8"/>
          <p:cNvSpPr/>
          <p:nvPr/>
        </p:nvSpPr>
        <p:spPr>
          <a:xfrm>
            <a:off x="-517377" y="-761529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9" name="Google Shape;189;p8"/>
          <p:cNvGrpSpPr/>
          <p:nvPr/>
        </p:nvGrpSpPr>
        <p:grpSpPr>
          <a:xfrm>
            <a:off x="426868" y="1295871"/>
            <a:ext cx="9606441" cy="7721096"/>
            <a:chOff x="0" y="0"/>
            <a:chExt cx="7467600" cy="6002020"/>
          </a:xfrm>
        </p:grpSpPr>
        <p:sp>
          <p:nvSpPr>
            <p:cNvPr id="190" name="Google Shape;190;p8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194" name="Google Shape;194;p8"/>
          <p:cNvSpPr/>
          <p:nvPr/>
        </p:nvSpPr>
        <p:spPr>
          <a:xfrm>
            <a:off x="15769689" y="9414315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195" name="Google Shape;195;p8"/>
          <p:cNvSpPr/>
          <p:nvPr/>
        </p:nvSpPr>
        <p:spPr>
          <a:xfrm>
            <a:off x="12936247" y="9413321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1" y="0"/>
                </a:lnTo>
                <a:lnTo>
                  <a:pt x="2461451" y="496956"/>
                </a:lnTo>
                <a:lnTo>
                  <a:pt x="0" y="496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8"/>
          <p:cNvSpPr txBox="1"/>
          <p:nvPr/>
        </p:nvSpPr>
        <p:spPr>
          <a:xfrm>
            <a:off x="10848975" y="2927565"/>
            <a:ext cx="5107557" cy="7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6" u="none" cap="none" strike="noStrike">
                <a:solidFill>
                  <a:srgbClr val="0E4E7C"/>
                </a:solidFill>
                <a:latin typeface="Arial"/>
                <a:ea typeface="Arial"/>
                <a:cs typeface="Arial"/>
                <a:sym typeface="Arial"/>
              </a:rPr>
              <a:t>MEUS DADOS II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10848975" y="3944369"/>
            <a:ext cx="7060702" cy="278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Já em 'Conta', o usuário poderá alterar seus dados de Login, como o identificador de Login e sua senha. Aqui terá também a opção de encerramento de conta.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16330508" y="276545"/>
            <a:ext cx="1419293" cy="1419293"/>
          </a:xfrm>
          <a:custGeom>
            <a:rect b="b" l="l" r="r" t="t"/>
            <a:pathLst>
              <a:path extrusionOk="0" h="1419293" w="1419293">
                <a:moveTo>
                  <a:pt x="0" y="0"/>
                </a:moveTo>
                <a:lnTo>
                  <a:pt x="1419293" y="0"/>
                </a:lnTo>
                <a:lnTo>
                  <a:pt x="1419293" y="1419293"/>
                </a:lnTo>
                <a:lnTo>
                  <a:pt x="0" y="14192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9"/>
          <p:cNvSpPr/>
          <p:nvPr/>
        </p:nvSpPr>
        <p:spPr>
          <a:xfrm>
            <a:off x="419650" y="1"/>
            <a:ext cx="1201391" cy="1147328"/>
          </a:xfrm>
          <a:custGeom>
            <a:rect b="b" l="l" r="r" t="t"/>
            <a:pathLst>
              <a:path extrusionOk="0" h="2271937" w="2378992">
                <a:moveTo>
                  <a:pt x="0" y="0"/>
                </a:moveTo>
                <a:lnTo>
                  <a:pt x="2378992" y="0"/>
                </a:lnTo>
                <a:lnTo>
                  <a:pt x="2378992" y="2271937"/>
                </a:lnTo>
                <a:lnTo>
                  <a:pt x="0" y="2271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9"/>
          <p:cNvSpPr/>
          <p:nvPr/>
        </p:nvSpPr>
        <p:spPr>
          <a:xfrm>
            <a:off x="3211598" y="9409760"/>
            <a:ext cx="2139988" cy="495962"/>
          </a:xfrm>
          <a:custGeom>
            <a:rect b="b" l="l" r="r" t="t"/>
            <a:pathLst>
              <a:path extrusionOk="0" h="495962" w="2139988">
                <a:moveTo>
                  <a:pt x="0" y="0"/>
                </a:moveTo>
                <a:lnTo>
                  <a:pt x="2139988" y="0"/>
                </a:lnTo>
                <a:lnTo>
                  <a:pt x="2139988" y="495962"/>
                </a:lnTo>
                <a:lnTo>
                  <a:pt x="0" y="495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9376" l="-15582" r="-14926" t="-26873"/>
            </a:stretch>
          </a:blipFill>
          <a:ln>
            <a:noFill/>
          </a:ln>
        </p:spPr>
      </p:sp>
      <p:sp>
        <p:nvSpPr>
          <p:cNvPr id="205" name="Google Shape;205;p9"/>
          <p:cNvSpPr/>
          <p:nvPr/>
        </p:nvSpPr>
        <p:spPr>
          <a:xfrm>
            <a:off x="378155" y="9408765"/>
            <a:ext cx="2461451" cy="496957"/>
          </a:xfrm>
          <a:custGeom>
            <a:rect b="b" l="l" r="r" t="t"/>
            <a:pathLst>
              <a:path extrusionOk="0" h="496957" w="2461451">
                <a:moveTo>
                  <a:pt x="0" y="0"/>
                </a:moveTo>
                <a:lnTo>
                  <a:pt x="2461452" y="0"/>
                </a:lnTo>
                <a:lnTo>
                  <a:pt x="2461452" y="496957"/>
                </a:lnTo>
                <a:lnTo>
                  <a:pt x="0" y="4969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6" name="Google Shape;206;p9"/>
          <p:cNvGrpSpPr/>
          <p:nvPr/>
        </p:nvGrpSpPr>
        <p:grpSpPr>
          <a:xfrm>
            <a:off x="8257660" y="1695838"/>
            <a:ext cx="9606441" cy="7721096"/>
            <a:chOff x="0" y="0"/>
            <a:chExt cx="7467600" cy="6002020"/>
          </a:xfrm>
        </p:grpSpPr>
        <p:sp>
          <p:nvSpPr>
            <p:cNvPr id="207" name="Google Shape;207;p9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64" l="0" r="0" t="-65"/>
              </a:stretch>
            </a:blipFill>
            <a:ln>
              <a:noFill/>
            </a:ln>
          </p:spPr>
        </p:sp>
      </p:grpSp>
      <p:sp>
        <p:nvSpPr>
          <p:cNvPr id="211" name="Google Shape;211;p9"/>
          <p:cNvSpPr txBox="1"/>
          <p:nvPr/>
        </p:nvSpPr>
        <p:spPr>
          <a:xfrm>
            <a:off x="419655" y="2927565"/>
            <a:ext cx="67476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16" u="none" cap="none" strike="noStrike">
                <a:solidFill>
                  <a:srgbClr val="EF7C00"/>
                </a:solidFill>
                <a:latin typeface="Arial"/>
                <a:ea typeface="Arial"/>
                <a:cs typeface="Arial"/>
                <a:sym typeface="Arial"/>
              </a:rPr>
              <a:t>LOGIN ADMINISTRADOR I</a:t>
            </a:r>
            <a:endParaRPr sz="1000"/>
          </a:p>
        </p:txBody>
      </p:sp>
      <p:sp>
        <p:nvSpPr>
          <p:cNvPr id="212" name="Google Shape;212;p9"/>
          <p:cNvSpPr txBox="1"/>
          <p:nvPr/>
        </p:nvSpPr>
        <p:spPr>
          <a:xfrm>
            <a:off x="419655" y="3944369"/>
            <a:ext cx="7337240" cy="278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efetuar o Login como Administrador, será preciso entrar numa página diferente, aqui o usuário comum não poderá criar um conta, tendo seu acesso restrito.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