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26" r:id="rId2"/>
    <p:sldId id="264" r:id="rId3"/>
    <p:sldId id="265" r:id="rId4"/>
    <p:sldId id="267" r:id="rId5"/>
    <p:sldId id="268" r:id="rId6"/>
    <p:sldId id="269" r:id="rId7"/>
    <p:sldId id="275" r:id="rId8"/>
    <p:sldId id="274" r:id="rId9"/>
    <p:sldId id="329" r:id="rId10"/>
    <p:sldId id="270" r:id="rId11"/>
    <p:sldId id="332" r:id="rId12"/>
    <p:sldId id="277" r:id="rId13"/>
    <p:sldId id="278" r:id="rId14"/>
    <p:sldId id="279" r:id="rId15"/>
    <p:sldId id="335" r:id="rId16"/>
    <p:sldId id="284" r:id="rId17"/>
    <p:sldId id="311" r:id="rId18"/>
    <p:sldId id="333" r:id="rId19"/>
    <p:sldId id="288" r:id="rId20"/>
    <p:sldId id="287" r:id="rId21"/>
    <p:sldId id="292" r:id="rId22"/>
    <p:sldId id="290" r:id="rId23"/>
    <p:sldId id="343" r:id="rId24"/>
    <p:sldId id="344" r:id="rId25"/>
    <p:sldId id="334" r:id="rId26"/>
    <p:sldId id="297" r:id="rId27"/>
    <p:sldId id="336" r:id="rId28"/>
    <p:sldId id="299" r:id="rId29"/>
    <p:sldId id="301" r:id="rId30"/>
    <p:sldId id="300" r:id="rId31"/>
    <p:sldId id="338" r:id="rId32"/>
    <p:sldId id="339" r:id="rId33"/>
    <p:sldId id="349" r:id="rId34"/>
    <p:sldId id="350" r:id="rId35"/>
    <p:sldId id="337" r:id="rId36"/>
    <p:sldId id="351" r:id="rId37"/>
    <p:sldId id="340" r:id="rId38"/>
    <p:sldId id="341" r:id="rId39"/>
    <p:sldId id="306" r:id="rId40"/>
    <p:sldId id="325" r:id="rId41"/>
    <p:sldId id="318" r:id="rId42"/>
    <p:sldId id="321" r:id="rId43"/>
    <p:sldId id="307" r:id="rId44"/>
    <p:sldId id="308" r:id="rId45"/>
    <p:sldId id="309" r:id="rId46"/>
    <p:sldId id="310" r:id="rId47"/>
    <p:sldId id="327" r:id="rId48"/>
    <p:sldId id="328" r:id="rId49"/>
    <p:sldId id="314" r:id="rId50"/>
    <p:sldId id="316" r:id="rId51"/>
    <p:sldId id="317" r:id="rId52"/>
    <p:sldId id="342" r:id="rId53"/>
    <p:sldId id="345" r:id="rId54"/>
    <p:sldId id="346" r:id="rId55"/>
    <p:sldId id="347" r:id="rId56"/>
    <p:sldId id="348"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75"/>
            <p14:sldId id="274"/>
            <p14:sldId id="329"/>
            <p14:sldId id="270"/>
            <p14:sldId id="332"/>
            <p14:sldId id="277"/>
            <p14:sldId id="278"/>
            <p14:sldId id="279"/>
            <p14:sldId id="335"/>
            <p14:sldId id="284"/>
            <p14:sldId id="311"/>
            <p14:sldId id="333"/>
            <p14:sldId id="288"/>
            <p14:sldId id="287"/>
            <p14:sldId id="292"/>
            <p14:sldId id="290"/>
            <p14:sldId id="343"/>
            <p14:sldId id="344"/>
            <p14:sldId id="334"/>
            <p14:sldId id="297"/>
            <p14:sldId id="336"/>
            <p14:sldId id="299"/>
            <p14:sldId id="301"/>
            <p14:sldId id="300"/>
            <p14:sldId id="338"/>
            <p14:sldId id="339"/>
            <p14:sldId id="349"/>
            <p14:sldId id="350"/>
            <p14:sldId id="337"/>
            <p14:sldId id="351"/>
            <p14:sldId id="340"/>
            <p14:sldId id="341"/>
            <p14:sldId id="306"/>
            <p14:sldId id="325"/>
          </p14:sldIdLst>
        </p14:section>
        <p14:section name="Backup" id="{7415901F-E265-BA4F-A4A2-A168803AFAF6}">
          <p14:sldIdLst>
            <p14:sldId id="318"/>
            <p14:sldId id="321"/>
            <p14:sldId id="307"/>
            <p14:sldId id="308"/>
            <p14:sldId id="309"/>
            <p14:sldId id="310"/>
            <p14:sldId id="327"/>
            <p14:sldId id="328"/>
            <p14:sldId id="314"/>
            <p14:sldId id="316"/>
            <p14:sldId id="317"/>
            <p14:sldId id="342"/>
            <p14:sldId id="345"/>
            <p14:sldId id="346"/>
            <p14:sldId id="347"/>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26</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50</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53</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54</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55</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56</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10</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12</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16</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 Id="rId3" Type="http://schemas.openxmlformats.org/officeDocument/2006/relationships/image" Target="../media/image4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lnSpcReduction="10000"/>
          </a:bodyPr>
          <a:lstStyle/>
          <a:p>
            <a:r>
              <a:rPr lang="en-US" sz="2800" dirty="0" smtClean="0"/>
              <a:t>Dissertation by Hiranya Jayathilaka</a:t>
            </a:r>
          </a:p>
          <a:p>
            <a:r>
              <a:rPr lang="en-US" sz="2000" dirty="0" smtClean="0"/>
              <a:t>12/02/2016</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a:t>
            </a:r>
            <a:r>
              <a:rPr lang="en-US" dirty="0" smtClean="0"/>
              <a:t>deployment-time 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15</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6863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16</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smtClean="0"/>
          </a:p>
          <a:p>
            <a:pPr lvl="1"/>
            <a:r>
              <a:rPr lang="en-US" dirty="0" smtClean="0"/>
              <a:t>Interactive APIs developed using the </a:t>
            </a:r>
            <a:r>
              <a:rPr lang="en-US" dirty="0" err="1" smtClean="0"/>
              <a:t>PaaS</a:t>
            </a:r>
            <a:r>
              <a:rPr lang="en-US" dirty="0" smtClean="0"/>
              <a:t> SDK</a:t>
            </a:r>
            <a:endParaRPr lang="en-US" dirty="0"/>
          </a:p>
          <a:p>
            <a:r>
              <a:rPr lang="en-US" dirty="0" smtClean="0"/>
              <a:t>Fully automatic &amp; no code instrumentation</a:t>
            </a:r>
          </a:p>
          <a:p>
            <a:r>
              <a:rPr lang="en-US" dirty="0" smtClean="0"/>
              <a:t>Uses a combination of static analysis and continuous platform 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948025"/>
            <a:ext cx="8788400" cy="901785"/>
          </a:xfrm>
          <a:prstGeom prst="rect">
            <a:avLst/>
          </a:prstGeom>
          <a:noFill/>
        </p:spPr>
        <p:txBody>
          <a:bodyPr wrap="square" rtlCol="0">
            <a:spAutoFit/>
          </a:bodyPr>
          <a:lstStyle/>
          <a:p>
            <a:pPr marL="285750" indent="-285750">
              <a:lnSpc>
                <a:spcPct val="110000"/>
              </a:lnSpc>
              <a:buFont typeface="Arial"/>
              <a:buChar char="•"/>
            </a:pPr>
            <a:r>
              <a:rPr lang="en-US" sz="1200" i="1" dirty="0" smtClean="0"/>
              <a:t>H. Jayathilaka, C. </a:t>
            </a:r>
            <a:r>
              <a:rPr lang="en-US" sz="1200" i="1" dirty="0" err="1" smtClean="0"/>
              <a:t>Krintz</a:t>
            </a:r>
            <a:r>
              <a:rPr lang="en-US" sz="1200" i="1" dirty="0" smtClean="0"/>
              <a:t> and R. </a:t>
            </a:r>
            <a:r>
              <a:rPr lang="en-US" sz="1200" i="1" dirty="0" err="1" smtClean="0"/>
              <a:t>Wolski</a:t>
            </a:r>
            <a:r>
              <a:rPr lang="en-US" sz="1200" i="1" dirty="0" smtClean="0"/>
              <a:t>, “Response Time Service-Level Agreements for Cloud-hosted Web Applications”, 2015 ACM Symposium on Cloud Computing (SOCC)</a:t>
            </a:r>
          </a:p>
          <a:p>
            <a:pPr marL="285750" indent="-285750">
              <a:lnSpc>
                <a:spcPct val="110000"/>
              </a:lnSpc>
              <a:buFont typeface="Arial"/>
              <a:buChar char="•"/>
            </a:pPr>
            <a:r>
              <a:rPr lang="en-US" sz="1200" i="1" dirty="0" smtClean="0"/>
              <a:t>H</a:t>
            </a:r>
            <a:r>
              <a:rPr lang="en-US" sz="1200" i="1" dirty="0"/>
              <a:t>. Jayathilaka, C. </a:t>
            </a:r>
            <a:r>
              <a:rPr lang="en-US" sz="1200" i="1" dirty="0" err="1"/>
              <a:t>Krintz</a:t>
            </a:r>
            <a:r>
              <a:rPr lang="en-US" sz="1200" i="1" dirty="0"/>
              <a:t> and R. </a:t>
            </a:r>
            <a:r>
              <a:rPr lang="en-US" sz="1200" i="1" dirty="0" err="1"/>
              <a:t>Wolski</a:t>
            </a:r>
            <a:r>
              <a:rPr lang="en-US" sz="1200" i="1" dirty="0"/>
              <a:t>, "Service-Level Agreement Durability for Web Service Response Time," 2015 IEEE 7th International Conference on Cloud Computing Technology and Science (</a:t>
            </a:r>
            <a:r>
              <a:rPr lang="en-US" sz="1200" i="1" dirty="0" err="1"/>
              <a:t>CloudCom</a:t>
            </a:r>
            <a:r>
              <a:rPr lang="en-US" sz="12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19</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20</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5304300" y="5217435"/>
            <a:ext cx="1199096" cy="276999"/>
          </a:xfrm>
          <a:prstGeom prst="rect">
            <a:avLst/>
          </a:prstGeom>
          <a:solidFill>
            <a:srgbClr val="C0504D"/>
          </a:solidFill>
        </p:spPr>
        <p:txBody>
          <a:bodyPr wrap="square" rtlCol="0">
            <a:spAutoFit/>
          </a:bodyPr>
          <a:lstStyle/>
          <a:p>
            <a:pPr algn="ctr"/>
            <a:r>
              <a:rPr lang="en-US" sz="1200" b="1" dirty="0" smtClean="0">
                <a:solidFill>
                  <a:schemeClr val="bg1"/>
                </a:solidFill>
              </a:rPr>
              <a:t>SLO Predictor</a:t>
            </a:r>
            <a:endParaRPr lang="en-US" sz="1200" b="1" dirty="0">
              <a:solidFill>
                <a:schemeClr val="bg1"/>
              </a:solidFill>
            </a:endParaRPr>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grpSp>
        <p:nvGrpSpPr>
          <p:cNvPr id="8" name="Group 7"/>
          <p:cNvGrpSpPr/>
          <p:nvPr/>
        </p:nvGrpSpPr>
        <p:grpSpPr>
          <a:xfrm>
            <a:off x="0" y="0"/>
            <a:ext cx="9144000" cy="983717"/>
            <a:chOff x="0" y="0"/>
            <a:chExt cx="9144000" cy="983717"/>
          </a:xfrm>
          <a:solidFill>
            <a:srgbClr val="0000FF"/>
          </a:solidFill>
        </p:grpSpPr>
        <p:sp>
          <p:nvSpPr>
            <p:cNvPr id="9" name="Rectangle 8"/>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Tightness</a:t>
            </a:r>
            <a:endParaRPr lang="en-US" dirty="0"/>
          </a:p>
        </p:txBody>
      </p:sp>
      <p:pic>
        <p:nvPicPr>
          <p:cNvPr id="5" name="Content Placeholder 4"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23</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69908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24</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86382" y="6231830"/>
            <a:ext cx="7682517" cy="584776"/>
          </a:xfrm>
          <a:prstGeom prst="rect">
            <a:avLst/>
          </a:prstGeom>
          <a:noFill/>
        </p:spPr>
        <p:txBody>
          <a:bodyPr wrap="square" rtlCol="0">
            <a:spAutoFit/>
          </a:bodyPr>
          <a:lstStyle/>
          <a:p>
            <a:r>
              <a:rPr lang="en-US" sz="1600" dirty="0" smtClean="0"/>
              <a:t>Based on simulation results on Google App Engine for 125,000 users.</a:t>
            </a:r>
          </a:p>
          <a:p>
            <a:r>
              <a:rPr lang="en-US" sz="1600" dirty="0" smtClean="0"/>
              <a:t>Minimum average SLO durability: 12 days</a:t>
            </a:r>
            <a:endParaRPr lang="en-US" sz="1600" dirty="0"/>
          </a:p>
        </p:txBody>
      </p:sp>
    </p:spTree>
    <p:extLst>
      <p:ext uri="{BB962C8B-B14F-4D97-AF65-F5344CB8AC3E}">
        <p14:creationId xmlns:p14="http://schemas.microsoft.com/office/powerpoint/2010/main" val="12129760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 (extensible)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
        <p:nvSpPr>
          <p:cNvPr id="5" name="TextBox 4"/>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a:t>
            </a:r>
            <a:r>
              <a:rPr lang="en-US" sz="1400" i="1" dirty="0"/>
              <a:t>. Jayathilaka, </a:t>
            </a:r>
            <a:r>
              <a:rPr lang="en-US" sz="1400" i="1" dirty="0" smtClean="0"/>
              <a:t>C. </a:t>
            </a:r>
            <a:r>
              <a:rPr lang="en-US" sz="1400" i="1" dirty="0" err="1" smtClean="0"/>
              <a:t>Krintz</a:t>
            </a:r>
            <a:r>
              <a:rPr lang="en-US" sz="1400" i="1" dirty="0"/>
              <a:t> </a:t>
            </a:r>
            <a:r>
              <a:rPr lang="en-US" sz="1400" i="1" dirty="0" smtClean="0"/>
              <a:t>and </a:t>
            </a:r>
            <a:r>
              <a:rPr lang="en-US" sz="1400" i="1" dirty="0"/>
              <a:t>R. </a:t>
            </a:r>
            <a:r>
              <a:rPr lang="en-US" sz="1400" i="1" dirty="0" err="1" smtClean="0"/>
              <a:t>Wolski</a:t>
            </a:r>
            <a:r>
              <a:rPr lang="en-US" sz="1400" i="1" dirty="0" smtClean="0"/>
              <a:t>, “Performance Monitoring and Root Cause Analysis for Cloud-hosted Web Applications” under review at World Wide Web Conference 2017 (WWW).</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”Bottleneck Identification in Cloud-hosted Web Applications,” under review at IEEE Transactions on Cloud Computing (TCC).</a:t>
            </a:r>
            <a:endParaRPr lang="en-US" sz="1400" i="1"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28</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Step 1: Workload analysis</a:t>
            </a:r>
          </a:p>
          <a:p>
            <a:pPr lvl="1"/>
            <a:r>
              <a:rPr lang="en-US" dirty="0" smtClean="0"/>
              <a:t>Detect change points (level shifts) in workload</a:t>
            </a:r>
          </a:p>
          <a:p>
            <a:pPr lvl="1"/>
            <a:r>
              <a:rPr lang="en-US" dirty="0" smtClean="0"/>
              <a:t>Sudden increases in workload that precede a detected SLO violation</a:t>
            </a:r>
          </a:p>
          <a:p>
            <a:pPr lvl="1"/>
            <a:r>
              <a:rPr lang="en-US" dirty="0" smtClean="0"/>
              <a:t>Pruned Exact Linear Time (PELT) [KFE12]</a:t>
            </a:r>
          </a:p>
          <a:p>
            <a:r>
              <a:rPr lang="en-US" dirty="0" smtClean="0"/>
              <a:t>Step 2: Bottleneck identification</a:t>
            </a:r>
          </a:p>
          <a:p>
            <a:pPr lvl="1"/>
            <a:r>
              <a:rPr lang="en-US" dirty="0" smtClean="0"/>
              <a:t>Hybrid approach that combines linear regression</a:t>
            </a:r>
            <a:r>
              <a:rPr lang="en-US" dirty="0"/>
              <a:t> </a:t>
            </a:r>
            <a:r>
              <a:rPr lang="en-US" dirty="0" smtClean="0"/>
              <a:t>and </a:t>
            </a:r>
            <a:r>
              <a:rPr lang="en-US" dirty="0" err="1" smtClean="0"/>
              <a:t>quantile</a:t>
            </a:r>
            <a:r>
              <a:rPr lang="en-US" dirty="0" smtClean="0"/>
              <a:t> analysis</a:t>
            </a:r>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grpSp>
        <p:nvGrpSpPr>
          <p:cNvPr id="7" name="Group 6"/>
          <p:cNvGrpSpPr/>
          <p:nvPr/>
        </p:nvGrpSpPr>
        <p:grpSpPr>
          <a:xfrm>
            <a:off x="0" y="0"/>
            <a:ext cx="9144000" cy="983717"/>
            <a:chOff x="0" y="0"/>
            <a:chExt cx="9144000" cy="983717"/>
          </a:xfrm>
        </p:grpSpPr>
        <p:sp>
          <p:nvSpPr>
            <p:cNvPr id="8" name="Rectangle 7"/>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operation that is generally slow</a:t>
            </a:r>
          </a:p>
          <a:p>
            <a:r>
              <a:rPr lang="en-US" dirty="0" smtClean="0"/>
              <a:t>For each kernel invocation, check for tail-end values that exceed the 0.99 </a:t>
            </a:r>
            <a:r>
              <a:rPr lang="en-US" dirty="0" err="1" smtClean="0"/>
              <a:t>quantile</a:t>
            </a:r>
            <a:endParaRPr lang="en-US" dirty="0" smtClean="0"/>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5636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pic>
        <p:nvPicPr>
          <p:cNvPr id="6" name="Picture 5" descr="time_line_stocks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136965" y="3847702"/>
            <a:ext cx="1691835" cy="646331"/>
          </a:xfrm>
          <a:prstGeom prst="rect">
            <a:avLst/>
          </a:prstGeom>
          <a:noFill/>
        </p:spPr>
        <p:txBody>
          <a:bodyPr wrap="square" rtlCol="0">
            <a:spAutoFit/>
          </a:bodyPr>
          <a:lstStyle/>
          <a:p>
            <a:pPr algn="ctr"/>
            <a:r>
              <a:rPr lang="en-US" dirty="0" smtClean="0"/>
              <a:t>Slowing the 1</a:t>
            </a:r>
            <a:r>
              <a:rPr lang="en-US" baseline="30000" dirty="0" smtClean="0"/>
              <a:t>st</a:t>
            </a:r>
            <a:r>
              <a:rPr lang="en-US" dirty="0" smtClean="0"/>
              <a:t> query</a:t>
            </a:r>
            <a:endParaRPr lang="en-US" dirty="0"/>
          </a:p>
        </p:txBody>
      </p:sp>
      <p:sp>
        <p:nvSpPr>
          <p:cNvPr id="11" name="TextBox 10"/>
          <p:cNvSpPr txBox="1"/>
          <p:nvPr/>
        </p:nvSpPr>
        <p:spPr>
          <a:xfrm>
            <a:off x="136965" y="5556616"/>
            <a:ext cx="1691835" cy="646331"/>
          </a:xfrm>
          <a:prstGeom prst="rect">
            <a:avLst/>
          </a:prstGeom>
          <a:noFill/>
        </p:spPr>
        <p:txBody>
          <a:bodyPr wrap="square" rtlCol="0">
            <a:spAutoFit/>
          </a:bodyPr>
          <a:lstStyle/>
          <a:p>
            <a:pPr algn="ctr"/>
            <a:r>
              <a:rPr lang="en-US" dirty="0" smtClean="0"/>
              <a:t>Slowing the 2</a:t>
            </a:r>
            <a:r>
              <a:rPr lang="en-US" baseline="30000" dirty="0" smtClean="0"/>
              <a:t>nd</a:t>
            </a:r>
            <a:r>
              <a:rPr lang="en-US" dirty="0"/>
              <a:t> </a:t>
            </a:r>
            <a:r>
              <a:rPr lang="en-US" dirty="0" smtClean="0"/>
              <a:t>query</a:t>
            </a:r>
            <a:endParaRPr lang="en-US" dirty="0"/>
          </a:p>
        </p:txBody>
      </p:sp>
    </p:spTree>
    <p:extLst>
      <p:ext uri="{BB962C8B-B14F-4D97-AF65-F5344CB8AC3E}">
        <p14:creationId xmlns:p14="http://schemas.microsoft.com/office/powerpoint/2010/main" val="8716495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sp>
        <p:nvSpPr>
          <p:cNvPr id="5" name="Rectangle 4"/>
          <p:cNvSpPr/>
          <p:nvPr/>
        </p:nvSpPr>
        <p:spPr>
          <a:xfrm>
            <a:off x="431584"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174067"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16550"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659033" y="1992338"/>
            <a:ext cx="1310899" cy="109578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401516"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00"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199683"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42166"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684649"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427132"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73950"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6" name="Rectangle 15"/>
          <p:cNvSpPr/>
          <p:nvPr/>
        </p:nvSpPr>
        <p:spPr>
          <a:xfrm>
            <a:off x="404618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7" name="Rectangle 16"/>
          <p:cNvSpPr/>
          <p:nvPr/>
        </p:nvSpPr>
        <p:spPr>
          <a:xfrm>
            <a:off x="635320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18" name="Rectangle 17"/>
          <p:cNvSpPr/>
          <p:nvPr/>
        </p:nvSpPr>
        <p:spPr>
          <a:xfrm>
            <a:off x="5776935" y="259003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19" name="Rectangle 18"/>
          <p:cNvSpPr/>
          <p:nvPr/>
        </p:nvSpPr>
        <p:spPr>
          <a:xfrm>
            <a:off x="2330879"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20" name="Rectangle 19"/>
          <p:cNvSpPr/>
          <p:nvPr/>
        </p:nvSpPr>
        <p:spPr>
          <a:xfrm>
            <a:off x="53269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21" name="Rectangle 20"/>
          <p:cNvSpPr/>
          <p:nvPr/>
        </p:nvSpPr>
        <p:spPr>
          <a:xfrm>
            <a:off x="53269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2" name="Rectangle 21"/>
          <p:cNvSpPr/>
          <p:nvPr/>
        </p:nvSpPr>
        <p:spPr>
          <a:xfrm>
            <a:off x="4046188"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3" name="Rectangle 22"/>
          <p:cNvSpPr/>
          <p:nvPr/>
        </p:nvSpPr>
        <p:spPr>
          <a:xfrm>
            <a:off x="2306759"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4" name="Rectangle 23"/>
          <p:cNvSpPr/>
          <p:nvPr/>
        </p:nvSpPr>
        <p:spPr>
          <a:xfrm>
            <a:off x="5776935"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5" name="Rectangle 24"/>
          <p:cNvSpPr/>
          <p:nvPr/>
        </p:nvSpPr>
        <p:spPr>
          <a:xfrm>
            <a:off x="4632186"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6" name="Rectangle 25"/>
          <p:cNvSpPr/>
          <p:nvPr/>
        </p:nvSpPr>
        <p:spPr>
          <a:xfrm>
            <a:off x="635320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7" name="Rectangle 26"/>
          <p:cNvSpPr/>
          <p:nvPr/>
        </p:nvSpPr>
        <p:spPr>
          <a:xfrm>
            <a:off x="7520913"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8" name="Rectangle 27"/>
          <p:cNvSpPr/>
          <p:nvPr/>
        </p:nvSpPr>
        <p:spPr>
          <a:xfrm>
            <a:off x="7520913"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9" name="Rectangle 28"/>
          <p:cNvSpPr/>
          <p:nvPr/>
        </p:nvSpPr>
        <p:spPr>
          <a:xfrm>
            <a:off x="4632186"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sp>
        <p:nvSpPr>
          <p:cNvPr id="30" name="Rectangle 29"/>
          <p:cNvSpPr/>
          <p:nvPr/>
        </p:nvSpPr>
        <p:spPr>
          <a:xfrm>
            <a:off x="117419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pic>
        <p:nvPicPr>
          <p:cNvPr id="31" name="Picture 30" descr="time_line_g1g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857312"/>
            <a:ext cx="5486400" cy="1638300"/>
          </a:xfrm>
          <a:prstGeom prst="rect">
            <a:avLst/>
          </a:prstGeom>
        </p:spPr>
      </p:pic>
      <p:grpSp>
        <p:nvGrpSpPr>
          <p:cNvPr id="32" name="Group 31"/>
          <p:cNvGrpSpPr/>
          <p:nvPr/>
        </p:nvGrpSpPr>
        <p:grpSpPr>
          <a:xfrm>
            <a:off x="0" y="0"/>
            <a:ext cx="9144000" cy="983717"/>
            <a:chOff x="0" y="0"/>
            <a:chExt cx="9144000" cy="983717"/>
          </a:xfrm>
        </p:grpSpPr>
        <p:sp>
          <p:nvSpPr>
            <p:cNvPr id="33" name="Rectangle 32"/>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p:nvSpPr>
        <p:spPr>
          <a:xfrm>
            <a:off x="5659033" y="1567062"/>
            <a:ext cx="1336515" cy="369332"/>
          </a:xfrm>
          <a:prstGeom prst="rect">
            <a:avLst/>
          </a:prstGeom>
          <a:noFill/>
        </p:spPr>
        <p:txBody>
          <a:bodyPr wrap="square" rtlCol="0">
            <a:spAutoFit/>
          </a:bodyPr>
          <a:lstStyle/>
          <a:p>
            <a:pPr algn="ctr"/>
            <a:r>
              <a:rPr lang="en-US" dirty="0" smtClean="0"/>
              <a:t>Faulty Node</a:t>
            </a:r>
            <a:endParaRPr lang="en-US" dirty="0"/>
          </a:p>
        </p:txBody>
      </p:sp>
    </p:spTree>
    <p:extLst>
      <p:ext uri="{BB962C8B-B14F-4D97-AF65-F5344CB8AC3E}">
        <p14:creationId xmlns:p14="http://schemas.microsoft.com/office/powerpoint/2010/main" val="248190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Change Analysis</a:t>
            </a:r>
            <a:endParaRPr lang="en-US" dirty="0"/>
          </a:p>
        </p:txBody>
      </p:sp>
      <p:pic>
        <p:nvPicPr>
          <p:cNvPr id="5" name="Content Placeholder 4" descr="workload_change_trace.pdf"/>
          <p:cNvPicPr>
            <a:picLocks noGrp="1" noChangeAspect="1"/>
          </p:cNvPicPr>
          <p:nvPr>
            <p:ph idx="1"/>
          </p:nvPr>
        </p:nvPicPr>
        <p:blipFill>
          <a:blip r:embed="rId2">
            <a:extLst>
              <a:ext uri="{28A0092B-C50C-407E-A947-70E740481C1C}">
                <a14:useLocalDpi xmlns:a14="http://schemas.microsoft.com/office/drawing/2010/main" val="0"/>
              </a:ext>
            </a:extLst>
          </a:blip>
          <a:srcRect l="-8446" r="-8446"/>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494023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Performance Impact</a:t>
            </a:r>
            <a:endParaRPr lang="en-US" dirty="0"/>
          </a:p>
        </p:txBody>
      </p:sp>
      <p:pic>
        <p:nvPicPr>
          <p:cNvPr id="9" name="Content Placeholder 8" descr="roots_overhead.png"/>
          <p:cNvPicPr>
            <a:picLocks noGrp="1" noChangeAspect="1"/>
          </p:cNvPicPr>
          <p:nvPr>
            <p:ph idx="1"/>
          </p:nvPr>
        </p:nvPicPr>
        <p:blipFill>
          <a:blip r:embed="rId2">
            <a:extLst>
              <a:ext uri="{28A0092B-C50C-407E-A947-70E740481C1C}">
                <a14:useLocalDpi xmlns:a14="http://schemas.microsoft.com/office/drawing/2010/main" val="0"/>
              </a:ext>
            </a:extLst>
          </a:blip>
          <a:srcRect l="-7353" r="-7353"/>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55334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Scalability (Pod-level)</a:t>
            </a:r>
            <a:endParaRPr lang="en-US" dirty="0"/>
          </a:p>
        </p:txBody>
      </p:sp>
      <p:pic>
        <p:nvPicPr>
          <p:cNvPr id="5" name="Content Placeholder 4" descr="pod_performance.pdf"/>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286382" y="6126163"/>
            <a:ext cx="7919093" cy="646331"/>
          </a:xfrm>
          <a:prstGeom prst="rect">
            <a:avLst/>
          </a:prstGeom>
          <a:noFill/>
        </p:spPr>
        <p:txBody>
          <a:bodyPr wrap="square" rtlCol="0">
            <a:spAutoFit/>
          </a:bodyPr>
          <a:lstStyle/>
          <a:p>
            <a:r>
              <a:rPr lang="en-US" dirty="0" smtClean="0"/>
              <a:t>Pod deployed on a quad-core, 2GB virtual machine.</a:t>
            </a:r>
          </a:p>
          <a:p>
            <a:r>
              <a:rPr lang="en-US" dirty="0" smtClean="0"/>
              <a:t>Able to run 40,000 concurrent detectors before hitting CPU limit.</a:t>
            </a:r>
            <a:endParaRPr lang="en-US" dirty="0"/>
          </a:p>
        </p:txBody>
      </p:sp>
    </p:spTree>
    <p:extLst>
      <p:ext uri="{BB962C8B-B14F-4D97-AF65-F5344CB8AC3E}">
        <p14:creationId xmlns:p14="http://schemas.microsoft.com/office/powerpoint/2010/main" val="1740267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Summary</a:t>
            </a:r>
            <a:endParaRPr lang="en-US" dirty="0"/>
          </a:p>
        </p:txBody>
      </p:sp>
      <p:sp>
        <p:nvSpPr>
          <p:cNvPr id="3" name="Content Placeholder 2"/>
          <p:cNvSpPr>
            <a:spLocks noGrp="1"/>
          </p:cNvSpPr>
          <p:nvPr>
            <p:ph idx="1"/>
          </p:nvPr>
        </p:nvSpPr>
        <p:spPr/>
        <p:txBody>
          <a:bodyPr>
            <a:normAutofit fontScale="92500"/>
          </a:bodyPr>
          <a:lstStyle/>
          <a:p>
            <a:r>
              <a:rPr lang="en-US" dirty="0"/>
              <a:t>Scalable deployment-time governance and policy enforcement framework for cloud platforms, complete with a policy specification </a:t>
            </a:r>
            <a:r>
              <a:rPr lang="en-US" dirty="0" smtClean="0"/>
              <a:t>language</a:t>
            </a:r>
            <a:endParaRPr lang="en-US" dirty="0"/>
          </a:p>
          <a:p>
            <a:r>
              <a:rPr lang="en-US" dirty="0"/>
              <a:t>Mechanism for formulating correct, tight and durable performance </a:t>
            </a:r>
            <a:r>
              <a:rPr lang="en-US" dirty="0" smtClean="0"/>
              <a:t>SLOs </a:t>
            </a:r>
            <a:r>
              <a:rPr lang="en-US" dirty="0"/>
              <a:t>for cloud applications, with </a:t>
            </a:r>
            <a:r>
              <a:rPr lang="en-US" dirty="0" smtClean="0"/>
              <a:t>SLO invalidation and renewal</a:t>
            </a:r>
            <a:endParaRPr lang="en-US" dirty="0"/>
          </a:p>
          <a:p>
            <a:r>
              <a:rPr lang="en-US" dirty="0"/>
              <a:t>Scalable cloud application platform monitoring for </a:t>
            </a:r>
            <a:r>
              <a:rPr lang="en-US" dirty="0" smtClean="0"/>
              <a:t>detecting performance SLO violations, and conducting root cause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
        <p:nvSpPr>
          <p:cNvPr id="5" name="Rectangle 4"/>
          <p:cNvSpPr/>
          <p:nvPr/>
        </p:nvSpPr>
        <p:spPr>
          <a:xfrm rot="16200000">
            <a:off x="-464215" y="2228928"/>
            <a:ext cx="1444363"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EAGER</a:t>
            </a:r>
            <a:endParaRPr lang="en-US" dirty="0"/>
          </a:p>
        </p:txBody>
      </p:sp>
      <p:sp>
        <p:nvSpPr>
          <p:cNvPr id="6" name="Rectangle 5"/>
          <p:cNvSpPr/>
          <p:nvPr/>
        </p:nvSpPr>
        <p:spPr>
          <a:xfrm rot="16200000">
            <a:off x="-464215" y="3673291"/>
            <a:ext cx="1444363"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Cerebro</a:t>
            </a:r>
            <a:endParaRPr lang="en-US" dirty="0"/>
          </a:p>
        </p:txBody>
      </p:sp>
      <p:sp>
        <p:nvSpPr>
          <p:cNvPr id="7" name="Rectangle 6"/>
          <p:cNvSpPr/>
          <p:nvPr/>
        </p:nvSpPr>
        <p:spPr>
          <a:xfrm rot="16200000">
            <a:off x="-464215" y="5117654"/>
            <a:ext cx="1444363"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Roots</a:t>
            </a:r>
            <a:endParaRPr lang="en-US" dirty="0"/>
          </a:p>
        </p:txBody>
      </p:sp>
    </p:spTree>
    <p:extLst>
      <p:ext uri="{BB962C8B-B14F-4D97-AF65-F5344CB8AC3E}">
        <p14:creationId xmlns:p14="http://schemas.microsoft.com/office/powerpoint/2010/main" val="30730028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automated governance in cloud environments is both feasible and effective</a:t>
            </a:r>
          </a:p>
          <a:p>
            <a:r>
              <a:rPr lang="en-US" dirty="0" smtClean="0"/>
              <a:t>The resulting solutions enable achieving:</a:t>
            </a:r>
          </a:p>
          <a:p>
            <a:pPr lvl="1"/>
            <a:r>
              <a:rPr lang="en-US" dirty="0" smtClean="0"/>
              <a:t>Administrative conformance</a:t>
            </a:r>
          </a:p>
          <a:p>
            <a:pPr lvl="1"/>
            <a:r>
              <a:rPr lang="en-US" dirty="0" smtClean="0"/>
              <a:t>Developer best practices</a:t>
            </a:r>
          </a:p>
          <a:p>
            <a:pPr lvl="1"/>
            <a:r>
              <a:rPr lang="en-US" dirty="0" smtClean="0"/>
              <a:t>Performance SLOs</a:t>
            </a:r>
          </a:p>
          <a:p>
            <a:r>
              <a:rPr lang="en-US" dirty="0" smtClean="0"/>
              <a:t>Governance can be rather easily implemented in existing cloud platforms, and supported as a cloud-native feature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5566769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Towards Automatically Estimating Porting Effort Between Web Service APIs</a:t>
            </a:r>
            <a:r>
              <a:rPr lang="en-US" sz="1400" i="1" dirty="0" smtClean="0"/>
              <a:t>” </a:t>
            </a:r>
            <a:r>
              <a:rPr lang="en-US" sz="1400" i="1" dirty="0"/>
              <a:t>IEEE International Conference on </a:t>
            </a:r>
            <a:r>
              <a:rPr lang="en-US" sz="1400" i="1" dirty="0" smtClean="0"/>
              <a:t>Services Computing 2014 (SCC).</a:t>
            </a:r>
          </a:p>
          <a:p>
            <a:pPr>
              <a:lnSpc>
                <a:spcPct val="110000"/>
              </a:lnSpc>
            </a:pPr>
            <a:r>
              <a:rPr lang="en-US" sz="1400" i="1" dirty="0"/>
              <a:t>H. Jayathilaka, </a:t>
            </a:r>
            <a:r>
              <a:rPr lang="en-US" sz="1400" i="1" dirty="0" smtClean="0"/>
              <a:t>A. </a:t>
            </a:r>
            <a:r>
              <a:rPr lang="en-US" sz="1400" i="1" dirty="0" err="1" smtClean="0"/>
              <a:t>Pucher</a:t>
            </a:r>
            <a:r>
              <a:rPr lang="en-US" sz="1400" i="1" dirty="0" smtClean="0"/>
              <a:t>, C</a:t>
            </a:r>
            <a:r>
              <a:rPr lang="en-US" sz="1400" i="1" dirty="0"/>
              <a:t>.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Using Syntactic and Semantic Similarity of Web APIs to Estimate Porting Effort</a:t>
            </a:r>
            <a:r>
              <a:rPr lang="en-US" sz="1400" i="1" dirty="0" smtClean="0"/>
              <a:t>” International Journal of Services Computing, 2014, </a:t>
            </a:r>
            <a:r>
              <a:rPr lang="en-US" sz="1400" i="1" dirty="0" err="1" smtClean="0"/>
              <a:t>vol</a:t>
            </a:r>
            <a:r>
              <a:rPr lang="en-US" sz="1400" i="1" dirty="0" smtClean="0"/>
              <a:t> 2, issue 4</a:t>
            </a:r>
          </a:p>
          <a:p>
            <a:pPr>
              <a:lnSpc>
                <a:spcPct val="110000"/>
              </a:lnSpc>
            </a:pPr>
            <a:r>
              <a:rPr lang="en-US" sz="1400" i="1" dirty="0" smtClean="0"/>
              <a:t>C</a:t>
            </a:r>
            <a:r>
              <a:rPr lang="en-US" sz="1400" i="1" dirty="0"/>
              <a:t>.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a:t>
            </a:r>
            <a:r>
              <a:rPr lang="en-US" sz="1400" b="1" i="1" dirty="0"/>
              <a:t>Cloud Platform Support for API </a:t>
            </a:r>
            <a:r>
              <a:rPr lang="en-US" sz="1400" b="1" i="1" dirty="0" smtClean="0"/>
              <a:t>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EAGER: Deployment-Time API Governance for Modern </a:t>
            </a:r>
            <a:r>
              <a:rPr lang="en-US" sz="1400" b="1" i="1" dirty="0" err="1"/>
              <a:t>PaaS</a:t>
            </a:r>
            <a:r>
              <a:rPr lang="en-US" sz="1400" b="1" i="1" dirty="0"/>
              <a:t> </a:t>
            </a:r>
            <a:r>
              <a:rPr lang="en-US" sz="1400" b="1" i="1" dirty="0" smtClean="0"/>
              <a:t>Clouds</a:t>
            </a:r>
            <a:r>
              <a:rPr lang="en-US" sz="1400" i="1" dirty="0" smtClean="0"/>
              <a:t>” IEEE </a:t>
            </a:r>
            <a:r>
              <a:rPr lang="en-US" sz="1400" i="1" dirty="0"/>
              <a:t>International Conference </a:t>
            </a:r>
            <a:r>
              <a:rPr lang="en-US" sz="1400" i="1" dirty="0" smtClean="0"/>
              <a:t>on Cloud Engineering 2015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Response Time Service-Level Agreements for Cloud-hosted Web Applications</a:t>
            </a:r>
            <a:r>
              <a:rPr lang="en-US" sz="1400" i="1" dirty="0"/>
              <a:t>”,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Service-Level Agreement Durability for Web Service Response </a:t>
            </a:r>
            <a:r>
              <a:rPr lang="en-US" sz="1400" b="1" i="1" dirty="0" smtClean="0"/>
              <a:t>Time</a:t>
            </a:r>
            <a:r>
              <a:rPr lang="en-US" sz="1400" i="1" dirty="0" smtClean="0"/>
              <a:t>" </a:t>
            </a:r>
            <a:r>
              <a:rPr lang="en-US" sz="1400" i="1" dirty="0"/>
              <a:t>2015 IEEE 7th International Conference on Cloud Computing Technology and Science (</a:t>
            </a:r>
            <a:r>
              <a:rPr lang="en-US" sz="1400" i="1" dirty="0" err="1"/>
              <a:t>CloudCom</a:t>
            </a:r>
            <a:r>
              <a:rPr lang="en-US" sz="1400" i="1" dirty="0" smtClean="0"/>
              <a:t>)</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Performance Monitoring and Root Cause Analysis for Cloud-hosted Web Applications</a:t>
            </a:r>
            <a:r>
              <a:rPr lang="en-US" sz="1400" i="1" dirty="0"/>
              <a:t>” under review at World Wide Web Conference 2017 (WWW).</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Bottleneck Identification in Cloud-hosted Web </a:t>
            </a:r>
            <a:r>
              <a:rPr lang="en-US" sz="1400" b="1" i="1" dirty="0" smtClean="0"/>
              <a:t>Applications</a:t>
            </a:r>
            <a:r>
              <a:rPr lang="en-US" sz="1400" i="1" dirty="0" smtClean="0"/>
              <a:t>” </a:t>
            </a:r>
            <a:r>
              <a:rPr lang="en-US" sz="1400" i="1" dirty="0"/>
              <a:t>under review at IEEE Transactions on Cloud Computing (TCC).</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Cannot Enforce Developer Best Practices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 (administrative conformance)</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a:t>
            </a:r>
            <a:r>
              <a:rPr lang="en-US" dirty="0" smtClean="0"/>
              <a:t>implemented application</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776450"/>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a:t>
            </a:r>
            <a:r>
              <a:rPr lang="en-US" sz="1400" i="1" dirty="0" smtClean="0"/>
              <a:t>17</a:t>
            </a:r>
          </a:p>
          <a:p>
            <a:pPr>
              <a:lnSpc>
                <a:spcPct val="110000"/>
              </a:lnSpc>
            </a:pPr>
            <a:r>
              <a:rPr lang="en-US" sz="1400" i="1" dirty="0"/>
              <a:t>[IHE15] 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a:t>
            </a:r>
            <a:r>
              <a:rPr lang="en-US" sz="1400" i="1" dirty="0" smtClean="0"/>
              <a:t>48</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SLOs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47</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SLO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enables:</a:t>
            </a:r>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51</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Cannot enforce developer best practices</a:t>
            </a:r>
          </a:p>
          <a:p>
            <a:r>
              <a:rPr lang="en-US" dirty="0" smtClean="0"/>
              <a:t>Cannot establish performance SLOs</a:t>
            </a:r>
            <a:endParaRPr lang="en-US" dirty="0"/>
          </a:p>
          <a:p>
            <a:r>
              <a:rPr lang="en-US" dirty="0" smtClean="0"/>
              <a:t>Poor performance debugging support</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52</a:t>
            </a:fld>
            <a:endParaRPr lang="en-US"/>
          </a:p>
        </p:txBody>
      </p:sp>
    </p:spTree>
    <p:extLst>
      <p:ext uri="{BB962C8B-B14F-4D97-AF65-F5344CB8AC3E}">
        <p14:creationId xmlns:p14="http://schemas.microsoft.com/office/powerpoint/2010/main" val="3619411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SLO changes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53</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472656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54</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234922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SLOs: 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55</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199678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Goals</a:t>
            </a:r>
            <a:endParaRPr lang="en-US" dirty="0"/>
          </a:p>
        </p:txBody>
      </p:sp>
      <p:sp>
        <p:nvSpPr>
          <p:cNvPr id="3" name="Content Placeholder 2"/>
          <p:cNvSpPr>
            <a:spLocks noGrp="1"/>
          </p:cNvSpPr>
          <p:nvPr>
            <p:ph idx="1"/>
          </p:nvPr>
        </p:nvSpPr>
        <p:spPr/>
        <p:txBody>
          <a:bodyPr/>
          <a:lstStyle/>
          <a:p>
            <a:r>
              <a:rPr lang="en-US" dirty="0" smtClean="0"/>
              <a:t>Detect performance SLO violations in near real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56</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2428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Cloud-hosted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27988</TotalTime>
  <Words>3191</Words>
  <Application>Microsoft Macintosh PowerPoint</Application>
  <PresentationFormat>On-screen Show (4:3)</PresentationFormat>
  <Paragraphs>448</Paragraphs>
  <Slides>56</Slides>
  <Notes>19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Governance of Cloud-hosted Web Applications</vt:lpstr>
      <vt:lpstr>Cloud Computing</vt:lpstr>
      <vt:lpstr>Aftermath</vt:lpstr>
      <vt:lpstr>Cannot Enforce Developer Best Practices</vt:lpstr>
      <vt:lpstr>Cannot Establish Performance SLOs</vt:lpstr>
      <vt:lpstr>Poor Performance Debugging Support</vt:lpstr>
      <vt:lpstr>Governance for Cloud-hosted Web Applications</vt:lpstr>
      <vt:lpstr>Thesis Question</vt:lpstr>
      <vt:lpstr>Research Contributions</vt:lpstr>
      <vt:lpstr>Cloud Platform-as-a-Service</vt:lpstr>
      <vt:lpstr>Research Contributions</vt:lpstr>
      <vt:lpstr>EAGER</vt:lpstr>
      <vt:lpstr>EAGER Architecture</vt:lpstr>
      <vt:lpstr>Policy Language</vt:lpstr>
      <vt:lpstr>Policy Examples</vt:lpstr>
      <vt:lpstr>EAGER Overhead vs Applications</vt:lpstr>
      <vt:lpstr>EAGER Results Summary</vt:lpstr>
      <vt:lpstr>Research Contributions</vt:lpstr>
      <vt:lpstr>Cerebro</vt:lpstr>
      <vt:lpstr>Cerebro Architecture</vt:lpstr>
      <vt:lpstr>SLO Durability</vt:lpstr>
      <vt:lpstr>Prediction Correctness</vt:lpstr>
      <vt:lpstr>Prediction Tightness</vt:lpstr>
      <vt:lpstr>SLO Renewals Per User</vt:lpstr>
      <vt:lpstr>Research Contributions</vt:lpstr>
      <vt:lpstr>Roots</vt:lpstr>
      <vt:lpstr>Roots Architecture</vt:lpstr>
      <vt:lpstr>Detecting SLO Violations</vt:lpstr>
      <vt:lpstr>Root Cause Analysis</vt:lpstr>
      <vt:lpstr>Linear Regression</vt:lpstr>
      <vt:lpstr>Quantile Analysis</vt:lpstr>
      <vt:lpstr>Diagnosis Accuracy</vt:lpstr>
      <vt:lpstr>Diagnosis Accuracy</vt:lpstr>
      <vt:lpstr>Workload Change Analysis</vt:lpstr>
      <vt:lpstr>Roots Performance Impact</vt:lpstr>
      <vt:lpstr>Roots Scalability (Pod-level)</vt:lpstr>
      <vt:lpstr>Overall Summary</vt:lpstr>
      <vt:lpstr>Conclusions</vt:lpstr>
      <vt:lpstr>Related Work</vt:lpstr>
      <vt:lpstr>Related Work</vt:lpstr>
      <vt:lpstr>PowerPoint Presentation</vt:lpstr>
      <vt:lpstr>Path Analysis</vt:lpstr>
      <vt:lpstr>EAGER Prototype</vt:lpstr>
      <vt:lpstr>EAGER Overhead by App</vt:lpstr>
      <vt:lpstr>EAGER Overhead vs Policies</vt:lpstr>
      <vt:lpstr>ProgrammableWeb Dataset</vt:lpstr>
      <vt:lpstr>QBETS: Queue Bounds Estimation from Time Series</vt:lpstr>
      <vt:lpstr>Detecting SLO Invalidation</vt:lpstr>
      <vt:lpstr>SLO Validity Periods (In Hours)</vt:lpstr>
      <vt:lpstr>Chen &amp; Liu Method Example</vt:lpstr>
      <vt:lpstr>Simulation Results</vt:lpstr>
      <vt:lpstr>Unresolved Issues in the Cloud</vt:lpstr>
      <vt:lpstr>Cerebro Results Summary</vt:lpstr>
      <vt:lpstr>Governance Framework: Goals</vt:lpstr>
      <vt:lpstr>Performance SLOs: Goals</vt:lpstr>
      <vt:lpstr>Monitoring Framework: Goals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339</cp:revision>
  <dcterms:created xsi:type="dcterms:W3CDTF">2016-02-29T02:15:03Z</dcterms:created>
  <dcterms:modified xsi:type="dcterms:W3CDTF">2016-11-25T21:07:08Z</dcterms:modified>
</cp:coreProperties>
</file>