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2" r:id="rId6"/>
    <p:sldId id="261" r:id="rId7"/>
    <p:sldId id="264" r:id="rId8"/>
    <p:sldId id="263" r:id="rId9"/>
    <p:sldId id="266" r:id="rId10"/>
    <p:sldId id="267" r:id="rId11"/>
    <p:sldId id="265" r:id="rId12"/>
    <p:sldId id="269" r:id="rId13"/>
    <p:sldId id="268" r:id="rId14"/>
    <p:sldId id="270" r:id="rId15"/>
    <p:sldId id="271" r:id="rId16"/>
    <p:sldId id="272" r:id="rId17"/>
    <p:sldId id="273" r:id="rId18"/>
    <p:sldId id="274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7" d="100"/>
          <a:sy n="97" d="100"/>
        </p:scale>
        <p:origin x="-197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29EAC-1AD4-E94B-9CA1-65682E386A5F}" type="datetimeFigureOut">
              <a:rPr lang="en-US" smtClean="0"/>
              <a:t>11/22/15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73100-6C7F-354F-9217-B760CB87D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449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29EAC-1AD4-E94B-9CA1-65682E386A5F}" type="datetimeFigureOut">
              <a:rPr lang="en-US" smtClean="0"/>
              <a:t>11/22/15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73100-6C7F-354F-9217-B760CB87D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094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29EAC-1AD4-E94B-9CA1-65682E386A5F}" type="datetimeFigureOut">
              <a:rPr lang="en-US" smtClean="0"/>
              <a:t>11/22/15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73100-6C7F-354F-9217-B760CB87D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398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29EAC-1AD4-E94B-9CA1-65682E386A5F}" type="datetimeFigureOut">
              <a:rPr lang="en-US" smtClean="0"/>
              <a:t>11/22/15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73100-6C7F-354F-9217-B760CB87D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292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29EAC-1AD4-E94B-9CA1-65682E386A5F}" type="datetimeFigureOut">
              <a:rPr lang="en-US" smtClean="0"/>
              <a:t>11/22/15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73100-6C7F-354F-9217-B760CB87D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538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29EAC-1AD4-E94B-9CA1-65682E386A5F}" type="datetimeFigureOut">
              <a:rPr lang="en-US" smtClean="0"/>
              <a:t>11/22/15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73100-6C7F-354F-9217-B760CB87D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718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29EAC-1AD4-E94B-9CA1-65682E386A5F}" type="datetimeFigureOut">
              <a:rPr lang="en-US" smtClean="0"/>
              <a:t>11/22/15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73100-6C7F-354F-9217-B760CB87D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635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29EAC-1AD4-E94B-9CA1-65682E386A5F}" type="datetimeFigureOut">
              <a:rPr lang="en-US" smtClean="0"/>
              <a:t>11/22/15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73100-6C7F-354F-9217-B760CB87D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531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29EAC-1AD4-E94B-9CA1-65682E386A5F}" type="datetimeFigureOut">
              <a:rPr lang="en-US" smtClean="0"/>
              <a:t>11/22/15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73100-6C7F-354F-9217-B760CB87D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5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29EAC-1AD4-E94B-9CA1-65682E386A5F}" type="datetimeFigureOut">
              <a:rPr lang="en-US" smtClean="0"/>
              <a:t>11/22/15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73100-6C7F-354F-9217-B760CB87D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779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29EAC-1AD4-E94B-9CA1-65682E386A5F}" type="datetimeFigureOut">
              <a:rPr lang="en-US" smtClean="0"/>
              <a:t>11/22/15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73100-6C7F-354F-9217-B760CB87D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624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C29EAC-1AD4-E94B-9CA1-65682E386A5F}" type="datetimeFigureOut">
              <a:rPr lang="en-US" smtClean="0"/>
              <a:t>11/22/15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673100-6C7F-354F-9217-B760CB87D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891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Service-Level Agreement Durability for Web Servic</a:t>
            </a:r>
            <a:r>
              <a:rPr lang="en-US" b="1" dirty="0" smtClean="0"/>
              <a:t>e Response Time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2400" dirty="0" smtClean="0"/>
              <a:t>Hiranya Jayathilaka</a:t>
            </a:r>
          </a:p>
          <a:p>
            <a:r>
              <a:rPr lang="en-US" sz="2400" dirty="0" smtClean="0"/>
              <a:t>Prof. Chandra </a:t>
            </a:r>
            <a:r>
              <a:rPr lang="en-US" sz="2400" dirty="0" err="1" smtClean="0"/>
              <a:t>Krintz</a:t>
            </a:r>
            <a:endParaRPr lang="en-US" sz="2400" dirty="0" smtClean="0"/>
          </a:p>
          <a:p>
            <a:r>
              <a:rPr lang="en-US" sz="2400" dirty="0" smtClean="0"/>
              <a:t>Prof. Rich </a:t>
            </a:r>
            <a:r>
              <a:rPr lang="en-US" sz="2400" dirty="0" err="1" smtClean="0"/>
              <a:t>Wolski</a:t>
            </a:r>
            <a:endParaRPr lang="en-US" sz="2400" dirty="0" smtClean="0"/>
          </a:p>
          <a:p>
            <a:r>
              <a:rPr lang="en-US" sz="2400" dirty="0" smtClean="0"/>
              <a:t>Computer Science Dept., UC Santa Barbara</a:t>
            </a:r>
          </a:p>
          <a:p>
            <a:endParaRPr lang="en-US" sz="2400" dirty="0"/>
          </a:p>
          <a:p>
            <a:r>
              <a:rPr lang="en-US" sz="2400" dirty="0" smtClean="0"/>
              <a:t>IEEE </a:t>
            </a:r>
            <a:r>
              <a:rPr lang="en-US" sz="2400" dirty="0" err="1" smtClean="0"/>
              <a:t>CloudCom</a:t>
            </a:r>
            <a:r>
              <a:rPr lang="en-US" sz="2400" dirty="0" smtClean="0"/>
              <a:t> </a:t>
            </a:r>
            <a:r>
              <a:rPr lang="en-US" sz="2400" dirty="0" smtClean="0"/>
              <a:t>2015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4" y="6333603"/>
            <a:ext cx="1007300" cy="537228"/>
          </a:xfrm>
          <a:prstGeom prst="rect">
            <a:avLst/>
          </a:prstGeom>
        </p:spPr>
      </p:pic>
      <p:pic>
        <p:nvPicPr>
          <p:cNvPr id="5" name="Picture 4" descr="Race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5365" y="6030055"/>
            <a:ext cx="1798645" cy="827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9227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we detect when a predicted SLA has become invalid in a given cloud platform?</a:t>
            </a:r>
          </a:p>
          <a:p>
            <a:r>
              <a:rPr lang="en-US" dirty="0" smtClean="0"/>
              <a:t>Can we assess the durability of response time SLAs predicted for cloud-hosted web APIs?</a:t>
            </a:r>
          </a:p>
        </p:txBody>
      </p:sp>
    </p:spTree>
    <p:extLst>
      <p:ext uri="{BB962C8B-B14F-4D97-AF65-F5344CB8AC3E}">
        <p14:creationId xmlns:p14="http://schemas.microsoft.com/office/powerpoint/2010/main" val="13865689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Statistical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Suppose at time </a:t>
            </a:r>
            <a:r>
              <a:rPr lang="en-US" i="1" dirty="0" smtClean="0"/>
              <a:t>t</a:t>
            </a:r>
            <a:r>
              <a:rPr lang="en-US" dirty="0" smtClean="0"/>
              <a:t> Cerebro predicts value </a:t>
            </a:r>
            <a:r>
              <a:rPr lang="en-US" i="1" dirty="0" smtClean="0"/>
              <a:t>Q</a:t>
            </a:r>
            <a:r>
              <a:rPr lang="en-US" dirty="0" smtClean="0"/>
              <a:t> as the </a:t>
            </a:r>
            <a:r>
              <a:rPr lang="en-US" i="1" dirty="0" err="1" smtClean="0"/>
              <a:t>p</a:t>
            </a:r>
            <a:r>
              <a:rPr lang="en-US" i="1" baseline="30000" dirty="0" err="1" smtClean="0"/>
              <a:t>th</a:t>
            </a:r>
            <a:r>
              <a:rPr lang="en-US" dirty="0" smtClean="0"/>
              <a:t> percentile of some APIs response time.</a:t>
            </a:r>
          </a:p>
          <a:p>
            <a:r>
              <a:rPr lang="en-US" dirty="0" smtClean="0"/>
              <a:t>The probability of API’s response time being greater than </a:t>
            </a:r>
            <a:r>
              <a:rPr lang="en-US" i="1" dirty="0" smtClean="0"/>
              <a:t>Q</a:t>
            </a:r>
            <a:r>
              <a:rPr lang="en-US" dirty="0" smtClean="0"/>
              <a:t>:</a:t>
            </a:r>
          </a:p>
          <a:p>
            <a:pPr lvl="1">
              <a:buFont typeface="Wingdings" charset="2"/>
              <a:buChar char="§"/>
            </a:pPr>
            <a:r>
              <a:rPr lang="en-US" i="1" dirty="0" smtClean="0"/>
              <a:t>(1 – 0.01p)</a:t>
            </a:r>
            <a:endParaRPr lang="en-US" dirty="0" smtClean="0"/>
          </a:p>
          <a:p>
            <a:r>
              <a:rPr lang="en-US" dirty="0" smtClean="0"/>
              <a:t>Probability of observing </a:t>
            </a:r>
            <a:r>
              <a:rPr lang="en-US" i="1" dirty="0" smtClean="0"/>
              <a:t>n</a:t>
            </a:r>
            <a:r>
              <a:rPr lang="en-US" dirty="0" smtClean="0"/>
              <a:t> consecutive readings greater than </a:t>
            </a:r>
            <a:r>
              <a:rPr lang="en-US" i="1" dirty="0" smtClean="0"/>
              <a:t>Q</a:t>
            </a:r>
            <a:r>
              <a:rPr lang="en-US" dirty="0" smtClean="0"/>
              <a:t>:</a:t>
            </a:r>
          </a:p>
          <a:p>
            <a:pPr lvl="1">
              <a:buFont typeface="Wingdings" charset="2"/>
              <a:buChar char="§"/>
            </a:pPr>
            <a:r>
              <a:rPr lang="en-US" i="1" dirty="0" smtClean="0"/>
              <a:t>(1 – 0.01p)</a:t>
            </a:r>
            <a:r>
              <a:rPr lang="en-US" i="1" baseline="30000" dirty="0" smtClean="0"/>
              <a:t>n</a:t>
            </a:r>
          </a:p>
          <a:p>
            <a:pPr marL="457200" lvl="1" indent="0">
              <a:buNone/>
            </a:pP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1412242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Concrete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Suppose Cerebro predicts that some API responds under 100ms, 95% of the time.</a:t>
            </a:r>
          </a:p>
          <a:p>
            <a:pPr lvl="1"/>
            <a:r>
              <a:rPr lang="en-US" dirty="0" smtClean="0"/>
              <a:t>Probability of API response time exceeding 100ms is (1 – 0.01 * 95) = 0.05</a:t>
            </a:r>
          </a:p>
          <a:p>
            <a:pPr lvl="1"/>
            <a:r>
              <a:rPr lang="en-US" dirty="0" smtClean="0"/>
              <a:t>Probability of observing 3 consecutive such readings is 0.05</a:t>
            </a:r>
            <a:r>
              <a:rPr lang="en-US" baseline="30000" dirty="0" smtClean="0"/>
              <a:t>3 </a:t>
            </a:r>
            <a:r>
              <a:rPr lang="en-US" dirty="0" smtClean="0"/>
              <a:t>= 0.000125</a:t>
            </a:r>
          </a:p>
          <a:p>
            <a:r>
              <a:rPr lang="en-US" dirty="0" smtClean="0"/>
              <a:t>This value 3 is conservative with regard to autocorrelation</a:t>
            </a:r>
          </a:p>
          <a:p>
            <a:pPr lvl="1"/>
            <a:r>
              <a:rPr lang="en-US" dirty="0" smtClean="0"/>
              <a:t>E.g. To get the same small value 0.000125 with 0.5 autocorrelation, we need to observe 5 events</a:t>
            </a:r>
          </a:p>
        </p:txBody>
      </p:sp>
    </p:spTree>
    <p:extLst>
      <p:ext uri="{BB962C8B-B14F-4D97-AF65-F5344CB8AC3E}">
        <p14:creationId xmlns:p14="http://schemas.microsoft.com/office/powerpoint/2010/main" val="10539342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Detecting SLA Invalidation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Each time Cerebro makes a prediction, it computes the current autocorrelation in the time series</a:t>
            </a:r>
          </a:p>
          <a:p>
            <a:r>
              <a:rPr lang="en-US" dirty="0" smtClean="0"/>
              <a:t>Autocorrelation can be used to lookup a table, and determine </a:t>
            </a:r>
            <a:r>
              <a:rPr lang="en-US" i="1" dirty="0" err="1" smtClean="0"/>
              <a:t>C</a:t>
            </a:r>
            <a:r>
              <a:rPr lang="en-US" i="1" baseline="-25000" dirty="0" err="1" smtClean="0"/>
              <a:t>w</a:t>
            </a:r>
            <a:r>
              <a:rPr lang="en-US" dirty="0"/>
              <a:t>;</a:t>
            </a:r>
            <a:r>
              <a:rPr lang="en-US" dirty="0" smtClean="0"/>
              <a:t> the number of consecutive readings greater than </a:t>
            </a:r>
            <a:r>
              <a:rPr lang="en-US" i="1" dirty="0" smtClean="0"/>
              <a:t>Q</a:t>
            </a:r>
            <a:r>
              <a:rPr lang="en-US" dirty="0" smtClean="0"/>
              <a:t>, that constitute a rare event</a:t>
            </a:r>
          </a:p>
          <a:p>
            <a:r>
              <a:rPr lang="en-US" dirty="0" smtClean="0"/>
              <a:t>We consider the SLA to have become invalid if this rare event occurs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3224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SLA Negotiation in Cerebro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API consumers acquire an initial SLA as part of the API subscription process</a:t>
            </a:r>
          </a:p>
          <a:p>
            <a:pPr lvl="1"/>
            <a:r>
              <a:rPr lang="en-US" dirty="0" smtClean="0"/>
              <a:t>Cerebro calculates both </a:t>
            </a:r>
            <a:r>
              <a:rPr lang="en-US" i="1" dirty="0" smtClean="0"/>
              <a:t>Q</a:t>
            </a:r>
            <a:r>
              <a:rPr lang="en-US" dirty="0" smtClean="0"/>
              <a:t> and </a:t>
            </a:r>
            <a:r>
              <a:rPr lang="en-US" i="1" dirty="0" err="1" smtClean="0"/>
              <a:t>C</a:t>
            </a:r>
            <a:r>
              <a:rPr lang="en-US" i="1" baseline="-25000" dirty="0" err="1" smtClean="0"/>
              <a:t>w</a:t>
            </a:r>
            <a:r>
              <a:rPr lang="en-US" dirty="0" smtClean="0"/>
              <a:t>, and records them for future reference</a:t>
            </a:r>
          </a:p>
          <a:p>
            <a:r>
              <a:rPr lang="en-US" dirty="0" smtClean="0"/>
              <a:t>Cerebro continuously monitors the response time of deployed APIs</a:t>
            </a:r>
          </a:p>
          <a:p>
            <a:r>
              <a:rPr lang="en-US" dirty="0" smtClean="0"/>
              <a:t>If it observes more than </a:t>
            </a:r>
            <a:r>
              <a:rPr lang="en-US" i="1" dirty="0" err="1" smtClean="0"/>
              <a:t>C</a:t>
            </a:r>
            <a:r>
              <a:rPr lang="en-US" i="1" baseline="-25000" dirty="0" err="1" smtClean="0"/>
              <a:t>w</a:t>
            </a:r>
            <a:r>
              <a:rPr lang="en-US" dirty="0" smtClean="0"/>
              <a:t> response time measurements greater than </a:t>
            </a:r>
            <a:r>
              <a:rPr lang="en-US" i="1" dirty="0" smtClean="0"/>
              <a:t>Q</a:t>
            </a:r>
            <a:r>
              <a:rPr lang="en-US" dirty="0" smtClean="0"/>
              <a:t>, it considers the prediction to have become invalid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9683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applied the above statistical model and the SLA negotiation approach to a set of web APIs deployed in Google App Engine.</a:t>
            </a:r>
          </a:p>
          <a:p>
            <a:r>
              <a:rPr lang="en-US" dirty="0" smtClean="0"/>
              <a:t>We wanted to calculate the SLA validity periods and the SLA renewals necessary for each API consumer when using Cerebro on Google App Engine.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1883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1: Data Gathering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deployed a set of APIs in Google App Engine, and monitored their response time over 3 months.</a:t>
            </a:r>
          </a:p>
          <a:p>
            <a:r>
              <a:rPr lang="en-US" dirty="0" smtClean="0"/>
              <a:t>We also measured and recorded the response time of individual cloud SDK calls made by these APIs.</a:t>
            </a:r>
          </a:p>
          <a:p>
            <a:pPr lvl="1"/>
            <a:r>
              <a:rPr lang="en-US" dirty="0" smtClean="0"/>
              <a:t>Using </a:t>
            </a:r>
            <a:r>
              <a:rPr lang="en-US" dirty="0" err="1" smtClean="0"/>
              <a:t>Cerebro’s</a:t>
            </a:r>
            <a:r>
              <a:rPr lang="en-US" dirty="0" smtClean="0"/>
              <a:t> Cloud SDK Monitor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6667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2: SLA Prediction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used Cerebro to make response time SLA predictions for the test web APIs.</a:t>
            </a:r>
          </a:p>
          <a:p>
            <a:r>
              <a:rPr lang="en-US" dirty="0" smtClean="0"/>
              <a:t>Cerebro analyzed the cloud SDK performance data gathered over 3 months, and made 95</a:t>
            </a:r>
            <a:r>
              <a:rPr lang="en-US" baseline="30000" dirty="0" smtClean="0"/>
              <a:t>th</a:t>
            </a:r>
            <a:r>
              <a:rPr lang="en-US" dirty="0" smtClean="0"/>
              <a:t> percentile predictions for the test web APIs.</a:t>
            </a:r>
          </a:p>
          <a:p>
            <a:pPr lvl="1"/>
            <a:r>
              <a:rPr lang="en-US" dirty="0" smtClean="0"/>
              <a:t>One prediction per minute, thus forming time series of SLA predictions</a:t>
            </a:r>
          </a:p>
          <a:p>
            <a:pPr lvl="1"/>
            <a:r>
              <a:rPr lang="en-US" dirty="0" smtClean="0"/>
              <a:t>Each prediction is accompanied by a </a:t>
            </a:r>
            <a:r>
              <a:rPr lang="en-US" i="1" dirty="0" err="1" smtClean="0"/>
              <a:t>C</a:t>
            </a:r>
            <a:r>
              <a:rPr lang="en-US" i="1" baseline="-25000" dirty="0" err="1" smtClean="0"/>
              <a:t>w</a:t>
            </a:r>
            <a:r>
              <a:rPr lang="en-US" dirty="0" smtClean="0"/>
              <a:t> value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429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3: Simulation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581650"/>
          </a:xfrm>
        </p:spPr>
        <p:txBody>
          <a:bodyPr/>
          <a:lstStyle/>
          <a:p>
            <a:r>
              <a:rPr lang="en-US" dirty="0" smtClean="0"/>
              <a:t>We used the predicted SLAs, and the actual API response times measured during the 3 month period in a series of simulations.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304411" y="4381773"/>
            <a:ext cx="471357" cy="432103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775768" y="4381773"/>
            <a:ext cx="471357" cy="432103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247125" y="4381773"/>
            <a:ext cx="471357" cy="432103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718482" y="4381773"/>
            <a:ext cx="471357" cy="432103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189839" y="4381773"/>
            <a:ext cx="471357" cy="432103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661196" y="4381773"/>
            <a:ext cx="471357" cy="432103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119459" y="4381773"/>
            <a:ext cx="471357" cy="432103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590816" y="4381773"/>
            <a:ext cx="471357" cy="432103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062173" y="4381773"/>
            <a:ext cx="471357" cy="432103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533530" y="4381773"/>
            <a:ext cx="471357" cy="432103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304411" y="5450754"/>
            <a:ext cx="471357" cy="432103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775768" y="5450754"/>
            <a:ext cx="471357" cy="432103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247125" y="5450754"/>
            <a:ext cx="471357" cy="432103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39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718482" y="5450754"/>
            <a:ext cx="471357" cy="432103"/>
          </a:xfrm>
          <a:prstGeom prst="rect">
            <a:avLst/>
          </a:prstGeom>
          <a:solidFill>
            <a:srgbClr val="FF0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189839" y="5450754"/>
            <a:ext cx="471357" cy="432103"/>
          </a:xfrm>
          <a:prstGeom prst="rect">
            <a:avLst/>
          </a:prstGeom>
          <a:solidFill>
            <a:srgbClr val="FF0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661196" y="5450754"/>
            <a:ext cx="471357" cy="432103"/>
          </a:xfrm>
          <a:prstGeom prst="rect">
            <a:avLst/>
          </a:prstGeom>
          <a:solidFill>
            <a:srgbClr val="FF0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119459" y="5450754"/>
            <a:ext cx="471357" cy="432103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590816" y="5450754"/>
            <a:ext cx="471357" cy="432103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062173" y="5450754"/>
            <a:ext cx="471357" cy="432103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533530" y="5450754"/>
            <a:ext cx="471357" cy="432103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26267" y="4381773"/>
            <a:ext cx="1847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Predicted SLAs: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26267" y="5467485"/>
            <a:ext cx="1847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Actual values:</a:t>
            </a:r>
            <a:endParaRPr lang="en-US" dirty="0"/>
          </a:p>
        </p:txBody>
      </p:sp>
      <p:sp>
        <p:nvSpPr>
          <p:cNvPr id="27" name="Line Callout 1 26"/>
          <p:cNvSpPr/>
          <p:nvPr/>
        </p:nvSpPr>
        <p:spPr>
          <a:xfrm>
            <a:off x="1387885" y="3574671"/>
            <a:ext cx="916526" cy="445197"/>
          </a:xfrm>
          <a:prstGeom prst="borderCallout1">
            <a:avLst>
              <a:gd name="adj1" fmla="val 95221"/>
              <a:gd name="adj2" fmla="val 78810"/>
              <a:gd name="adj3" fmla="val 162500"/>
              <a:gd name="adj4" fmla="val 11595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1</a:t>
            </a:r>
            <a:endParaRPr lang="en-US" dirty="0"/>
          </a:p>
        </p:txBody>
      </p:sp>
      <p:sp>
        <p:nvSpPr>
          <p:cNvPr id="28" name="Line Callout 1 27"/>
          <p:cNvSpPr/>
          <p:nvPr/>
        </p:nvSpPr>
        <p:spPr>
          <a:xfrm>
            <a:off x="2522276" y="3574671"/>
            <a:ext cx="916526" cy="445197"/>
          </a:xfrm>
          <a:prstGeom prst="borderCallout1">
            <a:avLst>
              <a:gd name="adj1" fmla="val 109927"/>
              <a:gd name="adj2" fmla="val 50239"/>
              <a:gd name="adj3" fmla="val 171323"/>
              <a:gd name="adj4" fmla="val 5595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2</a:t>
            </a:r>
            <a:endParaRPr lang="en-US" dirty="0"/>
          </a:p>
        </p:txBody>
      </p:sp>
      <p:sp>
        <p:nvSpPr>
          <p:cNvPr id="29" name="Line Callout 1 28"/>
          <p:cNvSpPr/>
          <p:nvPr/>
        </p:nvSpPr>
        <p:spPr>
          <a:xfrm>
            <a:off x="3595926" y="3574671"/>
            <a:ext cx="916526" cy="445197"/>
          </a:xfrm>
          <a:prstGeom prst="borderCallout1">
            <a:avLst>
              <a:gd name="adj1" fmla="val 109927"/>
              <a:gd name="adj2" fmla="val 50239"/>
              <a:gd name="adj3" fmla="val 177206"/>
              <a:gd name="adj4" fmla="val -12619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3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304411" y="4812784"/>
            <a:ext cx="471357" cy="432103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775768" y="4812784"/>
            <a:ext cx="471357" cy="432103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247125" y="4812784"/>
            <a:ext cx="471357" cy="432103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718482" y="4812784"/>
            <a:ext cx="471357" cy="432103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189839" y="4812784"/>
            <a:ext cx="471357" cy="432103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661196" y="4812784"/>
            <a:ext cx="471357" cy="432103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119459" y="4812784"/>
            <a:ext cx="471357" cy="432103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5590816" y="4812784"/>
            <a:ext cx="471357" cy="432103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062173" y="4812784"/>
            <a:ext cx="471357" cy="432103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533530" y="4812784"/>
            <a:ext cx="471357" cy="432103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26267" y="4829515"/>
            <a:ext cx="1847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/>
              <a:t>C</a:t>
            </a:r>
            <a:r>
              <a:rPr lang="en-US" baseline="-25000" dirty="0" err="1" smtClean="0"/>
              <a:t>w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41" name="Line Callout 1 40"/>
          <p:cNvSpPr/>
          <p:nvPr/>
        </p:nvSpPr>
        <p:spPr>
          <a:xfrm>
            <a:off x="5508593" y="6049444"/>
            <a:ext cx="1610473" cy="615420"/>
          </a:xfrm>
          <a:prstGeom prst="borderCallout1">
            <a:avLst>
              <a:gd name="adj1" fmla="val 40026"/>
              <a:gd name="adj2" fmla="val -2642"/>
              <a:gd name="adj3" fmla="val -28146"/>
              <a:gd name="adj4" fmla="val -3239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User 1 SLA Invalidation</a:t>
            </a:r>
            <a:endParaRPr lang="en-US" sz="1600" dirty="0"/>
          </a:p>
        </p:txBody>
      </p:sp>
      <p:sp>
        <p:nvSpPr>
          <p:cNvPr id="53" name="Line Callout 1 52"/>
          <p:cNvSpPr/>
          <p:nvPr/>
        </p:nvSpPr>
        <p:spPr>
          <a:xfrm>
            <a:off x="4718284" y="3155661"/>
            <a:ext cx="1536627" cy="798737"/>
          </a:xfrm>
          <a:prstGeom prst="borderCallout1">
            <a:avLst>
              <a:gd name="adj1" fmla="val 104045"/>
              <a:gd name="adj2" fmla="val 50238"/>
              <a:gd name="adj3" fmla="val 148100"/>
              <a:gd name="adj4" fmla="val 1008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1 SLA Renewal</a:t>
            </a:r>
            <a:endParaRPr lang="en-US" dirty="0"/>
          </a:p>
        </p:txBody>
      </p:sp>
      <p:sp>
        <p:nvSpPr>
          <p:cNvPr id="54" name="Explosion 2 53"/>
          <p:cNvSpPr/>
          <p:nvPr/>
        </p:nvSpPr>
        <p:spPr>
          <a:xfrm>
            <a:off x="6625187" y="3123654"/>
            <a:ext cx="2374788" cy="1040249"/>
          </a:xfrm>
          <a:prstGeom prst="irregularSeal2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125,000+ Users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5" name="Left-Right Arrow 54"/>
          <p:cNvSpPr/>
          <p:nvPr/>
        </p:nvSpPr>
        <p:spPr>
          <a:xfrm>
            <a:off x="2522276" y="6049443"/>
            <a:ext cx="2413880" cy="432103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User 1 SLA Validity Period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0870806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APIs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62134" y="2911117"/>
            <a:ext cx="1415857" cy="141257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Service</a:t>
            </a:r>
          </a:p>
        </p:txBody>
      </p:sp>
      <p:sp>
        <p:nvSpPr>
          <p:cNvPr id="5" name="Rectangle 4"/>
          <p:cNvSpPr/>
          <p:nvPr/>
        </p:nvSpPr>
        <p:spPr>
          <a:xfrm>
            <a:off x="1577991" y="2911117"/>
            <a:ext cx="928351" cy="1412577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API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2963544" y="2219188"/>
            <a:ext cx="4233625" cy="279643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588680" y="2911117"/>
            <a:ext cx="1415857" cy="141257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</a:p>
          <a:p>
            <a:pPr algn="ctr"/>
            <a:r>
              <a:rPr lang="en-US" dirty="0" smtClean="0"/>
              <a:t>Application</a:t>
            </a:r>
          </a:p>
        </p:txBody>
      </p:sp>
      <p:sp>
        <p:nvSpPr>
          <p:cNvPr id="10" name="Left-Right Arrow 9"/>
          <p:cNvSpPr/>
          <p:nvPr/>
        </p:nvSpPr>
        <p:spPr>
          <a:xfrm>
            <a:off x="2570488" y="3322368"/>
            <a:ext cx="4947412" cy="590074"/>
          </a:xfrm>
          <a:prstGeom prst="leftRightArrow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188729" y="2475743"/>
            <a:ext cx="1603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Internet</a:t>
            </a:r>
            <a:endParaRPr lang="en-US" sz="2400" b="1" dirty="0"/>
          </a:p>
        </p:txBody>
      </p:sp>
      <p:sp>
        <p:nvSpPr>
          <p:cNvPr id="17" name="Line Callout 1 16"/>
          <p:cNvSpPr/>
          <p:nvPr/>
        </p:nvSpPr>
        <p:spPr>
          <a:xfrm>
            <a:off x="457200" y="1629883"/>
            <a:ext cx="1526673" cy="845860"/>
          </a:xfrm>
          <a:prstGeom prst="borderCallout1">
            <a:avLst>
              <a:gd name="adj1" fmla="val 105192"/>
              <a:gd name="adj2" fmla="val 65617"/>
              <a:gd name="adj3" fmla="val 141314"/>
              <a:gd name="adj4" fmla="val 95280"/>
            </a:avLst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Promotes service reuse</a:t>
            </a:r>
            <a:endParaRPr lang="en-US" sz="1600" dirty="0"/>
          </a:p>
        </p:txBody>
      </p:sp>
      <p:sp>
        <p:nvSpPr>
          <p:cNvPr id="18" name="Line Callout 1 17"/>
          <p:cNvSpPr/>
          <p:nvPr/>
        </p:nvSpPr>
        <p:spPr>
          <a:xfrm>
            <a:off x="6754563" y="5181618"/>
            <a:ext cx="1932237" cy="1065463"/>
          </a:xfrm>
          <a:prstGeom prst="borderCallout1">
            <a:avLst>
              <a:gd name="adj1" fmla="val -13097"/>
              <a:gd name="adj2" fmla="val 59735"/>
              <a:gd name="adj3" fmla="val -74751"/>
              <a:gd name="adj4" fmla="val 80362"/>
            </a:avLst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Leverages IT resources of the service provider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530659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Web_Api_Growth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934" y="172520"/>
            <a:ext cx="8808133" cy="600416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55964" y="6226139"/>
            <a:ext cx="763207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Number of API Today: </a:t>
            </a:r>
            <a:r>
              <a:rPr lang="en-US" b="1" dirty="0" smtClean="0"/>
              <a:t>14,000+</a:t>
            </a:r>
            <a:endParaRPr lang="en-US" b="1" dirty="0" smtClean="0"/>
          </a:p>
          <a:p>
            <a:pPr algn="ctr"/>
            <a:r>
              <a:rPr lang="en-US" sz="1400" dirty="0" smtClean="0"/>
              <a:t>Source: http://</a:t>
            </a:r>
            <a:r>
              <a:rPr lang="en-US" sz="1400" dirty="0" err="1" smtClean="0"/>
              <a:t>www.programmableweb.com</a:t>
            </a:r>
            <a:r>
              <a:rPr lang="en-US" sz="1400" dirty="0" smtClean="0"/>
              <a:t>/</a:t>
            </a:r>
            <a:r>
              <a:rPr lang="en-US" sz="1400" dirty="0" err="1" smtClean="0"/>
              <a:t>api</a:t>
            </a:r>
            <a:r>
              <a:rPr lang="en-US" sz="1400" dirty="0" smtClean="0"/>
              <a:t>-research</a:t>
            </a:r>
            <a:endParaRPr lang="en-US" sz="1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6F440-0623-F948-B0BF-C3A0BAE2BBD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4013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APIs </a:t>
            </a:r>
            <a:r>
              <a:rPr lang="en-US" dirty="0" smtClean="0"/>
              <a:t>as </a:t>
            </a:r>
            <a:r>
              <a:rPr lang="en-US" dirty="0" smtClean="0"/>
              <a:t>IT Resources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37770" y="4983138"/>
            <a:ext cx="1713826" cy="157811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Application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02858" y="4724229"/>
            <a:ext cx="1183650" cy="628779"/>
          </a:xfrm>
          <a:prstGeom prst="rect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API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836752" y="4983138"/>
            <a:ext cx="1713826" cy="1578111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Application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101840" y="4724229"/>
            <a:ext cx="1183650" cy="628779"/>
          </a:xfrm>
          <a:prstGeom prst="rect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API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335735" y="4983138"/>
            <a:ext cx="1713826" cy="1578111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Application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6600823" y="4724229"/>
            <a:ext cx="1183650" cy="628779"/>
          </a:xfrm>
          <a:prstGeom prst="rect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API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3836752" y="2058941"/>
            <a:ext cx="1713826" cy="1035635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</a:p>
          <a:p>
            <a:pPr algn="ctr"/>
            <a:r>
              <a:rPr lang="en-US" dirty="0" smtClean="0"/>
              <a:t>Application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17" idx="2"/>
            <a:endCxn id="10" idx="0"/>
          </p:cNvCxnSpPr>
          <p:nvPr/>
        </p:nvCxnSpPr>
        <p:spPr>
          <a:xfrm>
            <a:off x="4693665" y="3094576"/>
            <a:ext cx="0" cy="162965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17" idx="2"/>
            <a:endCxn id="16" idx="0"/>
          </p:cNvCxnSpPr>
          <p:nvPr/>
        </p:nvCxnSpPr>
        <p:spPr>
          <a:xfrm rot="16200000" flipH="1">
            <a:off x="5128330" y="2659910"/>
            <a:ext cx="1629653" cy="2498983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17" idx="2"/>
            <a:endCxn id="5" idx="0"/>
          </p:cNvCxnSpPr>
          <p:nvPr/>
        </p:nvCxnSpPr>
        <p:spPr>
          <a:xfrm rot="5400000">
            <a:off x="2629348" y="2659911"/>
            <a:ext cx="1629653" cy="2498982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Line Callout 2 24"/>
          <p:cNvSpPr/>
          <p:nvPr/>
        </p:nvSpPr>
        <p:spPr>
          <a:xfrm>
            <a:off x="6570000" y="2058941"/>
            <a:ext cx="1479561" cy="904468"/>
          </a:xfrm>
          <a:prstGeom prst="borderCallout2">
            <a:avLst>
              <a:gd name="adj1" fmla="val 50433"/>
              <a:gd name="adj2" fmla="val -1734"/>
              <a:gd name="adj3" fmla="val 55384"/>
              <a:gd name="adj4" fmla="val -32352"/>
              <a:gd name="adj5" fmla="val 47153"/>
              <a:gd name="adj6" fmla="val -6461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APIs impact user experience</a:t>
            </a:r>
            <a:endParaRPr lang="en-US" sz="1400" dirty="0"/>
          </a:p>
        </p:txBody>
      </p:sp>
      <p:sp>
        <p:nvSpPr>
          <p:cNvPr id="27" name="Line Callout 2 26"/>
          <p:cNvSpPr/>
          <p:nvPr/>
        </p:nvSpPr>
        <p:spPr>
          <a:xfrm>
            <a:off x="358560" y="3424034"/>
            <a:ext cx="1479561" cy="904468"/>
          </a:xfrm>
          <a:prstGeom prst="borderCallout2">
            <a:avLst>
              <a:gd name="adj1" fmla="val 98142"/>
              <a:gd name="adj2" fmla="val 49933"/>
              <a:gd name="adj3" fmla="val 134445"/>
              <a:gd name="adj4" fmla="val 49315"/>
              <a:gd name="adj5" fmla="val 156203"/>
              <a:gd name="adj6" fmla="val 8038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APIs do not provide strong guarantees</a:t>
            </a:r>
            <a:endParaRPr lang="en-US" sz="1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6F440-0623-F948-B0BF-C3A0BAE2BBD0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6" name="Picture 5" descr="User_icon_BLACK-0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2882" y="2081968"/>
            <a:ext cx="1141019" cy="1012608"/>
          </a:xfrm>
          <a:prstGeom prst="rect">
            <a:avLst/>
          </a:prstGeom>
        </p:spPr>
      </p:pic>
      <p:sp>
        <p:nvSpPr>
          <p:cNvPr id="7" name="Left-Right Arrow 6"/>
          <p:cNvSpPr/>
          <p:nvPr/>
        </p:nvSpPr>
        <p:spPr>
          <a:xfrm>
            <a:off x="2488861" y="2283328"/>
            <a:ext cx="1231602" cy="577245"/>
          </a:xfrm>
          <a:prstGeom prst="left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747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Application SLAs and “The Cloud”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Modern cloud platforms only provide </a:t>
            </a:r>
            <a:r>
              <a:rPr lang="en-US" i="1" dirty="0" smtClean="0"/>
              <a:t>some </a:t>
            </a:r>
            <a:r>
              <a:rPr lang="en-US" dirty="0" smtClean="0"/>
              <a:t>uptime SLAs for individual APIs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Cloud platforms do not provide SLAs on deployed user applications and APIs.</a:t>
            </a:r>
            <a:endParaRPr lang="en-US" dirty="0"/>
          </a:p>
        </p:txBody>
      </p:sp>
      <p:pic>
        <p:nvPicPr>
          <p:cNvPr id="4" name="Picture 3" descr="Screen Shot 2015-08-16 at 2.57.4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192" y="2779566"/>
            <a:ext cx="8271616" cy="1886164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6F440-0623-F948-B0BF-C3A0BAE2BBD0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7386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Automatic Prediction of SLAs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designed and implemented Cerebro</a:t>
            </a:r>
          </a:p>
          <a:p>
            <a:pPr lvl="1"/>
            <a:r>
              <a:rPr lang="en-US" sz="2400" i="1" dirty="0" smtClean="0"/>
              <a:t>Response Time Service-Level Agreements for Cloud-hosted Web Applications [SOCC ‘15]</a:t>
            </a:r>
          </a:p>
          <a:p>
            <a:r>
              <a:rPr lang="en-US" dirty="0" smtClean="0"/>
              <a:t>Predicts statistical upper bounds for the response-time of web APIs</a:t>
            </a:r>
          </a:p>
          <a:p>
            <a:r>
              <a:rPr lang="en-US" dirty="0" smtClean="0"/>
              <a:t>Designed to operate in </a:t>
            </a:r>
            <a:r>
              <a:rPr lang="en-US" dirty="0" err="1" smtClean="0"/>
              <a:t>PaaS</a:t>
            </a:r>
            <a:r>
              <a:rPr lang="en-US" dirty="0" smtClean="0"/>
              <a:t> clouds</a:t>
            </a:r>
          </a:p>
          <a:p>
            <a:r>
              <a:rPr lang="en-US" dirty="0" smtClean="0"/>
              <a:t>Produces accurate and tight predictions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078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Service-Level Agreements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Minimum service level promised by the service provider regarding some non-functional property of a service</a:t>
            </a:r>
          </a:p>
          <a:p>
            <a:r>
              <a:rPr lang="en-US" dirty="0" smtClean="0"/>
              <a:t>Has a correctness probability (</a:t>
            </a:r>
            <a:r>
              <a:rPr lang="en-US" i="1" dirty="0" smtClean="0"/>
              <a:t>0 </a:t>
            </a:r>
            <a:r>
              <a:rPr lang="en-US" i="1" dirty="0" smtClean="0"/>
              <a:t>≤ </a:t>
            </a:r>
            <a:r>
              <a:rPr lang="en-US" i="1" dirty="0" smtClean="0"/>
              <a:t>p ≤ 100</a:t>
            </a:r>
            <a:r>
              <a:rPr lang="en-US" dirty="0" smtClean="0"/>
              <a:t>)</a:t>
            </a:r>
          </a:p>
          <a:p>
            <a:r>
              <a:rPr lang="en-US" dirty="0" smtClean="0"/>
              <a:t>We keep the legal and social aspects of typical SLAs out of our discussion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0697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Cerebro Architecture</a:t>
            </a:r>
            <a:endParaRPr lang="en-US" dirty="0"/>
          </a:p>
        </p:txBody>
      </p:sp>
      <p:pic>
        <p:nvPicPr>
          <p:cNvPr id="7" name="Content Placeholder 6" descr="cerebro_arch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284" r="-15284"/>
          <a:stretch>
            <a:fillRect/>
          </a:stretch>
        </p:blipFill>
        <p:spPr>
          <a:xfrm>
            <a:off x="-415759" y="1348758"/>
            <a:ext cx="9559759" cy="5257499"/>
          </a:xfr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6F440-0623-F948-B0BF-C3A0BAE2BBD0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3315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SLA Durability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Cloud platforms are high dynamic</a:t>
            </a:r>
          </a:p>
          <a:p>
            <a:r>
              <a:rPr lang="en-US" dirty="0" smtClean="0"/>
              <a:t>Predicted SLAs do not hold correct forever</a:t>
            </a:r>
          </a:p>
          <a:p>
            <a:r>
              <a:rPr lang="en-US" dirty="0" smtClean="0"/>
              <a:t>SLA validity period: the time period until a predicted SLA no longer holds correct</a:t>
            </a:r>
          </a:p>
          <a:p>
            <a:r>
              <a:rPr lang="en-US" dirty="0" smtClean="0"/>
              <a:t>Ideally we want predicted SLAs to have long validity periods</a:t>
            </a:r>
          </a:p>
        </p:txBody>
      </p:sp>
    </p:spTree>
    <p:extLst>
      <p:ext uri="{BB962C8B-B14F-4D97-AF65-F5344CB8AC3E}">
        <p14:creationId xmlns:p14="http://schemas.microsoft.com/office/powerpoint/2010/main" val="426068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795</Words>
  <Application>Microsoft Macintosh PowerPoint</Application>
  <PresentationFormat>On-screen Show (4:3)</PresentationFormat>
  <Paragraphs>134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Service-Level Agreement Durability for Web Service Response Time</vt:lpstr>
      <vt:lpstr>Web APIs</vt:lpstr>
      <vt:lpstr>PowerPoint Presentation</vt:lpstr>
      <vt:lpstr>Web APIs as IT Resources</vt:lpstr>
      <vt:lpstr>Application SLAs and “The Cloud”</vt:lpstr>
      <vt:lpstr>Automatic Prediction of SLAs</vt:lpstr>
      <vt:lpstr>Service-Level Agreements</vt:lpstr>
      <vt:lpstr>Cerebro Architecture</vt:lpstr>
      <vt:lpstr>SLA Durability</vt:lpstr>
      <vt:lpstr>Research Questions</vt:lpstr>
      <vt:lpstr>Statistical Model</vt:lpstr>
      <vt:lpstr>A Concrete Example</vt:lpstr>
      <vt:lpstr>Detecting SLA Invalidation</vt:lpstr>
      <vt:lpstr>SLA Negotiation in Cerebro</vt:lpstr>
      <vt:lpstr>Experiment Objectives</vt:lpstr>
      <vt:lpstr>Step 1: Data Gathering</vt:lpstr>
      <vt:lpstr>Step 2: SLA Prediction</vt:lpstr>
      <vt:lpstr>Step 3: Simulation</vt:lpstr>
    </vt:vector>
  </TitlesOfParts>
  <Manager/>
  <Company>UC Santa Barbara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Service-Level Agreement Durability for Web Service Response Time</dc:title>
  <dc:subject/>
  <dc:creator>Hiranya Jayathilaka</dc:creator>
  <cp:keywords/>
  <dc:description/>
  <cp:lastModifiedBy>Hiranya Jayathilaka</cp:lastModifiedBy>
  <cp:revision>31</cp:revision>
  <dcterms:created xsi:type="dcterms:W3CDTF">2015-11-22T23:09:09Z</dcterms:created>
  <dcterms:modified xsi:type="dcterms:W3CDTF">2015-11-23T01:54:20Z</dcterms:modified>
  <cp:category/>
</cp:coreProperties>
</file>