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75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43" autoAdjust="0"/>
  </p:normalViewPr>
  <p:slideViewPr>
    <p:cSldViewPr snapToGrid="0" snapToObjects="1">
      <p:cViewPr varScale="1">
        <p:scale>
          <a:sx n="99" d="100"/>
          <a:sy n="99" d="100"/>
        </p:scale>
        <p:origin x="-11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3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1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1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2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1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9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4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1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59BE-5CA4-EB42-882C-C91C96C3157C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7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C59BE-5CA4-EB42-882C-C91C96C3157C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6F440-0623-F948-B0BF-C3A0BAE2B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3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itehouse.gov/digitalgov/apis" TargetMode="External"/><Relationship Id="rId4" Type="http://schemas.openxmlformats.org/officeDocument/2006/relationships/hyperlink" Target="http://ieeexplore.ieee.org/gateway/" TargetMode="External"/><Relationship Id="rId5" Type="http://schemas.openxmlformats.org/officeDocument/2006/relationships/hyperlink" Target="https://api-central.berkeley.edu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Response Time SLAs for Cloud-hosted Web Applications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Hiranya Jayathilaka</a:t>
            </a:r>
          </a:p>
          <a:p>
            <a:r>
              <a:rPr lang="en-US" sz="2400" dirty="0" smtClean="0"/>
              <a:t>Prof. Chandra </a:t>
            </a:r>
            <a:r>
              <a:rPr lang="en-US" sz="2400" dirty="0" err="1" smtClean="0"/>
              <a:t>Krintz</a:t>
            </a:r>
            <a:endParaRPr lang="en-US" sz="2400" dirty="0" smtClean="0"/>
          </a:p>
          <a:p>
            <a:r>
              <a:rPr lang="en-US" sz="2400" dirty="0" smtClean="0"/>
              <a:t>Prof. Rich </a:t>
            </a:r>
            <a:r>
              <a:rPr lang="en-US" sz="2400" dirty="0" err="1" smtClean="0"/>
              <a:t>Wolski</a:t>
            </a:r>
            <a:endParaRPr lang="en-US" sz="2400" dirty="0" smtClean="0"/>
          </a:p>
          <a:p>
            <a:r>
              <a:rPr lang="en-US" sz="2400" dirty="0" smtClean="0"/>
              <a:t>Computer Science Dept., UC Santa Barbara</a:t>
            </a:r>
          </a:p>
          <a:p>
            <a:endParaRPr lang="en-US" sz="2400" dirty="0"/>
          </a:p>
          <a:p>
            <a:r>
              <a:rPr lang="en-US" sz="2400" dirty="0" smtClean="0"/>
              <a:t>SOCC 2015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" y="6333603"/>
            <a:ext cx="1007300" cy="537228"/>
          </a:xfrm>
          <a:prstGeom prst="rect">
            <a:avLst/>
          </a:prstGeom>
        </p:spPr>
      </p:pic>
      <p:pic>
        <p:nvPicPr>
          <p:cNvPr id="5" name="Picture 4" descr="Race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65" y="6030055"/>
            <a:ext cx="1798645" cy="8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8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QBETS: </a:t>
            </a:r>
            <a:r>
              <a:rPr lang="en-US" dirty="0" smtClean="0"/>
              <a:t>Queue </a:t>
            </a:r>
            <a:r>
              <a:rPr lang="en-US" dirty="0" smtClean="0"/>
              <a:t>Bounds Estimation from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Predicts </a:t>
            </a:r>
            <a:r>
              <a:rPr lang="en-US" dirty="0" smtClean="0"/>
              <a:t>instantaneous bounds </a:t>
            </a:r>
            <a:r>
              <a:rPr lang="en-US" dirty="0" smtClean="0"/>
              <a:t>on the </a:t>
            </a:r>
            <a:r>
              <a:rPr lang="en-US" dirty="0" smtClean="0"/>
              <a:t>percentiles </a:t>
            </a:r>
            <a:r>
              <a:rPr lang="en-US" dirty="0" smtClean="0"/>
              <a:t>of </a:t>
            </a:r>
            <a:r>
              <a:rPr lang="en-US" dirty="0" smtClean="0"/>
              <a:t>a </a:t>
            </a:r>
            <a:r>
              <a:rPr lang="en-US" dirty="0" smtClean="0"/>
              <a:t>time series</a:t>
            </a:r>
          </a:p>
          <a:p>
            <a:r>
              <a:rPr lang="en-US" dirty="0" smtClean="0"/>
              <a:t>Analyzes </a:t>
            </a:r>
            <a:r>
              <a:rPr lang="en-US" dirty="0" smtClean="0"/>
              <a:t>the first </a:t>
            </a:r>
            <a:r>
              <a:rPr lang="en-US" i="1" dirty="0" smtClean="0"/>
              <a:t>n</a:t>
            </a:r>
            <a:r>
              <a:rPr lang="en-US" dirty="0" smtClean="0"/>
              <a:t> entries in a time series</a:t>
            </a:r>
          </a:p>
          <a:p>
            <a:r>
              <a:rPr lang="en-US" dirty="0" smtClean="0"/>
              <a:t>Predicts an upper bound for the </a:t>
            </a:r>
            <a:r>
              <a:rPr lang="en-US" i="1" dirty="0" smtClean="0"/>
              <a:t>(n+1)</a:t>
            </a:r>
            <a:r>
              <a:rPr lang="en-US" baseline="30000" dirty="0" err="1" smtClean="0"/>
              <a:t>th</a:t>
            </a:r>
            <a:r>
              <a:rPr lang="en-US" dirty="0" smtClean="0"/>
              <a:t> entry</a:t>
            </a:r>
          </a:p>
          <a:p>
            <a:pPr lvl="1"/>
            <a:r>
              <a:rPr lang="en-US" i="1" dirty="0" smtClean="0"/>
              <a:t>QBETS([x</a:t>
            </a:r>
            <a:r>
              <a:rPr lang="en-US" i="1" baseline="-25000" dirty="0" smtClean="0"/>
              <a:t>1</a:t>
            </a:r>
            <a:r>
              <a:rPr lang="en-US" i="1" dirty="0" smtClean="0"/>
              <a:t>,x</a:t>
            </a:r>
            <a:r>
              <a:rPr lang="en-US" i="1" baseline="-25000" dirty="0" smtClean="0"/>
              <a:t>2</a:t>
            </a:r>
            <a:r>
              <a:rPr lang="en-US" i="1" dirty="0" smtClean="0"/>
              <a:t>,…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], p) = Q</a:t>
            </a:r>
            <a:r>
              <a:rPr lang="en-US" dirty="0" smtClean="0"/>
              <a:t> where </a:t>
            </a:r>
            <a:r>
              <a:rPr lang="en-US" i="1" dirty="0" smtClean="0"/>
              <a:t>p </a:t>
            </a:r>
            <a:r>
              <a:rPr lang="en-US" i="1" dirty="0" smtClean="0">
                <a:sym typeface="Symbol"/>
              </a:rPr>
              <a:t> </a:t>
            </a:r>
            <a:r>
              <a:rPr lang="en-US" i="1" dirty="0" smtClean="0"/>
              <a:t>(</a:t>
            </a:r>
            <a:r>
              <a:rPr lang="en-US" i="1" dirty="0" smtClean="0"/>
              <a:t>0,1)</a:t>
            </a:r>
            <a:endParaRPr lang="en-US" i="1" dirty="0" smtClean="0"/>
          </a:p>
          <a:p>
            <a:pPr lvl="1"/>
            <a:r>
              <a:rPr lang="en-US" i="1" dirty="0" smtClean="0"/>
              <a:t>P(x</a:t>
            </a:r>
            <a:r>
              <a:rPr lang="en-US" i="1" baseline="-25000" dirty="0" smtClean="0"/>
              <a:t>n+1</a:t>
            </a:r>
            <a:r>
              <a:rPr lang="en-US" i="1" dirty="0" smtClean="0"/>
              <a:t> ≤ Q) </a:t>
            </a:r>
            <a:r>
              <a:rPr lang="en-US" i="1" dirty="0" smtClean="0"/>
              <a:t>≥ </a:t>
            </a:r>
            <a:r>
              <a:rPr lang="en-US" i="1" dirty="0" smtClean="0"/>
              <a:t>p</a:t>
            </a:r>
          </a:p>
          <a:p>
            <a:r>
              <a:rPr lang="en-US" dirty="0" smtClean="0"/>
              <a:t>Cerebro </a:t>
            </a:r>
            <a:r>
              <a:rPr lang="en-US" dirty="0" smtClean="0"/>
              <a:t>uses QBETS to predict response time SLAs of the form:</a:t>
            </a:r>
          </a:p>
          <a:p>
            <a:pPr lvl="1"/>
            <a:r>
              <a:rPr lang="en-US" dirty="0" smtClean="0"/>
              <a:t>Operation </a:t>
            </a:r>
            <a:r>
              <a:rPr lang="en-US" i="1" dirty="0" smtClean="0"/>
              <a:t>O</a:t>
            </a:r>
            <a:r>
              <a:rPr lang="en-US" dirty="0" smtClean="0"/>
              <a:t> responds </a:t>
            </a:r>
            <a:r>
              <a:rPr lang="en-US" i="1" dirty="0" smtClean="0"/>
              <a:t>under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 milliseconds (</a:t>
            </a:r>
            <a:r>
              <a:rPr lang="en-US" dirty="0" smtClean="0"/>
              <a:t>100</a:t>
            </a:r>
            <a:r>
              <a:rPr lang="en-US" i="1" dirty="0" smtClean="0"/>
              <a:t>p</a:t>
            </a:r>
            <a:r>
              <a:rPr lang="en-US" i="1" dirty="0" smtClean="0"/>
              <a:t>)%</a:t>
            </a:r>
            <a:r>
              <a:rPr lang="en-US" dirty="0" smtClean="0"/>
              <a:t> of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1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and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 analyzer: Java (Soot framework)</a:t>
            </a:r>
          </a:p>
          <a:p>
            <a:r>
              <a:rPr lang="en-US" dirty="0" smtClean="0"/>
              <a:t>SDK monitor: App Engine Java app</a:t>
            </a:r>
          </a:p>
          <a:p>
            <a:r>
              <a:rPr lang="en-US" dirty="0" smtClean="0"/>
              <a:t>SLA predictor: Java, Go, C</a:t>
            </a:r>
          </a:p>
          <a:p>
            <a:r>
              <a:rPr lang="en-US" dirty="0" smtClean="0"/>
              <a:t>Tests conducted on Google App Engine public cloud, and </a:t>
            </a:r>
            <a:r>
              <a:rPr lang="en-US" dirty="0" err="1" smtClean="0"/>
              <a:t>AppScale</a:t>
            </a:r>
            <a:r>
              <a:rPr lang="en-US" dirty="0" smtClean="0"/>
              <a:t> private cloud (running on a 4-node Eucalyptus cluster)</a:t>
            </a:r>
          </a:p>
          <a:p>
            <a:r>
              <a:rPr lang="en-US" dirty="0" smtClean="0"/>
              <a:t>Network </a:t>
            </a:r>
            <a:r>
              <a:rPr lang="en-US" dirty="0" smtClean="0"/>
              <a:t>delay between client and Google is included but not modeled or predicted explicitly</a:t>
            </a:r>
          </a:p>
        </p:txBody>
      </p:sp>
    </p:spTree>
    <p:extLst>
      <p:ext uri="{BB962C8B-B14F-4D97-AF65-F5344CB8AC3E}">
        <p14:creationId xmlns:p14="http://schemas.microsoft.com/office/powerpoint/2010/main" val="231969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Prediction Correctness</a:t>
            </a:r>
            <a:endParaRPr lang="en-US" dirty="0"/>
          </a:p>
        </p:txBody>
      </p:sp>
      <p:pic>
        <p:nvPicPr>
          <p:cNvPr id="4" name="Content Placeholder 3" descr="accuracy_summa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>
          <a:xfrm>
            <a:off x="-337614" y="1308424"/>
            <a:ext cx="9773046" cy="5374799"/>
          </a:xfrm>
        </p:spPr>
      </p:pic>
    </p:spTree>
    <p:extLst>
      <p:ext uri="{BB962C8B-B14F-4D97-AF65-F5344CB8AC3E}">
        <p14:creationId xmlns:p14="http://schemas.microsoft.com/office/powerpoint/2010/main" val="81922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Prediction Tightness </a:t>
            </a:r>
            <a:endParaRPr lang="en-US" dirty="0"/>
          </a:p>
        </p:txBody>
      </p:sp>
      <p:pic>
        <p:nvPicPr>
          <p:cNvPr id="4" name="Content Placeholder 3" descr="diff_summa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78" r="-10678"/>
          <a:stretch>
            <a:fillRect/>
          </a:stretch>
        </p:blipFill>
        <p:spPr>
          <a:xfrm>
            <a:off x="-406425" y="1283494"/>
            <a:ext cx="9771727" cy="5374073"/>
          </a:xfrm>
        </p:spPr>
      </p:pic>
    </p:spTree>
    <p:extLst>
      <p:ext uri="{BB962C8B-B14F-4D97-AF65-F5344CB8AC3E}">
        <p14:creationId xmlns:p14="http://schemas.microsoft.com/office/powerpoint/2010/main" val="194438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 </a:t>
            </a:r>
            <a:r>
              <a:rPr lang="en-US" dirty="0" smtClean="0"/>
              <a:t>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Cerebro</a:t>
            </a:r>
            <a:r>
              <a:rPr lang="en-US" dirty="0" smtClean="0"/>
              <a:t> predictions are correct and moderately tight</a:t>
            </a:r>
          </a:p>
          <a:p>
            <a:pPr lvl="1"/>
            <a:r>
              <a:rPr lang="en-US" dirty="0" smtClean="0"/>
              <a:t>Necessary conditions for use in an SLA</a:t>
            </a:r>
          </a:p>
          <a:p>
            <a:r>
              <a:rPr lang="en-US" dirty="0" smtClean="0"/>
              <a:t>SLA durability period analysis</a:t>
            </a:r>
            <a:endParaRPr lang="en-US" dirty="0" smtClean="0"/>
          </a:p>
          <a:p>
            <a:pPr lvl="1"/>
            <a:r>
              <a:rPr lang="en-US" dirty="0" smtClean="0"/>
              <a:t>GAE: 26.8 hours</a:t>
            </a:r>
          </a:p>
          <a:p>
            <a:pPr lvl="1"/>
            <a:r>
              <a:rPr lang="en-US" dirty="0" err="1" smtClean="0"/>
              <a:t>AppScale</a:t>
            </a:r>
            <a:r>
              <a:rPr lang="en-US" dirty="0" smtClean="0"/>
              <a:t>: 33.7 hours</a:t>
            </a:r>
          </a:p>
          <a:p>
            <a:r>
              <a:rPr lang="en-US" dirty="0" smtClean="0"/>
              <a:t>SLA</a:t>
            </a:r>
            <a:r>
              <a:rPr lang="en-US" dirty="0" smtClean="0"/>
              <a:t>-related policy enforcement at deployment time with EAGER</a:t>
            </a:r>
          </a:p>
          <a:p>
            <a:r>
              <a:rPr lang="en-US" dirty="0" smtClean="0"/>
              <a:t>Adaptive benchmarking for cloud SDK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0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Hiranya Jayathilaka (</a:t>
            </a:r>
            <a:r>
              <a:rPr lang="en-US" dirty="0" err="1" smtClean="0"/>
              <a:t>hiranya@cs.ucsb.edu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The UCSB Lab for Research on Adaptive Computing Environments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RACELab</a:t>
            </a:r>
            <a:r>
              <a:rPr lang="en-US" dirty="0" smtClean="0"/>
              <a:t> -- http://</a:t>
            </a:r>
            <a:r>
              <a:rPr lang="en-US" dirty="0" err="1" smtClean="0"/>
              <a:t>www.cs.ucsb.edu/~ckrintz/racelab.html</a:t>
            </a:r>
            <a:endParaRPr lang="en-US" dirty="0"/>
          </a:p>
        </p:txBody>
      </p:sp>
      <p:pic>
        <p:nvPicPr>
          <p:cNvPr id="4" name="Picture 3" descr="Race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73" y="4413766"/>
            <a:ext cx="4289254" cy="19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2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Web_Api_Grow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4" y="172520"/>
            <a:ext cx="8808133" cy="6004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964" y="6226139"/>
            <a:ext cx="76320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Number of API Today: 13800+</a:t>
            </a:r>
          </a:p>
          <a:p>
            <a:pPr algn="ctr"/>
            <a:r>
              <a:rPr lang="en-US" sz="1400" dirty="0" smtClean="0"/>
              <a:t>Source: http://</a:t>
            </a:r>
            <a:r>
              <a:rPr lang="en-US" sz="1400" dirty="0" err="1" smtClean="0"/>
              <a:t>www.programmableweb.com</a:t>
            </a:r>
            <a:r>
              <a:rPr lang="en-US" sz="1400" dirty="0" smtClean="0"/>
              <a:t>/</a:t>
            </a:r>
            <a:r>
              <a:rPr lang="en-US" sz="1400" dirty="0" err="1" smtClean="0"/>
              <a:t>api</a:t>
            </a:r>
            <a:r>
              <a:rPr lang="en-US" sz="1400" dirty="0" smtClean="0"/>
              <a:t>-research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110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owing_API_Categor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1" y="104482"/>
            <a:ext cx="8552118" cy="5601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941" y="5447424"/>
            <a:ext cx="8552118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Non-commercial entities are joining the API party too…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White House API Program: </a:t>
            </a:r>
            <a:r>
              <a:rPr lang="en-US" dirty="0" smtClean="0">
                <a:hlinkClick r:id="rId3"/>
              </a:rPr>
              <a:t>https://www.whitehouse.gov/digitalgov/apis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IEEE APIs: </a:t>
            </a:r>
            <a:r>
              <a:rPr lang="en-US" dirty="0" smtClean="0">
                <a:hlinkClick r:id="rId4"/>
              </a:rPr>
              <a:t>http://ieeexplore.ieee.org/gateway/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UC Berkeley APIs: </a:t>
            </a:r>
            <a:r>
              <a:rPr lang="en-US" dirty="0" smtClean="0">
                <a:hlinkClick r:id="rId5"/>
              </a:rPr>
              <a:t>https://api-central.berkeley.edu/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41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 are </a:t>
            </a:r>
            <a:r>
              <a:rPr lang="en-US" dirty="0" smtClean="0"/>
              <a:t>Now </a:t>
            </a:r>
            <a:r>
              <a:rPr lang="en-US" dirty="0" smtClean="0"/>
              <a:t>IT Resources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7770" y="4983138"/>
            <a:ext cx="1713826" cy="15781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2858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6752" y="4983138"/>
            <a:ext cx="1713826" cy="1578111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1840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35735" y="4983138"/>
            <a:ext cx="1713826" cy="1578111"/>
          </a:xfrm>
          <a:prstGeom prst="rect">
            <a:avLst/>
          </a:prstGeom>
          <a:solidFill>
            <a:srgbClr val="BFBFB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00823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36752" y="2058941"/>
            <a:ext cx="1713826" cy="103563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2"/>
            <a:endCxn id="10" idx="0"/>
          </p:cNvCxnSpPr>
          <p:nvPr/>
        </p:nvCxnSpPr>
        <p:spPr>
          <a:xfrm>
            <a:off x="4693665" y="3094576"/>
            <a:ext cx="0" cy="1629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16200000" flipH="1">
            <a:off x="5128330" y="2659910"/>
            <a:ext cx="1629653" cy="249898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2"/>
            <a:endCxn id="5" idx="0"/>
          </p:cNvCxnSpPr>
          <p:nvPr/>
        </p:nvCxnSpPr>
        <p:spPr>
          <a:xfrm rot="5400000">
            <a:off x="2629348" y="2659911"/>
            <a:ext cx="1629653" cy="24989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24"/>
          <p:cNvSpPr/>
          <p:nvPr/>
        </p:nvSpPr>
        <p:spPr>
          <a:xfrm>
            <a:off x="6570000" y="2058941"/>
            <a:ext cx="1479561" cy="904468"/>
          </a:xfrm>
          <a:prstGeom prst="borderCallout2">
            <a:avLst>
              <a:gd name="adj1" fmla="val 50433"/>
              <a:gd name="adj2" fmla="val -1734"/>
              <a:gd name="adj3" fmla="val 55384"/>
              <a:gd name="adj4" fmla="val -32352"/>
              <a:gd name="adj5" fmla="val 47153"/>
              <a:gd name="adj6" fmla="val -646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 </a:t>
            </a:r>
            <a:r>
              <a:rPr lang="en-US" sz="1400" dirty="0" smtClean="0"/>
              <a:t>impact </a:t>
            </a:r>
            <a:r>
              <a:rPr lang="en-US" sz="1400" dirty="0" smtClean="0"/>
              <a:t>user experience</a:t>
            </a:r>
            <a:endParaRPr lang="en-US" sz="1400" dirty="0"/>
          </a:p>
        </p:txBody>
      </p:sp>
      <p:sp>
        <p:nvSpPr>
          <p:cNvPr id="27" name="Line Callout 2 26"/>
          <p:cNvSpPr/>
          <p:nvPr/>
        </p:nvSpPr>
        <p:spPr>
          <a:xfrm>
            <a:off x="358560" y="3424034"/>
            <a:ext cx="1479561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156203"/>
              <a:gd name="adj6" fmla="val 80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 do not </a:t>
            </a:r>
            <a:r>
              <a:rPr lang="en-US" sz="1400" dirty="0" smtClean="0"/>
              <a:t>provide strong guarantees</a:t>
            </a:r>
            <a:endParaRPr lang="en-US" sz="1400" dirty="0"/>
          </a:p>
        </p:txBody>
      </p:sp>
      <p:sp>
        <p:nvSpPr>
          <p:cNvPr id="28" name="Line Callout 2 27"/>
          <p:cNvSpPr/>
          <p:nvPr/>
        </p:nvSpPr>
        <p:spPr>
          <a:xfrm>
            <a:off x="7462180" y="3424034"/>
            <a:ext cx="1479561" cy="904468"/>
          </a:xfrm>
          <a:prstGeom prst="borderCallout2">
            <a:avLst>
              <a:gd name="adj1" fmla="val 102232"/>
              <a:gd name="adj2" fmla="val 49933"/>
              <a:gd name="adj3" fmla="val 141261"/>
              <a:gd name="adj4" fmla="val 50148"/>
              <a:gd name="adj5" fmla="val 168471"/>
              <a:gd name="adj6" fmla="val 39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 obscure functionality changes</a:t>
            </a:r>
            <a:endParaRPr lang="en-US" sz="1400" dirty="0"/>
          </a:p>
        </p:txBody>
      </p:sp>
      <p:sp>
        <p:nvSpPr>
          <p:cNvPr id="29" name="Line Callout 2 28"/>
          <p:cNvSpPr/>
          <p:nvPr/>
        </p:nvSpPr>
        <p:spPr>
          <a:xfrm>
            <a:off x="1337770" y="1606707"/>
            <a:ext cx="1479561" cy="904468"/>
          </a:xfrm>
          <a:prstGeom prst="borderCallout2">
            <a:avLst>
              <a:gd name="adj1" fmla="val 51796"/>
              <a:gd name="adj2" fmla="val 99933"/>
              <a:gd name="adj3" fmla="val 69015"/>
              <a:gd name="adj4" fmla="val 139315"/>
              <a:gd name="adj5" fmla="val 100316"/>
              <a:gd name="adj6" fmla="val 1662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 dependencies require management and maintenance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337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SLAs and </a:t>
            </a:r>
            <a:r>
              <a:rPr lang="en-US" dirty="0" smtClean="0"/>
              <a:t>“The Cloud”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</a:t>
            </a:r>
            <a:r>
              <a:rPr lang="en-US" dirty="0" smtClean="0"/>
              <a:t>SLAs depend on</a:t>
            </a:r>
          </a:p>
          <a:p>
            <a:pPr lvl="1"/>
            <a:r>
              <a:rPr lang="en-US" dirty="0" smtClean="0"/>
              <a:t>SLAs </a:t>
            </a:r>
            <a:r>
              <a:rPr lang="en-US" dirty="0" smtClean="0"/>
              <a:t>of </a:t>
            </a:r>
            <a:r>
              <a:rPr lang="en-US" dirty="0" smtClean="0"/>
              <a:t>individual APIs</a:t>
            </a:r>
          </a:p>
          <a:p>
            <a:pPr lvl="1"/>
            <a:r>
              <a:rPr lang="en-US" dirty="0" smtClean="0"/>
              <a:t>The ability to </a:t>
            </a:r>
            <a:r>
              <a:rPr lang="en-US" dirty="0" smtClean="0"/>
              <a:t>compose/combine </a:t>
            </a:r>
            <a:r>
              <a:rPr lang="en-US" dirty="0" smtClean="0"/>
              <a:t>API </a:t>
            </a:r>
            <a:r>
              <a:rPr lang="en-US" dirty="0" smtClean="0"/>
              <a:t>SLAs</a:t>
            </a:r>
            <a:endParaRPr lang="en-US" dirty="0" smtClean="0"/>
          </a:p>
          <a:p>
            <a:r>
              <a:rPr lang="en-US" dirty="0" smtClean="0"/>
              <a:t>Modern </a:t>
            </a:r>
            <a:r>
              <a:rPr lang="en-US" dirty="0" smtClean="0"/>
              <a:t>cloud platforms </a:t>
            </a:r>
            <a:r>
              <a:rPr lang="en-US" dirty="0" smtClean="0"/>
              <a:t>only provide </a:t>
            </a:r>
            <a:r>
              <a:rPr lang="en-US" i="1" dirty="0" smtClean="0"/>
              <a:t>some </a:t>
            </a:r>
            <a:r>
              <a:rPr lang="en-US" dirty="0" smtClean="0"/>
              <a:t>uptime </a:t>
            </a:r>
            <a:r>
              <a:rPr lang="en-US" dirty="0" smtClean="0"/>
              <a:t>SLAs for individual </a:t>
            </a:r>
            <a:r>
              <a:rPr lang="en-US" dirty="0" smtClean="0"/>
              <a:t>APIs</a:t>
            </a:r>
            <a:endParaRPr lang="en-US" dirty="0"/>
          </a:p>
        </p:txBody>
      </p:sp>
      <p:pic>
        <p:nvPicPr>
          <p:cNvPr id="4" name="Picture 3" descr="Screen Shot 2015-08-16 at 2.5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2" y="4459992"/>
            <a:ext cx="8271616" cy="1886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SLAs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Question: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it possible to determine, automatically</a:t>
            </a:r>
            <a:r>
              <a:rPr lang="en-US" dirty="0" smtClean="0"/>
              <a:t>, performance SLAs </a:t>
            </a:r>
            <a:r>
              <a:rPr lang="en-US" dirty="0" smtClean="0"/>
              <a:t>for cloud</a:t>
            </a:r>
            <a:r>
              <a:rPr lang="en-US" dirty="0" smtClean="0"/>
              <a:t>-hosted applications and APIs?</a:t>
            </a:r>
            <a:endParaRPr lang="en-US" dirty="0" smtClean="0"/>
          </a:p>
          <a:p>
            <a:r>
              <a:rPr lang="en-US" b="1" i="1" dirty="0" smtClean="0"/>
              <a:t>Our solution:</a:t>
            </a:r>
            <a:r>
              <a:rPr lang="en-US" dirty="0" smtClean="0"/>
              <a:t> Cerebro</a:t>
            </a:r>
            <a:endParaRPr lang="en-US" dirty="0" smtClean="0"/>
          </a:p>
          <a:p>
            <a:pPr lvl="1"/>
            <a:r>
              <a:rPr lang="en-US" dirty="0" smtClean="0"/>
              <a:t>Predicts the response time of future web-API invocations from historical </a:t>
            </a:r>
            <a:r>
              <a:rPr lang="en-US" dirty="0" smtClean="0"/>
              <a:t>measurements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PaaS</a:t>
            </a:r>
            <a:r>
              <a:rPr lang="en-US" dirty="0" smtClean="0"/>
              <a:t> clouds</a:t>
            </a:r>
            <a:endParaRPr lang="en-US" dirty="0" smtClean="0"/>
          </a:p>
          <a:p>
            <a:pPr lvl="1"/>
            <a:r>
              <a:rPr lang="en-US" dirty="0" smtClean="0"/>
              <a:t>Fully automatic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263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PaaS</a:t>
            </a:r>
            <a:r>
              <a:rPr lang="en-US" dirty="0" smtClean="0"/>
              <a:t> Clouds for Web Services</a:t>
            </a:r>
            <a:endParaRPr lang="en-US" dirty="0"/>
          </a:p>
        </p:txBody>
      </p:sp>
      <p:pic>
        <p:nvPicPr>
          <p:cNvPr id="19" name="Picture 18" descr="cloud_app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97" y="1292783"/>
            <a:ext cx="6518807" cy="5552888"/>
          </a:xfrm>
          <a:prstGeom prst="rect">
            <a:avLst/>
          </a:prstGeom>
        </p:spPr>
      </p:pic>
      <p:sp>
        <p:nvSpPr>
          <p:cNvPr id="20" name="Line Callout 2 19"/>
          <p:cNvSpPr/>
          <p:nvPr/>
        </p:nvSpPr>
        <p:spPr>
          <a:xfrm>
            <a:off x="111966" y="3355539"/>
            <a:ext cx="1479561" cy="904468"/>
          </a:xfrm>
          <a:prstGeom prst="borderCallout2">
            <a:avLst>
              <a:gd name="adj1" fmla="val 58612"/>
              <a:gd name="adj2" fmla="val 98267"/>
              <a:gd name="adj3" fmla="val 126266"/>
              <a:gd name="adj4" fmla="val 116815"/>
              <a:gd name="adj5" fmla="val 127577"/>
              <a:gd name="adj6" fmla="val 169550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code must adhere to the provided cloud SDK</a:t>
            </a:r>
            <a:endParaRPr lang="en-US" sz="1400" dirty="0"/>
          </a:p>
        </p:txBody>
      </p:sp>
      <p:sp>
        <p:nvSpPr>
          <p:cNvPr id="23" name="Line Callout 2 22"/>
          <p:cNvSpPr/>
          <p:nvPr/>
        </p:nvSpPr>
        <p:spPr>
          <a:xfrm>
            <a:off x="236261" y="1551055"/>
            <a:ext cx="1479561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179376"/>
              <a:gd name="adj6" fmla="val 140383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Scalable, high available and cost effective</a:t>
            </a:r>
            <a:endParaRPr lang="en-US" sz="1400" dirty="0"/>
          </a:p>
        </p:txBody>
      </p:sp>
      <p:sp>
        <p:nvSpPr>
          <p:cNvPr id="24" name="Line Callout 2 23"/>
          <p:cNvSpPr/>
          <p:nvPr/>
        </p:nvSpPr>
        <p:spPr>
          <a:xfrm>
            <a:off x="6930362" y="1379280"/>
            <a:ext cx="1756438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257074"/>
              <a:gd name="adj6" fmla="val -5390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Request-response driven programming model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292025" y="1317441"/>
            <a:ext cx="1849452" cy="901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 Application</a:t>
            </a:r>
          </a:p>
          <a:p>
            <a:pPr algn="ctr"/>
            <a:r>
              <a:rPr lang="en-US" sz="1200" dirty="0" smtClean="0"/>
              <a:t>(Web, Mobile or Desktop)</a:t>
            </a:r>
            <a:endParaRPr lang="en-US" sz="1200" dirty="0"/>
          </a:p>
        </p:txBody>
      </p:sp>
      <p:sp>
        <p:nvSpPr>
          <p:cNvPr id="26" name="Line Callout 2 25"/>
          <p:cNvSpPr/>
          <p:nvPr/>
        </p:nvSpPr>
        <p:spPr>
          <a:xfrm>
            <a:off x="7577131" y="3054164"/>
            <a:ext cx="1479561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172561"/>
              <a:gd name="adj6" fmla="val -87950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Restricted I/O capabilities</a:t>
            </a:r>
            <a:endParaRPr lang="en-US" sz="1400" dirty="0"/>
          </a:p>
        </p:txBody>
      </p:sp>
      <p:sp>
        <p:nvSpPr>
          <p:cNvPr id="27" name="Line Callout 2 26"/>
          <p:cNvSpPr/>
          <p:nvPr/>
        </p:nvSpPr>
        <p:spPr>
          <a:xfrm>
            <a:off x="7577131" y="5647704"/>
            <a:ext cx="1479561" cy="904468"/>
          </a:xfrm>
          <a:prstGeom prst="borderCallout2">
            <a:avLst>
              <a:gd name="adj1" fmla="val 49070"/>
              <a:gd name="adj2" fmla="val -1734"/>
              <a:gd name="adj3" fmla="val 47205"/>
              <a:gd name="adj4" fmla="val -35685"/>
              <a:gd name="adj5" fmla="val 23981"/>
              <a:gd name="adj6" fmla="val -6461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Restrictions on threads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020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PaaS</a:t>
            </a:r>
            <a:r>
              <a:rPr lang="en-US" dirty="0" smtClean="0"/>
              <a:t> Client Application Survey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5788" y="1738387"/>
            <a:ext cx="8692425" cy="7027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PaaS</a:t>
            </a:r>
            <a:r>
              <a:rPr lang="en-US" sz="2400" dirty="0" smtClean="0"/>
              <a:t> Client Applications…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5788" y="2539771"/>
            <a:ext cx="86924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Don’t have many branches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99% of the methods have &lt; 36 paths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Don’t have many loops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88% of the methods have no loops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Spend most of their time executing cloud SDK calls (&gt; 94%)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225788" y="4631612"/>
            <a:ext cx="8692425" cy="7027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So…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5788" y="5432996"/>
            <a:ext cx="869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sz="2000" dirty="0" err="1" smtClean="0"/>
              <a:t>PaaS</a:t>
            </a:r>
            <a:r>
              <a:rPr lang="en-US" sz="2000" dirty="0" smtClean="0"/>
              <a:t> applications are </a:t>
            </a:r>
            <a:r>
              <a:rPr lang="en-US" sz="2000" dirty="0" smtClean="0"/>
              <a:t>highly amenable </a:t>
            </a:r>
            <a:r>
              <a:rPr lang="en-US" sz="2000" dirty="0" smtClean="0"/>
              <a:t>to static analysis</a:t>
            </a:r>
          </a:p>
          <a:p>
            <a:pPr marL="342900" lvl="0" indent="-342900">
              <a:buFont typeface="Arial"/>
              <a:buChar char="•"/>
            </a:pPr>
            <a:r>
              <a:rPr lang="en-US" sz="2000" dirty="0" smtClean="0"/>
              <a:t>Cloud SDK calls </a:t>
            </a:r>
            <a:r>
              <a:rPr lang="en-US" sz="2000" dirty="0" smtClean="0"/>
              <a:t>essentially define client-perceived application performance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2737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Architecture</a:t>
            </a:r>
            <a:endParaRPr lang="en-US" dirty="0"/>
          </a:p>
        </p:txBody>
      </p:sp>
      <p:pic>
        <p:nvPicPr>
          <p:cNvPr id="7" name="Content Placeholder 6" descr="cerebro_ar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4" r="-15284"/>
          <a:stretch>
            <a:fillRect/>
          </a:stretch>
        </p:blipFill>
        <p:spPr>
          <a:xfrm>
            <a:off x="-415759" y="1348758"/>
            <a:ext cx="9559759" cy="5257499"/>
          </a:xfrm>
        </p:spPr>
      </p:pic>
    </p:spTree>
    <p:extLst>
      <p:ext uri="{BB962C8B-B14F-4D97-AF65-F5344CB8AC3E}">
        <p14:creationId xmlns:p14="http://schemas.microsoft.com/office/powerpoint/2010/main" val="204327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576</Words>
  <Application>Microsoft Macintosh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Response Time SLAs for Cloud-hosted Web Applications</vt:lpstr>
      <vt:lpstr>PowerPoint Presentation</vt:lpstr>
      <vt:lpstr>PowerPoint Presentation</vt:lpstr>
      <vt:lpstr>Web APIs are Now IT Resources</vt:lpstr>
      <vt:lpstr>Application SLAs and “The Cloud”</vt:lpstr>
      <vt:lpstr>Performance SLAs in the Cloud</vt:lpstr>
      <vt:lpstr>PaaS Clouds for Web Services</vt:lpstr>
      <vt:lpstr>PaaS Client Application Survey</vt:lpstr>
      <vt:lpstr>Cerebro Architecture</vt:lpstr>
      <vt:lpstr>QBETS: Queue Bounds Estimation from Time Series</vt:lpstr>
      <vt:lpstr>Prototype and Experiments</vt:lpstr>
      <vt:lpstr>Evaluation: Prediction Correctness</vt:lpstr>
      <vt:lpstr>Evaluation: Prediction Tightness </vt:lpstr>
      <vt:lpstr>Conclusions and Future Work</vt:lpstr>
      <vt:lpstr>Thank You! Questions?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Response Time SLAs for Cloud-hosted Web Applications</dc:title>
  <dc:subject/>
  <dc:creator>Hiranya Jayathilaka</dc:creator>
  <cp:keywords/>
  <dc:description/>
  <cp:lastModifiedBy>Hiranya Jayathilaka</cp:lastModifiedBy>
  <cp:revision>71</cp:revision>
  <dcterms:created xsi:type="dcterms:W3CDTF">2015-08-13T16:00:56Z</dcterms:created>
  <dcterms:modified xsi:type="dcterms:W3CDTF">2015-08-16T23:25:57Z</dcterms:modified>
  <cp:category/>
</cp:coreProperties>
</file>