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58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17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575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433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291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150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008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866" algn="l" defTabSz="47885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7" autoAdjust="0"/>
  </p:normalViewPr>
  <p:slideViewPr>
    <p:cSldViewPr snapToGrid="0" snapToObjects="1">
      <p:cViewPr>
        <p:scale>
          <a:sx n="28" d="100"/>
          <a:sy n="28" d="100"/>
        </p:scale>
        <p:origin x="-3424" y="-12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9575" y="1751895"/>
            <a:ext cx="7221141" cy="37301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4962" y="1751895"/>
            <a:ext cx="21550313" cy="37301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5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7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4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2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1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0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963" y="10201806"/>
            <a:ext cx="14385131" cy="288512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04394" y="10201806"/>
            <a:ext cx="14386322" cy="288512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58" indent="0">
              <a:buNone/>
              <a:defRPr sz="2100" b="1"/>
            </a:lvl2pPr>
            <a:lvl3pPr marL="957717" indent="0">
              <a:buNone/>
              <a:defRPr sz="1900" b="1"/>
            </a:lvl3pPr>
            <a:lvl4pPr marL="1436575" indent="0">
              <a:buNone/>
              <a:defRPr sz="1700" b="1"/>
            </a:lvl4pPr>
            <a:lvl5pPr marL="1915433" indent="0">
              <a:buNone/>
              <a:defRPr sz="1700" b="1"/>
            </a:lvl5pPr>
            <a:lvl6pPr marL="2394291" indent="0">
              <a:buNone/>
              <a:defRPr sz="1700" b="1"/>
            </a:lvl6pPr>
            <a:lvl7pPr marL="2873150" indent="0">
              <a:buNone/>
              <a:defRPr sz="1700" b="1"/>
            </a:lvl7pPr>
            <a:lvl8pPr marL="3352008" indent="0">
              <a:buNone/>
              <a:defRPr sz="1700" b="1"/>
            </a:lvl8pPr>
            <a:lvl9pPr marL="383086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58" indent="0">
              <a:buNone/>
              <a:defRPr sz="2100" b="1"/>
            </a:lvl2pPr>
            <a:lvl3pPr marL="957717" indent="0">
              <a:buNone/>
              <a:defRPr sz="1900" b="1"/>
            </a:lvl3pPr>
            <a:lvl4pPr marL="1436575" indent="0">
              <a:buNone/>
              <a:defRPr sz="1700" b="1"/>
            </a:lvl4pPr>
            <a:lvl5pPr marL="1915433" indent="0">
              <a:buNone/>
              <a:defRPr sz="1700" b="1"/>
            </a:lvl5pPr>
            <a:lvl6pPr marL="2394291" indent="0">
              <a:buNone/>
              <a:defRPr sz="1700" b="1"/>
            </a:lvl6pPr>
            <a:lvl7pPr marL="2873150" indent="0">
              <a:buNone/>
              <a:defRPr sz="1700" b="1"/>
            </a:lvl7pPr>
            <a:lvl8pPr marL="3352008" indent="0">
              <a:buNone/>
              <a:defRPr sz="1700" b="1"/>
            </a:lvl8pPr>
            <a:lvl9pPr marL="383086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858" indent="0">
              <a:buNone/>
              <a:defRPr sz="1300"/>
            </a:lvl2pPr>
            <a:lvl3pPr marL="957717" indent="0">
              <a:buNone/>
              <a:defRPr sz="1100"/>
            </a:lvl3pPr>
            <a:lvl4pPr marL="1436575" indent="0">
              <a:buNone/>
              <a:defRPr sz="900"/>
            </a:lvl4pPr>
            <a:lvl5pPr marL="1915433" indent="0">
              <a:buNone/>
              <a:defRPr sz="900"/>
            </a:lvl5pPr>
            <a:lvl6pPr marL="2394291" indent="0">
              <a:buNone/>
              <a:defRPr sz="900"/>
            </a:lvl6pPr>
            <a:lvl7pPr marL="2873150" indent="0">
              <a:buNone/>
              <a:defRPr sz="900"/>
            </a:lvl7pPr>
            <a:lvl8pPr marL="3352008" indent="0">
              <a:buNone/>
              <a:defRPr sz="900"/>
            </a:lvl8pPr>
            <a:lvl9pPr marL="3830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300"/>
            </a:lvl1pPr>
            <a:lvl2pPr marL="478858" indent="0">
              <a:buNone/>
              <a:defRPr sz="2900"/>
            </a:lvl2pPr>
            <a:lvl3pPr marL="957717" indent="0">
              <a:buNone/>
              <a:defRPr sz="2500"/>
            </a:lvl3pPr>
            <a:lvl4pPr marL="1436575" indent="0">
              <a:buNone/>
              <a:defRPr sz="2100"/>
            </a:lvl4pPr>
            <a:lvl5pPr marL="1915433" indent="0">
              <a:buNone/>
              <a:defRPr sz="2100"/>
            </a:lvl5pPr>
            <a:lvl6pPr marL="2394291" indent="0">
              <a:buNone/>
              <a:defRPr sz="2100"/>
            </a:lvl6pPr>
            <a:lvl7pPr marL="2873150" indent="0">
              <a:buNone/>
              <a:defRPr sz="2100"/>
            </a:lvl7pPr>
            <a:lvl8pPr marL="3352008" indent="0">
              <a:buNone/>
              <a:defRPr sz="2100"/>
            </a:lvl8pPr>
            <a:lvl9pPr marL="383086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500"/>
            </a:lvl1pPr>
            <a:lvl2pPr marL="478858" indent="0">
              <a:buNone/>
              <a:defRPr sz="1300"/>
            </a:lvl2pPr>
            <a:lvl3pPr marL="957717" indent="0">
              <a:buNone/>
              <a:defRPr sz="1100"/>
            </a:lvl3pPr>
            <a:lvl4pPr marL="1436575" indent="0">
              <a:buNone/>
              <a:defRPr sz="900"/>
            </a:lvl4pPr>
            <a:lvl5pPr marL="1915433" indent="0">
              <a:buNone/>
              <a:defRPr sz="900"/>
            </a:lvl5pPr>
            <a:lvl6pPr marL="2394291" indent="0">
              <a:buNone/>
              <a:defRPr sz="900"/>
            </a:lvl6pPr>
            <a:lvl7pPr marL="2873150" indent="0">
              <a:buNone/>
              <a:defRPr sz="900"/>
            </a:lvl7pPr>
            <a:lvl8pPr marL="3352008" indent="0">
              <a:buNone/>
              <a:defRPr sz="900"/>
            </a:lvl8pPr>
            <a:lvl9pPr marL="3830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5772" tIns="47886" rIns="95772" bIns="478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5772" tIns="47886" rIns="95772" bIns="478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5772" tIns="47886" rIns="95772" bIns="4788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AA3-A172-7045-A681-95F4B7886A0F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5772" tIns="47886" rIns="95772" bIns="4788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5772" tIns="47886" rIns="95772" bIns="4788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885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44" indent="-359144" algn="l" defTabSz="47885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145" indent="-299286" algn="l" defTabSz="478858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146" indent="-239429" algn="l" defTabSz="47885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004" indent="-239429" algn="l" defTabSz="47885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862" indent="-239429" algn="l" defTabSz="478858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721" indent="-239429" algn="l" defTabSz="4788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579" indent="-239429" algn="l" defTabSz="4788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437" indent="-239429" algn="l" defTabSz="4788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295" indent="-239429" algn="l" defTabSz="4788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58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17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575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433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291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150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008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866" algn="l" defTabSz="4788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533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3000" b="1" dirty="0"/>
              <a:t>Response Time Service Level Agreements for Cloud-hosted Web Applications</a:t>
            </a:r>
          </a:p>
          <a:p>
            <a:pPr algn="ctr"/>
            <a:r>
              <a:rPr lang="en-US" sz="1400" dirty="0"/>
              <a:t>Hiranya Jayathilaka, Chandra </a:t>
            </a:r>
            <a:r>
              <a:rPr lang="en-US" sz="1400" dirty="0" err="1"/>
              <a:t>Krintz</a:t>
            </a:r>
            <a:r>
              <a:rPr lang="en-US" sz="1400" dirty="0"/>
              <a:t> and Rich </a:t>
            </a:r>
            <a:r>
              <a:rPr lang="en-US" sz="1400" dirty="0" err="1"/>
              <a:t>Wolski</a:t>
            </a:r>
            <a:endParaRPr lang="en-US" sz="1400" dirty="0"/>
          </a:p>
          <a:p>
            <a:pPr algn="ctr"/>
            <a:r>
              <a:rPr lang="en-US" sz="1400" dirty="0"/>
              <a:t>University of California, Santa Barbara</a:t>
            </a:r>
            <a:endParaRPr lang="en-US" sz="1400" dirty="0"/>
          </a:p>
        </p:txBody>
      </p:sp>
      <p:pic>
        <p:nvPicPr>
          <p:cNvPr id="6" name="Picture 5" descr="race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50" y="1113272"/>
            <a:ext cx="820780" cy="391311"/>
          </a:xfrm>
          <a:prstGeom prst="rect">
            <a:avLst/>
          </a:prstGeom>
        </p:spPr>
      </p:pic>
      <p:pic>
        <p:nvPicPr>
          <p:cNvPr id="7" name="Picture 6" descr="UCSB-seal-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" y="942165"/>
            <a:ext cx="550517" cy="56241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5852" y="1648870"/>
            <a:ext cx="6706295" cy="1214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1500" b="1" dirty="0">
                <a:solidFill>
                  <a:srgbClr val="000000"/>
                </a:solidFill>
              </a:rPr>
              <a:t>Motivation</a:t>
            </a:r>
          </a:p>
          <a:p>
            <a:pPr marL="157323" indent="-157323" algn="just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Many applications rely on the web APIs deployed in the cloud. </a:t>
            </a:r>
          </a:p>
          <a:p>
            <a:pPr marL="157323" indent="-157323" algn="just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But modern cloud platforms do not provide any guarantees regarding the performance of deployed web APIs and applications. </a:t>
            </a:r>
          </a:p>
          <a:p>
            <a:pPr marL="157323" indent="-157323" algn="just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There is a lack of tools for reasoning about the performance of cloud-hosted applications.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60" y="2923986"/>
            <a:ext cx="6706295" cy="1166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1500" b="1" dirty="0">
                <a:solidFill>
                  <a:srgbClr val="000000"/>
                </a:solidFill>
              </a:rPr>
              <a:t>Our Solution: Cerebro</a:t>
            </a:r>
          </a:p>
          <a:p>
            <a:pPr marL="157323" indent="-157323" algn="just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Computes statistical bounds on the response time performance of web applications/APIs deployed in </a:t>
            </a:r>
            <a:r>
              <a:rPr lang="en-US" sz="1200" dirty="0" err="1">
                <a:solidFill>
                  <a:srgbClr val="000000"/>
                </a:solidFill>
              </a:rPr>
              <a:t>PaaS</a:t>
            </a:r>
            <a:r>
              <a:rPr lang="en-US" sz="1200" dirty="0">
                <a:solidFill>
                  <a:srgbClr val="000000"/>
                </a:solidFill>
              </a:rPr>
              <a:t> clouds. </a:t>
            </a:r>
          </a:p>
          <a:p>
            <a:pPr marL="157323" indent="-157323" algn="just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Combines static analysis of </a:t>
            </a:r>
            <a:r>
              <a:rPr lang="en-US" sz="1200" dirty="0" err="1">
                <a:solidFill>
                  <a:srgbClr val="000000"/>
                </a:solidFill>
              </a:rPr>
              <a:t>PaaS</a:t>
            </a:r>
            <a:r>
              <a:rPr lang="en-US" sz="1200" dirty="0">
                <a:solidFill>
                  <a:srgbClr val="000000"/>
                </a:solidFill>
              </a:rPr>
              <a:t> applications with runtime monitoring of the cloud platform to automatically predict performance SLAs for cloud-hosted web applications.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" y="4149271"/>
            <a:ext cx="3332352" cy="2780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t" anchorCtr="0"/>
          <a:lstStyle/>
          <a:p>
            <a:pPr algn="ctr"/>
            <a:r>
              <a:rPr lang="en-US" sz="1500" b="1" dirty="0" err="1">
                <a:solidFill>
                  <a:srgbClr val="000000"/>
                </a:solidFill>
              </a:rPr>
              <a:t>PaaS</a:t>
            </a:r>
            <a:r>
              <a:rPr lang="en-US" sz="1500" b="1" dirty="0">
                <a:solidFill>
                  <a:srgbClr val="000000"/>
                </a:solidFill>
              </a:rPr>
              <a:t>-hosted Applications</a:t>
            </a:r>
          </a:p>
        </p:txBody>
      </p:sp>
      <p:pic>
        <p:nvPicPr>
          <p:cNvPr id="14" name="Picture 13" descr="cloud_app_mod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" y="4683101"/>
            <a:ext cx="2486371" cy="216374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459303" y="4156987"/>
            <a:ext cx="3332352" cy="27731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t" anchorCtr="0"/>
          <a:lstStyle/>
          <a:p>
            <a:pPr algn="ctr"/>
            <a:r>
              <a:rPr lang="en-US" sz="1500" b="1" dirty="0">
                <a:solidFill>
                  <a:srgbClr val="000000"/>
                </a:solidFill>
              </a:rPr>
              <a:t>Cerebro Architecture</a:t>
            </a:r>
          </a:p>
        </p:txBody>
      </p:sp>
      <p:pic>
        <p:nvPicPr>
          <p:cNvPr id="21" name="Picture 20" descr="cerebro_ar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78" y="4524593"/>
            <a:ext cx="3175229" cy="2329331"/>
          </a:xfrm>
          <a:prstGeom prst="rect">
            <a:avLst/>
          </a:prstGeom>
        </p:spPr>
      </p:pic>
      <p:pic>
        <p:nvPicPr>
          <p:cNvPr id="23" name="Picture 22" descr="accuracy_summa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5" y="7472820"/>
            <a:ext cx="3005041" cy="2046671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5852" y="6994750"/>
            <a:ext cx="3332352" cy="2780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t" anchorCtr="0"/>
          <a:lstStyle/>
          <a:p>
            <a:pPr algn="ctr"/>
            <a:r>
              <a:rPr lang="en-US" sz="1500" b="1" dirty="0">
                <a:solidFill>
                  <a:srgbClr val="000000"/>
                </a:solidFill>
              </a:rPr>
              <a:t>Prediction Accuracy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459303" y="6994750"/>
            <a:ext cx="3332352" cy="2780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t" anchorCtr="0"/>
          <a:lstStyle/>
          <a:p>
            <a:pPr algn="ctr"/>
            <a:r>
              <a:rPr lang="en-US" sz="1500" b="1" dirty="0">
                <a:solidFill>
                  <a:srgbClr val="000000"/>
                </a:solidFill>
              </a:rPr>
              <a:t>Prediction Tightness</a:t>
            </a:r>
          </a:p>
        </p:txBody>
      </p:sp>
      <p:pic>
        <p:nvPicPr>
          <p:cNvPr id="26" name="Picture 25" descr="diff_summary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02" y="7472755"/>
            <a:ext cx="3006269" cy="2046801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186029" y="6033648"/>
            <a:ext cx="531969" cy="285414"/>
          </a:xfrm>
          <a:prstGeom prst="wedgeRectCallout">
            <a:avLst>
              <a:gd name="adj1" fmla="val 102908"/>
              <a:gd name="adj2" fmla="val 54500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90+% of the Application’s Execution Time</a:t>
            </a:r>
            <a:endParaRPr lang="en-US" sz="600" dirty="0"/>
          </a:p>
        </p:txBody>
      </p:sp>
      <p:sp>
        <p:nvSpPr>
          <p:cNvPr id="30" name="Horizontal Scroll 29"/>
          <p:cNvSpPr/>
          <p:nvPr/>
        </p:nvSpPr>
        <p:spPr>
          <a:xfrm>
            <a:off x="3635702" y="4683101"/>
            <a:ext cx="1287990" cy="451850"/>
          </a:xfrm>
          <a:prstGeom prst="horizontalScroll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We implemented this architecture for Google App Engine public </a:t>
            </a:r>
            <a:r>
              <a:rPr lang="en-US" sz="600" dirty="0" err="1"/>
              <a:t>PaaS</a:t>
            </a:r>
            <a:r>
              <a:rPr lang="en-US" sz="600" dirty="0"/>
              <a:t>, and </a:t>
            </a:r>
            <a:r>
              <a:rPr lang="en-US" sz="600" dirty="0" err="1"/>
              <a:t>AppScale</a:t>
            </a:r>
            <a:r>
              <a:rPr lang="en-US" sz="600" dirty="0"/>
              <a:t> private </a:t>
            </a:r>
            <a:r>
              <a:rPr lang="en-US" sz="600" dirty="0" err="1"/>
              <a:t>PaaS</a:t>
            </a:r>
            <a:r>
              <a:rPr lang="en-US" sz="600" dirty="0"/>
              <a:t>.</a:t>
            </a:r>
            <a:endParaRPr lang="en-US" sz="600" dirty="0"/>
          </a:p>
        </p:txBody>
      </p:sp>
      <p:sp>
        <p:nvSpPr>
          <p:cNvPr id="31" name="Rectangular Callout 30"/>
          <p:cNvSpPr/>
          <p:nvPr/>
        </p:nvSpPr>
        <p:spPr>
          <a:xfrm>
            <a:off x="5117614" y="7546397"/>
            <a:ext cx="977244" cy="440874"/>
          </a:xfrm>
          <a:prstGeom prst="wedgeRectCallout">
            <a:avLst>
              <a:gd name="adj1" fmla="val -71240"/>
              <a:gd name="adj2" fmla="val 24694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When application performance is highly variable, Cerebro trades off tightness for accuracy.</a:t>
            </a:r>
            <a:endParaRPr lang="en-US" sz="600" dirty="0"/>
          </a:p>
        </p:txBody>
      </p:sp>
      <p:sp>
        <p:nvSpPr>
          <p:cNvPr id="32" name="TextBox 31"/>
          <p:cNvSpPr txBox="1"/>
          <p:nvPr/>
        </p:nvSpPr>
        <p:spPr>
          <a:xfrm>
            <a:off x="359336" y="9537412"/>
            <a:ext cx="2807420" cy="205847"/>
          </a:xfrm>
          <a:prstGeom prst="rect">
            <a:avLst/>
          </a:prstGeom>
          <a:noFill/>
        </p:spPr>
        <p:txBody>
          <a:bodyPr wrap="square" lIns="20976" tIns="10488" rIns="20976" bIns="10488" rtlCol="0">
            <a:spAutoFit/>
          </a:bodyPr>
          <a:lstStyle/>
          <a:p>
            <a:pPr algn="ctr"/>
            <a:r>
              <a:rPr lang="en-US" sz="600" b="1" dirty="0"/>
              <a:t>Percentage of actual response time measurements lower than the predicted 95</a:t>
            </a:r>
            <a:r>
              <a:rPr lang="en-US" sz="600" b="1" baseline="30000" dirty="0"/>
              <a:t>th</a:t>
            </a:r>
            <a:r>
              <a:rPr lang="en-US" sz="600" b="1" dirty="0"/>
              <a:t> percentile SLA.</a:t>
            </a:r>
            <a:endParaRPr lang="en-US" sz="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735127" y="9537412"/>
            <a:ext cx="2807420" cy="113514"/>
          </a:xfrm>
          <a:prstGeom prst="rect">
            <a:avLst/>
          </a:prstGeom>
          <a:noFill/>
        </p:spPr>
        <p:txBody>
          <a:bodyPr wrap="square" lIns="20976" tIns="10488" rIns="20976" bIns="10488" rtlCol="0">
            <a:spAutoFit/>
          </a:bodyPr>
          <a:lstStyle/>
          <a:p>
            <a:pPr algn="ctr"/>
            <a:r>
              <a:rPr lang="en-US" sz="600" b="1" dirty="0"/>
              <a:t>Average difference between predicted SLAs and actual response time measurements.</a:t>
            </a:r>
            <a:endParaRPr lang="en-US" sz="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45889" y="8252929"/>
            <a:ext cx="2719677" cy="432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3635702" y="5237150"/>
            <a:ext cx="614193" cy="341472"/>
          </a:xfrm>
          <a:prstGeom prst="wedgeRectCallout">
            <a:avLst>
              <a:gd name="adj1" fmla="val 90338"/>
              <a:gd name="adj2" fmla="val 60800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Periodic benchmarking and time series building</a:t>
            </a:r>
            <a:endParaRPr lang="en-US" sz="600" dirty="0"/>
          </a:p>
        </p:txBody>
      </p:sp>
      <p:sp>
        <p:nvSpPr>
          <p:cNvPr id="27" name="Rectangular Callout 26"/>
          <p:cNvSpPr/>
          <p:nvPr/>
        </p:nvSpPr>
        <p:spPr>
          <a:xfrm>
            <a:off x="5081015" y="5094443"/>
            <a:ext cx="531969" cy="285414"/>
          </a:xfrm>
          <a:prstGeom prst="wedgeRectCallout">
            <a:avLst>
              <a:gd name="adj1" fmla="val 83118"/>
              <a:gd name="adj2" fmla="val 99722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Extracting cloud SDK calls</a:t>
            </a:r>
            <a:endParaRPr lang="en-US" sz="600" dirty="0"/>
          </a:p>
        </p:txBody>
      </p:sp>
      <p:sp>
        <p:nvSpPr>
          <p:cNvPr id="29" name="Rectangular Callout 28"/>
          <p:cNvSpPr/>
          <p:nvPr/>
        </p:nvSpPr>
        <p:spPr>
          <a:xfrm>
            <a:off x="186029" y="5134951"/>
            <a:ext cx="531969" cy="285414"/>
          </a:xfrm>
          <a:prstGeom prst="wedgeRectCallout">
            <a:avLst>
              <a:gd name="adj1" fmla="val 102908"/>
              <a:gd name="adj2" fmla="val 54500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Scalable, high available &amp; cost effective</a:t>
            </a:r>
            <a:endParaRPr lang="en-US" sz="600" dirty="0"/>
          </a:p>
        </p:txBody>
      </p:sp>
      <p:sp>
        <p:nvSpPr>
          <p:cNvPr id="34" name="Rectangular Callout 33"/>
          <p:cNvSpPr/>
          <p:nvPr/>
        </p:nvSpPr>
        <p:spPr>
          <a:xfrm>
            <a:off x="2529508" y="4971990"/>
            <a:ext cx="637248" cy="448375"/>
          </a:xfrm>
          <a:prstGeom prst="wedgeRectCallout">
            <a:avLst>
              <a:gd name="adj1" fmla="val -93133"/>
              <a:gd name="adj2" fmla="val 134103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Request-response driven programming model</a:t>
            </a:r>
            <a:endParaRPr lang="en-US" sz="600" dirty="0"/>
          </a:p>
        </p:txBody>
      </p:sp>
      <p:sp>
        <p:nvSpPr>
          <p:cNvPr id="36" name="Rectangular Callout 35"/>
          <p:cNvSpPr/>
          <p:nvPr/>
        </p:nvSpPr>
        <p:spPr>
          <a:xfrm>
            <a:off x="2733597" y="5674550"/>
            <a:ext cx="593196" cy="359098"/>
          </a:xfrm>
          <a:prstGeom prst="wedgeRectCallout">
            <a:avLst>
              <a:gd name="adj1" fmla="val -109507"/>
              <a:gd name="adj2" fmla="val 106423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976" tIns="10488" rIns="20976" bIns="10488" rtlCol="0" anchor="ctr"/>
          <a:lstStyle/>
          <a:p>
            <a:pPr algn="ctr"/>
            <a:r>
              <a:rPr lang="en-US" sz="600" dirty="0"/>
              <a:t>Restrictions on I/O and threads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370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224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44</cp:revision>
  <cp:lastPrinted>2015-08-16T00:33:06Z</cp:lastPrinted>
  <dcterms:created xsi:type="dcterms:W3CDTF">2015-07-25T21:12:26Z</dcterms:created>
  <dcterms:modified xsi:type="dcterms:W3CDTF">2015-08-16T00:33:29Z</dcterms:modified>
  <cp:category/>
</cp:coreProperties>
</file>