
<file path=[Content_Types].xml><?xml version="1.0" encoding="utf-8"?>
<Types xmlns="http://schemas.openxmlformats.org/package/2006/content-types">
  <Default Extension="xml" ContentType="application/xml"/>
  <Default Extension="jpeg" ContentType="image/jpeg"/>
  <Default Extension="jpg" ContentType="image/jpeg"/>
  <Default Extension="emf" ContentType="image/x-emf"/>
  <Default Extension="rels" ContentType="application/vnd.openxmlformats-package.relationships+xml"/>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6"/>
  </p:notesMasterIdLst>
  <p:handoutMasterIdLst>
    <p:handoutMasterId r:id="rId57"/>
  </p:handoutMasterIdLst>
  <p:sldIdLst>
    <p:sldId id="326" r:id="rId2"/>
    <p:sldId id="264" r:id="rId3"/>
    <p:sldId id="265" r:id="rId4"/>
    <p:sldId id="267" r:id="rId5"/>
    <p:sldId id="268" r:id="rId6"/>
    <p:sldId id="269" r:id="rId7"/>
    <p:sldId id="266" r:id="rId8"/>
    <p:sldId id="274" r:id="rId9"/>
    <p:sldId id="275" r:id="rId10"/>
    <p:sldId id="329" r:id="rId11"/>
    <p:sldId id="270" r:id="rId12"/>
    <p:sldId id="332" r:id="rId13"/>
    <p:sldId id="276" r:id="rId14"/>
    <p:sldId id="277" r:id="rId15"/>
    <p:sldId id="278" r:id="rId16"/>
    <p:sldId id="279" r:id="rId17"/>
    <p:sldId id="284" r:id="rId18"/>
    <p:sldId id="311" r:id="rId19"/>
    <p:sldId id="333" r:id="rId20"/>
    <p:sldId id="286" r:id="rId21"/>
    <p:sldId id="288" r:id="rId22"/>
    <p:sldId id="287" r:id="rId23"/>
    <p:sldId id="292" r:id="rId24"/>
    <p:sldId id="290" r:id="rId25"/>
    <p:sldId id="312" r:id="rId26"/>
    <p:sldId id="334" r:id="rId27"/>
    <p:sldId id="296" r:id="rId28"/>
    <p:sldId id="297" r:id="rId29"/>
    <p:sldId id="298" r:id="rId30"/>
    <p:sldId id="299" r:id="rId31"/>
    <p:sldId id="301" r:id="rId32"/>
    <p:sldId id="304" r:id="rId33"/>
    <p:sldId id="300" r:id="rId34"/>
    <p:sldId id="305" r:id="rId35"/>
    <p:sldId id="306" r:id="rId36"/>
    <p:sldId id="325" r:id="rId37"/>
    <p:sldId id="318" r:id="rId38"/>
    <p:sldId id="319" r:id="rId39"/>
    <p:sldId id="320" r:id="rId40"/>
    <p:sldId id="321" r:id="rId41"/>
    <p:sldId id="322" r:id="rId42"/>
    <p:sldId id="323" r:id="rId43"/>
    <p:sldId id="324" r:id="rId44"/>
    <p:sldId id="307" r:id="rId45"/>
    <p:sldId id="308" r:id="rId46"/>
    <p:sldId id="309" r:id="rId47"/>
    <p:sldId id="310" r:id="rId48"/>
    <p:sldId id="327" r:id="rId49"/>
    <p:sldId id="328" r:id="rId50"/>
    <p:sldId id="313" r:id="rId51"/>
    <p:sldId id="314" r:id="rId52"/>
    <p:sldId id="315" r:id="rId53"/>
    <p:sldId id="316" r:id="rId54"/>
    <p:sldId id="317" r:id="rId5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A367CCE-EFF9-624D-B52C-7C179D51DF09}">
          <p14:sldIdLst>
            <p14:sldId id="326"/>
            <p14:sldId id="264"/>
            <p14:sldId id="265"/>
            <p14:sldId id="267"/>
            <p14:sldId id="268"/>
            <p14:sldId id="269"/>
            <p14:sldId id="266"/>
            <p14:sldId id="274"/>
            <p14:sldId id="275"/>
            <p14:sldId id="329"/>
            <p14:sldId id="270"/>
            <p14:sldId id="332"/>
            <p14:sldId id="276"/>
            <p14:sldId id="277"/>
            <p14:sldId id="278"/>
            <p14:sldId id="279"/>
            <p14:sldId id="284"/>
            <p14:sldId id="311"/>
            <p14:sldId id="333"/>
            <p14:sldId id="286"/>
            <p14:sldId id="288"/>
            <p14:sldId id="287"/>
            <p14:sldId id="292"/>
            <p14:sldId id="290"/>
            <p14:sldId id="312"/>
            <p14:sldId id="334"/>
            <p14:sldId id="296"/>
            <p14:sldId id="297"/>
            <p14:sldId id="298"/>
            <p14:sldId id="299"/>
            <p14:sldId id="301"/>
            <p14:sldId id="304"/>
            <p14:sldId id="300"/>
            <p14:sldId id="305"/>
            <p14:sldId id="306"/>
            <p14:sldId id="325"/>
          </p14:sldIdLst>
        </p14:section>
        <p14:section name="Backup" id="{7415901F-E265-BA4F-A4A2-A168803AFAF6}">
          <p14:sldIdLst>
            <p14:sldId id="318"/>
            <p14:sldId id="319"/>
            <p14:sldId id="320"/>
            <p14:sldId id="321"/>
            <p14:sldId id="322"/>
            <p14:sldId id="323"/>
            <p14:sldId id="324"/>
            <p14:sldId id="307"/>
            <p14:sldId id="308"/>
            <p14:sldId id="309"/>
            <p14:sldId id="310"/>
            <p14:sldId id="327"/>
            <p14:sldId id="328"/>
            <p14:sldId id="313"/>
            <p14:sldId id="314"/>
            <p14:sldId id="315"/>
            <p14:sldId id="316"/>
            <p14:sldId id="317"/>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1D659"/>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92" d="100"/>
          <a:sy n="92" d="100"/>
        </p:scale>
        <p:origin x="-1360"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notesMaster" Target="notesMasters/notesMaster1.xml"/><Relationship Id="rId57" Type="http://schemas.openxmlformats.org/officeDocument/2006/relationships/handoutMaster" Target="handoutMasters/handoutMaster1.xml"/><Relationship Id="rId58" Type="http://schemas.openxmlformats.org/officeDocument/2006/relationships/printerSettings" Target="printerSettings/printerSettings1.bin"/><Relationship Id="rId59" Type="http://schemas.openxmlformats.org/officeDocument/2006/relationships/presProps" Target="presProp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viewProps" Target="viewProps.xml"/><Relationship Id="rId61" Type="http://schemas.openxmlformats.org/officeDocument/2006/relationships/theme" Target="theme/theme1.xml"/><Relationship Id="rId6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7D14F8C-9F46-2E42-9999-888BFBC492E3}" type="datetimeFigureOut">
              <a:rPr lang="en-US" smtClean="0"/>
              <a:t>5/7/16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8F37932-C7A5-3B4E-A3D8-D4676E708328}" type="slidenum">
              <a:rPr lang="en-US" smtClean="0"/>
              <a:t>‹#›</a:t>
            </a:fld>
            <a:endParaRPr lang="en-US"/>
          </a:p>
        </p:txBody>
      </p:sp>
    </p:spTree>
    <p:extLst>
      <p:ext uri="{BB962C8B-B14F-4D97-AF65-F5344CB8AC3E}">
        <p14:creationId xmlns:p14="http://schemas.microsoft.com/office/powerpoint/2010/main" val="223085856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6B377BD-EE2D-6A4D-8791-40EA342A78BF}" type="datetimeFigureOut">
              <a:rPr lang="en-US" smtClean="0"/>
              <a:t>5/7/16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E605815-6331-9444-B06E-921213318926}" type="slidenum">
              <a:rPr lang="en-US" smtClean="0"/>
              <a:t>‹#›</a:t>
            </a:fld>
            <a:endParaRPr lang="en-US"/>
          </a:p>
        </p:txBody>
      </p:sp>
    </p:spTree>
    <p:extLst>
      <p:ext uri="{BB962C8B-B14F-4D97-AF65-F5344CB8AC3E}">
        <p14:creationId xmlns:p14="http://schemas.microsoft.com/office/powerpoint/2010/main" val="2704679613"/>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Explain the utility model</a:t>
            </a:r>
            <a:endParaRPr lang="en-US" dirty="0"/>
          </a:p>
        </p:txBody>
      </p:sp>
      <p:sp>
        <p:nvSpPr>
          <p:cNvPr id="4" name="Slide Number Placeholder 3"/>
          <p:cNvSpPr>
            <a:spLocks noGrp="1"/>
          </p:cNvSpPr>
          <p:nvPr>
            <p:ph type="sldNum" sz="quarter" idx="10"/>
          </p:nvPr>
        </p:nvSpPr>
        <p:spPr/>
        <p:txBody>
          <a:bodyPr/>
          <a:lstStyle/>
          <a:p>
            <a:fld id="{6E605815-6331-9444-B06E-921213318926}" type="slidenum">
              <a:rPr lang="en-US" smtClean="0"/>
              <a:t>2</a:t>
            </a:fld>
            <a:endParaRPr lang="en-US"/>
          </a:p>
        </p:txBody>
      </p:sp>
    </p:spTree>
    <p:extLst>
      <p:ext uri="{BB962C8B-B14F-4D97-AF65-F5344CB8AC3E}">
        <p14:creationId xmlns:p14="http://schemas.microsoft.com/office/powerpoint/2010/main" val="42928213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Why bounds? To form SLAs</a:t>
            </a:r>
          </a:p>
          <a:p>
            <a:endParaRPr lang="en-US" dirty="0"/>
          </a:p>
        </p:txBody>
      </p:sp>
      <p:sp>
        <p:nvSpPr>
          <p:cNvPr id="4" name="Slide Number Placeholder 3"/>
          <p:cNvSpPr>
            <a:spLocks noGrp="1"/>
          </p:cNvSpPr>
          <p:nvPr>
            <p:ph type="sldNum" sz="quarter" idx="10"/>
          </p:nvPr>
        </p:nvSpPr>
        <p:spPr/>
        <p:txBody>
          <a:bodyPr/>
          <a:lstStyle/>
          <a:p>
            <a:fld id="{6E605815-6331-9444-B06E-921213318926}" type="slidenum">
              <a:rPr lang="en-US" smtClean="0"/>
              <a:t>20</a:t>
            </a:fld>
            <a:endParaRPr lang="en-US"/>
          </a:p>
        </p:txBody>
      </p:sp>
    </p:spTree>
    <p:extLst>
      <p:ext uri="{BB962C8B-B14F-4D97-AF65-F5344CB8AC3E}">
        <p14:creationId xmlns:p14="http://schemas.microsoft.com/office/powerpoint/2010/main" val="8003959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Where’s the static analyzer running?</a:t>
            </a:r>
          </a:p>
          <a:p>
            <a:r>
              <a:rPr lang="en-US" dirty="0" smtClean="0"/>
              <a:t>Explain the intuition – apps spend most of their time</a:t>
            </a:r>
            <a:r>
              <a:rPr lang="en-US" baseline="0" dirty="0" smtClean="0"/>
              <a:t> on </a:t>
            </a:r>
            <a:r>
              <a:rPr lang="en-US" baseline="0" dirty="0" err="1" smtClean="0"/>
              <a:t>PaaS</a:t>
            </a:r>
            <a:r>
              <a:rPr lang="en-US" baseline="0" dirty="0" smtClean="0"/>
              <a:t> SDK</a:t>
            </a:r>
          </a:p>
          <a:p>
            <a:endParaRPr lang="en-US" dirty="0"/>
          </a:p>
        </p:txBody>
      </p:sp>
      <p:sp>
        <p:nvSpPr>
          <p:cNvPr id="4" name="Slide Number Placeholder 3"/>
          <p:cNvSpPr>
            <a:spLocks noGrp="1"/>
          </p:cNvSpPr>
          <p:nvPr>
            <p:ph type="sldNum" sz="quarter" idx="10"/>
          </p:nvPr>
        </p:nvSpPr>
        <p:spPr/>
        <p:txBody>
          <a:bodyPr/>
          <a:lstStyle/>
          <a:p>
            <a:fld id="{6E605815-6331-9444-B06E-921213318926}" type="slidenum">
              <a:rPr lang="en-US" smtClean="0"/>
              <a:t>22</a:t>
            </a:fld>
            <a:endParaRPr lang="en-US"/>
          </a:p>
        </p:txBody>
      </p:sp>
    </p:spTree>
    <p:extLst>
      <p:ext uri="{BB962C8B-B14F-4D97-AF65-F5344CB8AC3E}">
        <p14:creationId xmlns:p14="http://schemas.microsoft.com/office/powerpoint/2010/main" val="1373404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94.6 rounds to 95</a:t>
            </a:r>
            <a:endParaRPr lang="en-US" dirty="0"/>
          </a:p>
        </p:txBody>
      </p:sp>
      <p:sp>
        <p:nvSpPr>
          <p:cNvPr id="4" name="Slide Number Placeholder 3"/>
          <p:cNvSpPr>
            <a:spLocks noGrp="1"/>
          </p:cNvSpPr>
          <p:nvPr>
            <p:ph type="sldNum" sz="quarter" idx="10"/>
          </p:nvPr>
        </p:nvSpPr>
        <p:spPr/>
        <p:txBody>
          <a:bodyPr/>
          <a:lstStyle/>
          <a:p>
            <a:fld id="{6E605815-6331-9444-B06E-921213318926}" type="slidenum">
              <a:rPr lang="en-US" smtClean="0"/>
              <a:t>24</a:t>
            </a:fld>
            <a:endParaRPr lang="en-US"/>
          </a:p>
        </p:txBody>
      </p:sp>
    </p:spTree>
    <p:extLst>
      <p:ext uri="{BB962C8B-B14F-4D97-AF65-F5344CB8AC3E}">
        <p14:creationId xmlns:p14="http://schemas.microsoft.com/office/powerpoint/2010/main" val="21173202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Durability test ran for 3 months</a:t>
            </a:r>
          </a:p>
          <a:p>
            <a:r>
              <a:rPr lang="en-US" dirty="0" smtClean="0"/>
              <a:t>Remove</a:t>
            </a:r>
            <a:r>
              <a:rPr lang="en-US" baseline="0" dirty="0" smtClean="0"/>
              <a:t> the 2 week history point</a:t>
            </a:r>
            <a:endParaRPr lang="en-US" dirty="0" smtClean="0"/>
          </a:p>
        </p:txBody>
      </p:sp>
      <p:sp>
        <p:nvSpPr>
          <p:cNvPr id="4" name="Slide Number Placeholder 3"/>
          <p:cNvSpPr>
            <a:spLocks noGrp="1"/>
          </p:cNvSpPr>
          <p:nvPr>
            <p:ph type="sldNum" sz="quarter" idx="10"/>
          </p:nvPr>
        </p:nvSpPr>
        <p:spPr/>
        <p:txBody>
          <a:bodyPr/>
          <a:lstStyle/>
          <a:p>
            <a:fld id="{6E605815-6331-9444-B06E-921213318926}" type="slidenum">
              <a:rPr lang="en-US" smtClean="0"/>
              <a:t>25</a:t>
            </a:fld>
            <a:endParaRPr lang="en-US"/>
          </a:p>
        </p:txBody>
      </p:sp>
    </p:spTree>
    <p:extLst>
      <p:ext uri="{BB962C8B-B14F-4D97-AF65-F5344CB8AC3E}">
        <p14:creationId xmlns:p14="http://schemas.microsoft.com/office/powerpoint/2010/main" val="38773293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Correlated instead</a:t>
            </a:r>
            <a:r>
              <a:rPr lang="en-US" baseline="0" dirty="0" smtClean="0"/>
              <a:t> of explained by</a:t>
            </a:r>
          </a:p>
          <a:p>
            <a:r>
              <a:rPr lang="en-US" baseline="0" dirty="0" smtClean="0"/>
              <a:t>Use an action sequence diagram</a:t>
            </a:r>
            <a:endParaRPr lang="en-US" dirty="0"/>
          </a:p>
        </p:txBody>
      </p:sp>
      <p:sp>
        <p:nvSpPr>
          <p:cNvPr id="4" name="Slide Number Placeholder 3"/>
          <p:cNvSpPr>
            <a:spLocks noGrp="1"/>
          </p:cNvSpPr>
          <p:nvPr>
            <p:ph type="sldNum" sz="quarter" idx="10"/>
          </p:nvPr>
        </p:nvSpPr>
        <p:spPr/>
        <p:txBody>
          <a:bodyPr/>
          <a:lstStyle/>
          <a:p>
            <a:fld id="{6E605815-6331-9444-B06E-921213318926}" type="slidenum">
              <a:rPr lang="en-US" smtClean="0"/>
              <a:t>27</a:t>
            </a:fld>
            <a:endParaRPr lang="en-US"/>
          </a:p>
        </p:txBody>
      </p:sp>
    </p:spTree>
    <p:extLst>
      <p:ext uri="{BB962C8B-B14F-4D97-AF65-F5344CB8AC3E}">
        <p14:creationId xmlns:p14="http://schemas.microsoft.com/office/powerpoint/2010/main" val="5776735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Use existing tools/methods</a:t>
            </a:r>
          </a:p>
          <a:p>
            <a:r>
              <a:rPr lang="en-US" dirty="0" smtClean="0"/>
              <a:t>Implement</a:t>
            </a:r>
            <a:r>
              <a:rPr lang="en-US" baseline="0" dirty="0" smtClean="0"/>
              <a:t> a framework that allows using different methods and test them</a:t>
            </a:r>
            <a:endParaRPr lang="en-US" dirty="0"/>
          </a:p>
        </p:txBody>
      </p:sp>
      <p:sp>
        <p:nvSpPr>
          <p:cNvPr id="4" name="Slide Number Placeholder 3"/>
          <p:cNvSpPr>
            <a:spLocks noGrp="1"/>
          </p:cNvSpPr>
          <p:nvPr>
            <p:ph type="sldNum" sz="quarter" idx="10"/>
          </p:nvPr>
        </p:nvSpPr>
        <p:spPr/>
        <p:txBody>
          <a:bodyPr/>
          <a:lstStyle/>
          <a:p>
            <a:fld id="{6E605815-6331-9444-B06E-921213318926}" type="slidenum">
              <a:rPr lang="en-US" smtClean="0"/>
              <a:t>28</a:t>
            </a:fld>
            <a:endParaRPr lang="en-US"/>
          </a:p>
        </p:txBody>
      </p:sp>
    </p:spTree>
    <p:extLst>
      <p:ext uri="{BB962C8B-B14F-4D97-AF65-F5344CB8AC3E}">
        <p14:creationId xmlns:p14="http://schemas.microsoft.com/office/powerpoint/2010/main" val="34584024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Without application instrumentation</a:t>
            </a:r>
          </a:p>
          <a:p>
            <a:r>
              <a:rPr lang="en-US" dirty="0" smtClean="0"/>
              <a:t>Sequences instead of paths</a:t>
            </a:r>
          </a:p>
          <a:p>
            <a:r>
              <a:rPr lang="en-US" dirty="0" smtClean="0"/>
              <a:t>Call sequences</a:t>
            </a:r>
            <a:endParaRPr lang="en-US" dirty="0"/>
          </a:p>
        </p:txBody>
      </p:sp>
      <p:sp>
        <p:nvSpPr>
          <p:cNvPr id="4" name="Slide Number Placeholder 3"/>
          <p:cNvSpPr>
            <a:spLocks noGrp="1"/>
          </p:cNvSpPr>
          <p:nvPr>
            <p:ph type="sldNum" sz="quarter" idx="10"/>
          </p:nvPr>
        </p:nvSpPr>
        <p:spPr/>
        <p:txBody>
          <a:bodyPr/>
          <a:lstStyle/>
          <a:p>
            <a:fld id="{6E605815-6331-9444-B06E-921213318926}" type="slidenum">
              <a:rPr lang="en-US" smtClean="0"/>
              <a:t>32</a:t>
            </a:fld>
            <a:endParaRPr lang="en-US"/>
          </a:p>
        </p:txBody>
      </p:sp>
    </p:spTree>
    <p:extLst>
      <p:ext uri="{BB962C8B-B14F-4D97-AF65-F5344CB8AC3E}">
        <p14:creationId xmlns:p14="http://schemas.microsoft.com/office/powerpoint/2010/main" val="33558420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Use a detailed</a:t>
            </a:r>
            <a:r>
              <a:rPr lang="en-US" baseline="0" dirty="0" smtClean="0"/>
              <a:t> code diagram</a:t>
            </a:r>
            <a:endParaRPr lang="en-US" dirty="0"/>
          </a:p>
        </p:txBody>
      </p:sp>
      <p:sp>
        <p:nvSpPr>
          <p:cNvPr id="4" name="Slide Number Placeholder 3"/>
          <p:cNvSpPr>
            <a:spLocks noGrp="1"/>
          </p:cNvSpPr>
          <p:nvPr>
            <p:ph type="sldNum" sz="quarter" idx="10"/>
          </p:nvPr>
        </p:nvSpPr>
        <p:spPr/>
        <p:txBody>
          <a:bodyPr/>
          <a:lstStyle/>
          <a:p>
            <a:fld id="{6E605815-6331-9444-B06E-921213318926}" type="slidenum">
              <a:rPr lang="en-US" smtClean="0"/>
              <a:t>33</a:t>
            </a:fld>
            <a:endParaRPr lang="en-US"/>
          </a:p>
        </p:txBody>
      </p:sp>
    </p:spTree>
    <p:extLst>
      <p:ext uri="{BB962C8B-B14F-4D97-AF65-F5344CB8AC3E}">
        <p14:creationId xmlns:p14="http://schemas.microsoft.com/office/powerpoint/2010/main" val="6407351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Explain</a:t>
            </a:r>
            <a:r>
              <a:rPr lang="en-US" baseline="0" dirty="0" smtClean="0"/>
              <a:t> my contributions</a:t>
            </a:r>
          </a:p>
          <a:p>
            <a:pPr marL="171450" indent="-171450">
              <a:buFontTx/>
              <a:buChar char="-"/>
            </a:pPr>
            <a:r>
              <a:rPr lang="en-US" baseline="0" dirty="0" smtClean="0"/>
              <a:t>Deployment time governance, scalable</a:t>
            </a:r>
          </a:p>
          <a:p>
            <a:pPr marL="171450" indent="-171450">
              <a:buFontTx/>
              <a:buChar char="-"/>
            </a:pPr>
            <a:r>
              <a:rPr lang="en-US" baseline="0" dirty="0" smtClean="0"/>
              <a:t>Correct, tight SLAs without any testing or instrumentation</a:t>
            </a:r>
          </a:p>
          <a:p>
            <a:pPr marL="171450" indent="-171450">
              <a:buFontTx/>
              <a:buChar char="-"/>
            </a:pPr>
            <a:endParaRPr lang="en-US" baseline="0" dirty="0" smtClean="0"/>
          </a:p>
          <a:p>
            <a:pPr marL="171450" indent="-171450">
              <a:buFontTx/>
              <a:buChar char="-"/>
            </a:pPr>
            <a:endParaRPr lang="en-US" dirty="0" smtClean="0"/>
          </a:p>
          <a:p>
            <a:pPr marL="171450" indent="-171450">
              <a:buFontTx/>
              <a:buChar char="-"/>
            </a:pPr>
            <a:r>
              <a:rPr lang="en-US" dirty="0" smtClean="0"/>
              <a:t>Methodology for formulating</a:t>
            </a:r>
            <a:r>
              <a:rPr lang="is-IS" dirty="0" smtClean="0"/>
              <a:t>…</a:t>
            </a:r>
          </a:p>
          <a:p>
            <a:pPr marL="171450" indent="-171450">
              <a:buFontTx/>
              <a:buChar char="-"/>
            </a:pPr>
            <a:r>
              <a:rPr lang="is-IS" smtClean="0"/>
              <a:t>Frmaework for scalable cloud app....</a:t>
            </a:r>
            <a:endParaRPr lang="en-US" dirty="0"/>
          </a:p>
          <a:p>
            <a:r>
              <a:rPr lang="en-US" dirty="0"/>
              <a:t>----- Meeting Notes (4/14/16 14:44) -----</a:t>
            </a:r>
          </a:p>
          <a:p>
            <a:r>
              <a:rPr lang="en-US" dirty="0"/>
              <a:t>3 chapter intros for EAGER, </a:t>
            </a:r>
            <a:r>
              <a:rPr lang="en-US" dirty="0" err="1"/>
              <a:t>Cerebro</a:t>
            </a:r>
            <a:r>
              <a:rPr lang="en-US" dirty="0"/>
              <a:t>, Roots</a:t>
            </a:r>
          </a:p>
          <a:p>
            <a:endParaRPr lang="en-US" dirty="0"/>
          </a:p>
          <a:p>
            <a:r>
              <a:rPr lang="en-US" dirty="0"/>
              <a:t>My thesis will....</a:t>
            </a:r>
          </a:p>
          <a:p>
            <a:endParaRPr lang="en-US" dirty="0"/>
          </a:p>
          <a:p>
            <a:r>
              <a:rPr lang="en-US" dirty="0"/>
              <a:t>Add timeline</a:t>
            </a:r>
          </a:p>
          <a:p>
            <a:endParaRPr lang="en-US" dirty="0"/>
          </a:p>
          <a:p>
            <a:r>
              <a:rPr lang="en-US" dirty="0"/>
              <a:t>Related work</a:t>
            </a:r>
          </a:p>
        </p:txBody>
      </p:sp>
      <p:sp>
        <p:nvSpPr>
          <p:cNvPr id="4" name="Slide Number Placeholder 3"/>
          <p:cNvSpPr>
            <a:spLocks noGrp="1"/>
          </p:cNvSpPr>
          <p:nvPr>
            <p:ph type="sldNum" sz="quarter" idx="10"/>
          </p:nvPr>
        </p:nvSpPr>
        <p:spPr/>
        <p:txBody>
          <a:bodyPr/>
          <a:lstStyle/>
          <a:p>
            <a:fld id="{6E605815-6331-9444-B06E-921213318926}" type="slidenum">
              <a:rPr lang="en-US" smtClean="0"/>
              <a:t>34</a:t>
            </a:fld>
            <a:endParaRPr lang="en-US"/>
          </a:p>
        </p:txBody>
      </p:sp>
    </p:spTree>
    <p:extLst>
      <p:ext uri="{BB962C8B-B14F-4D97-AF65-F5344CB8AC3E}">
        <p14:creationId xmlns:p14="http://schemas.microsoft.com/office/powerpoint/2010/main" val="367589807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Outlier at t</a:t>
            </a:r>
            <a:r>
              <a:rPr lang="en-US" baseline="0" dirty="0" smtClean="0"/>
              <a:t> = 101 detected as a Level Shift (LS).</a:t>
            </a:r>
            <a:endParaRPr lang="en-US" dirty="0"/>
          </a:p>
        </p:txBody>
      </p:sp>
      <p:sp>
        <p:nvSpPr>
          <p:cNvPr id="4" name="Slide Number Placeholder 3"/>
          <p:cNvSpPr>
            <a:spLocks noGrp="1"/>
          </p:cNvSpPr>
          <p:nvPr>
            <p:ph type="sldNum" sz="quarter" idx="10"/>
          </p:nvPr>
        </p:nvSpPr>
        <p:spPr/>
        <p:txBody>
          <a:bodyPr/>
          <a:lstStyle/>
          <a:p>
            <a:fld id="{F7278AEC-EE64-7842-B08E-D93D33560D10}" type="slidenum">
              <a:rPr lang="en-US" smtClean="0"/>
              <a:t>53</a:t>
            </a:fld>
            <a:endParaRPr lang="en-US"/>
          </a:p>
        </p:txBody>
      </p:sp>
    </p:spTree>
    <p:extLst>
      <p:ext uri="{BB962C8B-B14F-4D97-AF65-F5344CB8AC3E}">
        <p14:creationId xmlns:p14="http://schemas.microsoft.com/office/powerpoint/2010/main" val="34041547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Define SLAs and SLOs</a:t>
            </a:r>
          </a:p>
          <a:p>
            <a:r>
              <a:rPr lang="en-US" dirty="0" smtClean="0"/>
              <a:t>Why we need to “reason” about performance? To form SLAs</a:t>
            </a:r>
          </a:p>
          <a:p>
            <a:r>
              <a:rPr lang="en-US" dirty="0" smtClean="0"/>
              <a:t>Remove picture</a:t>
            </a:r>
            <a:endParaRPr lang="en-US" dirty="0"/>
          </a:p>
        </p:txBody>
      </p:sp>
      <p:sp>
        <p:nvSpPr>
          <p:cNvPr id="4" name="Slide Number Placeholder 3"/>
          <p:cNvSpPr>
            <a:spLocks noGrp="1"/>
          </p:cNvSpPr>
          <p:nvPr>
            <p:ph type="sldNum" sz="quarter" idx="10"/>
          </p:nvPr>
        </p:nvSpPr>
        <p:spPr/>
        <p:txBody>
          <a:bodyPr/>
          <a:lstStyle/>
          <a:p>
            <a:fld id="{6E605815-6331-9444-B06E-921213318926}" type="slidenum">
              <a:rPr lang="en-US" smtClean="0"/>
              <a:t>5</a:t>
            </a:fld>
            <a:endParaRPr lang="en-US"/>
          </a:p>
        </p:txBody>
      </p:sp>
    </p:spTree>
    <p:extLst>
      <p:ext uri="{BB962C8B-B14F-4D97-AF65-F5344CB8AC3E}">
        <p14:creationId xmlns:p14="http://schemas.microsoft.com/office/powerpoint/2010/main" val="8303822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Can we enforce design-time governance on web applications developed for a given cloud platform so as to ensure proper versioning, dependency management and conformance to other developer best practices, and also enforce run-time governance on them so as to automatically determine the expected runtime performance of the applications, detect SLA violations and detect performance anomalies and perform root cause analysis, with minimal developer intervention and no invasive instrumentation on the applications?</a:t>
            </a:r>
          </a:p>
          <a:p>
            <a:endParaRPr lang="en-US" dirty="0" smtClean="0"/>
          </a:p>
          <a:p>
            <a:endParaRPr lang="en-US" dirty="0" smtClean="0"/>
          </a:p>
          <a:p>
            <a:endParaRPr lang="en-US" dirty="0"/>
          </a:p>
          <a:p>
            <a:r>
              <a:rPr lang="en-US" dirty="0"/>
              <a:t>----- Meeting Notes (4/14/16 14:44) -----</a:t>
            </a:r>
          </a:p>
          <a:p>
            <a:r>
              <a:rPr lang="en-US" dirty="0"/>
              <a:t>can we define and enforce efficient policies that govern administrative conformance, developer best practices, and performance objectives through automated analysis and diagnostics for cloud applications?</a:t>
            </a:r>
          </a:p>
          <a:p>
            <a:r>
              <a:rPr lang="en-US" dirty="0"/>
              <a:t>- governance</a:t>
            </a:r>
          </a:p>
          <a:p>
            <a:r>
              <a:rPr lang="en-US" dirty="0"/>
              <a:t>- automated</a:t>
            </a:r>
          </a:p>
          <a:p>
            <a:r>
              <a:rPr lang="en-US" dirty="0"/>
              <a:t>- efficient: non-invasive, simple, productivity enhancing</a:t>
            </a:r>
          </a:p>
        </p:txBody>
      </p:sp>
      <p:sp>
        <p:nvSpPr>
          <p:cNvPr id="4" name="Slide Number Placeholder 3"/>
          <p:cNvSpPr>
            <a:spLocks noGrp="1"/>
          </p:cNvSpPr>
          <p:nvPr>
            <p:ph type="sldNum" sz="quarter" idx="10"/>
          </p:nvPr>
        </p:nvSpPr>
        <p:spPr/>
        <p:txBody>
          <a:bodyPr/>
          <a:lstStyle/>
          <a:p>
            <a:fld id="{6E605815-6331-9444-B06E-921213318926}" type="slidenum">
              <a:rPr lang="en-US" smtClean="0"/>
              <a:t>8</a:t>
            </a:fld>
            <a:endParaRPr lang="en-US"/>
          </a:p>
        </p:txBody>
      </p:sp>
    </p:spTree>
    <p:extLst>
      <p:ext uri="{BB962C8B-B14F-4D97-AF65-F5344CB8AC3E}">
        <p14:creationId xmlns:p14="http://schemas.microsoft.com/office/powerpoint/2010/main" val="8012492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Low overhead,</a:t>
            </a:r>
            <a:r>
              <a:rPr lang="en-US" baseline="0" dirty="0" smtClean="0"/>
              <a:t> Without human intervention</a:t>
            </a:r>
          </a:p>
          <a:p>
            <a:r>
              <a:rPr lang="en-US" baseline="0" dirty="0" smtClean="0"/>
              <a:t>“parameters for the system”</a:t>
            </a:r>
          </a:p>
          <a:p>
            <a:r>
              <a:rPr lang="en-US" baseline="0" dirty="0" smtClean="0"/>
              <a:t>Define governance – Application of policies to control system behavior</a:t>
            </a:r>
            <a:endParaRPr lang="en-US" dirty="0"/>
          </a:p>
        </p:txBody>
      </p:sp>
      <p:sp>
        <p:nvSpPr>
          <p:cNvPr id="4" name="Slide Number Placeholder 3"/>
          <p:cNvSpPr>
            <a:spLocks noGrp="1"/>
          </p:cNvSpPr>
          <p:nvPr>
            <p:ph type="sldNum" sz="quarter" idx="10"/>
          </p:nvPr>
        </p:nvSpPr>
        <p:spPr/>
        <p:txBody>
          <a:bodyPr/>
          <a:lstStyle/>
          <a:p>
            <a:fld id="{6E605815-6331-9444-B06E-921213318926}" type="slidenum">
              <a:rPr lang="en-US" smtClean="0"/>
              <a:t>9</a:t>
            </a:fld>
            <a:endParaRPr lang="en-US"/>
          </a:p>
        </p:txBody>
      </p:sp>
    </p:spTree>
    <p:extLst>
      <p:ext uri="{BB962C8B-B14F-4D97-AF65-F5344CB8AC3E}">
        <p14:creationId xmlns:p14="http://schemas.microsoft.com/office/powerpoint/2010/main" val="36937815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Remove (a) and (b)</a:t>
            </a:r>
          </a:p>
          <a:p>
            <a:r>
              <a:rPr lang="en-US" dirty="0" err="1" smtClean="0"/>
              <a:t>PaaS</a:t>
            </a:r>
            <a:r>
              <a:rPr lang="en-US" dirty="0" smtClean="0"/>
              <a:t> logos</a:t>
            </a:r>
          </a:p>
          <a:p>
            <a:r>
              <a:rPr lang="en-US" dirty="0" smtClean="0"/>
              <a:t>Explain we use </a:t>
            </a:r>
            <a:r>
              <a:rPr lang="en-US" dirty="0" err="1" smtClean="0"/>
              <a:t>PaaS</a:t>
            </a:r>
            <a:r>
              <a:rPr lang="en-US" dirty="0" smtClean="0"/>
              <a:t> in the research a lot – provides a good </a:t>
            </a:r>
            <a:r>
              <a:rPr lang="en-US" dirty="0" err="1" smtClean="0"/>
              <a:t>impl</a:t>
            </a:r>
            <a:r>
              <a:rPr lang="en-US" dirty="0" smtClean="0"/>
              <a:t> framework for non-intrusive</a:t>
            </a:r>
            <a:r>
              <a:rPr lang="en-US" baseline="0" dirty="0" smtClean="0"/>
              <a:t> governance, real applications for testing</a:t>
            </a:r>
          </a:p>
          <a:p>
            <a:r>
              <a:rPr lang="en-US" baseline="0" dirty="0" smtClean="0"/>
              <a:t>Explain </a:t>
            </a:r>
            <a:r>
              <a:rPr lang="en-US" baseline="0" dirty="0" err="1" smtClean="0"/>
              <a:t>PaaS</a:t>
            </a:r>
            <a:r>
              <a:rPr lang="en-US" baseline="0" dirty="0" smtClean="0"/>
              <a:t> app lifecycle (deployment time </a:t>
            </a:r>
            <a:r>
              <a:rPr lang="en-US" baseline="0" dirty="0" err="1" smtClean="0"/>
              <a:t>vs</a:t>
            </a:r>
            <a:r>
              <a:rPr lang="en-US" baseline="0" dirty="0" smtClean="0"/>
              <a:t> run time)</a:t>
            </a:r>
            <a:endParaRPr lang="en-US" dirty="0"/>
          </a:p>
        </p:txBody>
      </p:sp>
      <p:sp>
        <p:nvSpPr>
          <p:cNvPr id="4" name="Slide Number Placeholder 3"/>
          <p:cNvSpPr>
            <a:spLocks noGrp="1"/>
          </p:cNvSpPr>
          <p:nvPr>
            <p:ph type="sldNum" sz="quarter" idx="10"/>
          </p:nvPr>
        </p:nvSpPr>
        <p:spPr/>
        <p:txBody>
          <a:bodyPr/>
          <a:lstStyle/>
          <a:p>
            <a:fld id="{6E605815-6331-9444-B06E-921213318926}" type="slidenum">
              <a:rPr lang="en-US" smtClean="0"/>
              <a:t>11</a:t>
            </a:fld>
            <a:endParaRPr lang="en-US"/>
          </a:p>
        </p:txBody>
      </p:sp>
    </p:spTree>
    <p:extLst>
      <p:ext uri="{BB962C8B-B14F-4D97-AF65-F5344CB8AC3E}">
        <p14:creationId xmlns:p14="http://schemas.microsoft.com/office/powerpoint/2010/main" val="12349159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Make it clear that these are goals</a:t>
            </a:r>
            <a:endParaRPr lang="en-US" dirty="0"/>
          </a:p>
        </p:txBody>
      </p:sp>
      <p:sp>
        <p:nvSpPr>
          <p:cNvPr id="4" name="Slide Number Placeholder 3"/>
          <p:cNvSpPr>
            <a:spLocks noGrp="1"/>
          </p:cNvSpPr>
          <p:nvPr>
            <p:ph type="sldNum" sz="quarter" idx="10"/>
          </p:nvPr>
        </p:nvSpPr>
        <p:spPr/>
        <p:txBody>
          <a:bodyPr/>
          <a:lstStyle/>
          <a:p>
            <a:fld id="{6E605815-6331-9444-B06E-921213318926}" type="slidenum">
              <a:rPr lang="en-US" smtClean="0"/>
              <a:t>13</a:t>
            </a:fld>
            <a:endParaRPr lang="en-US"/>
          </a:p>
        </p:txBody>
      </p:sp>
    </p:spTree>
    <p:extLst>
      <p:ext uri="{BB962C8B-B14F-4D97-AF65-F5344CB8AC3E}">
        <p14:creationId xmlns:p14="http://schemas.microsoft.com/office/powerpoint/2010/main" val="25277946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Emphasize</a:t>
            </a:r>
            <a:r>
              <a:rPr lang="en-US" baseline="0" dirty="0" smtClean="0"/>
              <a:t> the importance of deployment time governance – fail fast, no runtime overhead</a:t>
            </a:r>
            <a:endParaRPr lang="en-US" dirty="0"/>
          </a:p>
        </p:txBody>
      </p:sp>
      <p:sp>
        <p:nvSpPr>
          <p:cNvPr id="4" name="Slide Number Placeholder 3"/>
          <p:cNvSpPr>
            <a:spLocks noGrp="1"/>
          </p:cNvSpPr>
          <p:nvPr>
            <p:ph type="sldNum" sz="quarter" idx="10"/>
          </p:nvPr>
        </p:nvSpPr>
        <p:spPr/>
        <p:txBody>
          <a:bodyPr/>
          <a:lstStyle/>
          <a:p>
            <a:fld id="{6E605815-6331-9444-B06E-921213318926}" type="slidenum">
              <a:rPr lang="en-US" smtClean="0"/>
              <a:t>15</a:t>
            </a:fld>
            <a:endParaRPr lang="en-US"/>
          </a:p>
        </p:txBody>
      </p:sp>
    </p:spTree>
    <p:extLst>
      <p:ext uri="{BB962C8B-B14F-4D97-AF65-F5344CB8AC3E}">
        <p14:creationId xmlns:p14="http://schemas.microsoft.com/office/powerpoint/2010/main" val="7560807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Describe the goal of the experiment</a:t>
            </a:r>
          </a:p>
          <a:p>
            <a:r>
              <a:rPr lang="en-US" dirty="0" smtClean="0"/>
              <a:t>Explain how the database was populated,</a:t>
            </a:r>
            <a:r>
              <a:rPr lang="en-US" baseline="0" dirty="0" smtClean="0"/>
              <a:t> Describe axis</a:t>
            </a:r>
            <a:endParaRPr lang="en-US" dirty="0"/>
          </a:p>
        </p:txBody>
      </p:sp>
      <p:sp>
        <p:nvSpPr>
          <p:cNvPr id="4" name="Slide Number Placeholder 3"/>
          <p:cNvSpPr>
            <a:spLocks noGrp="1"/>
          </p:cNvSpPr>
          <p:nvPr>
            <p:ph type="sldNum" sz="quarter" idx="10"/>
          </p:nvPr>
        </p:nvSpPr>
        <p:spPr/>
        <p:txBody>
          <a:bodyPr/>
          <a:lstStyle/>
          <a:p>
            <a:fld id="{6E605815-6331-9444-B06E-921213318926}" type="slidenum">
              <a:rPr lang="en-US" smtClean="0"/>
              <a:t>17</a:t>
            </a:fld>
            <a:endParaRPr lang="en-US"/>
          </a:p>
        </p:txBody>
      </p:sp>
    </p:spTree>
    <p:extLst>
      <p:ext uri="{BB962C8B-B14F-4D97-AF65-F5344CB8AC3E}">
        <p14:creationId xmlns:p14="http://schemas.microsoft.com/office/powerpoint/2010/main" val="8698721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Other experimental findings</a:t>
            </a:r>
            <a:r>
              <a:rPr lang="is-IS" dirty="0" smtClean="0"/>
              <a:t>…</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6E605815-6331-9444-B06E-921213318926}" type="slidenum">
              <a:rPr lang="en-US" smtClean="0"/>
              <a:t>18</a:t>
            </a:fld>
            <a:endParaRPr lang="en-US"/>
          </a:p>
        </p:txBody>
      </p:sp>
    </p:spTree>
    <p:extLst>
      <p:ext uri="{BB962C8B-B14F-4D97-AF65-F5344CB8AC3E}">
        <p14:creationId xmlns:p14="http://schemas.microsoft.com/office/powerpoint/2010/main" val="34105916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EE520D6-1199-3C41-9A6A-AA3E2C6DD588}" type="datetime1">
              <a:rPr lang="en-US" smtClean="0"/>
              <a:t>5/7/16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755116-B387-CD40-9D82-4279FFF17F28}" type="slidenum">
              <a:rPr lang="en-US" smtClean="0"/>
              <a:t>‹#›</a:t>
            </a:fld>
            <a:endParaRPr lang="en-US"/>
          </a:p>
        </p:txBody>
      </p:sp>
    </p:spTree>
    <p:extLst>
      <p:ext uri="{BB962C8B-B14F-4D97-AF65-F5344CB8AC3E}">
        <p14:creationId xmlns:p14="http://schemas.microsoft.com/office/powerpoint/2010/main" val="26216831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DE2AD85-55B3-6D40-8E45-4897033CE78D}" type="datetime1">
              <a:rPr lang="en-US" smtClean="0"/>
              <a:t>5/7/16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755116-B387-CD40-9D82-4279FFF17F28}" type="slidenum">
              <a:rPr lang="en-US" smtClean="0"/>
              <a:t>‹#›</a:t>
            </a:fld>
            <a:endParaRPr lang="en-US"/>
          </a:p>
        </p:txBody>
      </p:sp>
    </p:spTree>
    <p:extLst>
      <p:ext uri="{BB962C8B-B14F-4D97-AF65-F5344CB8AC3E}">
        <p14:creationId xmlns:p14="http://schemas.microsoft.com/office/powerpoint/2010/main" val="27203149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B6E2D90-BDC5-EC4E-97C9-9EBA924F9C2A}" type="datetime1">
              <a:rPr lang="en-US" smtClean="0"/>
              <a:t>5/7/16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755116-B387-CD40-9D82-4279FFF17F28}" type="slidenum">
              <a:rPr lang="en-US" smtClean="0"/>
              <a:t>‹#›</a:t>
            </a:fld>
            <a:endParaRPr lang="en-US"/>
          </a:p>
        </p:txBody>
      </p:sp>
    </p:spTree>
    <p:extLst>
      <p:ext uri="{BB962C8B-B14F-4D97-AF65-F5344CB8AC3E}">
        <p14:creationId xmlns:p14="http://schemas.microsoft.com/office/powerpoint/2010/main" val="27243278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C02FE2B-B967-F44C-97BF-619FFF540275}" type="datetime1">
              <a:rPr lang="en-US" smtClean="0"/>
              <a:t>5/7/16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755116-B387-CD40-9D82-4279FFF17F28}" type="slidenum">
              <a:rPr lang="en-US" smtClean="0"/>
              <a:t>‹#›</a:t>
            </a:fld>
            <a:endParaRPr lang="en-US"/>
          </a:p>
        </p:txBody>
      </p:sp>
    </p:spTree>
    <p:extLst>
      <p:ext uri="{BB962C8B-B14F-4D97-AF65-F5344CB8AC3E}">
        <p14:creationId xmlns:p14="http://schemas.microsoft.com/office/powerpoint/2010/main" val="3871274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E0BEB10-3E92-1544-85E8-C96C20A337CE}" type="datetime1">
              <a:rPr lang="en-US" smtClean="0"/>
              <a:t>5/7/16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755116-B387-CD40-9D82-4279FFF17F28}" type="slidenum">
              <a:rPr lang="en-US" smtClean="0"/>
              <a:t>‹#›</a:t>
            </a:fld>
            <a:endParaRPr lang="en-US"/>
          </a:p>
        </p:txBody>
      </p:sp>
    </p:spTree>
    <p:extLst>
      <p:ext uri="{BB962C8B-B14F-4D97-AF65-F5344CB8AC3E}">
        <p14:creationId xmlns:p14="http://schemas.microsoft.com/office/powerpoint/2010/main" val="21514302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75FB051-8E54-8E49-8432-E38A630FF054}" type="datetime1">
              <a:rPr lang="en-US" smtClean="0"/>
              <a:t>5/7/16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755116-B387-CD40-9D82-4279FFF17F28}" type="slidenum">
              <a:rPr lang="en-US" smtClean="0"/>
              <a:t>‹#›</a:t>
            </a:fld>
            <a:endParaRPr lang="en-US"/>
          </a:p>
        </p:txBody>
      </p:sp>
    </p:spTree>
    <p:extLst>
      <p:ext uri="{BB962C8B-B14F-4D97-AF65-F5344CB8AC3E}">
        <p14:creationId xmlns:p14="http://schemas.microsoft.com/office/powerpoint/2010/main" val="29019069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BA679C2-08DD-074B-9C48-B348A1DFA775}" type="datetime1">
              <a:rPr lang="en-US" smtClean="0"/>
              <a:t>5/7/16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4755116-B387-CD40-9D82-4279FFF17F28}" type="slidenum">
              <a:rPr lang="en-US" smtClean="0"/>
              <a:t>‹#›</a:t>
            </a:fld>
            <a:endParaRPr lang="en-US"/>
          </a:p>
        </p:txBody>
      </p:sp>
    </p:spTree>
    <p:extLst>
      <p:ext uri="{BB962C8B-B14F-4D97-AF65-F5344CB8AC3E}">
        <p14:creationId xmlns:p14="http://schemas.microsoft.com/office/powerpoint/2010/main" val="7879545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D8F829F-F712-8745-AC98-41D32B363003}" type="datetime1">
              <a:rPr lang="en-US" smtClean="0"/>
              <a:t>5/7/16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4755116-B387-CD40-9D82-4279FFF17F28}" type="slidenum">
              <a:rPr lang="en-US" smtClean="0"/>
              <a:t>‹#›</a:t>
            </a:fld>
            <a:endParaRPr lang="en-US"/>
          </a:p>
        </p:txBody>
      </p:sp>
    </p:spTree>
    <p:extLst>
      <p:ext uri="{BB962C8B-B14F-4D97-AF65-F5344CB8AC3E}">
        <p14:creationId xmlns:p14="http://schemas.microsoft.com/office/powerpoint/2010/main" val="29304352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7766C51-9295-BA4E-9CC5-B913E9ED7975}" type="datetime1">
              <a:rPr lang="en-US" smtClean="0"/>
              <a:t>5/7/16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4755116-B387-CD40-9D82-4279FFF17F28}" type="slidenum">
              <a:rPr lang="en-US" smtClean="0"/>
              <a:t>‹#›</a:t>
            </a:fld>
            <a:endParaRPr lang="en-US"/>
          </a:p>
        </p:txBody>
      </p:sp>
    </p:spTree>
    <p:extLst>
      <p:ext uri="{BB962C8B-B14F-4D97-AF65-F5344CB8AC3E}">
        <p14:creationId xmlns:p14="http://schemas.microsoft.com/office/powerpoint/2010/main" val="39441141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CC74353-384D-7548-8376-5A6CDDA54B35}" type="datetime1">
              <a:rPr lang="en-US" smtClean="0"/>
              <a:t>5/7/16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755116-B387-CD40-9D82-4279FFF17F28}" type="slidenum">
              <a:rPr lang="en-US" smtClean="0"/>
              <a:t>‹#›</a:t>
            </a:fld>
            <a:endParaRPr lang="en-US"/>
          </a:p>
        </p:txBody>
      </p:sp>
    </p:spTree>
    <p:extLst>
      <p:ext uri="{BB962C8B-B14F-4D97-AF65-F5344CB8AC3E}">
        <p14:creationId xmlns:p14="http://schemas.microsoft.com/office/powerpoint/2010/main" val="41876748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12E0EE9-0FD5-A04C-8EF0-F3BFD9ED0CEF}" type="datetime1">
              <a:rPr lang="en-US" smtClean="0"/>
              <a:t>5/7/16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755116-B387-CD40-9D82-4279FFF17F28}" type="slidenum">
              <a:rPr lang="en-US" smtClean="0"/>
              <a:t>‹#›</a:t>
            </a:fld>
            <a:endParaRPr lang="en-US"/>
          </a:p>
        </p:txBody>
      </p:sp>
    </p:spTree>
    <p:extLst>
      <p:ext uri="{BB962C8B-B14F-4D97-AF65-F5344CB8AC3E}">
        <p14:creationId xmlns:p14="http://schemas.microsoft.com/office/powerpoint/2010/main" val="103576998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05DCBF9-A63F-9B48-BC2B-98F6B05BC7B3}" type="datetime1">
              <a:rPr lang="en-US" smtClean="0"/>
              <a:t>5/7/16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755116-B387-CD40-9D82-4279FFF17F28}" type="slidenum">
              <a:rPr lang="en-US" smtClean="0"/>
              <a:t>‹#›</a:t>
            </a:fld>
            <a:endParaRPr lang="en-US"/>
          </a:p>
        </p:txBody>
      </p:sp>
    </p:spTree>
    <p:extLst>
      <p:ext uri="{BB962C8B-B14F-4D97-AF65-F5344CB8AC3E}">
        <p14:creationId xmlns:p14="http://schemas.microsoft.com/office/powerpoint/2010/main" val="25444445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3.png"/><Relationship Id="rId4" Type="http://schemas.openxmlformats.org/officeDocument/2006/relationships/image" Target="../media/image34.png"/><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3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3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9" Type="http://schemas.openxmlformats.org/officeDocument/2006/relationships/image" Target="../media/image12.png"/><Relationship Id="rId20" Type="http://schemas.openxmlformats.org/officeDocument/2006/relationships/image" Target="../media/image23.png"/><Relationship Id="rId21" Type="http://schemas.openxmlformats.org/officeDocument/2006/relationships/image" Target="../media/image24.png"/><Relationship Id="rId22" Type="http://schemas.openxmlformats.org/officeDocument/2006/relationships/image" Target="../media/image25.png"/><Relationship Id="rId23" Type="http://schemas.openxmlformats.org/officeDocument/2006/relationships/image" Target="../media/image26.png"/><Relationship Id="rId24" Type="http://schemas.openxmlformats.org/officeDocument/2006/relationships/image" Target="../media/image27.png"/><Relationship Id="rId10" Type="http://schemas.openxmlformats.org/officeDocument/2006/relationships/image" Target="../media/image13.png"/><Relationship Id="rId11" Type="http://schemas.openxmlformats.org/officeDocument/2006/relationships/image" Target="../media/image14.jpg"/><Relationship Id="rId12" Type="http://schemas.openxmlformats.org/officeDocument/2006/relationships/image" Target="../media/image15.png"/><Relationship Id="rId13" Type="http://schemas.openxmlformats.org/officeDocument/2006/relationships/image" Target="../media/image16.jpg"/><Relationship Id="rId14" Type="http://schemas.openxmlformats.org/officeDocument/2006/relationships/image" Target="../media/image17.jpg"/><Relationship Id="rId15" Type="http://schemas.openxmlformats.org/officeDocument/2006/relationships/image" Target="../media/image18.jpg"/><Relationship Id="rId16" Type="http://schemas.openxmlformats.org/officeDocument/2006/relationships/image" Target="../media/image19.png"/><Relationship Id="rId17" Type="http://schemas.openxmlformats.org/officeDocument/2006/relationships/image" Target="../media/image20.png"/><Relationship Id="rId18" Type="http://schemas.openxmlformats.org/officeDocument/2006/relationships/image" Target="../media/image21.png"/><Relationship Id="rId19" Type="http://schemas.openxmlformats.org/officeDocument/2006/relationships/image" Target="../media/image22.png"/><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image" Target="../media/image9.png"/><Relationship Id="rId7" Type="http://schemas.openxmlformats.org/officeDocument/2006/relationships/image" Target="../media/image10.png"/><Relationship Id="rId8" Type="http://schemas.openxmlformats.org/officeDocument/2006/relationships/image" Target="../media/image1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8.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appscale.com" TargetMode="External"/><Relationship Id="rId3" Type="http://schemas.openxmlformats.org/officeDocument/2006/relationships/image" Target="../media/image39.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0.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2.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3.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4.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45.emf"/></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6.emf"/></Relationships>
</file>

<file path=ppt/slides/_rels/slide6.xml.rels><?xml version="1.0" encoding="UTF-8" standalone="yes"?>
<Relationships xmlns="http://schemas.openxmlformats.org/package/2006/relationships"><Relationship Id="rId3" Type="http://schemas.openxmlformats.org/officeDocument/2006/relationships/image" Target="../media/image30.png"/><Relationship Id="rId4" Type="http://schemas.openxmlformats.org/officeDocument/2006/relationships/image" Target="../media/image31.png"/><Relationship Id="rId5" Type="http://schemas.openxmlformats.org/officeDocument/2006/relationships/image" Target="../media/image32.png"/><Relationship Id="rId1" Type="http://schemas.openxmlformats.org/officeDocument/2006/relationships/slideLayout" Target="../slideLayouts/slideLayout2.xml"/><Relationship Id="rId2" Type="http://schemas.openxmlformats.org/officeDocument/2006/relationships/image" Target="../media/image2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1076325"/>
            <a:ext cx="7772400" cy="1470025"/>
          </a:xfrm>
        </p:spPr>
        <p:txBody>
          <a:bodyPr>
            <a:normAutofit fontScale="90000"/>
          </a:bodyPr>
          <a:lstStyle/>
          <a:p>
            <a:r>
              <a:rPr lang="en-US" sz="5400" b="1" dirty="0" smtClean="0"/>
              <a:t>Governance of Cloud-hosted Applications</a:t>
            </a:r>
            <a:endParaRPr lang="en-US" sz="5400" b="1" dirty="0"/>
          </a:p>
        </p:txBody>
      </p:sp>
      <p:sp>
        <p:nvSpPr>
          <p:cNvPr id="5" name="Subtitle 4"/>
          <p:cNvSpPr>
            <a:spLocks noGrp="1"/>
          </p:cNvSpPr>
          <p:nvPr>
            <p:ph type="subTitle" idx="1"/>
          </p:nvPr>
        </p:nvSpPr>
        <p:spPr>
          <a:xfrm>
            <a:off x="1371600" y="2571750"/>
            <a:ext cx="6400800" cy="3511550"/>
          </a:xfrm>
        </p:spPr>
        <p:txBody>
          <a:bodyPr>
            <a:normAutofit/>
          </a:bodyPr>
          <a:lstStyle/>
          <a:p>
            <a:r>
              <a:rPr lang="en-US" sz="2800" dirty="0" smtClean="0"/>
              <a:t>Thesis Proposal by Hiranya Jayathilaka</a:t>
            </a:r>
          </a:p>
          <a:p>
            <a:endParaRPr lang="en-US" dirty="0" smtClean="0"/>
          </a:p>
          <a:p>
            <a:endParaRPr lang="en-US" dirty="0"/>
          </a:p>
          <a:p>
            <a:r>
              <a:rPr lang="en-US" sz="2000" dirty="0" smtClean="0"/>
              <a:t>- PhD Committee -</a:t>
            </a:r>
          </a:p>
          <a:p>
            <a:r>
              <a:rPr lang="en-US" sz="2000" dirty="0" smtClean="0"/>
              <a:t>Dr. Chandra </a:t>
            </a:r>
            <a:r>
              <a:rPr lang="en-US" sz="2000" dirty="0" err="1" smtClean="0"/>
              <a:t>Krintz</a:t>
            </a:r>
            <a:r>
              <a:rPr lang="en-US" sz="2000" dirty="0" smtClean="0"/>
              <a:t> (Chair)</a:t>
            </a:r>
          </a:p>
          <a:p>
            <a:r>
              <a:rPr lang="en-US" sz="2000" dirty="0" smtClean="0"/>
              <a:t>Dr. Rich </a:t>
            </a:r>
            <a:r>
              <a:rPr lang="en-US" sz="2000" dirty="0" err="1" smtClean="0"/>
              <a:t>Wolski</a:t>
            </a:r>
            <a:endParaRPr lang="en-US" sz="2000" dirty="0" smtClean="0"/>
          </a:p>
          <a:p>
            <a:r>
              <a:rPr lang="en-US" sz="2000" dirty="0" smtClean="0"/>
              <a:t>Dr. </a:t>
            </a:r>
            <a:r>
              <a:rPr lang="en-US" sz="2000" dirty="0" err="1" smtClean="0"/>
              <a:t>Tevfik</a:t>
            </a:r>
            <a:r>
              <a:rPr lang="en-US" sz="2000" dirty="0" smtClean="0"/>
              <a:t> </a:t>
            </a:r>
            <a:r>
              <a:rPr lang="en-US" sz="2000" dirty="0" err="1" smtClean="0"/>
              <a:t>Bultan</a:t>
            </a:r>
            <a:endParaRPr lang="en-US" sz="2000" dirty="0"/>
          </a:p>
        </p:txBody>
      </p:sp>
      <p:pic>
        <p:nvPicPr>
          <p:cNvPr id="6" name="Picture 5" descr="racelab_logo.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15100" y="5663045"/>
            <a:ext cx="2628900" cy="1194955"/>
          </a:xfrm>
          <a:prstGeom prst="rect">
            <a:avLst/>
          </a:prstGeom>
        </p:spPr>
      </p:pic>
      <p:sp>
        <p:nvSpPr>
          <p:cNvPr id="2" name="Slide Number Placeholder 1"/>
          <p:cNvSpPr>
            <a:spLocks noGrp="1"/>
          </p:cNvSpPr>
          <p:nvPr>
            <p:ph type="sldNum" sz="quarter" idx="12"/>
          </p:nvPr>
        </p:nvSpPr>
        <p:spPr/>
        <p:txBody>
          <a:bodyPr/>
          <a:lstStyle/>
          <a:p>
            <a:fld id="{D4755116-B387-CD40-9D82-4279FFF17F28}" type="slidenum">
              <a:rPr lang="en-US" smtClean="0"/>
              <a:t>1</a:t>
            </a:fld>
            <a:endParaRPr lang="en-US"/>
          </a:p>
        </p:txBody>
      </p:sp>
    </p:spTree>
    <p:extLst>
      <p:ext uri="{BB962C8B-B14F-4D97-AF65-F5344CB8AC3E}">
        <p14:creationId xmlns:p14="http://schemas.microsoft.com/office/powerpoint/2010/main" val="3145378063"/>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Research </a:t>
            </a:r>
            <a:r>
              <a:rPr lang="en-US" dirty="0" smtClean="0"/>
              <a:t>Contributions</a:t>
            </a:r>
            <a:endParaRPr lang="en-US" dirty="0"/>
          </a:p>
        </p:txBody>
      </p:sp>
      <p:sp>
        <p:nvSpPr>
          <p:cNvPr id="3" name="Content Placeholder 2"/>
          <p:cNvSpPr>
            <a:spLocks noGrp="1"/>
          </p:cNvSpPr>
          <p:nvPr>
            <p:ph idx="1"/>
          </p:nvPr>
        </p:nvSpPr>
        <p:spPr/>
        <p:txBody>
          <a:bodyPr/>
          <a:lstStyle/>
          <a:p>
            <a:r>
              <a:rPr lang="en-US" dirty="0" smtClean="0"/>
              <a:t>Low-overhead governance framework for cloud platforms that enforces best practices via policies</a:t>
            </a:r>
          </a:p>
          <a:p>
            <a:r>
              <a:rPr lang="en-US" dirty="0" smtClean="0"/>
              <a:t>Mechanism for automatically formulating performance SLAs for cloud applications</a:t>
            </a:r>
          </a:p>
          <a:p>
            <a:r>
              <a:rPr lang="en-US" dirty="0" smtClean="0"/>
              <a:t>Monitoring framework for detecting performance bugs, and diagnosing root causes</a:t>
            </a:r>
          </a:p>
          <a:p>
            <a:endParaRPr lang="en-US" dirty="0"/>
          </a:p>
        </p:txBody>
      </p:sp>
      <p:sp>
        <p:nvSpPr>
          <p:cNvPr id="4" name="Slide Number Placeholder 3"/>
          <p:cNvSpPr>
            <a:spLocks noGrp="1"/>
          </p:cNvSpPr>
          <p:nvPr>
            <p:ph type="sldNum" sz="quarter" idx="12"/>
          </p:nvPr>
        </p:nvSpPr>
        <p:spPr/>
        <p:txBody>
          <a:bodyPr/>
          <a:lstStyle/>
          <a:p>
            <a:fld id="{D4755116-B387-CD40-9D82-4279FFF17F28}" type="slidenum">
              <a:rPr lang="en-US" smtClean="0"/>
              <a:t>10</a:t>
            </a:fld>
            <a:endParaRPr lang="en-US"/>
          </a:p>
        </p:txBody>
      </p:sp>
    </p:spTree>
    <p:extLst>
      <p:ext uri="{BB962C8B-B14F-4D97-AF65-F5344CB8AC3E}">
        <p14:creationId xmlns:p14="http://schemas.microsoft.com/office/powerpoint/2010/main" val="1873072985"/>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Cloud Platform-as-a-Service</a:t>
            </a:r>
            <a:endParaRPr lang="en-US" dirty="0"/>
          </a:p>
        </p:txBody>
      </p:sp>
      <p:sp>
        <p:nvSpPr>
          <p:cNvPr id="3" name="Content Placeholder 2"/>
          <p:cNvSpPr>
            <a:spLocks noGrp="1"/>
          </p:cNvSpPr>
          <p:nvPr>
            <p:ph idx="1"/>
          </p:nvPr>
        </p:nvSpPr>
        <p:spPr>
          <a:xfrm>
            <a:off x="457200" y="1600201"/>
            <a:ext cx="8229600" cy="1193800"/>
          </a:xfrm>
        </p:spPr>
        <p:txBody>
          <a:bodyPr/>
          <a:lstStyle/>
          <a:p>
            <a:r>
              <a:rPr lang="en-US" dirty="0" smtClean="0"/>
              <a:t>Managed programming platform that hides infrastructure, VM and OS details</a:t>
            </a:r>
          </a:p>
          <a:p>
            <a:pPr marL="0" indent="0">
              <a:buNone/>
            </a:pPr>
            <a:endParaRPr lang="en-US" dirty="0" smtClean="0"/>
          </a:p>
        </p:txBody>
      </p:sp>
      <p:pic>
        <p:nvPicPr>
          <p:cNvPr id="4" name="Content Placeholder 3" descr="cloud_app_model.png"/>
          <p:cNvPicPr>
            <a:picLocks noChangeAspect="1"/>
          </p:cNvPicPr>
          <p:nvPr/>
        </p:nvPicPr>
        <p:blipFill>
          <a:blip r:embed="rId3">
            <a:extLst>
              <a:ext uri="{28A0092B-C50C-407E-A947-70E740481C1C}">
                <a14:useLocalDpi xmlns:a14="http://schemas.microsoft.com/office/drawing/2010/main" val="0"/>
              </a:ext>
            </a:extLst>
          </a:blip>
          <a:srcRect l="-27444" r="-27444"/>
          <a:stretch>
            <a:fillRect/>
          </a:stretch>
        </p:blipFill>
        <p:spPr>
          <a:xfrm>
            <a:off x="1092200" y="2798999"/>
            <a:ext cx="7226300" cy="3974188"/>
          </a:xfrm>
          <a:prstGeom prst="rect">
            <a:avLst/>
          </a:prstGeom>
        </p:spPr>
      </p:pic>
      <p:sp>
        <p:nvSpPr>
          <p:cNvPr id="5" name="Slide Number Placeholder 4"/>
          <p:cNvSpPr>
            <a:spLocks noGrp="1"/>
          </p:cNvSpPr>
          <p:nvPr>
            <p:ph type="sldNum" sz="quarter" idx="12"/>
          </p:nvPr>
        </p:nvSpPr>
        <p:spPr/>
        <p:txBody>
          <a:bodyPr/>
          <a:lstStyle/>
          <a:p>
            <a:fld id="{D4755116-B387-CD40-9D82-4279FFF17F28}" type="slidenum">
              <a:rPr lang="en-US" smtClean="0"/>
              <a:t>11</a:t>
            </a:fld>
            <a:endParaRPr lang="en-US"/>
          </a:p>
        </p:txBody>
      </p:sp>
      <p:sp>
        <p:nvSpPr>
          <p:cNvPr id="6" name="Rectangular Callout 5"/>
          <p:cNvSpPr/>
          <p:nvPr/>
        </p:nvSpPr>
        <p:spPr>
          <a:xfrm>
            <a:off x="7330386" y="3092485"/>
            <a:ext cx="1687731" cy="3263865"/>
          </a:xfrm>
          <a:prstGeom prst="wedgeRectCallout">
            <a:avLst>
              <a:gd name="adj1" fmla="val -87087"/>
              <a:gd name="adj2" fmla="val 13433"/>
            </a:avLst>
          </a:prstGeom>
          <a:no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App Engine</a:t>
            </a:r>
          </a:p>
          <a:p>
            <a:pPr algn="ctr"/>
            <a:r>
              <a:rPr lang="en-US" dirty="0" err="1" smtClean="0">
                <a:solidFill>
                  <a:schemeClr val="tx1"/>
                </a:solidFill>
              </a:rPr>
              <a:t>AppScale</a:t>
            </a:r>
            <a:endParaRPr lang="en-US" dirty="0" smtClean="0">
              <a:solidFill>
                <a:schemeClr val="tx1"/>
              </a:solidFill>
            </a:endParaRPr>
          </a:p>
          <a:p>
            <a:pPr algn="ctr"/>
            <a:r>
              <a:rPr lang="en-US" dirty="0" smtClean="0">
                <a:solidFill>
                  <a:schemeClr val="tx1"/>
                </a:solidFill>
              </a:rPr>
              <a:t>Cloud Foundry</a:t>
            </a:r>
          </a:p>
          <a:p>
            <a:pPr algn="ctr"/>
            <a:r>
              <a:rPr lang="en-US" dirty="0" smtClean="0">
                <a:solidFill>
                  <a:schemeClr val="tx1"/>
                </a:solidFill>
              </a:rPr>
              <a:t>Azure</a:t>
            </a:r>
          </a:p>
          <a:p>
            <a:pPr algn="ctr"/>
            <a:r>
              <a:rPr lang="en-US" dirty="0" err="1" smtClean="0">
                <a:solidFill>
                  <a:schemeClr val="tx1"/>
                </a:solidFill>
              </a:rPr>
              <a:t>Stratos</a:t>
            </a:r>
            <a:endParaRPr lang="en-US" dirty="0">
              <a:solidFill>
                <a:schemeClr val="tx1"/>
              </a:solidFill>
            </a:endParaRPr>
          </a:p>
        </p:txBody>
      </p:sp>
      <p:grpSp>
        <p:nvGrpSpPr>
          <p:cNvPr id="9" name="Group 8"/>
          <p:cNvGrpSpPr/>
          <p:nvPr/>
        </p:nvGrpSpPr>
        <p:grpSpPr>
          <a:xfrm>
            <a:off x="30579" y="4957616"/>
            <a:ext cx="1529371" cy="1517275"/>
            <a:chOff x="30579" y="4957616"/>
            <a:chExt cx="1529371" cy="1517275"/>
          </a:xfrm>
        </p:grpSpPr>
        <p:sp>
          <p:nvSpPr>
            <p:cNvPr id="7" name="Rectangle 6"/>
            <p:cNvSpPr/>
            <p:nvPr/>
          </p:nvSpPr>
          <p:spPr>
            <a:xfrm>
              <a:off x="276097" y="5494683"/>
              <a:ext cx="1283853" cy="98020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Web Application</a:t>
              </a:r>
            </a:p>
          </p:txBody>
        </p:sp>
        <p:pic>
          <p:nvPicPr>
            <p:cNvPr id="8" name="Picture 7" descr="under_construction.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579" y="4957616"/>
              <a:ext cx="853242" cy="853242"/>
            </a:xfrm>
            <a:prstGeom prst="rect">
              <a:avLst/>
            </a:prstGeom>
          </p:spPr>
        </p:pic>
      </p:grpSp>
      <p:sp>
        <p:nvSpPr>
          <p:cNvPr id="10" name="Curved Down Arrow 9"/>
          <p:cNvSpPr/>
          <p:nvPr/>
        </p:nvSpPr>
        <p:spPr>
          <a:xfrm>
            <a:off x="1092200" y="4528282"/>
            <a:ext cx="2138139" cy="676481"/>
          </a:xfrm>
          <a:prstGeom prst="curvedDownArrow">
            <a:avLst/>
          </a:prstGeom>
          <a:solidFill>
            <a:srgbClr val="008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1" name="TextBox 10"/>
          <p:cNvSpPr txBox="1"/>
          <p:nvPr/>
        </p:nvSpPr>
        <p:spPr>
          <a:xfrm>
            <a:off x="1214830" y="3852500"/>
            <a:ext cx="1601364" cy="523220"/>
          </a:xfrm>
          <a:prstGeom prst="rect">
            <a:avLst/>
          </a:prstGeom>
          <a:noFill/>
        </p:spPr>
        <p:txBody>
          <a:bodyPr wrap="square" rtlCol="0">
            <a:spAutoFit/>
          </a:bodyPr>
          <a:lstStyle/>
          <a:p>
            <a:pPr algn="ctr"/>
            <a:r>
              <a:rPr lang="en-US" sz="1400" dirty="0" smtClean="0"/>
              <a:t>Upload</a:t>
            </a:r>
          </a:p>
          <a:p>
            <a:pPr algn="ctr"/>
            <a:r>
              <a:rPr lang="en-US" sz="1400" dirty="0" smtClean="0"/>
              <a:t>(Deployment-time)</a:t>
            </a:r>
            <a:endParaRPr lang="en-US" sz="1400" dirty="0"/>
          </a:p>
        </p:txBody>
      </p:sp>
    </p:spTree>
    <p:extLst>
      <p:ext uri="{BB962C8B-B14F-4D97-AF65-F5344CB8AC3E}">
        <p14:creationId xmlns:p14="http://schemas.microsoft.com/office/powerpoint/2010/main" val="49590417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linds(horizontal)">
                                      <p:cBhvr>
                                        <p:cTn id="12" dur="500"/>
                                        <p:tgtEl>
                                          <p:spTgt spid="10"/>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blinds(horizontal)">
                                      <p:cBhvr>
                                        <p:cTn id="15" dur="500"/>
                                        <p:tgtEl>
                                          <p:spTgt spid="11"/>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blinds(horizontal)">
                                      <p:cBhvr>
                                        <p:cTn id="2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0" grpId="0" animBg="1"/>
      <p:bldP spid="1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Research </a:t>
            </a:r>
            <a:r>
              <a:rPr lang="en-US" dirty="0"/>
              <a:t>Contributions</a:t>
            </a:r>
            <a:endParaRPr lang="en-US" dirty="0"/>
          </a:p>
        </p:txBody>
      </p:sp>
      <p:sp>
        <p:nvSpPr>
          <p:cNvPr id="3" name="Content Placeholder 2"/>
          <p:cNvSpPr>
            <a:spLocks noGrp="1"/>
          </p:cNvSpPr>
          <p:nvPr>
            <p:ph idx="1"/>
          </p:nvPr>
        </p:nvSpPr>
        <p:spPr/>
        <p:txBody>
          <a:bodyPr/>
          <a:lstStyle/>
          <a:p>
            <a:r>
              <a:rPr lang="en-US" b="1" dirty="0" smtClean="0"/>
              <a:t>Low-overhead governance framework for cloud platforms that enforces best practices via policies</a:t>
            </a:r>
          </a:p>
          <a:p>
            <a:r>
              <a:rPr lang="en-US" dirty="0" smtClean="0">
                <a:solidFill>
                  <a:srgbClr val="BFBFBF"/>
                </a:solidFill>
              </a:rPr>
              <a:t>Mechanism for automatically formulating performance SLAs for cloud applications</a:t>
            </a:r>
          </a:p>
          <a:p>
            <a:r>
              <a:rPr lang="en-US" dirty="0" smtClean="0">
                <a:solidFill>
                  <a:srgbClr val="BFBFBF"/>
                </a:solidFill>
              </a:rPr>
              <a:t>Monitoring framework for detecting performance bugs, and diagnosing root causes</a:t>
            </a:r>
          </a:p>
          <a:p>
            <a:endParaRPr lang="en-US" dirty="0"/>
          </a:p>
        </p:txBody>
      </p:sp>
      <p:sp>
        <p:nvSpPr>
          <p:cNvPr id="4" name="Slide Number Placeholder 3"/>
          <p:cNvSpPr>
            <a:spLocks noGrp="1"/>
          </p:cNvSpPr>
          <p:nvPr>
            <p:ph type="sldNum" sz="quarter" idx="12"/>
          </p:nvPr>
        </p:nvSpPr>
        <p:spPr/>
        <p:txBody>
          <a:bodyPr/>
          <a:lstStyle/>
          <a:p>
            <a:fld id="{D4755116-B387-CD40-9D82-4279FFF17F28}" type="slidenum">
              <a:rPr lang="en-US" smtClean="0"/>
              <a:t>12</a:t>
            </a:fld>
            <a:endParaRPr lang="en-US"/>
          </a:p>
        </p:txBody>
      </p:sp>
    </p:spTree>
    <p:extLst>
      <p:ext uri="{BB962C8B-B14F-4D97-AF65-F5344CB8AC3E}">
        <p14:creationId xmlns:p14="http://schemas.microsoft.com/office/powerpoint/2010/main" val="649233518"/>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Governance Framework Objectives</a:t>
            </a:r>
            <a:endParaRPr lang="en-US" dirty="0"/>
          </a:p>
        </p:txBody>
      </p:sp>
      <p:sp>
        <p:nvSpPr>
          <p:cNvPr id="3" name="Content Placeholder 2"/>
          <p:cNvSpPr>
            <a:spLocks noGrp="1"/>
          </p:cNvSpPr>
          <p:nvPr>
            <p:ph idx="1"/>
          </p:nvPr>
        </p:nvSpPr>
        <p:spPr/>
        <p:txBody>
          <a:bodyPr/>
          <a:lstStyle/>
          <a:p>
            <a:r>
              <a:rPr lang="en-US" dirty="0" smtClean="0"/>
              <a:t>Code reuse</a:t>
            </a:r>
          </a:p>
          <a:p>
            <a:r>
              <a:rPr lang="en-US" dirty="0" smtClean="0"/>
              <a:t>Naming and versioning conventions</a:t>
            </a:r>
          </a:p>
          <a:p>
            <a:r>
              <a:rPr lang="en-US" dirty="0" smtClean="0"/>
              <a:t>Backward compatible code updates</a:t>
            </a:r>
          </a:p>
          <a:p>
            <a:r>
              <a:rPr lang="en-US" dirty="0" smtClean="0"/>
              <a:t>Prevent bad code from going into production</a:t>
            </a:r>
          </a:p>
          <a:p>
            <a:r>
              <a:rPr lang="en-US" dirty="0" smtClean="0"/>
              <a:t>Simple mechanism to specify conventions/policies to be enforced</a:t>
            </a:r>
          </a:p>
          <a:p>
            <a:r>
              <a:rPr lang="en-US" dirty="0" smtClean="0"/>
              <a:t>Scalable, cloud-native implementation</a:t>
            </a:r>
          </a:p>
          <a:p>
            <a:endParaRPr lang="en-US" dirty="0"/>
          </a:p>
        </p:txBody>
      </p:sp>
      <p:sp>
        <p:nvSpPr>
          <p:cNvPr id="4" name="Slide Number Placeholder 3"/>
          <p:cNvSpPr>
            <a:spLocks noGrp="1"/>
          </p:cNvSpPr>
          <p:nvPr>
            <p:ph type="sldNum" sz="quarter" idx="12"/>
          </p:nvPr>
        </p:nvSpPr>
        <p:spPr/>
        <p:txBody>
          <a:bodyPr/>
          <a:lstStyle/>
          <a:p>
            <a:fld id="{D4755116-B387-CD40-9D82-4279FFF17F28}" type="slidenum">
              <a:rPr lang="en-US" smtClean="0"/>
              <a:t>13</a:t>
            </a:fld>
            <a:endParaRPr lang="en-US"/>
          </a:p>
        </p:txBody>
      </p:sp>
    </p:spTree>
    <p:extLst>
      <p:ext uri="{BB962C8B-B14F-4D97-AF65-F5344CB8AC3E}">
        <p14:creationId xmlns:p14="http://schemas.microsoft.com/office/powerpoint/2010/main" val="2964205391"/>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EAGER</a:t>
            </a:r>
            <a:endParaRPr lang="en-US" dirty="0"/>
          </a:p>
        </p:txBody>
      </p:sp>
      <p:sp>
        <p:nvSpPr>
          <p:cNvPr id="3" name="Content Placeholder 2"/>
          <p:cNvSpPr>
            <a:spLocks noGrp="1"/>
          </p:cNvSpPr>
          <p:nvPr>
            <p:ph idx="1"/>
          </p:nvPr>
        </p:nvSpPr>
        <p:spPr/>
        <p:txBody>
          <a:bodyPr/>
          <a:lstStyle/>
          <a:p>
            <a:r>
              <a:rPr lang="en-US" b="1" dirty="0"/>
              <a:t>E</a:t>
            </a:r>
            <a:r>
              <a:rPr lang="en-US" dirty="0"/>
              <a:t>nforced </a:t>
            </a:r>
            <a:r>
              <a:rPr lang="en-US" b="1" dirty="0"/>
              <a:t>A</a:t>
            </a:r>
            <a:r>
              <a:rPr lang="en-US" dirty="0"/>
              <a:t>PI </a:t>
            </a:r>
            <a:r>
              <a:rPr lang="en-US" b="1" dirty="0"/>
              <a:t>G</a:t>
            </a:r>
            <a:r>
              <a:rPr lang="en-US" dirty="0"/>
              <a:t>overnance </a:t>
            </a:r>
            <a:r>
              <a:rPr lang="en-US" b="1" dirty="0"/>
              <a:t>E</a:t>
            </a:r>
            <a:r>
              <a:rPr lang="en-US" dirty="0"/>
              <a:t>ngine for </a:t>
            </a:r>
            <a:r>
              <a:rPr lang="en-US" b="1" dirty="0"/>
              <a:t>R</a:t>
            </a:r>
            <a:r>
              <a:rPr lang="en-US" dirty="0"/>
              <a:t>EST</a:t>
            </a:r>
          </a:p>
          <a:p>
            <a:r>
              <a:rPr lang="en-US" dirty="0"/>
              <a:t>A model and an architecture for facilitating </a:t>
            </a:r>
            <a:r>
              <a:rPr lang="en-US" dirty="0" smtClean="0"/>
              <a:t>governance </a:t>
            </a:r>
            <a:r>
              <a:rPr lang="en-US" dirty="0"/>
              <a:t>as a native feature </a:t>
            </a:r>
            <a:r>
              <a:rPr lang="en-US" dirty="0" smtClean="0"/>
              <a:t>in </a:t>
            </a:r>
            <a:r>
              <a:rPr lang="en-US" dirty="0" err="1"/>
              <a:t>PaaS</a:t>
            </a:r>
            <a:r>
              <a:rPr lang="en-US" dirty="0"/>
              <a:t> clouds</a:t>
            </a:r>
          </a:p>
          <a:p>
            <a:r>
              <a:rPr lang="en-US" dirty="0"/>
              <a:t>Can be easily built into existing cloud platforms</a:t>
            </a:r>
          </a:p>
          <a:p>
            <a:r>
              <a:rPr lang="en-US" dirty="0"/>
              <a:t>Facilitates comprehensive policy enforcement at deployment </a:t>
            </a:r>
            <a:r>
              <a:rPr lang="en-US" dirty="0" smtClean="0"/>
              <a:t>of web applications</a:t>
            </a:r>
            <a:endParaRPr lang="en-US" dirty="0"/>
          </a:p>
          <a:p>
            <a:endParaRPr lang="en-US" dirty="0"/>
          </a:p>
        </p:txBody>
      </p:sp>
      <p:sp>
        <p:nvSpPr>
          <p:cNvPr id="4" name="TextBox 3"/>
          <p:cNvSpPr txBox="1"/>
          <p:nvPr/>
        </p:nvSpPr>
        <p:spPr>
          <a:xfrm>
            <a:off x="165100" y="5811053"/>
            <a:ext cx="8788400" cy="1036694"/>
          </a:xfrm>
          <a:prstGeom prst="rect">
            <a:avLst/>
          </a:prstGeom>
          <a:noFill/>
        </p:spPr>
        <p:txBody>
          <a:bodyPr wrap="square" rtlCol="0">
            <a:spAutoFit/>
          </a:bodyPr>
          <a:lstStyle/>
          <a:p>
            <a:pPr marL="285750" indent="-285750">
              <a:lnSpc>
                <a:spcPct val="110000"/>
              </a:lnSpc>
              <a:buFont typeface="Arial"/>
              <a:buChar char="•"/>
            </a:pPr>
            <a:r>
              <a:rPr lang="en-US" sz="1400" i="1" dirty="0"/>
              <a:t>C. </a:t>
            </a:r>
            <a:r>
              <a:rPr lang="en-US" sz="1400" i="1" dirty="0" err="1"/>
              <a:t>Krintz</a:t>
            </a:r>
            <a:r>
              <a:rPr lang="en-US" sz="1400" i="1" dirty="0"/>
              <a:t>, H. Jayathilaka, S. </a:t>
            </a:r>
            <a:r>
              <a:rPr lang="en-US" sz="1400" i="1" dirty="0" err="1"/>
              <a:t>Dimopoulos</a:t>
            </a:r>
            <a:r>
              <a:rPr lang="en-US" sz="1400" i="1" dirty="0"/>
              <a:t>, A. </a:t>
            </a:r>
            <a:r>
              <a:rPr lang="en-US" sz="1400" i="1" dirty="0" err="1"/>
              <a:t>Pucher</a:t>
            </a:r>
            <a:r>
              <a:rPr lang="en-US" sz="1400" i="1" dirty="0"/>
              <a:t>, R. </a:t>
            </a:r>
            <a:r>
              <a:rPr lang="en-US" sz="1400" i="1" dirty="0" err="1"/>
              <a:t>Wolski</a:t>
            </a:r>
            <a:r>
              <a:rPr lang="en-US" sz="1400" i="1" dirty="0"/>
              <a:t> and T. </a:t>
            </a:r>
            <a:r>
              <a:rPr lang="en-US" sz="1400" i="1" dirty="0" err="1"/>
              <a:t>Bultan</a:t>
            </a:r>
            <a:r>
              <a:rPr lang="en-US" sz="1400" i="1" dirty="0"/>
              <a:t>, "Cloud Platform Support for API Governance</a:t>
            </a:r>
            <a:r>
              <a:rPr lang="en-US" sz="1400" i="1" dirty="0" smtClean="0"/>
              <a:t>,” IEEE </a:t>
            </a:r>
            <a:r>
              <a:rPr lang="en-US" sz="1400" i="1" dirty="0"/>
              <a:t>International Conference </a:t>
            </a:r>
            <a:r>
              <a:rPr lang="en-US" sz="1400" i="1" dirty="0" smtClean="0"/>
              <a:t>on Cloud Engineering 2014 (IC2E).</a:t>
            </a:r>
          </a:p>
          <a:p>
            <a:pPr marL="285750" indent="-285750">
              <a:lnSpc>
                <a:spcPct val="110000"/>
              </a:lnSpc>
              <a:buFont typeface="Arial"/>
              <a:buChar char="•"/>
            </a:pPr>
            <a:r>
              <a:rPr lang="en-US" sz="1400" i="1" dirty="0"/>
              <a:t>H. Jayathilaka, C. </a:t>
            </a:r>
            <a:r>
              <a:rPr lang="en-US" sz="1400" i="1" dirty="0" err="1"/>
              <a:t>Krintz</a:t>
            </a:r>
            <a:r>
              <a:rPr lang="en-US" sz="1400" i="1" dirty="0"/>
              <a:t> and R. </a:t>
            </a:r>
            <a:r>
              <a:rPr lang="en-US" sz="1400" i="1" dirty="0" err="1"/>
              <a:t>Wolski</a:t>
            </a:r>
            <a:r>
              <a:rPr lang="en-US" sz="1400" i="1" dirty="0"/>
              <a:t>, "EAGER: Deployment-Time API Governance for Modern </a:t>
            </a:r>
            <a:r>
              <a:rPr lang="en-US" sz="1400" i="1" dirty="0" err="1"/>
              <a:t>PaaS</a:t>
            </a:r>
            <a:r>
              <a:rPr lang="en-US" sz="1400" i="1" dirty="0"/>
              <a:t> Clouds</a:t>
            </a:r>
            <a:r>
              <a:rPr lang="en-US" sz="1400" i="1" dirty="0" smtClean="0"/>
              <a:t>,” IEEE </a:t>
            </a:r>
            <a:r>
              <a:rPr lang="en-US" sz="1400" i="1" dirty="0"/>
              <a:t>International Conference </a:t>
            </a:r>
            <a:r>
              <a:rPr lang="en-US" sz="1400" i="1" dirty="0" smtClean="0"/>
              <a:t>on Cloud Engineering 2015 (IC2E).</a:t>
            </a:r>
            <a:endParaRPr lang="en-US" sz="1400" i="1" dirty="0"/>
          </a:p>
        </p:txBody>
      </p:sp>
      <p:sp>
        <p:nvSpPr>
          <p:cNvPr id="5" name="Slide Number Placeholder 4"/>
          <p:cNvSpPr>
            <a:spLocks noGrp="1"/>
          </p:cNvSpPr>
          <p:nvPr>
            <p:ph type="sldNum" sz="quarter" idx="12"/>
          </p:nvPr>
        </p:nvSpPr>
        <p:spPr/>
        <p:txBody>
          <a:bodyPr/>
          <a:lstStyle/>
          <a:p>
            <a:fld id="{D4755116-B387-CD40-9D82-4279FFF17F28}" type="slidenum">
              <a:rPr lang="en-US" smtClean="0"/>
              <a:t>14</a:t>
            </a:fld>
            <a:endParaRPr lang="en-US"/>
          </a:p>
        </p:txBody>
      </p:sp>
    </p:spTree>
    <p:extLst>
      <p:ext uri="{BB962C8B-B14F-4D97-AF65-F5344CB8AC3E}">
        <p14:creationId xmlns:p14="http://schemas.microsoft.com/office/powerpoint/2010/main" val="1616679414"/>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EAGER Architecture</a:t>
            </a:r>
            <a:endParaRPr lang="en-US" dirty="0"/>
          </a:p>
        </p:txBody>
      </p:sp>
      <p:pic>
        <p:nvPicPr>
          <p:cNvPr id="4" name="Content Placeholder 3" descr="eager_design_2.png"/>
          <p:cNvPicPr>
            <a:picLocks noGrp="1" noChangeAspect="1"/>
          </p:cNvPicPr>
          <p:nvPr>
            <p:ph idx="1"/>
          </p:nvPr>
        </p:nvPicPr>
        <p:blipFill>
          <a:blip r:embed="rId3">
            <a:extLst>
              <a:ext uri="{28A0092B-C50C-407E-A947-70E740481C1C}">
                <a14:useLocalDpi xmlns:a14="http://schemas.microsoft.com/office/drawing/2010/main" val="0"/>
              </a:ext>
            </a:extLst>
          </a:blip>
          <a:srcRect l="-14689" r="-14689"/>
          <a:stretch>
            <a:fillRect/>
          </a:stretch>
        </p:blipFill>
        <p:spPr/>
      </p:pic>
      <p:sp>
        <p:nvSpPr>
          <p:cNvPr id="3" name="Slide Number Placeholder 2"/>
          <p:cNvSpPr>
            <a:spLocks noGrp="1"/>
          </p:cNvSpPr>
          <p:nvPr>
            <p:ph type="sldNum" sz="quarter" idx="12"/>
          </p:nvPr>
        </p:nvSpPr>
        <p:spPr/>
        <p:txBody>
          <a:bodyPr/>
          <a:lstStyle/>
          <a:p>
            <a:fld id="{D4755116-B387-CD40-9D82-4279FFF17F28}" type="slidenum">
              <a:rPr lang="en-US" smtClean="0"/>
              <a:t>15</a:t>
            </a:fld>
            <a:endParaRPr lang="en-US"/>
          </a:p>
        </p:txBody>
      </p:sp>
    </p:spTree>
    <p:extLst>
      <p:ext uri="{BB962C8B-B14F-4D97-AF65-F5344CB8AC3E}">
        <p14:creationId xmlns:p14="http://schemas.microsoft.com/office/powerpoint/2010/main" val="1258510060"/>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Policy Language</a:t>
            </a:r>
            <a:endParaRPr lang="en-US" dirty="0"/>
          </a:p>
        </p:txBody>
      </p:sp>
      <p:sp>
        <p:nvSpPr>
          <p:cNvPr id="3" name="Content Placeholder 2"/>
          <p:cNvSpPr>
            <a:spLocks noGrp="1"/>
          </p:cNvSpPr>
          <p:nvPr>
            <p:ph idx="1"/>
          </p:nvPr>
        </p:nvSpPr>
        <p:spPr/>
        <p:txBody>
          <a:bodyPr/>
          <a:lstStyle/>
          <a:p>
            <a:r>
              <a:rPr lang="en-US" dirty="0"/>
              <a:t>Based on Python</a:t>
            </a:r>
          </a:p>
          <a:p>
            <a:pPr lvl="1"/>
            <a:r>
              <a:rPr lang="en-US" dirty="0"/>
              <a:t>No file system or network access</a:t>
            </a:r>
          </a:p>
          <a:p>
            <a:pPr lvl="1"/>
            <a:r>
              <a:rPr lang="en-US" dirty="0"/>
              <a:t>Restricted access to other Python modules</a:t>
            </a:r>
          </a:p>
          <a:p>
            <a:r>
              <a:rPr lang="en-US" dirty="0"/>
              <a:t>Policy conditions are expressed using assertion functions</a:t>
            </a:r>
          </a:p>
          <a:p>
            <a:pPr lvl="1"/>
            <a:r>
              <a:rPr lang="en-US" sz="2000" dirty="0" err="1">
                <a:latin typeface="Courier"/>
                <a:cs typeface="Courier"/>
              </a:rPr>
              <a:t>assert_true</a:t>
            </a:r>
            <a:r>
              <a:rPr lang="en-US" sz="2000" dirty="0">
                <a:latin typeface="Courier"/>
                <a:cs typeface="Courier"/>
              </a:rPr>
              <a:t>(…)</a:t>
            </a:r>
          </a:p>
          <a:p>
            <a:pPr lvl="1"/>
            <a:r>
              <a:rPr lang="en-US" sz="2000" dirty="0" err="1">
                <a:latin typeface="Courier"/>
                <a:cs typeface="Courier"/>
              </a:rPr>
              <a:t>assert_false</a:t>
            </a:r>
            <a:r>
              <a:rPr lang="en-US" sz="2000" dirty="0">
                <a:latin typeface="Courier"/>
                <a:cs typeface="Courier"/>
              </a:rPr>
              <a:t>(…)</a:t>
            </a:r>
          </a:p>
          <a:p>
            <a:pPr lvl="1"/>
            <a:r>
              <a:rPr lang="en-US" sz="2000" dirty="0" err="1">
                <a:latin typeface="Courier"/>
                <a:cs typeface="Courier"/>
              </a:rPr>
              <a:t>assert_app_dependency</a:t>
            </a:r>
            <a:r>
              <a:rPr lang="en-US" sz="2000" dirty="0">
                <a:latin typeface="Courier"/>
                <a:cs typeface="Courier"/>
              </a:rPr>
              <a:t>(…)</a:t>
            </a:r>
          </a:p>
          <a:p>
            <a:pPr lvl="1"/>
            <a:r>
              <a:rPr lang="en-US" sz="2000" dirty="0" err="1">
                <a:latin typeface="Courier"/>
                <a:cs typeface="Courier"/>
              </a:rPr>
              <a:t>assert_not_app_dependency</a:t>
            </a:r>
            <a:r>
              <a:rPr lang="en-US" sz="2000" dirty="0">
                <a:latin typeface="Courier"/>
                <a:cs typeface="Courier"/>
              </a:rPr>
              <a:t>(…)</a:t>
            </a:r>
          </a:p>
          <a:p>
            <a:pPr lvl="1"/>
            <a:r>
              <a:rPr lang="en-US" sz="2000" dirty="0" err="1">
                <a:latin typeface="Courier"/>
                <a:cs typeface="Courier"/>
              </a:rPr>
              <a:t>assert_app_dependency_in_range</a:t>
            </a:r>
            <a:r>
              <a:rPr lang="en-US" sz="2000" dirty="0">
                <a:latin typeface="Courier"/>
                <a:cs typeface="Courier"/>
              </a:rPr>
              <a:t>(…)</a:t>
            </a:r>
          </a:p>
          <a:p>
            <a:endParaRPr lang="en-US" dirty="0"/>
          </a:p>
        </p:txBody>
      </p:sp>
      <p:sp>
        <p:nvSpPr>
          <p:cNvPr id="4" name="Slide Number Placeholder 3"/>
          <p:cNvSpPr>
            <a:spLocks noGrp="1"/>
          </p:cNvSpPr>
          <p:nvPr>
            <p:ph type="sldNum" sz="quarter" idx="12"/>
          </p:nvPr>
        </p:nvSpPr>
        <p:spPr/>
        <p:txBody>
          <a:bodyPr/>
          <a:lstStyle/>
          <a:p>
            <a:fld id="{D4755116-B387-CD40-9D82-4279FFF17F28}" type="slidenum">
              <a:rPr lang="en-US" smtClean="0"/>
              <a:t>16</a:t>
            </a:fld>
            <a:endParaRPr lang="en-US"/>
          </a:p>
        </p:txBody>
      </p:sp>
    </p:spTree>
    <p:extLst>
      <p:ext uri="{BB962C8B-B14F-4D97-AF65-F5344CB8AC3E}">
        <p14:creationId xmlns:p14="http://schemas.microsoft.com/office/powerpoint/2010/main" val="1897109995"/>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EAGER Overhead </a:t>
            </a:r>
            <a:r>
              <a:rPr lang="en-US" dirty="0" err="1" smtClean="0"/>
              <a:t>vs</a:t>
            </a:r>
            <a:r>
              <a:rPr lang="en-US" dirty="0" smtClean="0"/>
              <a:t> Applications</a:t>
            </a:r>
            <a:endParaRPr lang="en-US" dirty="0"/>
          </a:p>
        </p:txBody>
      </p:sp>
      <p:pic>
        <p:nvPicPr>
          <p:cNvPr id="4" name="Content Placeholder 3" descr="scalability.png"/>
          <p:cNvPicPr>
            <a:picLocks noGrp="1" noChangeAspect="1"/>
          </p:cNvPicPr>
          <p:nvPr>
            <p:ph idx="1"/>
          </p:nvPr>
        </p:nvPicPr>
        <p:blipFill>
          <a:blip r:embed="rId3">
            <a:extLst>
              <a:ext uri="{28A0092B-C50C-407E-A947-70E740481C1C}">
                <a14:useLocalDpi xmlns:a14="http://schemas.microsoft.com/office/drawing/2010/main" val="0"/>
              </a:ext>
            </a:extLst>
          </a:blip>
          <a:srcRect l="-7470" r="-7470"/>
          <a:stretch>
            <a:fillRect/>
          </a:stretch>
        </p:blipFill>
        <p:spPr/>
      </p:pic>
      <p:sp>
        <p:nvSpPr>
          <p:cNvPr id="3" name="Slide Number Placeholder 2"/>
          <p:cNvSpPr>
            <a:spLocks noGrp="1"/>
          </p:cNvSpPr>
          <p:nvPr>
            <p:ph type="sldNum" sz="quarter" idx="12"/>
          </p:nvPr>
        </p:nvSpPr>
        <p:spPr/>
        <p:txBody>
          <a:bodyPr/>
          <a:lstStyle/>
          <a:p>
            <a:fld id="{D4755116-B387-CD40-9D82-4279FFF17F28}" type="slidenum">
              <a:rPr lang="en-US" smtClean="0"/>
              <a:t>17</a:t>
            </a:fld>
            <a:endParaRPr lang="en-US"/>
          </a:p>
        </p:txBody>
      </p:sp>
    </p:spTree>
    <p:extLst>
      <p:ext uri="{BB962C8B-B14F-4D97-AF65-F5344CB8AC3E}">
        <p14:creationId xmlns:p14="http://schemas.microsoft.com/office/powerpoint/2010/main" val="4253085044"/>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EAGER Results Summary</a:t>
            </a:r>
            <a:endParaRPr lang="en-US" dirty="0"/>
          </a:p>
        </p:txBody>
      </p:sp>
      <p:sp>
        <p:nvSpPr>
          <p:cNvPr id="3" name="Content Placeholder 2"/>
          <p:cNvSpPr>
            <a:spLocks noGrp="1"/>
          </p:cNvSpPr>
          <p:nvPr>
            <p:ph idx="1"/>
          </p:nvPr>
        </p:nvSpPr>
        <p:spPr/>
        <p:txBody>
          <a:bodyPr/>
          <a:lstStyle/>
          <a:p>
            <a:r>
              <a:rPr lang="en-US" dirty="0" smtClean="0"/>
              <a:t>Policy enforcement overhead per application</a:t>
            </a:r>
          </a:p>
          <a:p>
            <a:pPr lvl="1"/>
            <a:r>
              <a:rPr lang="en-US" dirty="0" smtClean="0"/>
              <a:t>Less than 1s</a:t>
            </a:r>
          </a:p>
          <a:p>
            <a:r>
              <a:rPr lang="en-US" dirty="0" smtClean="0"/>
              <a:t>Increase in policy enforcement overhead</a:t>
            </a:r>
          </a:p>
          <a:p>
            <a:pPr lvl="1"/>
            <a:r>
              <a:rPr lang="en-US" dirty="0" smtClean="0"/>
              <a:t>Less than 100ms for 1000 policies</a:t>
            </a:r>
          </a:p>
          <a:p>
            <a:r>
              <a:rPr lang="en-US" dirty="0" smtClean="0"/>
              <a:t>No significant change in overhead due to the number of dependencies</a:t>
            </a:r>
          </a:p>
        </p:txBody>
      </p:sp>
      <p:sp>
        <p:nvSpPr>
          <p:cNvPr id="4" name="Slide Number Placeholder 3"/>
          <p:cNvSpPr>
            <a:spLocks noGrp="1"/>
          </p:cNvSpPr>
          <p:nvPr>
            <p:ph type="sldNum" sz="quarter" idx="12"/>
          </p:nvPr>
        </p:nvSpPr>
        <p:spPr/>
        <p:txBody>
          <a:bodyPr/>
          <a:lstStyle/>
          <a:p>
            <a:fld id="{D4755116-B387-CD40-9D82-4279FFF17F28}" type="slidenum">
              <a:rPr lang="en-US" smtClean="0"/>
              <a:t>18</a:t>
            </a:fld>
            <a:endParaRPr lang="en-US"/>
          </a:p>
        </p:txBody>
      </p:sp>
    </p:spTree>
    <p:extLst>
      <p:ext uri="{BB962C8B-B14F-4D97-AF65-F5344CB8AC3E}">
        <p14:creationId xmlns:p14="http://schemas.microsoft.com/office/powerpoint/2010/main" val="2465693851"/>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Research </a:t>
            </a:r>
            <a:r>
              <a:rPr lang="en-US" dirty="0"/>
              <a:t>Contributions</a:t>
            </a:r>
            <a:endParaRPr lang="en-US" dirty="0"/>
          </a:p>
        </p:txBody>
      </p:sp>
      <p:sp>
        <p:nvSpPr>
          <p:cNvPr id="3" name="Content Placeholder 2"/>
          <p:cNvSpPr>
            <a:spLocks noGrp="1"/>
          </p:cNvSpPr>
          <p:nvPr>
            <p:ph idx="1"/>
          </p:nvPr>
        </p:nvSpPr>
        <p:spPr/>
        <p:txBody>
          <a:bodyPr/>
          <a:lstStyle/>
          <a:p>
            <a:r>
              <a:rPr lang="en-US" strike="sngStrike" dirty="0" smtClean="0">
                <a:solidFill>
                  <a:srgbClr val="BFBFBF"/>
                </a:solidFill>
              </a:rPr>
              <a:t>Low-overhead governance framework for cloud platforms that enforces best practices via policies</a:t>
            </a:r>
          </a:p>
          <a:p>
            <a:r>
              <a:rPr lang="en-US" b="1" dirty="0" smtClean="0"/>
              <a:t>Mechanism for automatically formulating performance SLAs for cloud applications</a:t>
            </a:r>
          </a:p>
          <a:p>
            <a:r>
              <a:rPr lang="en-US" dirty="0" smtClean="0">
                <a:solidFill>
                  <a:srgbClr val="BFBFBF"/>
                </a:solidFill>
              </a:rPr>
              <a:t>Monitoring framework for detecting performance bugs, and diagnosing root causes</a:t>
            </a:r>
          </a:p>
          <a:p>
            <a:endParaRPr lang="en-US" dirty="0"/>
          </a:p>
        </p:txBody>
      </p:sp>
      <p:sp>
        <p:nvSpPr>
          <p:cNvPr id="4" name="Slide Number Placeholder 3"/>
          <p:cNvSpPr>
            <a:spLocks noGrp="1"/>
          </p:cNvSpPr>
          <p:nvPr>
            <p:ph type="sldNum" sz="quarter" idx="12"/>
          </p:nvPr>
        </p:nvSpPr>
        <p:spPr/>
        <p:txBody>
          <a:bodyPr/>
          <a:lstStyle/>
          <a:p>
            <a:fld id="{D4755116-B387-CD40-9D82-4279FFF17F28}" type="slidenum">
              <a:rPr lang="en-US" smtClean="0"/>
              <a:t>19</a:t>
            </a:fld>
            <a:endParaRPr lang="en-US"/>
          </a:p>
        </p:txBody>
      </p:sp>
    </p:spTree>
    <p:extLst>
      <p:ext uri="{BB962C8B-B14F-4D97-AF65-F5344CB8AC3E}">
        <p14:creationId xmlns:p14="http://schemas.microsoft.com/office/powerpoint/2010/main" val="649233518"/>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Cloud Computing</a:t>
            </a:r>
            <a:endParaRPr lang="en-US" dirty="0"/>
          </a:p>
        </p:txBody>
      </p:sp>
      <p:sp>
        <p:nvSpPr>
          <p:cNvPr id="4" name="Cloud 3"/>
          <p:cNvSpPr/>
          <p:nvPr/>
        </p:nvSpPr>
        <p:spPr>
          <a:xfrm rot="10800000">
            <a:off x="135627" y="3511493"/>
            <a:ext cx="6348073" cy="3088123"/>
          </a:xfrm>
          <a:prstGeom prst="cloud">
            <a:avLst/>
          </a:prstGeom>
          <a:noFill/>
          <a:ln w="28575" cmpd="sng"/>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p:cNvSpPr/>
          <p:nvPr/>
        </p:nvSpPr>
        <p:spPr>
          <a:xfrm>
            <a:off x="1393978" y="5441569"/>
            <a:ext cx="3996901" cy="61015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Managed Infrastructure</a:t>
            </a:r>
            <a:endParaRPr lang="en-US" dirty="0"/>
          </a:p>
        </p:txBody>
      </p:sp>
      <p:sp>
        <p:nvSpPr>
          <p:cNvPr id="6" name="Rectangle 5"/>
          <p:cNvSpPr/>
          <p:nvPr/>
        </p:nvSpPr>
        <p:spPr>
          <a:xfrm>
            <a:off x="1736391" y="4831412"/>
            <a:ext cx="3312074" cy="61015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Managed Programming Platform</a:t>
            </a:r>
            <a:endParaRPr lang="en-US" dirty="0"/>
          </a:p>
        </p:txBody>
      </p:sp>
      <p:sp>
        <p:nvSpPr>
          <p:cNvPr id="7" name="Rectangle 6"/>
          <p:cNvSpPr/>
          <p:nvPr/>
        </p:nvSpPr>
        <p:spPr>
          <a:xfrm>
            <a:off x="2109933" y="4221258"/>
            <a:ext cx="2564990" cy="61015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Managed Application </a:t>
            </a:r>
            <a:endParaRPr lang="en-US" dirty="0"/>
          </a:p>
        </p:txBody>
      </p:sp>
      <p:sp>
        <p:nvSpPr>
          <p:cNvPr id="9" name="Right Brace 8"/>
          <p:cNvSpPr/>
          <p:nvPr/>
        </p:nvSpPr>
        <p:spPr>
          <a:xfrm>
            <a:off x="6514295" y="3513368"/>
            <a:ext cx="276068" cy="3088124"/>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0" name="TextBox 9"/>
          <p:cNvSpPr txBox="1"/>
          <p:nvPr/>
        </p:nvSpPr>
        <p:spPr>
          <a:xfrm>
            <a:off x="6501595" y="4649588"/>
            <a:ext cx="2912436" cy="1092607"/>
          </a:xfrm>
          <a:prstGeom prst="rect">
            <a:avLst/>
          </a:prstGeom>
          <a:noFill/>
        </p:spPr>
        <p:txBody>
          <a:bodyPr wrap="square" rtlCol="0">
            <a:spAutoFit/>
          </a:bodyPr>
          <a:lstStyle/>
          <a:p>
            <a:pPr algn="ctr"/>
            <a:r>
              <a:rPr lang="en-US" sz="1600" dirty="0" smtClean="0"/>
              <a:t>Scalability</a:t>
            </a:r>
          </a:p>
          <a:p>
            <a:pPr algn="ctr"/>
            <a:r>
              <a:rPr lang="en-US" sz="1600" dirty="0" smtClean="0"/>
              <a:t>High availability</a:t>
            </a:r>
          </a:p>
          <a:p>
            <a:pPr algn="ctr"/>
            <a:r>
              <a:rPr lang="en-US" sz="1600" dirty="0" smtClean="0"/>
              <a:t>Productivity enhancement</a:t>
            </a:r>
          </a:p>
          <a:p>
            <a:pPr algn="ctr"/>
            <a:endParaRPr lang="en-US" sz="1700" dirty="0"/>
          </a:p>
        </p:txBody>
      </p:sp>
      <p:pic>
        <p:nvPicPr>
          <p:cNvPr id="11" name="Picture 10" descr="company.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1591962"/>
            <a:ext cx="1371600" cy="1371600"/>
          </a:xfrm>
          <a:prstGeom prst="rect">
            <a:avLst/>
          </a:prstGeom>
        </p:spPr>
      </p:pic>
      <p:pic>
        <p:nvPicPr>
          <p:cNvPr id="12" name="Picture 11" descr="scientist-icon-53575.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84143" y="1591962"/>
            <a:ext cx="1371600" cy="1371600"/>
          </a:xfrm>
          <a:prstGeom prst="rect">
            <a:avLst/>
          </a:prstGeom>
        </p:spPr>
      </p:pic>
      <p:pic>
        <p:nvPicPr>
          <p:cNvPr id="13" name="Picture 12" descr="mobile_user_400_clr_9132-262x300.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88165" y="1591962"/>
            <a:ext cx="1197864" cy="1371600"/>
          </a:xfrm>
          <a:prstGeom prst="rect">
            <a:avLst/>
          </a:prstGeom>
        </p:spPr>
      </p:pic>
      <p:sp>
        <p:nvSpPr>
          <p:cNvPr id="14" name="Down Arrow 13"/>
          <p:cNvSpPr/>
          <p:nvPr/>
        </p:nvSpPr>
        <p:spPr>
          <a:xfrm>
            <a:off x="3473942" y="2963562"/>
            <a:ext cx="298833" cy="423412"/>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Down Arrow 15"/>
          <p:cNvSpPr/>
          <p:nvPr/>
        </p:nvSpPr>
        <p:spPr>
          <a:xfrm rot="18898302">
            <a:off x="1612941" y="2979107"/>
            <a:ext cx="301752" cy="698938"/>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Down Arrow 16"/>
          <p:cNvSpPr/>
          <p:nvPr/>
        </p:nvSpPr>
        <p:spPr>
          <a:xfrm rot="3352521" flipH="1">
            <a:off x="5131914" y="2934330"/>
            <a:ext cx="301752" cy="702177"/>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Slide Number Placeholder 2"/>
          <p:cNvSpPr>
            <a:spLocks noGrp="1"/>
          </p:cNvSpPr>
          <p:nvPr>
            <p:ph type="sldNum" sz="quarter" idx="12"/>
          </p:nvPr>
        </p:nvSpPr>
        <p:spPr/>
        <p:txBody>
          <a:bodyPr/>
          <a:lstStyle/>
          <a:p>
            <a:fld id="{D4755116-B387-CD40-9D82-4279FFF17F28}" type="slidenum">
              <a:rPr lang="en-US" smtClean="0"/>
              <a:t>2</a:t>
            </a:fld>
            <a:endParaRPr lang="en-US"/>
          </a:p>
        </p:txBody>
      </p:sp>
    </p:spTree>
    <p:extLst>
      <p:ext uri="{BB962C8B-B14F-4D97-AF65-F5344CB8AC3E}">
        <p14:creationId xmlns:p14="http://schemas.microsoft.com/office/powerpoint/2010/main" val="673055693"/>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Performance SLA Objectives</a:t>
            </a:r>
            <a:endParaRPr lang="en-US" dirty="0"/>
          </a:p>
        </p:txBody>
      </p:sp>
      <p:sp>
        <p:nvSpPr>
          <p:cNvPr id="3" name="Content Placeholder 2"/>
          <p:cNvSpPr>
            <a:spLocks noGrp="1"/>
          </p:cNvSpPr>
          <p:nvPr>
            <p:ph idx="1"/>
          </p:nvPr>
        </p:nvSpPr>
        <p:spPr/>
        <p:txBody>
          <a:bodyPr>
            <a:normAutofit/>
          </a:bodyPr>
          <a:lstStyle/>
          <a:p>
            <a:r>
              <a:rPr lang="en-US" dirty="0" smtClean="0"/>
              <a:t>Determine bounds on application response times that are:</a:t>
            </a:r>
          </a:p>
          <a:p>
            <a:pPr lvl="1"/>
            <a:r>
              <a:rPr lang="en-US" dirty="0" smtClean="0"/>
              <a:t>Correct, tight and durable</a:t>
            </a:r>
          </a:p>
          <a:p>
            <a:r>
              <a:rPr lang="en-US" dirty="0" smtClean="0"/>
              <a:t>No extensive testing on the applications</a:t>
            </a:r>
          </a:p>
          <a:p>
            <a:pPr lvl="1"/>
            <a:r>
              <a:rPr lang="en-US" dirty="0" smtClean="0"/>
              <a:t>Automated analysis</a:t>
            </a:r>
          </a:p>
          <a:p>
            <a:r>
              <a:rPr lang="en-US" dirty="0" smtClean="0"/>
              <a:t>Enforce performance policies (design-time), and detect deviations (run-time)</a:t>
            </a:r>
          </a:p>
        </p:txBody>
      </p:sp>
      <p:sp>
        <p:nvSpPr>
          <p:cNvPr id="4" name="Slide Number Placeholder 3"/>
          <p:cNvSpPr>
            <a:spLocks noGrp="1"/>
          </p:cNvSpPr>
          <p:nvPr>
            <p:ph type="sldNum" sz="quarter" idx="12"/>
          </p:nvPr>
        </p:nvSpPr>
        <p:spPr/>
        <p:txBody>
          <a:bodyPr/>
          <a:lstStyle/>
          <a:p>
            <a:fld id="{D4755116-B387-CD40-9D82-4279FFF17F28}" type="slidenum">
              <a:rPr lang="en-US" smtClean="0"/>
              <a:t>20</a:t>
            </a:fld>
            <a:endParaRPr lang="en-US"/>
          </a:p>
        </p:txBody>
      </p:sp>
    </p:spTree>
    <p:extLst>
      <p:ext uri="{BB962C8B-B14F-4D97-AF65-F5344CB8AC3E}">
        <p14:creationId xmlns:p14="http://schemas.microsoft.com/office/powerpoint/2010/main" val="1161752445"/>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Cerebro</a:t>
            </a:r>
            <a:endParaRPr lang="en-US" dirty="0"/>
          </a:p>
        </p:txBody>
      </p:sp>
      <p:sp>
        <p:nvSpPr>
          <p:cNvPr id="3" name="Content Placeholder 2"/>
          <p:cNvSpPr>
            <a:spLocks noGrp="1"/>
          </p:cNvSpPr>
          <p:nvPr>
            <p:ph idx="1"/>
          </p:nvPr>
        </p:nvSpPr>
        <p:spPr/>
        <p:txBody>
          <a:bodyPr/>
          <a:lstStyle/>
          <a:p>
            <a:r>
              <a:rPr lang="en-US" dirty="0" smtClean="0"/>
              <a:t>Predicts the response time of web APIs developed for </a:t>
            </a:r>
            <a:r>
              <a:rPr lang="en-US" dirty="0" err="1" smtClean="0"/>
              <a:t>PaaS</a:t>
            </a:r>
            <a:endParaRPr lang="en-US" dirty="0"/>
          </a:p>
          <a:p>
            <a:r>
              <a:rPr lang="en-US" dirty="0" smtClean="0"/>
              <a:t>Fully automatic &amp; no code instrumentation</a:t>
            </a:r>
          </a:p>
          <a:p>
            <a:r>
              <a:rPr lang="en-US" dirty="0" smtClean="0"/>
              <a:t>Uses a combination of static analysis and continuous system monitoring</a:t>
            </a:r>
          </a:p>
          <a:p>
            <a:r>
              <a:rPr lang="en-US" dirty="0" smtClean="0"/>
              <a:t>Provides a statistical framework for forming and invalidating performance SLAs</a:t>
            </a:r>
          </a:p>
          <a:p>
            <a:endParaRPr lang="en-US" dirty="0"/>
          </a:p>
        </p:txBody>
      </p:sp>
      <p:sp>
        <p:nvSpPr>
          <p:cNvPr id="4" name="TextBox 3"/>
          <p:cNvSpPr txBox="1"/>
          <p:nvPr/>
        </p:nvSpPr>
        <p:spPr>
          <a:xfrm>
            <a:off x="165100" y="5811053"/>
            <a:ext cx="8788400" cy="1036694"/>
          </a:xfrm>
          <a:prstGeom prst="rect">
            <a:avLst/>
          </a:prstGeom>
          <a:noFill/>
        </p:spPr>
        <p:txBody>
          <a:bodyPr wrap="square" rtlCol="0">
            <a:spAutoFit/>
          </a:bodyPr>
          <a:lstStyle/>
          <a:p>
            <a:pPr marL="285750" indent="-285750">
              <a:lnSpc>
                <a:spcPct val="110000"/>
              </a:lnSpc>
              <a:buFont typeface="Arial"/>
              <a:buChar char="•"/>
            </a:pPr>
            <a:r>
              <a:rPr lang="en-US" sz="1400" i="1" dirty="0" smtClean="0"/>
              <a:t>H. Jayathilaka, C. </a:t>
            </a:r>
            <a:r>
              <a:rPr lang="en-US" sz="1400" i="1" dirty="0" err="1" smtClean="0"/>
              <a:t>Krintz</a:t>
            </a:r>
            <a:r>
              <a:rPr lang="en-US" sz="1400" i="1" dirty="0" smtClean="0"/>
              <a:t> and R. </a:t>
            </a:r>
            <a:r>
              <a:rPr lang="en-US" sz="1400" i="1" dirty="0" err="1" smtClean="0"/>
              <a:t>Wolski</a:t>
            </a:r>
            <a:r>
              <a:rPr lang="en-US" sz="1400" i="1" dirty="0" smtClean="0"/>
              <a:t>, “Response Time Service-Level Agreements for Cloud-hosted Web Applications”, 2015 ACM Symposium on Cloud Computing (SOCC)</a:t>
            </a:r>
          </a:p>
          <a:p>
            <a:pPr marL="285750" indent="-285750">
              <a:lnSpc>
                <a:spcPct val="110000"/>
              </a:lnSpc>
              <a:buFont typeface="Arial"/>
              <a:buChar char="•"/>
            </a:pPr>
            <a:r>
              <a:rPr lang="en-US" sz="1400" i="1" dirty="0" smtClean="0"/>
              <a:t>H</a:t>
            </a:r>
            <a:r>
              <a:rPr lang="en-US" sz="1400" i="1" dirty="0"/>
              <a:t>. Jayathilaka, C. </a:t>
            </a:r>
            <a:r>
              <a:rPr lang="en-US" sz="1400" i="1" dirty="0" err="1"/>
              <a:t>Krintz</a:t>
            </a:r>
            <a:r>
              <a:rPr lang="en-US" sz="1400" i="1" dirty="0"/>
              <a:t> and R. </a:t>
            </a:r>
            <a:r>
              <a:rPr lang="en-US" sz="1400" i="1" dirty="0" err="1"/>
              <a:t>Wolski</a:t>
            </a:r>
            <a:r>
              <a:rPr lang="en-US" sz="1400" i="1" dirty="0"/>
              <a:t>, "Service-Level Agreement Durability for Web Service Response Time," 2015 IEEE 7th International Conference on Cloud Computing Technology and Science (</a:t>
            </a:r>
            <a:r>
              <a:rPr lang="en-US" sz="1400" i="1" dirty="0" err="1"/>
              <a:t>CloudCom</a:t>
            </a:r>
            <a:r>
              <a:rPr lang="en-US" sz="1400" i="1" dirty="0"/>
              <a:t>)</a:t>
            </a:r>
          </a:p>
        </p:txBody>
      </p:sp>
      <p:sp>
        <p:nvSpPr>
          <p:cNvPr id="5" name="Slide Number Placeholder 4"/>
          <p:cNvSpPr>
            <a:spLocks noGrp="1"/>
          </p:cNvSpPr>
          <p:nvPr>
            <p:ph type="sldNum" sz="quarter" idx="12"/>
          </p:nvPr>
        </p:nvSpPr>
        <p:spPr/>
        <p:txBody>
          <a:bodyPr/>
          <a:lstStyle/>
          <a:p>
            <a:fld id="{D4755116-B387-CD40-9D82-4279FFF17F28}" type="slidenum">
              <a:rPr lang="en-US" smtClean="0"/>
              <a:t>21</a:t>
            </a:fld>
            <a:endParaRPr lang="en-US"/>
          </a:p>
        </p:txBody>
      </p:sp>
    </p:spTree>
    <p:extLst>
      <p:ext uri="{BB962C8B-B14F-4D97-AF65-F5344CB8AC3E}">
        <p14:creationId xmlns:p14="http://schemas.microsoft.com/office/powerpoint/2010/main" val="1934169705"/>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Cerebro</a:t>
            </a:r>
            <a:r>
              <a:rPr lang="en-US" dirty="0" smtClean="0"/>
              <a:t> Architecture</a:t>
            </a:r>
            <a:endParaRPr lang="en-US" dirty="0"/>
          </a:p>
        </p:txBody>
      </p:sp>
      <p:pic>
        <p:nvPicPr>
          <p:cNvPr id="4" name="Content Placeholder 6" descr="cerebro_arch.png"/>
          <p:cNvPicPr>
            <a:picLocks noGrp="1" noChangeAspect="1"/>
          </p:cNvPicPr>
          <p:nvPr>
            <p:ph idx="1"/>
          </p:nvPr>
        </p:nvPicPr>
        <p:blipFill>
          <a:blip r:embed="rId3">
            <a:extLst>
              <a:ext uri="{28A0092B-C50C-407E-A947-70E740481C1C}">
                <a14:useLocalDpi xmlns:a14="http://schemas.microsoft.com/office/drawing/2010/main" val="0"/>
              </a:ext>
            </a:extLst>
          </a:blip>
          <a:srcRect l="-15284" r="-15284"/>
          <a:stretch>
            <a:fillRect/>
          </a:stretch>
        </p:blipFill>
        <p:spPr>
          <a:xfrm>
            <a:off x="-246848" y="1359198"/>
            <a:ext cx="8667818" cy="4766966"/>
          </a:xfrm>
        </p:spPr>
      </p:pic>
      <p:sp>
        <p:nvSpPr>
          <p:cNvPr id="3" name="Slide Number Placeholder 2"/>
          <p:cNvSpPr>
            <a:spLocks noGrp="1"/>
          </p:cNvSpPr>
          <p:nvPr>
            <p:ph type="sldNum" sz="quarter" idx="12"/>
          </p:nvPr>
        </p:nvSpPr>
        <p:spPr/>
        <p:txBody>
          <a:bodyPr/>
          <a:lstStyle/>
          <a:p>
            <a:fld id="{D4755116-B387-CD40-9D82-4279FFF17F28}" type="slidenum">
              <a:rPr lang="en-US" smtClean="0"/>
              <a:t>22</a:t>
            </a:fld>
            <a:endParaRPr lang="en-US"/>
          </a:p>
        </p:txBody>
      </p:sp>
      <p:sp>
        <p:nvSpPr>
          <p:cNvPr id="5" name="Rectangular Callout 4"/>
          <p:cNvSpPr/>
          <p:nvPr/>
        </p:nvSpPr>
        <p:spPr>
          <a:xfrm>
            <a:off x="7154459" y="5108123"/>
            <a:ext cx="1818705" cy="962817"/>
          </a:xfrm>
          <a:prstGeom prst="wedgeRectCallout">
            <a:avLst>
              <a:gd name="adj1" fmla="val -78667"/>
              <a:gd name="adj2" fmla="val 15182"/>
            </a:avLst>
          </a:prstGeom>
          <a:solidFill>
            <a:srgbClr val="008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API responds under Q </a:t>
            </a:r>
            <a:r>
              <a:rPr lang="en-US" dirty="0" err="1" smtClean="0"/>
              <a:t>ms</a:t>
            </a:r>
            <a:r>
              <a:rPr lang="en-US" dirty="0" smtClean="0"/>
              <a:t>, p% of the time</a:t>
            </a:r>
            <a:endParaRPr lang="en-US" dirty="0"/>
          </a:p>
        </p:txBody>
      </p:sp>
    </p:spTree>
    <p:extLst>
      <p:ext uri="{BB962C8B-B14F-4D97-AF65-F5344CB8AC3E}">
        <p14:creationId xmlns:p14="http://schemas.microsoft.com/office/powerpoint/2010/main" val="147147938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SLA Durability</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Suppose Cerebro predicts that some API responds under Q </a:t>
            </a:r>
            <a:r>
              <a:rPr lang="en-US" dirty="0" err="1" smtClean="0"/>
              <a:t>ms</a:t>
            </a:r>
            <a:r>
              <a:rPr lang="en-US" dirty="0" smtClean="0"/>
              <a:t>, 95% of the time [JBW08].</a:t>
            </a:r>
          </a:p>
          <a:p>
            <a:pPr lvl="1"/>
            <a:r>
              <a:rPr lang="en-US" dirty="0" smtClean="0"/>
              <a:t>Probability of observing 3 consecutive readings greater than Q: 0.05</a:t>
            </a:r>
            <a:r>
              <a:rPr lang="en-US" baseline="30000" dirty="0" smtClean="0"/>
              <a:t>3 </a:t>
            </a:r>
            <a:r>
              <a:rPr lang="en-US" dirty="0" smtClean="0"/>
              <a:t>= 0.000125</a:t>
            </a:r>
          </a:p>
          <a:p>
            <a:r>
              <a:rPr lang="en-US" dirty="0"/>
              <a:t>Each time </a:t>
            </a:r>
            <a:r>
              <a:rPr lang="en-US" dirty="0" err="1"/>
              <a:t>Cerebro</a:t>
            </a:r>
            <a:r>
              <a:rPr lang="en-US" dirty="0"/>
              <a:t> makes a </a:t>
            </a:r>
            <a:r>
              <a:rPr lang="en-US" dirty="0" smtClean="0"/>
              <a:t>prediction, </a:t>
            </a:r>
            <a:r>
              <a:rPr lang="en-US" dirty="0"/>
              <a:t>it </a:t>
            </a:r>
            <a:r>
              <a:rPr lang="en-US" dirty="0" smtClean="0"/>
              <a:t>computes </a:t>
            </a:r>
            <a:r>
              <a:rPr lang="en-US" dirty="0"/>
              <a:t>the </a:t>
            </a:r>
            <a:r>
              <a:rPr lang="en-US" dirty="0" smtClean="0"/>
              <a:t>autocorrelation </a:t>
            </a:r>
            <a:r>
              <a:rPr lang="en-US" dirty="0"/>
              <a:t>in the time series</a:t>
            </a:r>
          </a:p>
          <a:p>
            <a:r>
              <a:rPr lang="en-US" dirty="0"/>
              <a:t>Autocorrelation can be used to lookup a table, and determine </a:t>
            </a:r>
            <a:r>
              <a:rPr lang="en-US" i="1" dirty="0" err="1"/>
              <a:t>C</a:t>
            </a:r>
            <a:r>
              <a:rPr lang="en-US" i="1" baseline="-25000" dirty="0" err="1"/>
              <a:t>w</a:t>
            </a:r>
            <a:r>
              <a:rPr lang="en-US" dirty="0"/>
              <a:t>; the number of consecutive readings greater than </a:t>
            </a:r>
            <a:r>
              <a:rPr lang="en-US" i="1" dirty="0"/>
              <a:t>Q</a:t>
            </a:r>
            <a:r>
              <a:rPr lang="en-US" dirty="0"/>
              <a:t>, that constitute a change </a:t>
            </a:r>
            <a:r>
              <a:rPr lang="en-US" dirty="0" smtClean="0"/>
              <a:t>point</a:t>
            </a:r>
            <a:endParaRPr lang="en-US" dirty="0"/>
          </a:p>
        </p:txBody>
      </p:sp>
      <p:sp>
        <p:nvSpPr>
          <p:cNvPr id="4" name="Slide Number Placeholder 3"/>
          <p:cNvSpPr>
            <a:spLocks noGrp="1"/>
          </p:cNvSpPr>
          <p:nvPr>
            <p:ph type="sldNum" sz="quarter" idx="12"/>
          </p:nvPr>
        </p:nvSpPr>
        <p:spPr/>
        <p:txBody>
          <a:bodyPr/>
          <a:lstStyle/>
          <a:p>
            <a:fld id="{4940F666-E5FA-274D-B0C1-53A0010BDC84}" type="slidenum">
              <a:rPr lang="en-US" smtClean="0"/>
              <a:t>23</a:t>
            </a:fld>
            <a:endParaRPr lang="en-US"/>
          </a:p>
        </p:txBody>
      </p:sp>
    </p:spTree>
    <p:extLst>
      <p:ext uri="{BB962C8B-B14F-4D97-AF65-F5344CB8AC3E}">
        <p14:creationId xmlns:p14="http://schemas.microsoft.com/office/powerpoint/2010/main" val="2582674383"/>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Prediction Correctness</a:t>
            </a:r>
            <a:endParaRPr lang="en-US" dirty="0"/>
          </a:p>
        </p:txBody>
      </p:sp>
      <p:pic>
        <p:nvPicPr>
          <p:cNvPr id="4" name="Content Placeholder 3" descr="accuracy_summary.png"/>
          <p:cNvPicPr>
            <a:picLocks noGrp="1" noChangeAspect="1"/>
          </p:cNvPicPr>
          <p:nvPr>
            <p:ph idx="1"/>
          </p:nvPr>
        </p:nvPicPr>
        <p:blipFill>
          <a:blip r:embed="rId3">
            <a:extLst>
              <a:ext uri="{28A0092B-C50C-407E-A947-70E740481C1C}">
                <a14:useLocalDpi xmlns:a14="http://schemas.microsoft.com/office/drawing/2010/main" val="0"/>
              </a:ext>
            </a:extLst>
          </a:blip>
          <a:srcRect l="-10610" r="-10610"/>
          <a:stretch>
            <a:fillRect/>
          </a:stretch>
        </p:blipFill>
        <p:spPr>
          <a:xfrm>
            <a:off x="-337614" y="1308424"/>
            <a:ext cx="9773046" cy="5374799"/>
          </a:xfrm>
        </p:spPr>
      </p:pic>
      <p:sp>
        <p:nvSpPr>
          <p:cNvPr id="3" name="Slide Number Placeholder 2"/>
          <p:cNvSpPr>
            <a:spLocks noGrp="1"/>
          </p:cNvSpPr>
          <p:nvPr>
            <p:ph type="sldNum" sz="quarter" idx="12"/>
          </p:nvPr>
        </p:nvSpPr>
        <p:spPr/>
        <p:txBody>
          <a:bodyPr/>
          <a:lstStyle/>
          <a:p>
            <a:fld id="{3336F440-0623-F948-B0BF-C3A0BAE2BBD0}" type="slidenum">
              <a:rPr lang="en-US" smtClean="0"/>
              <a:pPr/>
              <a:t>24</a:t>
            </a:fld>
            <a:endParaRPr lang="en-US"/>
          </a:p>
        </p:txBody>
      </p:sp>
      <p:cxnSp>
        <p:nvCxnSpPr>
          <p:cNvPr id="6" name="Straight Connector 5"/>
          <p:cNvCxnSpPr/>
          <p:nvPr/>
        </p:nvCxnSpPr>
        <p:spPr>
          <a:xfrm>
            <a:off x="1295747" y="3360853"/>
            <a:ext cx="7197172" cy="0"/>
          </a:xfrm>
          <a:prstGeom prst="line">
            <a:avLst/>
          </a:prstGeom>
          <a:ln>
            <a:solidFill>
              <a:srgbClr val="008000"/>
            </a:solidFill>
          </a:ln>
        </p:spPr>
        <p:style>
          <a:lnRef idx="2">
            <a:schemeClr val="accent1"/>
          </a:lnRef>
          <a:fillRef idx="0">
            <a:schemeClr val="accent1"/>
          </a:fillRef>
          <a:effectRef idx="1">
            <a:schemeClr val="accent1"/>
          </a:effectRef>
          <a:fontRef idx="minor">
            <a:schemeClr val="tx1"/>
          </a:fontRef>
        </p:style>
      </p:cxnSp>
      <p:sp>
        <p:nvSpPr>
          <p:cNvPr id="7" name="Rectangle 6"/>
          <p:cNvSpPr/>
          <p:nvPr/>
        </p:nvSpPr>
        <p:spPr>
          <a:xfrm>
            <a:off x="923701" y="3181265"/>
            <a:ext cx="362902" cy="359175"/>
          </a:xfrm>
          <a:prstGeom prst="rect">
            <a:avLst/>
          </a:prstGeom>
          <a:noFill/>
          <a:ln w="38100" cmpd="sng">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n w="19050" cmpd="sng">
                <a:solidFill>
                  <a:srgbClr val="000000"/>
                </a:solidFill>
              </a:ln>
            </a:endParaRPr>
          </a:p>
        </p:txBody>
      </p:sp>
    </p:spTree>
    <p:extLst>
      <p:ext uri="{BB962C8B-B14F-4D97-AF65-F5344CB8AC3E}">
        <p14:creationId xmlns:p14="http://schemas.microsoft.com/office/powerpoint/2010/main" val="4225125614"/>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Cerebro</a:t>
            </a:r>
            <a:r>
              <a:rPr lang="en-US" dirty="0" smtClean="0"/>
              <a:t> Results Summary</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Prediction tightness (App Engine, </a:t>
            </a:r>
            <a:r>
              <a:rPr lang="en-US" dirty="0" err="1" smtClean="0"/>
              <a:t>AppScale</a:t>
            </a:r>
            <a:r>
              <a:rPr lang="en-US" dirty="0"/>
              <a:t>)</a:t>
            </a:r>
            <a:endParaRPr lang="en-US" dirty="0" smtClean="0"/>
          </a:p>
          <a:p>
            <a:pPr lvl="1"/>
            <a:r>
              <a:rPr lang="en-US" dirty="0" smtClean="0"/>
              <a:t>Predictions off by less than 65ms for 14/20 cases</a:t>
            </a:r>
          </a:p>
          <a:p>
            <a:pPr lvl="1"/>
            <a:r>
              <a:rPr lang="en-US" dirty="0" smtClean="0"/>
              <a:t>Trades off tightness for correctness when the SDK call performance is subject to high variation</a:t>
            </a:r>
          </a:p>
          <a:p>
            <a:r>
              <a:rPr lang="en-US" dirty="0" smtClean="0"/>
              <a:t>Durability (App Engine)</a:t>
            </a:r>
          </a:p>
          <a:p>
            <a:pPr lvl="1"/>
            <a:r>
              <a:rPr lang="en-US" dirty="0" smtClean="0"/>
              <a:t>Minimum mean validity period: 12 days</a:t>
            </a:r>
          </a:p>
          <a:p>
            <a:pPr lvl="1"/>
            <a:r>
              <a:rPr lang="en-US" dirty="0" smtClean="0"/>
              <a:t>SLA renewals in 3 months: 6 or less</a:t>
            </a:r>
          </a:p>
          <a:p>
            <a:r>
              <a:rPr lang="en-US" dirty="0" smtClean="0"/>
              <a:t>Execution time</a:t>
            </a:r>
          </a:p>
          <a:p>
            <a:pPr lvl="1"/>
            <a:r>
              <a:rPr lang="en-US" dirty="0" smtClean="0"/>
              <a:t>10 seconds: with 24 hour history</a:t>
            </a:r>
          </a:p>
          <a:p>
            <a:pPr lvl="1"/>
            <a:r>
              <a:rPr lang="en-US" dirty="0" smtClean="0"/>
              <a:t>9.6 minutes: with 2 week history</a:t>
            </a:r>
            <a:endParaRPr lang="en-US" dirty="0"/>
          </a:p>
        </p:txBody>
      </p:sp>
      <p:sp>
        <p:nvSpPr>
          <p:cNvPr id="4" name="Slide Number Placeholder 3"/>
          <p:cNvSpPr>
            <a:spLocks noGrp="1"/>
          </p:cNvSpPr>
          <p:nvPr>
            <p:ph type="sldNum" sz="quarter" idx="12"/>
          </p:nvPr>
        </p:nvSpPr>
        <p:spPr/>
        <p:txBody>
          <a:bodyPr/>
          <a:lstStyle/>
          <a:p>
            <a:fld id="{D4755116-B387-CD40-9D82-4279FFF17F28}" type="slidenum">
              <a:rPr lang="en-US" smtClean="0"/>
              <a:t>25</a:t>
            </a:fld>
            <a:endParaRPr lang="en-US"/>
          </a:p>
        </p:txBody>
      </p:sp>
    </p:spTree>
    <p:extLst>
      <p:ext uri="{BB962C8B-B14F-4D97-AF65-F5344CB8AC3E}">
        <p14:creationId xmlns:p14="http://schemas.microsoft.com/office/powerpoint/2010/main" val="2300239877"/>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Research </a:t>
            </a:r>
            <a:r>
              <a:rPr lang="en-US" dirty="0"/>
              <a:t>Contributions</a:t>
            </a:r>
            <a:endParaRPr lang="en-US" dirty="0"/>
          </a:p>
        </p:txBody>
      </p:sp>
      <p:sp>
        <p:nvSpPr>
          <p:cNvPr id="3" name="Content Placeholder 2"/>
          <p:cNvSpPr>
            <a:spLocks noGrp="1"/>
          </p:cNvSpPr>
          <p:nvPr>
            <p:ph idx="1"/>
          </p:nvPr>
        </p:nvSpPr>
        <p:spPr/>
        <p:txBody>
          <a:bodyPr/>
          <a:lstStyle/>
          <a:p>
            <a:r>
              <a:rPr lang="en-US" strike="sngStrike" dirty="0" smtClean="0">
                <a:solidFill>
                  <a:srgbClr val="BFBFBF"/>
                </a:solidFill>
              </a:rPr>
              <a:t>Low-overhead governance framework for cloud platforms that enforces best practices via policies</a:t>
            </a:r>
          </a:p>
          <a:p>
            <a:r>
              <a:rPr lang="en-US" strike="sngStrike" dirty="0" smtClean="0">
                <a:solidFill>
                  <a:srgbClr val="BFBFBF"/>
                </a:solidFill>
              </a:rPr>
              <a:t>Mechanism for automatically formulating performance SLAs for cloud applications</a:t>
            </a:r>
          </a:p>
          <a:p>
            <a:r>
              <a:rPr lang="en-US" b="1" dirty="0" smtClean="0"/>
              <a:t>Monitoring framework for detecting performance bugs, and diagnosing root causes</a:t>
            </a:r>
          </a:p>
          <a:p>
            <a:endParaRPr lang="en-US" dirty="0"/>
          </a:p>
        </p:txBody>
      </p:sp>
      <p:sp>
        <p:nvSpPr>
          <p:cNvPr id="4" name="Slide Number Placeholder 3"/>
          <p:cNvSpPr>
            <a:spLocks noGrp="1"/>
          </p:cNvSpPr>
          <p:nvPr>
            <p:ph type="sldNum" sz="quarter" idx="12"/>
          </p:nvPr>
        </p:nvSpPr>
        <p:spPr/>
        <p:txBody>
          <a:bodyPr/>
          <a:lstStyle/>
          <a:p>
            <a:fld id="{D4755116-B387-CD40-9D82-4279FFF17F28}" type="slidenum">
              <a:rPr lang="en-US" smtClean="0"/>
              <a:t>26</a:t>
            </a:fld>
            <a:endParaRPr lang="en-US"/>
          </a:p>
        </p:txBody>
      </p:sp>
    </p:spTree>
    <p:extLst>
      <p:ext uri="{BB962C8B-B14F-4D97-AF65-F5344CB8AC3E}">
        <p14:creationId xmlns:p14="http://schemas.microsoft.com/office/powerpoint/2010/main" val="1510204235"/>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Monitoring Framework Objectives</a:t>
            </a:r>
            <a:endParaRPr lang="en-US" dirty="0"/>
          </a:p>
        </p:txBody>
      </p:sp>
      <p:sp>
        <p:nvSpPr>
          <p:cNvPr id="3" name="Content Placeholder 2"/>
          <p:cNvSpPr>
            <a:spLocks noGrp="1"/>
          </p:cNvSpPr>
          <p:nvPr>
            <p:ph idx="1"/>
          </p:nvPr>
        </p:nvSpPr>
        <p:spPr/>
        <p:txBody>
          <a:bodyPr/>
          <a:lstStyle/>
          <a:p>
            <a:r>
              <a:rPr lang="en-US" dirty="0" smtClean="0"/>
              <a:t>Detect changes in observable performance metrics</a:t>
            </a:r>
          </a:p>
          <a:p>
            <a:pPr lvl="1"/>
            <a:r>
              <a:rPr lang="en-US" dirty="0" smtClean="0"/>
              <a:t>Increased response time</a:t>
            </a:r>
          </a:p>
          <a:p>
            <a:r>
              <a:rPr lang="en-US" dirty="0" smtClean="0"/>
              <a:t>Check if the application performance is correlated with the workload</a:t>
            </a:r>
          </a:p>
          <a:p>
            <a:r>
              <a:rPr lang="en-US" dirty="0" smtClean="0"/>
              <a:t>Diagnose bottlenecks in the cloud platform</a:t>
            </a:r>
          </a:p>
          <a:p>
            <a:r>
              <a:rPr lang="en-US" dirty="0" smtClean="0"/>
              <a:t>No invasive application instrumentation</a:t>
            </a:r>
          </a:p>
          <a:p>
            <a:pPr lvl="1"/>
            <a:r>
              <a:rPr lang="en-US" dirty="0" smtClean="0"/>
              <a:t>No additional restrictions on application code</a:t>
            </a:r>
            <a:endParaRPr lang="en-US" dirty="0"/>
          </a:p>
        </p:txBody>
      </p:sp>
      <p:sp>
        <p:nvSpPr>
          <p:cNvPr id="4" name="Slide Number Placeholder 3"/>
          <p:cNvSpPr>
            <a:spLocks noGrp="1"/>
          </p:cNvSpPr>
          <p:nvPr>
            <p:ph type="sldNum" sz="quarter" idx="12"/>
          </p:nvPr>
        </p:nvSpPr>
        <p:spPr/>
        <p:txBody>
          <a:bodyPr/>
          <a:lstStyle/>
          <a:p>
            <a:fld id="{D4755116-B387-CD40-9D82-4279FFF17F28}" type="slidenum">
              <a:rPr lang="en-US" smtClean="0"/>
              <a:t>27</a:t>
            </a:fld>
            <a:endParaRPr lang="en-US"/>
          </a:p>
        </p:txBody>
      </p:sp>
    </p:spTree>
    <p:extLst>
      <p:ext uri="{BB962C8B-B14F-4D97-AF65-F5344CB8AC3E}">
        <p14:creationId xmlns:p14="http://schemas.microsoft.com/office/powerpoint/2010/main" val="442042417"/>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Roots</a:t>
            </a:r>
            <a:endParaRPr lang="en-US" dirty="0"/>
          </a:p>
        </p:txBody>
      </p:sp>
      <p:sp>
        <p:nvSpPr>
          <p:cNvPr id="3" name="Content Placeholder 2"/>
          <p:cNvSpPr>
            <a:spLocks noGrp="1"/>
          </p:cNvSpPr>
          <p:nvPr>
            <p:ph idx="1"/>
          </p:nvPr>
        </p:nvSpPr>
        <p:spPr/>
        <p:txBody>
          <a:bodyPr>
            <a:normAutofit/>
          </a:bodyPr>
          <a:lstStyle/>
          <a:p>
            <a:r>
              <a:rPr lang="en-US" dirty="0" smtClean="0"/>
              <a:t>An extensible framework for detecting performance SLA violations, anomalies and diagnosing potential root causes</a:t>
            </a:r>
          </a:p>
          <a:p>
            <a:r>
              <a:rPr lang="en-US" dirty="0" smtClean="0"/>
              <a:t>Support a wide range of data collection methods without instrumenting application code</a:t>
            </a:r>
          </a:p>
          <a:p>
            <a:r>
              <a:rPr lang="en-US" dirty="0" smtClean="0"/>
              <a:t>Support a number of methods to analyze the collected data in near real-time</a:t>
            </a:r>
          </a:p>
          <a:p>
            <a:endParaRPr lang="en-US" dirty="0" smtClean="0"/>
          </a:p>
        </p:txBody>
      </p:sp>
      <p:sp>
        <p:nvSpPr>
          <p:cNvPr id="4" name="Slide Number Placeholder 3"/>
          <p:cNvSpPr>
            <a:spLocks noGrp="1"/>
          </p:cNvSpPr>
          <p:nvPr>
            <p:ph type="sldNum" sz="quarter" idx="12"/>
          </p:nvPr>
        </p:nvSpPr>
        <p:spPr/>
        <p:txBody>
          <a:bodyPr/>
          <a:lstStyle/>
          <a:p>
            <a:fld id="{D4755116-B387-CD40-9D82-4279FFF17F28}" type="slidenum">
              <a:rPr lang="en-US" smtClean="0"/>
              <a:t>28</a:t>
            </a:fld>
            <a:endParaRPr lang="en-US"/>
          </a:p>
        </p:txBody>
      </p:sp>
    </p:spTree>
    <p:extLst>
      <p:ext uri="{BB962C8B-B14F-4D97-AF65-F5344CB8AC3E}">
        <p14:creationId xmlns:p14="http://schemas.microsoft.com/office/powerpoint/2010/main" val="347400144"/>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Roots Architecture</a:t>
            </a:r>
            <a:endParaRPr lang="en-US" dirty="0"/>
          </a:p>
        </p:txBody>
      </p:sp>
      <p:sp>
        <p:nvSpPr>
          <p:cNvPr id="4" name="Rectangle 3"/>
          <p:cNvSpPr/>
          <p:nvPr/>
        </p:nvSpPr>
        <p:spPr>
          <a:xfrm>
            <a:off x="3077832" y="5454025"/>
            <a:ext cx="2988337" cy="114559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t>PaaS</a:t>
            </a:r>
            <a:r>
              <a:rPr lang="en-US" dirty="0" smtClean="0"/>
              <a:t> SDK</a:t>
            </a:r>
            <a:endParaRPr lang="en-US" dirty="0"/>
          </a:p>
        </p:txBody>
      </p:sp>
      <p:sp>
        <p:nvSpPr>
          <p:cNvPr id="5" name="Rectangle 4"/>
          <p:cNvSpPr/>
          <p:nvPr/>
        </p:nvSpPr>
        <p:spPr>
          <a:xfrm>
            <a:off x="3077832" y="3550339"/>
            <a:ext cx="2988337" cy="114559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App Server</a:t>
            </a:r>
            <a:endParaRPr lang="en-US" dirty="0"/>
          </a:p>
        </p:txBody>
      </p:sp>
      <p:sp>
        <p:nvSpPr>
          <p:cNvPr id="6" name="Rectangle 5"/>
          <p:cNvSpPr/>
          <p:nvPr/>
        </p:nvSpPr>
        <p:spPr>
          <a:xfrm>
            <a:off x="3077832" y="1646654"/>
            <a:ext cx="2988337" cy="114559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t>Loadbalancer</a:t>
            </a:r>
            <a:endParaRPr lang="en-US" dirty="0"/>
          </a:p>
        </p:txBody>
      </p:sp>
      <p:cxnSp>
        <p:nvCxnSpPr>
          <p:cNvPr id="8" name="Straight Arrow Connector 7"/>
          <p:cNvCxnSpPr>
            <a:stCxn id="6" idx="2"/>
            <a:endCxn id="5" idx="0"/>
          </p:cNvCxnSpPr>
          <p:nvPr/>
        </p:nvCxnSpPr>
        <p:spPr>
          <a:xfrm>
            <a:off x="4572001" y="2792248"/>
            <a:ext cx="0" cy="75809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a:stCxn id="5" idx="2"/>
            <a:endCxn id="4" idx="0"/>
          </p:cNvCxnSpPr>
          <p:nvPr/>
        </p:nvCxnSpPr>
        <p:spPr>
          <a:xfrm>
            <a:off x="4572001" y="4695933"/>
            <a:ext cx="0" cy="75809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1" name="Rectangle 10"/>
          <p:cNvSpPr/>
          <p:nvPr/>
        </p:nvSpPr>
        <p:spPr>
          <a:xfrm>
            <a:off x="547862" y="5454025"/>
            <a:ext cx="2529970" cy="1145594"/>
          </a:xfrm>
          <a:prstGeom prst="rect">
            <a:avLst/>
          </a:prstGeom>
          <a:solidFill>
            <a:srgbClr val="61D659"/>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SDK call tracing,</a:t>
            </a:r>
          </a:p>
          <a:p>
            <a:pPr algn="ctr"/>
            <a:r>
              <a:rPr lang="en-US" sz="1600" dirty="0" smtClean="0"/>
              <a:t>SDK call time measurement</a:t>
            </a:r>
            <a:endParaRPr lang="en-US" sz="1600" dirty="0"/>
          </a:p>
        </p:txBody>
      </p:sp>
      <p:sp>
        <p:nvSpPr>
          <p:cNvPr id="12" name="Rectangle 11"/>
          <p:cNvSpPr/>
          <p:nvPr/>
        </p:nvSpPr>
        <p:spPr>
          <a:xfrm>
            <a:off x="547862" y="1646654"/>
            <a:ext cx="2529970" cy="1145594"/>
          </a:xfrm>
          <a:prstGeom prst="rect">
            <a:avLst/>
          </a:prstGeom>
          <a:solidFill>
            <a:srgbClr val="61D659"/>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Server access logging,</a:t>
            </a:r>
          </a:p>
          <a:p>
            <a:pPr algn="ctr"/>
            <a:r>
              <a:rPr lang="en-US" sz="1600" dirty="0" smtClean="0"/>
              <a:t>Request ID generation</a:t>
            </a:r>
            <a:endParaRPr lang="en-US" sz="1600" dirty="0"/>
          </a:p>
        </p:txBody>
      </p:sp>
      <p:sp>
        <p:nvSpPr>
          <p:cNvPr id="13" name="Can 12"/>
          <p:cNvSpPr/>
          <p:nvPr/>
        </p:nvSpPr>
        <p:spPr>
          <a:xfrm>
            <a:off x="1202728" y="3550339"/>
            <a:ext cx="1220238" cy="1145594"/>
          </a:xfrm>
          <a:prstGeom prst="can">
            <a:avLst/>
          </a:prstGeom>
          <a:solidFill>
            <a:srgbClr val="61D659"/>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Data Store</a:t>
            </a:r>
            <a:endParaRPr lang="en-US" sz="1600" dirty="0"/>
          </a:p>
        </p:txBody>
      </p:sp>
      <p:cxnSp>
        <p:nvCxnSpPr>
          <p:cNvPr id="15" name="Straight Arrow Connector 14"/>
          <p:cNvCxnSpPr>
            <a:stCxn id="12" idx="2"/>
            <a:endCxn id="13" idx="1"/>
          </p:cNvCxnSpPr>
          <p:nvPr/>
        </p:nvCxnSpPr>
        <p:spPr>
          <a:xfrm>
            <a:off x="1812847" y="2792248"/>
            <a:ext cx="0" cy="758091"/>
          </a:xfrm>
          <a:prstGeom prst="straightConnector1">
            <a:avLst/>
          </a:prstGeom>
          <a:ln>
            <a:solidFill>
              <a:srgbClr val="61D659"/>
            </a:solidFill>
            <a:tailEnd type="arrow"/>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a:stCxn id="11" idx="0"/>
            <a:endCxn id="13" idx="3"/>
          </p:cNvCxnSpPr>
          <p:nvPr/>
        </p:nvCxnSpPr>
        <p:spPr>
          <a:xfrm flipV="1">
            <a:off x="1812847" y="4695933"/>
            <a:ext cx="0" cy="758092"/>
          </a:xfrm>
          <a:prstGeom prst="straightConnector1">
            <a:avLst/>
          </a:prstGeom>
          <a:ln>
            <a:solidFill>
              <a:srgbClr val="61D659"/>
            </a:solidFill>
            <a:tailEnd type="arrow"/>
          </a:ln>
        </p:spPr>
        <p:style>
          <a:lnRef idx="2">
            <a:schemeClr val="accent1"/>
          </a:lnRef>
          <a:fillRef idx="0">
            <a:schemeClr val="accent1"/>
          </a:fillRef>
          <a:effectRef idx="1">
            <a:schemeClr val="accent1"/>
          </a:effectRef>
          <a:fontRef idx="minor">
            <a:schemeClr val="tx1"/>
          </a:fontRef>
        </p:style>
      </p:cxnSp>
      <p:sp>
        <p:nvSpPr>
          <p:cNvPr id="20" name="Rectangle 19"/>
          <p:cNvSpPr/>
          <p:nvPr/>
        </p:nvSpPr>
        <p:spPr>
          <a:xfrm>
            <a:off x="6066169" y="1646654"/>
            <a:ext cx="2529970" cy="1145594"/>
          </a:xfrm>
          <a:prstGeom prst="rect">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Anomaly detection,</a:t>
            </a:r>
          </a:p>
          <a:p>
            <a:pPr algn="ctr"/>
            <a:r>
              <a:rPr lang="en-US" sz="1600" dirty="0" smtClean="0"/>
              <a:t>Workload change point analysis</a:t>
            </a:r>
            <a:endParaRPr lang="en-US" sz="1600" dirty="0"/>
          </a:p>
        </p:txBody>
      </p:sp>
      <p:sp>
        <p:nvSpPr>
          <p:cNvPr id="22" name="Rectangle 21"/>
          <p:cNvSpPr/>
          <p:nvPr/>
        </p:nvSpPr>
        <p:spPr>
          <a:xfrm>
            <a:off x="6066169" y="5454025"/>
            <a:ext cx="2529970" cy="1145594"/>
          </a:xfrm>
          <a:prstGeom prst="rect">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Bottleneck identification</a:t>
            </a:r>
            <a:endParaRPr lang="en-US" sz="1600" dirty="0"/>
          </a:p>
        </p:txBody>
      </p:sp>
      <p:sp>
        <p:nvSpPr>
          <p:cNvPr id="3" name="Slide Number Placeholder 2"/>
          <p:cNvSpPr>
            <a:spLocks noGrp="1"/>
          </p:cNvSpPr>
          <p:nvPr>
            <p:ph type="sldNum" sz="quarter" idx="12"/>
          </p:nvPr>
        </p:nvSpPr>
        <p:spPr/>
        <p:txBody>
          <a:bodyPr/>
          <a:lstStyle/>
          <a:p>
            <a:fld id="{D4755116-B387-CD40-9D82-4279FFF17F28}" type="slidenum">
              <a:rPr lang="en-US" smtClean="0"/>
              <a:t>29</a:t>
            </a:fld>
            <a:endParaRPr lang="en-US"/>
          </a:p>
        </p:txBody>
      </p:sp>
    </p:spTree>
    <p:extLst>
      <p:ext uri="{BB962C8B-B14F-4D97-AF65-F5344CB8AC3E}">
        <p14:creationId xmlns:p14="http://schemas.microsoft.com/office/powerpoint/2010/main" val="327436144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linds(horizontal)">
                                      <p:cBhvr>
                                        <p:cTn id="7" dur="500"/>
                                        <p:tgtEl>
                                          <p:spTgt spid="12"/>
                                        </p:tgtEl>
                                      </p:cBhvr>
                                    </p:animEffect>
                                  </p:childTnLst>
                                </p:cTn>
                              </p:par>
                              <p:par>
                                <p:cTn id="8" presetID="3" presetClass="entr" presetSubtype="10" fill="hold"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blinds(horizontal)">
                                      <p:cBhvr>
                                        <p:cTn id="10" dur="500"/>
                                        <p:tgtEl>
                                          <p:spTgt spid="15"/>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blinds(horizontal)">
                                      <p:cBhvr>
                                        <p:cTn id="13" dur="500"/>
                                        <p:tgtEl>
                                          <p:spTgt spid="13"/>
                                        </p:tgtEl>
                                      </p:cBhvr>
                                    </p:animEffect>
                                  </p:childTnLst>
                                </p:cTn>
                              </p:par>
                              <p:par>
                                <p:cTn id="14" presetID="3" presetClass="entr" presetSubtype="10" fill="hold" nodeType="with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blinds(horizontal)">
                                      <p:cBhvr>
                                        <p:cTn id="16" dur="500"/>
                                        <p:tgtEl>
                                          <p:spTgt spid="17"/>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blinds(horizontal)">
                                      <p:cBhvr>
                                        <p:cTn id="19" dur="500"/>
                                        <p:tgtEl>
                                          <p:spTgt spid="11"/>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20"/>
                                        </p:tgtEl>
                                        <p:attrNameLst>
                                          <p:attrName>style.visibility</p:attrName>
                                        </p:attrNameLst>
                                      </p:cBhvr>
                                      <p:to>
                                        <p:strVal val="visible"/>
                                      </p:to>
                                    </p:set>
                                    <p:animEffect transition="in" filter="blinds(horizontal)">
                                      <p:cBhvr>
                                        <p:cTn id="24" dur="500"/>
                                        <p:tgtEl>
                                          <p:spTgt spid="20"/>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blinds(horizontal)">
                                      <p:cBhvr>
                                        <p:cTn id="2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20" grpId="0" animBg="1"/>
      <p:bldP spid="2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Aftermath</a:t>
            </a:r>
            <a:endParaRPr lang="en-US" dirty="0"/>
          </a:p>
        </p:txBody>
      </p:sp>
      <p:cxnSp>
        <p:nvCxnSpPr>
          <p:cNvPr id="5" name="Straight Connector 4"/>
          <p:cNvCxnSpPr/>
          <p:nvPr/>
        </p:nvCxnSpPr>
        <p:spPr>
          <a:xfrm flipH="1">
            <a:off x="3031399" y="1730843"/>
            <a:ext cx="24902" cy="5030600"/>
          </a:xfrm>
          <a:prstGeom prst="line">
            <a:avLst/>
          </a:prstGeom>
        </p:spPr>
        <p:style>
          <a:lnRef idx="2">
            <a:schemeClr val="accent1"/>
          </a:lnRef>
          <a:fillRef idx="0">
            <a:schemeClr val="accent1"/>
          </a:fillRef>
          <a:effectRef idx="1">
            <a:schemeClr val="accent1"/>
          </a:effectRef>
          <a:fontRef idx="minor">
            <a:schemeClr val="tx1"/>
          </a:fontRef>
        </p:style>
      </p:cxnSp>
      <p:pic>
        <p:nvPicPr>
          <p:cNvPr id="8" name="Picture 7" descr="aws.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412" y="1181048"/>
            <a:ext cx="1957400" cy="1957400"/>
          </a:xfrm>
          <a:prstGeom prst="rect">
            <a:avLst/>
          </a:prstGeom>
        </p:spPr>
      </p:pic>
      <p:pic>
        <p:nvPicPr>
          <p:cNvPr id="9" name="Picture 8" descr="Google-CloudPlatform_VerticalLockup.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033" y="2739465"/>
            <a:ext cx="1998701" cy="1399248"/>
          </a:xfrm>
          <a:prstGeom prst="rect">
            <a:avLst/>
          </a:prstGeom>
        </p:spPr>
      </p:pic>
      <p:pic>
        <p:nvPicPr>
          <p:cNvPr id="10" name="Picture 9" descr="salesforce.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66260" y="1938495"/>
            <a:ext cx="1108855" cy="776585"/>
          </a:xfrm>
          <a:prstGeom prst="rect">
            <a:avLst/>
          </a:prstGeom>
        </p:spPr>
      </p:pic>
      <p:pic>
        <p:nvPicPr>
          <p:cNvPr id="11" name="Picture 10" descr="Heroku.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3581" y="3885250"/>
            <a:ext cx="2233860" cy="943185"/>
          </a:xfrm>
          <a:prstGeom prst="rect">
            <a:avLst/>
          </a:prstGeom>
        </p:spPr>
      </p:pic>
      <p:pic>
        <p:nvPicPr>
          <p:cNvPr id="12" name="Picture 11" descr="azure.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4830" y="4629203"/>
            <a:ext cx="1565208" cy="1173906"/>
          </a:xfrm>
          <a:prstGeom prst="rect">
            <a:avLst/>
          </a:prstGeom>
        </p:spPr>
      </p:pic>
      <p:pic>
        <p:nvPicPr>
          <p:cNvPr id="13" name="Picture 12" descr="euca.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36108" y="5628614"/>
            <a:ext cx="2089145" cy="423702"/>
          </a:xfrm>
          <a:prstGeom prst="rect">
            <a:avLst/>
          </a:prstGeom>
        </p:spPr>
      </p:pic>
      <p:pic>
        <p:nvPicPr>
          <p:cNvPr id="14" name="Picture 13" descr="appscale.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844357" y="4636740"/>
            <a:ext cx="888654" cy="888654"/>
          </a:xfrm>
          <a:prstGeom prst="rect">
            <a:avLst/>
          </a:prstGeom>
        </p:spPr>
      </p:pic>
      <p:pic>
        <p:nvPicPr>
          <p:cNvPr id="15" name="Picture 14" descr="vmware-logo.png"/>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774338" y="2802244"/>
            <a:ext cx="1103398" cy="797665"/>
          </a:xfrm>
          <a:prstGeom prst="rect">
            <a:avLst/>
          </a:prstGeom>
        </p:spPr>
      </p:pic>
      <p:pic>
        <p:nvPicPr>
          <p:cNvPr id="16" name="Picture 15" descr="The_OpenStack_logo.svg.png"/>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47358" y="6052316"/>
            <a:ext cx="805684" cy="805684"/>
          </a:xfrm>
          <a:prstGeom prst="rect">
            <a:avLst/>
          </a:prstGeom>
        </p:spPr>
      </p:pic>
      <p:pic>
        <p:nvPicPr>
          <p:cNvPr id="17" name="Picture 16" descr="HP_Helion_cloud_icon.jpg"/>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483424" y="6163846"/>
            <a:ext cx="1041829" cy="597597"/>
          </a:xfrm>
          <a:prstGeom prst="rect">
            <a:avLst/>
          </a:prstGeom>
        </p:spPr>
      </p:pic>
      <p:cxnSp>
        <p:nvCxnSpPr>
          <p:cNvPr id="19" name="Straight Connector 18"/>
          <p:cNvCxnSpPr/>
          <p:nvPr/>
        </p:nvCxnSpPr>
        <p:spPr>
          <a:xfrm flipH="1">
            <a:off x="6087700" y="1731359"/>
            <a:ext cx="24902" cy="5030600"/>
          </a:xfrm>
          <a:prstGeom prst="line">
            <a:avLst/>
          </a:prstGeom>
        </p:spPr>
        <p:style>
          <a:lnRef idx="2">
            <a:schemeClr val="accent1"/>
          </a:lnRef>
          <a:fillRef idx="0">
            <a:schemeClr val="accent1"/>
          </a:fillRef>
          <a:effectRef idx="1">
            <a:schemeClr val="accent1"/>
          </a:effectRef>
          <a:fontRef idx="minor">
            <a:schemeClr val="tx1"/>
          </a:fontRef>
        </p:style>
      </p:cxnSp>
      <p:pic>
        <p:nvPicPr>
          <p:cNvPr id="20" name="Picture 19" descr="airbnb.png"/>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162658" y="1993079"/>
            <a:ext cx="1780550" cy="556422"/>
          </a:xfrm>
          <a:prstGeom prst="rect">
            <a:avLst/>
          </a:prstGeom>
        </p:spPr>
      </p:pic>
      <p:pic>
        <p:nvPicPr>
          <p:cNvPr id="22" name="Picture 21" descr="bmw-logo.jp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5092519" y="1803115"/>
            <a:ext cx="995181" cy="746386"/>
          </a:xfrm>
          <a:prstGeom prst="rect">
            <a:avLst/>
          </a:prstGeom>
        </p:spPr>
      </p:pic>
      <p:pic>
        <p:nvPicPr>
          <p:cNvPr id="23" name="Picture 22" descr="citrix-logo-black.jpg"/>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4407797" y="4073805"/>
            <a:ext cx="1613096" cy="608137"/>
          </a:xfrm>
          <a:prstGeom prst="rect">
            <a:avLst/>
          </a:prstGeom>
        </p:spPr>
      </p:pic>
      <p:pic>
        <p:nvPicPr>
          <p:cNvPr id="24" name="Picture 23" descr="cocacola.jpg"/>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3162658" y="3285172"/>
            <a:ext cx="1553464" cy="870565"/>
          </a:xfrm>
          <a:prstGeom prst="rect">
            <a:avLst/>
          </a:prstGeom>
        </p:spPr>
      </p:pic>
      <p:pic>
        <p:nvPicPr>
          <p:cNvPr id="21" name="Picture 20" descr="best_buy.png"/>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4594568" y="2794257"/>
            <a:ext cx="1344752" cy="926198"/>
          </a:xfrm>
          <a:prstGeom prst="rect">
            <a:avLst/>
          </a:prstGeom>
        </p:spPr>
      </p:pic>
      <p:pic>
        <p:nvPicPr>
          <p:cNvPr id="25" name="Picture 24" descr="coursera.png"/>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4884323" y="4675068"/>
            <a:ext cx="1054997" cy="1054997"/>
          </a:xfrm>
          <a:prstGeom prst="rect">
            <a:avLst/>
          </a:prstGeom>
        </p:spPr>
      </p:pic>
      <p:pic>
        <p:nvPicPr>
          <p:cNvPr id="26" name="Picture 25" descr="Netflix_Web_Logo.png"/>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3162658" y="5072450"/>
            <a:ext cx="1567414" cy="726888"/>
          </a:xfrm>
          <a:prstGeom prst="rect">
            <a:avLst/>
          </a:prstGeom>
        </p:spPr>
      </p:pic>
      <p:pic>
        <p:nvPicPr>
          <p:cNvPr id="27" name="Picture 26" descr="Snapcha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3162658" y="5910166"/>
            <a:ext cx="1626434" cy="832188"/>
          </a:xfrm>
          <a:prstGeom prst="rect">
            <a:avLst/>
          </a:prstGeom>
        </p:spPr>
      </p:pic>
      <p:pic>
        <p:nvPicPr>
          <p:cNvPr id="28" name="Picture 27" descr="Rovio_logo.svg.png"/>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5092519" y="5803109"/>
            <a:ext cx="571301" cy="900525"/>
          </a:xfrm>
          <a:prstGeom prst="rect">
            <a:avLst/>
          </a:prstGeom>
        </p:spPr>
      </p:pic>
      <p:pic>
        <p:nvPicPr>
          <p:cNvPr id="29" name="Picture 28" descr="Lamborghini_Logo.svg.png"/>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3516971" y="2690176"/>
            <a:ext cx="679153" cy="776175"/>
          </a:xfrm>
          <a:prstGeom prst="rect">
            <a:avLst/>
          </a:prstGeom>
        </p:spPr>
      </p:pic>
      <p:pic>
        <p:nvPicPr>
          <p:cNvPr id="30" name="Picture 29" descr="khan-logo-vertical-transparent.png"/>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3441700" y="4065531"/>
            <a:ext cx="654812" cy="919681"/>
          </a:xfrm>
          <a:prstGeom prst="rect">
            <a:avLst/>
          </a:prstGeom>
        </p:spPr>
      </p:pic>
      <p:pic>
        <p:nvPicPr>
          <p:cNvPr id="31" name="Picture 30" descr="socc.png"/>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6315283" y="1590460"/>
            <a:ext cx="2684122" cy="805237"/>
          </a:xfrm>
          <a:prstGeom prst="rect">
            <a:avLst/>
          </a:prstGeom>
        </p:spPr>
      </p:pic>
      <p:sp>
        <p:nvSpPr>
          <p:cNvPr id="32" name="TextBox 31"/>
          <p:cNvSpPr txBox="1"/>
          <p:nvPr/>
        </p:nvSpPr>
        <p:spPr>
          <a:xfrm>
            <a:off x="6474729" y="2690176"/>
            <a:ext cx="1270043" cy="369332"/>
          </a:xfrm>
          <a:prstGeom prst="rect">
            <a:avLst/>
          </a:prstGeom>
          <a:noFill/>
        </p:spPr>
        <p:txBody>
          <a:bodyPr wrap="square" rtlCol="0">
            <a:spAutoFit/>
          </a:bodyPr>
          <a:lstStyle/>
          <a:p>
            <a:r>
              <a:rPr lang="en-US" b="1" dirty="0" err="1" smtClean="0"/>
              <a:t>CloudCom</a:t>
            </a:r>
            <a:endParaRPr lang="en-US" b="1" dirty="0"/>
          </a:p>
        </p:txBody>
      </p:sp>
      <p:sp>
        <p:nvSpPr>
          <p:cNvPr id="34" name="TextBox 33"/>
          <p:cNvSpPr txBox="1"/>
          <p:nvPr/>
        </p:nvSpPr>
        <p:spPr>
          <a:xfrm>
            <a:off x="7491464" y="3339190"/>
            <a:ext cx="1270043" cy="369332"/>
          </a:xfrm>
          <a:prstGeom prst="rect">
            <a:avLst/>
          </a:prstGeom>
          <a:noFill/>
        </p:spPr>
        <p:txBody>
          <a:bodyPr wrap="square" rtlCol="0">
            <a:spAutoFit/>
          </a:bodyPr>
          <a:lstStyle/>
          <a:p>
            <a:r>
              <a:rPr lang="en-US" b="1" dirty="0" err="1" smtClean="0"/>
              <a:t>HotCloud</a:t>
            </a:r>
            <a:endParaRPr lang="en-US" b="1" dirty="0"/>
          </a:p>
        </p:txBody>
      </p:sp>
      <p:sp>
        <p:nvSpPr>
          <p:cNvPr id="35" name="TextBox 34"/>
          <p:cNvSpPr txBox="1"/>
          <p:nvPr/>
        </p:nvSpPr>
        <p:spPr>
          <a:xfrm>
            <a:off x="6657778" y="3880865"/>
            <a:ext cx="769568" cy="369332"/>
          </a:xfrm>
          <a:prstGeom prst="rect">
            <a:avLst/>
          </a:prstGeom>
          <a:noFill/>
        </p:spPr>
        <p:txBody>
          <a:bodyPr wrap="square" rtlCol="0">
            <a:spAutoFit/>
          </a:bodyPr>
          <a:lstStyle/>
          <a:p>
            <a:r>
              <a:rPr lang="en-US" b="1" dirty="0" smtClean="0"/>
              <a:t>IC2E</a:t>
            </a:r>
            <a:endParaRPr lang="en-US" b="1" dirty="0"/>
          </a:p>
        </p:txBody>
      </p:sp>
      <p:pic>
        <p:nvPicPr>
          <p:cNvPr id="36" name="Picture 35" descr="ieeecloud.png"/>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7672881" y="3880865"/>
            <a:ext cx="1326524" cy="1326524"/>
          </a:xfrm>
          <a:prstGeom prst="rect">
            <a:avLst/>
          </a:prstGeom>
        </p:spPr>
      </p:pic>
      <p:sp>
        <p:nvSpPr>
          <p:cNvPr id="37" name="TextBox 36"/>
          <p:cNvSpPr txBox="1"/>
          <p:nvPr/>
        </p:nvSpPr>
        <p:spPr>
          <a:xfrm>
            <a:off x="7729362" y="5340728"/>
            <a:ext cx="1270043" cy="369332"/>
          </a:xfrm>
          <a:prstGeom prst="rect">
            <a:avLst/>
          </a:prstGeom>
          <a:noFill/>
        </p:spPr>
        <p:txBody>
          <a:bodyPr wrap="square" rtlCol="0">
            <a:spAutoFit/>
          </a:bodyPr>
          <a:lstStyle/>
          <a:p>
            <a:r>
              <a:rPr lang="en-US" b="1" dirty="0" smtClean="0"/>
              <a:t>CCGRID</a:t>
            </a:r>
            <a:endParaRPr lang="en-US" b="1" dirty="0"/>
          </a:p>
        </p:txBody>
      </p:sp>
      <p:sp>
        <p:nvSpPr>
          <p:cNvPr id="38" name="TextBox 37"/>
          <p:cNvSpPr txBox="1"/>
          <p:nvPr/>
        </p:nvSpPr>
        <p:spPr>
          <a:xfrm>
            <a:off x="6221421" y="4497276"/>
            <a:ext cx="1451460" cy="369332"/>
          </a:xfrm>
          <a:prstGeom prst="rect">
            <a:avLst/>
          </a:prstGeom>
          <a:noFill/>
        </p:spPr>
        <p:txBody>
          <a:bodyPr wrap="square" rtlCol="0">
            <a:spAutoFit/>
          </a:bodyPr>
          <a:lstStyle/>
          <a:p>
            <a:r>
              <a:rPr lang="en-US" b="1" dirty="0" err="1" smtClean="0"/>
              <a:t>MobileCloud</a:t>
            </a:r>
            <a:endParaRPr lang="en-US" b="1" dirty="0"/>
          </a:p>
        </p:txBody>
      </p:sp>
      <p:sp>
        <p:nvSpPr>
          <p:cNvPr id="39" name="TextBox 38"/>
          <p:cNvSpPr txBox="1"/>
          <p:nvPr/>
        </p:nvSpPr>
        <p:spPr>
          <a:xfrm>
            <a:off x="6315283" y="3306834"/>
            <a:ext cx="794469" cy="369332"/>
          </a:xfrm>
          <a:prstGeom prst="rect">
            <a:avLst/>
          </a:prstGeom>
          <a:noFill/>
        </p:spPr>
        <p:txBody>
          <a:bodyPr wrap="square" rtlCol="0">
            <a:spAutoFit/>
          </a:bodyPr>
          <a:lstStyle/>
          <a:p>
            <a:r>
              <a:rPr lang="en-US" b="1" dirty="0" smtClean="0"/>
              <a:t>SSC</a:t>
            </a:r>
            <a:endParaRPr lang="en-US" b="1" dirty="0"/>
          </a:p>
        </p:txBody>
      </p:sp>
      <p:sp>
        <p:nvSpPr>
          <p:cNvPr id="40" name="TextBox 39"/>
          <p:cNvSpPr txBox="1"/>
          <p:nvPr/>
        </p:nvSpPr>
        <p:spPr>
          <a:xfrm>
            <a:off x="7610227" y="5820545"/>
            <a:ext cx="1270043" cy="369332"/>
          </a:xfrm>
          <a:prstGeom prst="rect">
            <a:avLst/>
          </a:prstGeom>
          <a:noFill/>
        </p:spPr>
        <p:txBody>
          <a:bodyPr wrap="square" rtlCol="0">
            <a:spAutoFit/>
          </a:bodyPr>
          <a:lstStyle/>
          <a:p>
            <a:r>
              <a:rPr lang="en-US" b="1" dirty="0" err="1" smtClean="0"/>
              <a:t>FiCloud</a:t>
            </a:r>
            <a:endParaRPr lang="en-US" b="1" dirty="0"/>
          </a:p>
        </p:txBody>
      </p:sp>
      <p:sp>
        <p:nvSpPr>
          <p:cNvPr id="41" name="TextBox 40"/>
          <p:cNvSpPr txBox="1"/>
          <p:nvPr/>
        </p:nvSpPr>
        <p:spPr>
          <a:xfrm>
            <a:off x="7866351" y="2435689"/>
            <a:ext cx="1013919" cy="369332"/>
          </a:xfrm>
          <a:prstGeom prst="rect">
            <a:avLst/>
          </a:prstGeom>
          <a:noFill/>
        </p:spPr>
        <p:txBody>
          <a:bodyPr wrap="square" rtlCol="0">
            <a:spAutoFit/>
          </a:bodyPr>
          <a:lstStyle/>
          <a:p>
            <a:r>
              <a:rPr lang="en-US" b="1" dirty="0" smtClean="0"/>
              <a:t>ISBCC</a:t>
            </a:r>
            <a:endParaRPr lang="en-US" b="1" dirty="0"/>
          </a:p>
        </p:txBody>
      </p:sp>
      <p:sp>
        <p:nvSpPr>
          <p:cNvPr id="42" name="TextBox 41"/>
          <p:cNvSpPr txBox="1"/>
          <p:nvPr/>
        </p:nvSpPr>
        <p:spPr>
          <a:xfrm>
            <a:off x="6230912" y="5156062"/>
            <a:ext cx="1270043" cy="369332"/>
          </a:xfrm>
          <a:prstGeom prst="rect">
            <a:avLst/>
          </a:prstGeom>
          <a:noFill/>
        </p:spPr>
        <p:txBody>
          <a:bodyPr wrap="square" rtlCol="0">
            <a:spAutoFit/>
          </a:bodyPr>
          <a:lstStyle/>
          <a:p>
            <a:r>
              <a:rPr lang="en-US" b="1" dirty="0" smtClean="0"/>
              <a:t>SC2</a:t>
            </a:r>
            <a:endParaRPr lang="en-US" b="1" dirty="0"/>
          </a:p>
        </p:txBody>
      </p:sp>
      <p:sp>
        <p:nvSpPr>
          <p:cNvPr id="43" name="TextBox 42"/>
          <p:cNvSpPr txBox="1"/>
          <p:nvPr/>
        </p:nvSpPr>
        <p:spPr>
          <a:xfrm>
            <a:off x="6871314" y="5187959"/>
            <a:ext cx="689108" cy="369332"/>
          </a:xfrm>
          <a:prstGeom prst="rect">
            <a:avLst/>
          </a:prstGeom>
          <a:noFill/>
        </p:spPr>
        <p:txBody>
          <a:bodyPr wrap="square" rtlCol="0">
            <a:spAutoFit/>
          </a:bodyPr>
          <a:lstStyle/>
          <a:p>
            <a:r>
              <a:rPr lang="en-US" b="1" dirty="0" smtClean="0"/>
              <a:t>UCC</a:t>
            </a:r>
            <a:endParaRPr lang="en-US" b="1" dirty="0"/>
          </a:p>
        </p:txBody>
      </p:sp>
      <p:sp>
        <p:nvSpPr>
          <p:cNvPr id="44" name="TextBox 43"/>
          <p:cNvSpPr txBox="1"/>
          <p:nvPr/>
        </p:nvSpPr>
        <p:spPr>
          <a:xfrm>
            <a:off x="6627129" y="6312893"/>
            <a:ext cx="1270043" cy="369332"/>
          </a:xfrm>
          <a:prstGeom prst="rect">
            <a:avLst/>
          </a:prstGeom>
          <a:noFill/>
        </p:spPr>
        <p:txBody>
          <a:bodyPr wrap="square" rtlCol="0">
            <a:spAutoFit/>
          </a:bodyPr>
          <a:lstStyle/>
          <a:p>
            <a:r>
              <a:rPr lang="en-US" b="1" dirty="0" smtClean="0"/>
              <a:t>HPDC</a:t>
            </a:r>
            <a:endParaRPr lang="en-US" b="1" dirty="0"/>
          </a:p>
        </p:txBody>
      </p:sp>
      <p:sp>
        <p:nvSpPr>
          <p:cNvPr id="45" name="TextBox 44"/>
          <p:cNvSpPr txBox="1"/>
          <p:nvPr/>
        </p:nvSpPr>
        <p:spPr>
          <a:xfrm>
            <a:off x="7747588" y="2953782"/>
            <a:ext cx="1270043" cy="369332"/>
          </a:xfrm>
          <a:prstGeom prst="rect">
            <a:avLst/>
          </a:prstGeom>
          <a:noFill/>
        </p:spPr>
        <p:txBody>
          <a:bodyPr wrap="square" rtlCol="0">
            <a:spAutoFit/>
          </a:bodyPr>
          <a:lstStyle/>
          <a:p>
            <a:r>
              <a:rPr lang="en-US" b="1" dirty="0" smtClean="0"/>
              <a:t>IJCCSA</a:t>
            </a:r>
            <a:endParaRPr lang="en-US" b="1" dirty="0"/>
          </a:p>
        </p:txBody>
      </p:sp>
      <p:sp>
        <p:nvSpPr>
          <p:cNvPr id="46" name="TextBox 45"/>
          <p:cNvSpPr txBox="1"/>
          <p:nvPr/>
        </p:nvSpPr>
        <p:spPr>
          <a:xfrm>
            <a:off x="7610227" y="6328840"/>
            <a:ext cx="1270043" cy="369332"/>
          </a:xfrm>
          <a:prstGeom prst="rect">
            <a:avLst/>
          </a:prstGeom>
          <a:noFill/>
        </p:spPr>
        <p:txBody>
          <a:bodyPr wrap="square" rtlCol="0">
            <a:spAutoFit/>
          </a:bodyPr>
          <a:lstStyle/>
          <a:p>
            <a:r>
              <a:rPr lang="en-US" b="1" dirty="0" err="1" smtClean="0"/>
              <a:t>CSCloud</a:t>
            </a:r>
            <a:endParaRPr lang="en-US" b="1" dirty="0"/>
          </a:p>
        </p:txBody>
      </p:sp>
      <p:sp>
        <p:nvSpPr>
          <p:cNvPr id="47" name="TextBox 46"/>
          <p:cNvSpPr txBox="1"/>
          <p:nvPr/>
        </p:nvSpPr>
        <p:spPr>
          <a:xfrm>
            <a:off x="6221421" y="5725478"/>
            <a:ext cx="1270043" cy="369332"/>
          </a:xfrm>
          <a:prstGeom prst="rect">
            <a:avLst/>
          </a:prstGeom>
          <a:noFill/>
        </p:spPr>
        <p:txBody>
          <a:bodyPr wrap="square" rtlCol="0">
            <a:spAutoFit/>
          </a:bodyPr>
          <a:lstStyle/>
          <a:p>
            <a:r>
              <a:rPr lang="en-US" b="1" dirty="0" err="1" smtClean="0"/>
              <a:t>SOSeMC</a:t>
            </a:r>
            <a:endParaRPr lang="en-US" b="1" dirty="0"/>
          </a:p>
        </p:txBody>
      </p:sp>
      <p:sp>
        <p:nvSpPr>
          <p:cNvPr id="3" name="Slide Number Placeholder 2"/>
          <p:cNvSpPr>
            <a:spLocks noGrp="1"/>
          </p:cNvSpPr>
          <p:nvPr>
            <p:ph type="sldNum" sz="quarter" idx="12"/>
          </p:nvPr>
        </p:nvSpPr>
        <p:spPr/>
        <p:txBody>
          <a:bodyPr/>
          <a:lstStyle/>
          <a:p>
            <a:fld id="{D4755116-B387-CD40-9D82-4279FFF17F28}" type="slidenum">
              <a:rPr lang="en-US" smtClean="0"/>
              <a:t>3</a:t>
            </a:fld>
            <a:endParaRPr lang="en-US"/>
          </a:p>
        </p:txBody>
      </p:sp>
    </p:spTree>
    <p:extLst>
      <p:ext uri="{BB962C8B-B14F-4D97-AF65-F5344CB8AC3E}">
        <p14:creationId xmlns:p14="http://schemas.microsoft.com/office/powerpoint/2010/main" val="2321943894"/>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Anomaly Detection</a:t>
            </a:r>
            <a:endParaRPr lang="en-US" dirty="0"/>
          </a:p>
        </p:txBody>
      </p:sp>
      <p:sp>
        <p:nvSpPr>
          <p:cNvPr id="3" name="Content Placeholder 2"/>
          <p:cNvSpPr>
            <a:spLocks noGrp="1"/>
          </p:cNvSpPr>
          <p:nvPr>
            <p:ph idx="1"/>
          </p:nvPr>
        </p:nvSpPr>
        <p:spPr/>
        <p:txBody>
          <a:bodyPr/>
          <a:lstStyle/>
          <a:p>
            <a:r>
              <a:rPr lang="en-US" dirty="0" smtClean="0"/>
              <a:t>SLO-based detection</a:t>
            </a:r>
          </a:p>
          <a:p>
            <a:pPr lvl="1"/>
            <a:r>
              <a:rPr lang="en-US" dirty="0" smtClean="0"/>
              <a:t>Probe the application periodically and record SLO</a:t>
            </a:r>
          </a:p>
          <a:p>
            <a:pPr lvl="1"/>
            <a:r>
              <a:rPr lang="en-US" dirty="0" smtClean="0"/>
              <a:t>Periodically compute the observed SLA satisfaction level</a:t>
            </a:r>
          </a:p>
          <a:p>
            <a:r>
              <a:rPr lang="en-US" dirty="0" smtClean="0"/>
              <a:t>Correlation-based detection [MS10]</a:t>
            </a:r>
          </a:p>
          <a:p>
            <a:pPr lvl="1"/>
            <a:r>
              <a:rPr lang="en-US" dirty="0" smtClean="0"/>
              <a:t>Statistically detect increases in response time that are not correlated with increases in workload</a:t>
            </a:r>
          </a:p>
          <a:p>
            <a:pPr lvl="1"/>
            <a:r>
              <a:rPr lang="en-US" dirty="0" smtClean="0"/>
              <a:t>Pearson’s R and dynamic time warping</a:t>
            </a:r>
            <a:endParaRPr lang="en-US" dirty="0"/>
          </a:p>
        </p:txBody>
      </p:sp>
      <p:sp>
        <p:nvSpPr>
          <p:cNvPr id="5" name="Slide Number Placeholder 4"/>
          <p:cNvSpPr>
            <a:spLocks noGrp="1"/>
          </p:cNvSpPr>
          <p:nvPr>
            <p:ph type="sldNum" sz="quarter" idx="12"/>
          </p:nvPr>
        </p:nvSpPr>
        <p:spPr/>
        <p:txBody>
          <a:bodyPr/>
          <a:lstStyle/>
          <a:p>
            <a:fld id="{D4755116-B387-CD40-9D82-4279FFF17F28}" type="slidenum">
              <a:rPr lang="en-US" smtClean="0"/>
              <a:t>30</a:t>
            </a:fld>
            <a:endParaRPr lang="en-US"/>
          </a:p>
        </p:txBody>
      </p:sp>
    </p:spTree>
    <p:extLst>
      <p:ext uri="{BB962C8B-B14F-4D97-AF65-F5344CB8AC3E}">
        <p14:creationId xmlns:p14="http://schemas.microsoft.com/office/powerpoint/2010/main" val="1864197141"/>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Workload Analysis</a:t>
            </a:r>
            <a:endParaRPr lang="en-US" dirty="0"/>
          </a:p>
        </p:txBody>
      </p:sp>
      <p:sp>
        <p:nvSpPr>
          <p:cNvPr id="3" name="Content Placeholder 2"/>
          <p:cNvSpPr>
            <a:spLocks noGrp="1"/>
          </p:cNvSpPr>
          <p:nvPr>
            <p:ph idx="1"/>
          </p:nvPr>
        </p:nvSpPr>
        <p:spPr/>
        <p:txBody>
          <a:bodyPr/>
          <a:lstStyle/>
          <a:p>
            <a:r>
              <a:rPr lang="en-US" dirty="0" smtClean="0"/>
              <a:t>Detect change points (level shifts) in workload traces</a:t>
            </a:r>
          </a:p>
          <a:p>
            <a:pPr lvl="1"/>
            <a:r>
              <a:rPr lang="en-US" dirty="0" smtClean="0"/>
              <a:t>Especially the sudden increases in workload that precede a detected performance anomaly</a:t>
            </a:r>
          </a:p>
          <a:p>
            <a:r>
              <a:rPr lang="en-US" dirty="0" smtClean="0"/>
              <a:t>Binary segmentation</a:t>
            </a:r>
          </a:p>
          <a:p>
            <a:r>
              <a:rPr lang="en-US" dirty="0" smtClean="0"/>
              <a:t>Pruned Exact Linear Time (PELT) [KFE12]</a:t>
            </a:r>
          </a:p>
          <a:p>
            <a:r>
              <a:rPr lang="en-US" dirty="0" smtClean="0"/>
              <a:t>Chen &amp; Liu method [CL93]</a:t>
            </a:r>
            <a:endParaRPr lang="en-US" dirty="0"/>
          </a:p>
        </p:txBody>
      </p:sp>
      <p:sp>
        <p:nvSpPr>
          <p:cNvPr id="4" name="Slide Number Placeholder 3"/>
          <p:cNvSpPr>
            <a:spLocks noGrp="1"/>
          </p:cNvSpPr>
          <p:nvPr>
            <p:ph type="sldNum" sz="quarter" idx="12"/>
          </p:nvPr>
        </p:nvSpPr>
        <p:spPr/>
        <p:txBody>
          <a:bodyPr/>
          <a:lstStyle/>
          <a:p>
            <a:fld id="{D4755116-B387-CD40-9D82-4279FFF17F28}" type="slidenum">
              <a:rPr lang="en-US" smtClean="0"/>
              <a:t>31</a:t>
            </a:fld>
            <a:endParaRPr lang="en-US"/>
          </a:p>
        </p:txBody>
      </p:sp>
    </p:spTree>
    <p:extLst>
      <p:ext uri="{BB962C8B-B14F-4D97-AF65-F5344CB8AC3E}">
        <p14:creationId xmlns:p14="http://schemas.microsoft.com/office/powerpoint/2010/main" val="3695137885"/>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Analyzing SDK Call Sequences</a:t>
            </a:r>
            <a:endParaRPr lang="en-US" dirty="0"/>
          </a:p>
        </p:txBody>
      </p:sp>
      <p:sp>
        <p:nvSpPr>
          <p:cNvPr id="3" name="Content Placeholder 2"/>
          <p:cNvSpPr>
            <a:spLocks noGrp="1"/>
          </p:cNvSpPr>
          <p:nvPr>
            <p:ph idx="1"/>
          </p:nvPr>
        </p:nvSpPr>
        <p:spPr/>
        <p:txBody>
          <a:bodyPr/>
          <a:lstStyle/>
          <a:p>
            <a:r>
              <a:rPr lang="en-US" dirty="0" smtClean="0"/>
              <a:t>Identify sequences of SDK calls invoked by application</a:t>
            </a:r>
          </a:p>
          <a:p>
            <a:pPr lvl="1"/>
            <a:r>
              <a:rPr lang="en-US" dirty="0" smtClean="0"/>
              <a:t>Path identification</a:t>
            </a:r>
          </a:p>
          <a:p>
            <a:r>
              <a:rPr lang="en-US" dirty="0" smtClean="0"/>
              <a:t>Path distribution analysis</a:t>
            </a:r>
          </a:p>
          <a:p>
            <a:pPr lvl="1"/>
            <a:r>
              <a:rPr lang="en-US" dirty="0" smtClean="0"/>
              <a:t>Hot path identification</a:t>
            </a:r>
          </a:p>
          <a:p>
            <a:pPr lvl="1"/>
            <a:r>
              <a:rPr lang="en-US" dirty="0" smtClean="0"/>
              <a:t>Identifying workload changes</a:t>
            </a:r>
            <a:endParaRPr lang="en-US" dirty="0"/>
          </a:p>
        </p:txBody>
      </p:sp>
      <p:sp>
        <p:nvSpPr>
          <p:cNvPr id="4" name="Slide Number Placeholder 3"/>
          <p:cNvSpPr>
            <a:spLocks noGrp="1"/>
          </p:cNvSpPr>
          <p:nvPr>
            <p:ph type="sldNum" sz="quarter" idx="12"/>
          </p:nvPr>
        </p:nvSpPr>
        <p:spPr/>
        <p:txBody>
          <a:bodyPr/>
          <a:lstStyle/>
          <a:p>
            <a:fld id="{D4755116-B387-CD40-9D82-4279FFF17F28}" type="slidenum">
              <a:rPr lang="en-US" smtClean="0"/>
              <a:t>32</a:t>
            </a:fld>
            <a:endParaRPr lang="en-US"/>
          </a:p>
        </p:txBody>
      </p:sp>
    </p:spTree>
    <p:extLst>
      <p:ext uri="{BB962C8B-B14F-4D97-AF65-F5344CB8AC3E}">
        <p14:creationId xmlns:p14="http://schemas.microsoft.com/office/powerpoint/2010/main" val="1919900667"/>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Bottleneck Identification</a:t>
            </a:r>
            <a:endParaRPr lang="en-US" dirty="0"/>
          </a:p>
        </p:txBody>
      </p:sp>
      <p:sp>
        <p:nvSpPr>
          <p:cNvPr id="3" name="Content Placeholder 2"/>
          <p:cNvSpPr>
            <a:spLocks noGrp="1"/>
          </p:cNvSpPr>
          <p:nvPr>
            <p:ph idx="1"/>
          </p:nvPr>
        </p:nvSpPr>
        <p:spPr/>
        <p:txBody>
          <a:bodyPr/>
          <a:lstStyle/>
          <a:p>
            <a:r>
              <a:rPr lang="en-US" dirty="0" smtClean="0"/>
              <a:t>Suppose an application makes 3 SDK calls for each HTTP request.</a:t>
            </a:r>
          </a:p>
          <a:p>
            <a:pPr marL="0" indent="0">
              <a:buNone/>
            </a:pPr>
            <a:endParaRPr lang="en-US" dirty="0"/>
          </a:p>
          <a:p>
            <a:endParaRPr lang="en-US" dirty="0" smtClean="0"/>
          </a:p>
          <a:p>
            <a:r>
              <a:rPr lang="en-US" dirty="0" smtClean="0"/>
              <a:t>Linear regression model: Total = A + B + C</a:t>
            </a:r>
          </a:p>
          <a:p>
            <a:r>
              <a:rPr lang="en-US" dirty="0" smtClean="0"/>
              <a:t>Relative importance metric indicates the portion of variance in “Total” explained by each independent variable [G06]</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63786051"/>
              </p:ext>
            </p:extLst>
          </p:nvPr>
        </p:nvGraphicFramePr>
        <p:xfrm>
          <a:off x="1524000" y="2679567"/>
          <a:ext cx="6096000" cy="1112520"/>
        </p:xfrm>
        <a:graphic>
          <a:graphicData uri="http://schemas.openxmlformats.org/drawingml/2006/table">
            <a:tbl>
              <a:tblPr firstRow="1" bandRow="1">
                <a:tableStyleId>{5C22544A-7EE6-4342-B048-85BDC9FD1C3A}</a:tableStyleId>
              </a:tblPr>
              <a:tblGrid>
                <a:gridCol w="1524000"/>
                <a:gridCol w="1524000"/>
                <a:gridCol w="1524000"/>
                <a:gridCol w="1524000"/>
              </a:tblGrid>
              <a:tr h="370840">
                <a:tc>
                  <a:txBody>
                    <a:bodyPr/>
                    <a:lstStyle/>
                    <a:p>
                      <a:pPr algn="ctr"/>
                      <a:r>
                        <a:rPr lang="en-US" dirty="0" smtClean="0"/>
                        <a:t>A</a:t>
                      </a:r>
                      <a:endParaRPr lang="en-US" dirty="0"/>
                    </a:p>
                  </a:txBody>
                  <a:tcPr/>
                </a:tc>
                <a:tc>
                  <a:txBody>
                    <a:bodyPr/>
                    <a:lstStyle/>
                    <a:p>
                      <a:pPr algn="ctr"/>
                      <a:r>
                        <a:rPr lang="en-US" dirty="0" smtClean="0"/>
                        <a:t>B</a:t>
                      </a:r>
                      <a:endParaRPr lang="en-US" dirty="0"/>
                    </a:p>
                  </a:txBody>
                  <a:tcPr/>
                </a:tc>
                <a:tc>
                  <a:txBody>
                    <a:bodyPr/>
                    <a:lstStyle/>
                    <a:p>
                      <a:pPr algn="ctr"/>
                      <a:r>
                        <a:rPr lang="en-US" dirty="0" smtClean="0"/>
                        <a:t>C</a:t>
                      </a:r>
                      <a:endParaRPr lang="en-US" dirty="0"/>
                    </a:p>
                  </a:txBody>
                  <a:tcPr/>
                </a:tc>
                <a:tc>
                  <a:txBody>
                    <a:bodyPr/>
                    <a:lstStyle/>
                    <a:p>
                      <a:pPr algn="ctr"/>
                      <a:r>
                        <a:rPr lang="en-US" dirty="0" smtClean="0"/>
                        <a:t>Total</a:t>
                      </a:r>
                      <a:endParaRPr lang="en-US" dirty="0"/>
                    </a:p>
                  </a:txBody>
                  <a:tcPr/>
                </a:tc>
              </a:tr>
              <a:tr h="370840">
                <a:tc>
                  <a:txBody>
                    <a:bodyPr/>
                    <a:lstStyle/>
                    <a:p>
                      <a:pPr algn="ctr"/>
                      <a:r>
                        <a:rPr lang="en-US" dirty="0" smtClean="0"/>
                        <a:t>10</a:t>
                      </a:r>
                      <a:endParaRPr lang="en-US" dirty="0"/>
                    </a:p>
                  </a:txBody>
                  <a:tcPr/>
                </a:tc>
                <a:tc>
                  <a:txBody>
                    <a:bodyPr/>
                    <a:lstStyle/>
                    <a:p>
                      <a:pPr algn="ctr"/>
                      <a:r>
                        <a:rPr lang="en-US" dirty="0" smtClean="0"/>
                        <a:t>18</a:t>
                      </a:r>
                      <a:endParaRPr lang="en-US" dirty="0"/>
                    </a:p>
                  </a:txBody>
                  <a:tcPr/>
                </a:tc>
                <a:tc>
                  <a:txBody>
                    <a:bodyPr/>
                    <a:lstStyle/>
                    <a:p>
                      <a:pPr algn="ctr"/>
                      <a:r>
                        <a:rPr lang="en-US" dirty="0" smtClean="0"/>
                        <a:t>12</a:t>
                      </a:r>
                      <a:endParaRPr lang="en-US" dirty="0"/>
                    </a:p>
                  </a:txBody>
                  <a:tcPr/>
                </a:tc>
                <a:tc>
                  <a:txBody>
                    <a:bodyPr/>
                    <a:lstStyle/>
                    <a:p>
                      <a:pPr algn="ctr"/>
                      <a:r>
                        <a:rPr lang="en-US" dirty="0" smtClean="0"/>
                        <a:t>44</a:t>
                      </a:r>
                      <a:endParaRPr lang="en-US" dirty="0"/>
                    </a:p>
                  </a:txBody>
                  <a:tcPr/>
                </a:tc>
              </a:tr>
              <a:tr h="370840">
                <a:tc>
                  <a:txBody>
                    <a:bodyPr/>
                    <a:lstStyle/>
                    <a:p>
                      <a:pPr algn="ctr"/>
                      <a:r>
                        <a:rPr lang="en-US" dirty="0" smtClean="0"/>
                        <a:t>9</a:t>
                      </a:r>
                      <a:endParaRPr lang="en-US" dirty="0"/>
                    </a:p>
                  </a:txBody>
                  <a:tcPr/>
                </a:tc>
                <a:tc>
                  <a:txBody>
                    <a:bodyPr/>
                    <a:lstStyle/>
                    <a:p>
                      <a:pPr algn="ctr"/>
                      <a:r>
                        <a:rPr lang="en-US" dirty="0" smtClean="0"/>
                        <a:t>20</a:t>
                      </a:r>
                      <a:endParaRPr lang="en-US" dirty="0"/>
                    </a:p>
                  </a:txBody>
                  <a:tcPr/>
                </a:tc>
                <a:tc>
                  <a:txBody>
                    <a:bodyPr/>
                    <a:lstStyle/>
                    <a:p>
                      <a:pPr algn="ctr"/>
                      <a:r>
                        <a:rPr lang="en-US" dirty="0" smtClean="0"/>
                        <a:t>11</a:t>
                      </a:r>
                      <a:endParaRPr lang="en-US" dirty="0"/>
                    </a:p>
                  </a:txBody>
                  <a:tcPr/>
                </a:tc>
                <a:tc>
                  <a:txBody>
                    <a:bodyPr/>
                    <a:lstStyle/>
                    <a:p>
                      <a:pPr algn="ctr"/>
                      <a:r>
                        <a:rPr lang="en-US" dirty="0" smtClean="0"/>
                        <a:t>42</a:t>
                      </a:r>
                      <a:endParaRPr lang="en-US" dirty="0"/>
                    </a:p>
                  </a:txBody>
                  <a:tcPr/>
                </a:tc>
              </a:tr>
            </a:tbl>
          </a:graphicData>
        </a:graphic>
      </p:graphicFrame>
      <p:sp>
        <p:nvSpPr>
          <p:cNvPr id="5" name="Slide Number Placeholder 4"/>
          <p:cNvSpPr>
            <a:spLocks noGrp="1"/>
          </p:cNvSpPr>
          <p:nvPr>
            <p:ph type="sldNum" sz="quarter" idx="12"/>
          </p:nvPr>
        </p:nvSpPr>
        <p:spPr/>
        <p:txBody>
          <a:bodyPr/>
          <a:lstStyle/>
          <a:p>
            <a:fld id="{D4755116-B387-CD40-9D82-4279FFF17F28}" type="slidenum">
              <a:rPr lang="en-US" smtClean="0"/>
              <a:t>33</a:t>
            </a:fld>
            <a:endParaRPr lang="en-US"/>
          </a:p>
        </p:txBody>
      </p:sp>
    </p:spTree>
    <p:extLst>
      <p:ext uri="{BB962C8B-B14F-4D97-AF65-F5344CB8AC3E}">
        <p14:creationId xmlns:p14="http://schemas.microsoft.com/office/powerpoint/2010/main" val="866085967"/>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My Thesis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Scalable deployment-time governance and policy enforcement framework for cloud platforms, complete with a policy specification language.</a:t>
            </a:r>
          </a:p>
          <a:p>
            <a:r>
              <a:rPr lang="en-US" dirty="0" smtClean="0"/>
              <a:t>Mechanism for formulating correct, tight and durable performance SLAs for cloud applications, with </a:t>
            </a:r>
            <a:r>
              <a:rPr lang="en-US" dirty="0"/>
              <a:t>S</a:t>
            </a:r>
            <a:r>
              <a:rPr lang="en-US" dirty="0" smtClean="0"/>
              <a:t>LA monitoring and invalidation</a:t>
            </a:r>
          </a:p>
          <a:p>
            <a:r>
              <a:rPr lang="en-US" dirty="0" smtClean="0"/>
              <a:t>Scalable cloud application platform monitoring for performance anomaly detection and bottleneck identification. (Fall 2016)</a:t>
            </a:r>
          </a:p>
          <a:p>
            <a:r>
              <a:rPr lang="en-US" dirty="0" smtClean="0"/>
              <a:t>Dissertation defense. (December 2016)</a:t>
            </a:r>
            <a:endParaRPr lang="en-US" dirty="0"/>
          </a:p>
        </p:txBody>
      </p:sp>
      <p:sp>
        <p:nvSpPr>
          <p:cNvPr id="4" name="Slide Number Placeholder 3"/>
          <p:cNvSpPr>
            <a:spLocks noGrp="1"/>
          </p:cNvSpPr>
          <p:nvPr>
            <p:ph type="sldNum" sz="quarter" idx="12"/>
          </p:nvPr>
        </p:nvSpPr>
        <p:spPr/>
        <p:txBody>
          <a:bodyPr/>
          <a:lstStyle/>
          <a:p>
            <a:fld id="{D4755116-B387-CD40-9D82-4279FFF17F28}" type="slidenum">
              <a:rPr lang="en-US" smtClean="0"/>
              <a:t>34</a:t>
            </a:fld>
            <a:endParaRPr lang="en-US"/>
          </a:p>
        </p:txBody>
      </p:sp>
    </p:spTree>
    <p:extLst>
      <p:ext uri="{BB962C8B-B14F-4D97-AF65-F5344CB8AC3E}">
        <p14:creationId xmlns:p14="http://schemas.microsoft.com/office/powerpoint/2010/main" val="2296212584"/>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Related Work</a:t>
            </a:r>
            <a:endParaRPr lang="en-US" dirty="0"/>
          </a:p>
        </p:txBody>
      </p:sp>
      <p:sp>
        <p:nvSpPr>
          <p:cNvPr id="4" name="TextBox 3"/>
          <p:cNvSpPr txBox="1"/>
          <p:nvPr/>
        </p:nvSpPr>
        <p:spPr>
          <a:xfrm>
            <a:off x="165100" y="1399391"/>
            <a:ext cx="8788400" cy="5302475"/>
          </a:xfrm>
          <a:prstGeom prst="rect">
            <a:avLst/>
          </a:prstGeom>
          <a:noFill/>
        </p:spPr>
        <p:txBody>
          <a:bodyPr wrap="square" rtlCol="0">
            <a:spAutoFit/>
          </a:bodyPr>
          <a:lstStyle/>
          <a:p>
            <a:pPr>
              <a:lnSpc>
                <a:spcPct val="110000"/>
              </a:lnSpc>
            </a:pPr>
            <a:r>
              <a:rPr lang="en-US" sz="1400" b="1" i="1" dirty="0"/>
              <a:t>H. Jayathilaka, C. </a:t>
            </a:r>
            <a:r>
              <a:rPr lang="en-US" sz="1400" b="1" i="1" dirty="0" err="1"/>
              <a:t>Krintz</a:t>
            </a:r>
            <a:r>
              <a:rPr lang="en-US" sz="1400" b="1" i="1" dirty="0"/>
              <a:t> and R. </a:t>
            </a:r>
            <a:r>
              <a:rPr lang="en-US" sz="1400" b="1" i="1" dirty="0" err="1"/>
              <a:t>Wolski</a:t>
            </a:r>
            <a:r>
              <a:rPr lang="en-US" sz="1400" b="1" i="1" dirty="0"/>
              <a:t>, </a:t>
            </a:r>
            <a:r>
              <a:rPr lang="en-US" sz="1400" b="1" i="1" dirty="0" smtClean="0"/>
              <a:t>”Towards Automatically Estimating Porting Effort Between Web Service APIs” </a:t>
            </a:r>
            <a:r>
              <a:rPr lang="en-US" sz="1400" b="1" i="1" dirty="0"/>
              <a:t>IEEE International Conference on </a:t>
            </a:r>
            <a:r>
              <a:rPr lang="en-US" sz="1400" b="1" i="1" dirty="0" smtClean="0"/>
              <a:t>Services Computing 2014 (SCC).</a:t>
            </a:r>
          </a:p>
          <a:p>
            <a:pPr>
              <a:lnSpc>
                <a:spcPct val="110000"/>
              </a:lnSpc>
            </a:pPr>
            <a:r>
              <a:rPr lang="en-US" sz="1400" b="1" i="1" dirty="0"/>
              <a:t>H. Jayathilaka, </a:t>
            </a:r>
            <a:r>
              <a:rPr lang="en-US" sz="1400" b="1" i="1" dirty="0" smtClean="0"/>
              <a:t>A. </a:t>
            </a:r>
            <a:r>
              <a:rPr lang="en-US" sz="1400" b="1" i="1" dirty="0" err="1" smtClean="0"/>
              <a:t>Pucher</a:t>
            </a:r>
            <a:r>
              <a:rPr lang="en-US" sz="1400" b="1" i="1" dirty="0" smtClean="0"/>
              <a:t>, C</a:t>
            </a:r>
            <a:r>
              <a:rPr lang="en-US" sz="1400" b="1" i="1" dirty="0"/>
              <a:t>. </a:t>
            </a:r>
            <a:r>
              <a:rPr lang="en-US" sz="1400" b="1" i="1" dirty="0" err="1"/>
              <a:t>Krintz</a:t>
            </a:r>
            <a:r>
              <a:rPr lang="en-US" sz="1400" b="1" i="1" dirty="0"/>
              <a:t> and R. </a:t>
            </a:r>
            <a:r>
              <a:rPr lang="en-US" sz="1400" b="1" i="1" dirty="0" err="1"/>
              <a:t>Wolski</a:t>
            </a:r>
            <a:r>
              <a:rPr lang="en-US" sz="1400" b="1" i="1" dirty="0"/>
              <a:t>, </a:t>
            </a:r>
            <a:r>
              <a:rPr lang="en-US" sz="1400" b="1" i="1" dirty="0" smtClean="0"/>
              <a:t>”Using Syntactic and Semantic Similarity of Web APIs to Estimate Porting Effort” International Journal of Services Computing, 2014, </a:t>
            </a:r>
            <a:r>
              <a:rPr lang="en-US" sz="1400" b="1" i="1" dirty="0" err="1" smtClean="0"/>
              <a:t>vol</a:t>
            </a:r>
            <a:r>
              <a:rPr lang="en-US" sz="1400" b="1" i="1" dirty="0" smtClean="0"/>
              <a:t> 2, issue 4</a:t>
            </a:r>
          </a:p>
          <a:p>
            <a:pPr>
              <a:lnSpc>
                <a:spcPct val="110000"/>
              </a:lnSpc>
            </a:pPr>
            <a:r>
              <a:rPr lang="en-US" sz="1400" b="1" i="1" dirty="0" smtClean="0"/>
              <a:t>C</a:t>
            </a:r>
            <a:r>
              <a:rPr lang="en-US" sz="1400" b="1" i="1" dirty="0"/>
              <a:t>. </a:t>
            </a:r>
            <a:r>
              <a:rPr lang="en-US" sz="1400" b="1" i="1" dirty="0" err="1"/>
              <a:t>Krintz</a:t>
            </a:r>
            <a:r>
              <a:rPr lang="en-US" sz="1400" b="1" i="1" dirty="0"/>
              <a:t>, H. Jayathilaka, S. </a:t>
            </a:r>
            <a:r>
              <a:rPr lang="en-US" sz="1400" b="1" i="1" dirty="0" err="1"/>
              <a:t>Dimopoulos</a:t>
            </a:r>
            <a:r>
              <a:rPr lang="en-US" sz="1400" b="1" i="1" dirty="0"/>
              <a:t>, A. </a:t>
            </a:r>
            <a:r>
              <a:rPr lang="en-US" sz="1400" b="1" i="1" dirty="0" err="1"/>
              <a:t>Pucher</a:t>
            </a:r>
            <a:r>
              <a:rPr lang="en-US" sz="1400" b="1" i="1" dirty="0"/>
              <a:t>, R. </a:t>
            </a:r>
            <a:r>
              <a:rPr lang="en-US" sz="1400" b="1" i="1" dirty="0" err="1"/>
              <a:t>Wolski</a:t>
            </a:r>
            <a:r>
              <a:rPr lang="en-US" sz="1400" b="1" i="1" dirty="0"/>
              <a:t> and T. </a:t>
            </a:r>
            <a:r>
              <a:rPr lang="en-US" sz="1400" b="1" i="1" dirty="0" err="1"/>
              <a:t>Bultan</a:t>
            </a:r>
            <a:r>
              <a:rPr lang="en-US" sz="1400" b="1" i="1" dirty="0"/>
              <a:t>, "Cloud Platform Support for API Governance</a:t>
            </a:r>
            <a:r>
              <a:rPr lang="en-US" sz="1400" b="1" i="1" dirty="0" smtClean="0"/>
              <a:t>,” IEEE </a:t>
            </a:r>
            <a:r>
              <a:rPr lang="en-US" sz="1400" b="1" i="1" dirty="0"/>
              <a:t>International Conference </a:t>
            </a:r>
            <a:r>
              <a:rPr lang="en-US" sz="1400" b="1" i="1" dirty="0" smtClean="0"/>
              <a:t>on Cloud Engineering 2014 (IC2E).</a:t>
            </a:r>
          </a:p>
          <a:p>
            <a:pPr>
              <a:lnSpc>
                <a:spcPct val="110000"/>
              </a:lnSpc>
            </a:pPr>
            <a:r>
              <a:rPr lang="en-US" sz="1400" b="1" i="1" dirty="0" smtClean="0"/>
              <a:t>H</a:t>
            </a:r>
            <a:r>
              <a:rPr lang="en-US" sz="1400" b="1" i="1" dirty="0"/>
              <a:t>. Jayathilaka, C. </a:t>
            </a:r>
            <a:r>
              <a:rPr lang="en-US" sz="1400" b="1" i="1" dirty="0" err="1"/>
              <a:t>Krintz</a:t>
            </a:r>
            <a:r>
              <a:rPr lang="en-US" sz="1400" b="1" i="1" dirty="0"/>
              <a:t> and R. </a:t>
            </a:r>
            <a:r>
              <a:rPr lang="en-US" sz="1400" b="1" i="1" dirty="0" err="1"/>
              <a:t>Wolski</a:t>
            </a:r>
            <a:r>
              <a:rPr lang="en-US" sz="1400" b="1" i="1" dirty="0"/>
              <a:t>, "EAGER: Deployment-Time API Governance for Modern </a:t>
            </a:r>
            <a:r>
              <a:rPr lang="en-US" sz="1400" b="1" i="1" dirty="0" err="1"/>
              <a:t>PaaS</a:t>
            </a:r>
            <a:r>
              <a:rPr lang="en-US" sz="1400" b="1" i="1" dirty="0"/>
              <a:t> Clouds</a:t>
            </a:r>
            <a:r>
              <a:rPr lang="en-US" sz="1400" b="1" i="1" dirty="0" smtClean="0"/>
              <a:t>,” IEEE </a:t>
            </a:r>
            <a:r>
              <a:rPr lang="en-US" sz="1400" b="1" i="1" dirty="0"/>
              <a:t>International Conference </a:t>
            </a:r>
            <a:r>
              <a:rPr lang="en-US" sz="1400" b="1" i="1" dirty="0" smtClean="0"/>
              <a:t>on Cloud Engineering 2015 (IC2E).</a:t>
            </a:r>
          </a:p>
          <a:p>
            <a:pPr>
              <a:lnSpc>
                <a:spcPct val="110000"/>
              </a:lnSpc>
            </a:pPr>
            <a:r>
              <a:rPr lang="en-US" sz="1400" b="1" i="1" dirty="0" smtClean="0"/>
              <a:t>H</a:t>
            </a:r>
            <a:r>
              <a:rPr lang="en-US" sz="1400" b="1" i="1" dirty="0"/>
              <a:t>. Jayathilaka, C. </a:t>
            </a:r>
            <a:r>
              <a:rPr lang="en-US" sz="1400" b="1" i="1" dirty="0" err="1"/>
              <a:t>Krintz</a:t>
            </a:r>
            <a:r>
              <a:rPr lang="en-US" sz="1400" b="1" i="1" dirty="0"/>
              <a:t> and R. </a:t>
            </a:r>
            <a:r>
              <a:rPr lang="en-US" sz="1400" b="1" i="1" dirty="0" err="1"/>
              <a:t>Wolski</a:t>
            </a:r>
            <a:r>
              <a:rPr lang="en-US" sz="1400" b="1" i="1" dirty="0"/>
              <a:t>, “Response Time Service-Level Agreements for Cloud-hosted Web Applications”, 2015 ACM Symposium on Cloud Computing (SOCC)</a:t>
            </a:r>
          </a:p>
          <a:p>
            <a:pPr>
              <a:lnSpc>
                <a:spcPct val="110000"/>
              </a:lnSpc>
            </a:pPr>
            <a:r>
              <a:rPr lang="en-US" sz="1400" b="1" i="1" dirty="0" smtClean="0"/>
              <a:t>H</a:t>
            </a:r>
            <a:r>
              <a:rPr lang="en-US" sz="1400" b="1" i="1" dirty="0"/>
              <a:t>. Jayathilaka, C. </a:t>
            </a:r>
            <a:r>
              <a:rPr lang="en-US" sz="1400" b="1" i="1" dirty="0" err="1"/>
              <a:t>Krintz</a:t>
            </a:r>
            <a:r>
              <a:rPr lang="en-US" sz="1400" b="1" i="1" dirty="0"/>
              <a:t> and R. </a:t>
            </a:r>
            <a:r>
              <a:rPr lang="en-US" sz="1400" b="1" i="1" dirty="0" err="1"/>
              <a:t>Wolski</a:t>
            </a:r>
            <a:r>
              <a:rPr lang="en-US" sz="1400" b="1" i="1" dirty="0"/>
              <a:t>, "Service-Level Agreement Durability for Web Service Response Time," 2015 IEEE 7th International Conference on Cloud Computing Technology and Science (</a:t>
            </a:r>
            <a:r>
              <a:rPr lang="en-US" sz="1400" b="1" i="1" dirty="0" err="1"/>
              <a:t>CloudCom</a:t>
            </a:r>
            <a:r>
              <a:rPr lang="en-US" sz="1400" b="1" i="1" dirty="0" smtClean="0"/>
              <a:t>)</a:t>
            </a:r>
          </a:p>
          <a:p>
            <a:pPr>
              <a:lnSpc>
                <a:spcPct val="110000"/>
              </a:lnSpc>
            </a:pPr>
            <a:r>
              <a:rPr lang="en-US" sz="1400" i="1" dirty="0" smtClean="0"/>
              <a:t>[JBW08] D</a:t>
            </a:r>
            <a:r>
              <a:rPr lang="en-US" sz="1400" i="1" dirty="0"/>
              <a:t>. </a:t>
            </a:r>
            <a:r>
              <a:rPr lang="en-US" sz="1400" i="1" dirty="0" err="1"/>
              <a:t>Nurmi</a:t>
            </a:r>
            <a:r>
              <a:rPr lang="en-US" sz="1400" i="1" dirty="0"/>
              <a:t>, J. </a:t>
            </a:r>
            <a:r>
              <a:rPr lang="en-US" sz="1400" i="1" dirty="0" err="1"/>
              <a:t>Brevik</a:t>
            </a:r>
            <a:r>
              <a:rPr lang="en-US" sz="1400" i="1" dirty="0"/>
              <a:t> and R. </a:t>
            </a:r>
            <a:r>
              <a:rPr lang="en-US" sz="1400" i="1" dirty="0" err="1"/>
              <a:t>Wolski</a:t>
            </a:r>
            <a:r>
              <a:rPr lang="en-US" sz="1400" i="1" dirty="0"/>
              <a:t>, “QBETS: Queue Bounds Estimation from Time Series”, 2008 International Conference on Job Scheduling Strategies for Parallel </a:t>
            </a:r>
            <a:r>
              <a:rPr lang="en-US" sz="1400" i="1" dirty="0" smtClean="0"/>
              <a:t>Processing</a:t>
            </a:r>
          </a:p>
          <a:p>
            <a:pPr>
              <a:lnSpc>
                <a:spcPct val="110000"/>
              </a:lnSpc>
            </a:pPr>
            <a:r>
              <a:rPr lang="en-US" sz="1400" i="1" dirty="0" smtClean="0"/>
              <a:t>[IHE15] O</a:t>
            </a:r>
            <a:r>
              <a:rPr lang="en-US" sz="1400" i="1" dirty="0"/>
              <a:t>. </a:t>
            </a:r>
            <a:r>
              <a:rPr lang="en-US" sz="1400" i="1" dirty="0" err="1"/>
              <a:t>Ibidunmoye</a:t>
            </a:r>
            <a:r>
              <a:rPr lang="en-US" sz="1400" i="1" dirty="0"/>
              <a:t>, F. Hernandez-Rodriguez and E. </a:t>
            </a:r>
            <a:r>
              <a:rPr lang="en-US" sz="1400" i="1" dirty="0" err="1"/>
              <a:t>Elmroth</a:t>
            </a:r>
            <a:r>
              <a:rPr lang="en-US" sz="1400" i="1" dirty="0"/>
              <a:t>, “Performance Anomaly Detection and Bottleneck Identification”, ACM Computing Surveys, 2015, Vol. 48</a:t>
            </a:r>
          </a:p>
          <a:p>
            <a:pPr>
              <a:lnSpc>
                <a:spcPct val="110000"/>
              </a:lnSpc>
            </a:pPr>
            <a:r>
              <a:rPr lang="en-US" sz="1400" i="1" dirty="0" smtClean="0"/>
              <a:t>[MS10] P</a:t>
            </a:r>
            <a:r>
              <a:rPr lang="en-US" sz="1400" i="1" dirty="0"/>
              <a:t>. </a:t>
            </a:r>
            <a:r>
              <a:rPr lang="en-US" sz="1400" i="1" dirty="0" err="1"/>
              <a:t>Magalhaes</a:t>
            </a:r>
            <a:r>
              <a:rPr lang="en-US" sz="1400" i="1" dirty="0"/>
              <a:t> and L. Silva, “Detection of Performance Anomalies in Web-based Applications”, 2010 9</a:t>
            </a:r>
            <a:r>
              <a:rPr lang="en-US" sz="1400" i="1" baseline="30000" dirty="0"/>
              <a:t>th</a:t>
            </a:r>
            <a:r>
              <a:rPr lang="en-US" sz="1400" i="1" dirty="0"/>
              <a:t> International Symposium on Network Computing and </a:t>
            </a:r>
            <a:r>
              <a:rPr lang="en-US" sz="1400" i="1" dirty="0" smtClean="0"/>
              <a:t>Applications</a:t>
            </a:r>
          </a:p>
          <a:p>
            <a:pPr>
              <a:lnSpc>
                <a:spcPct val="110000"/>
              </a:lnSpc>
            </a:pPr>
            <a:r>
              <a:rPr lang="en-US" sz="1400" i="1" dirty="0" smtClean="0"/>
              <a:t>[KFE12] R</a:t>
            </a:r>
            <a:r>
              <a:rPr lang="en-US" sz="1400" i="1" dirty="0"/>
              <a:t>. </a:t>
            </a:r>
            <a:r>
              <a:rPr lang="en-US" sz="1400" i="1" dirty="0" err="1"/>
              <a:t>Killick</a:t>
            </a:r>
            <a:r>
              <a:rPr lang="en-US" sz="1400" i="1" dirty="0"/>
              <a:t>, P. </a:t>
            </a:r>
            <a:r>
              <a:rPr lang="en-US" sz="1400" i="1" dirty="0" err="1"/>
              <a:t>Fearnhead</a:t>
            </a:r>
            <a:r>
              <a:rPr lang="en-US" sz="1400" i="1" dirty="0"/>
              <a:t> and I.A. </a:t>
            </a:r>
            <a:r>
              <a:rPr lang="en-US" sz="1400" i="1" dirty="0" err="1"/>
              <a:t>Eckley</a:t>
            </a:r>
            <a:r>
              <a:rPr lang="en-US" sz="1400" i="1" dirty="0"/>
              <a:t>, “Optimal Detection of </a:t>
            </a:r>
            <a:r>
              <a:rPr lang="en-US" sz="1400" i="1" dirty="0" err="1"/>
              <a:t>Changepoints</a:t>
            </a:r>
            <a:r>
              <a:rPr lang="en-US" sz="1400" i="1" dirty="0"/>
              <a:t> with a Linear Computational Cost”, Journal of the American Statistical Association, 2012, </a:t>
            </a:r>
            <a:r>
              <a:rPr lang="en-US" sz="1400" i="1" dirty="0" err="1"/>
              <a:t>vol</a:t>
            </a:r>
            <a:r>
              <a:rPr lang="en-US" sz="1400" i="1" dirty="0"/>
              <a:t> 107, issue 500</a:t>
            </a:r>
          </a:p>
          <a:p>
            <a:pPr>
              <a:lnSpc>
                <a:spcPct val="110000"/>
              </a:lnSpc>
            </a:pPr>
            <a:r>
              <a:rPr lang="en-US" sz="1400" i="1" dirty="0" smtClean="0"/>
              <a:t>[CL93] C</a:t>
            </a:r>
            <a:r>
              <a:rPr lang="en-US" sz="1400" i="1" dirty="0"/>
              <a:t>. Chen and L. Liu, “Joint Estimation of Model Parameters and Outlier Effects in Time Series”, Journal of the American Statistical Association, 1993, </a:t>
            </a:r>
            <a:r>
              <a:rPr lang="en-US" sz="1400" i="1" dirty="0" err="1"/>
              <a:t>vol</a:t>
            </a:r>
            <a:r>
              <a:rPr lang="en-US" sz="1400" i="1" dirty="0"/>
              <a:t> 88, issue </a:t>
            </a:r>
            <a:r>
              <a:rPr lang="en-US" sz="1400" i="1" dirty="0" smtClean="0"/>
              <a:t>421</a:t>
            </a:r>
          </a:p>
        </p:txBody>
      </p:sp>
      <p:sp>
        <p:nvSpPr>
          <p:cNvPr id="3" name="Slide Number Placeholder 2"/>
          <p:cNvSpPr>
            <a:spLocks noGrp="1"/>
          </p:cNvSpPr>
          <p:nvPr>
            <p:ph type="sldNum" sz="quarter" idx="12"/>
          </p:nvPr>
        </p:nvSpPr>
        <p:spPr/>
        <p:txBody>
          <a:bodyPr/>
          <a:lstStyle/>
          <a:p>
            <a:fld id="{D4755116-B387-CD40-9D82-4279FFF17F28}" type="slidenum">
              <a:rPr lang="en-US" smtClean="0"/>
              <a:t>35</a:t>
            </a:fld>
            <a:endParaRPr lang="en-US"/>
          </a:p>
        </p:txBody>
      </p:sp>
    </p:spTree>
    <p:extLst>
      <p:ext uri="{BB962C8B-B14F-4D97-AF65-F5344CB8AC3E}">
        <p14:creationId xmlns:p14="http://schemas.microsoft.com/office/powerpoint/2010/main" val="2047413276"/>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Related Work</a:t>
            </a:r>
            <a:endParaRPr lang="en-US" dirty="0"/>
          </a:p>
        </p:txBody>
      </p:sp>
      <p:sp>
        <p:nvSpPr>
          <p:cNvPr id="4" name="TextBox 3"/>
          <p:cNvSpPr txBox="1"/>
          <p:nvPr/>
        </p:nvSpPr>
        <p:spPr>
          <a:xfrm>
            <a:off x="165100" y="1399391"/>
            <a:ext cx="8788400" cy="5539462"/>
          </a:xfrm>
          <a:prstGeom prst="rect">
            <a:avLst/>
          </a:prstGeom>
          <a:noFill/>
        </p:spPr>
        <p:txBody>
          <a:bodyPr wrap="square" rtlCol="0">
            <a:spAutoFit/>
          </a:bodyPr>
          <a:lstStyle/>
          <a:p>
            <a:pPr>
              <a:lnSpc>
                <a:spcPct val="110000"/>
              </a:lnSpc>
            </a:pPr>
            <a:r>
              <a:rPr lang="en-US" sz="1400" i="1" dirty="0" smtClean="0"/>
              <a:t>[G06] U</a:t>
            </a:r>
            <a:r>
              <a:rPr lang="en-US" sz="1400" i="1" dirty="0"/>
              <a:t>. </a:t>
            </a:r>
            <a:r>
              <a:rPr lang="en-US" sz="1400" i="1" dirty="0" err="1"/>
              <a:t>Gromping</a:t>
            </a:r>
            <a:r>
              <a:rPr lang="en-US" sz="1400" i="1" dirty="0"/>
              <a:t>, “Relative Importance for Linear Regression in R”, Journal of Statistical Software, 2006, </a:t>
            </a:r>
            <a:r>
              <a:rPr lang="en-US" sz="1400" i="1" dirty="0" err="1"/>
              <a:t>vol</a:t>
            </a:r>
            <a:r>
              <a:rPr lang="en-US" sz="1400" i="1" dirty="0"/>
              <a:t> 17, </a:t>
            </a:r>
            <a:r>
              <a:rPr lang="en-US" sz="1400" i="1" dirty="0" smtClean="0"/>
              <a:t>issue 1</a:t>
            </a:r>
            <a:endParaRPr lang="en-US" sz="1400" i="1" dirty="0"/>
          </a:p>
          <a:p>
            <a:pPr>
              <a:lnSpc>
                <a:spcPct val="110000"/>
              </a:lnSpc>
            </a:pPr>
            <a:r>
              <a:rPr lang="en-US" sz="1400" i="1" dirty="0"/>
              <a:t>D. </a:t>
            </a:r>
            <a:r>
              <a:rPr lang="en-US" sz="1400" i="1" dirty="0" err="1"/>
              <a:t>Nurmi</a:t>
            </a:r>
            <a:r>
              <a:rPr lang="en-US" sz="1400" i="1" dirty="0"/>
              <a:t>, R. </a:t>
            </a:r>
            <a:r>
              <a:rPr lang="en-US" sz="1400" i="1" dirty="0" err="1"/>
              <a:t>Wolski</a:t>
            </a:r>
            <a:r>
              <a:rPr lang="en-US" sz="1400" i="1" dirty="0"/>
              <a:t>, C. </a:t>
            </a:r>
            <a:r>
              <a:rPr lang="en-US" sz="1400" i="1" dirty="0" err="1"/>
              <a:t>Grzegorczyk</a:t>
            </a:r>
            <a:r>
              <a:rPr lang="en-US" sz="1400" i="1" dirty="0"/>
              <a:t>, G. </a:t>
            </a:r>
            <a:r>
              <a:rPr lang="en-US" sz="1400" i="1" dirty="0" err="1"/>
              <a:t>Obertelli</a:t>
            </a:r>
            <a:r>
              <a:rPr lang="en-US" sz="1400" i="1" dirty="0"/>
              <a:t>, S. </a:t>
            </a:r>
            <a:r>
              <a:rPr lang="en-US" sz="1400" i="1" dirty="0" err="1"/>
              <a:t>Soman</a:t>
            </a:r>
            <a:r>
              <a:rPr lang="en-US" sz="1400" i="1" dirty="0"/>
              <a:t>, L. </a:t>
            </a:r>
            <a:r>
              <a:rPr lang="en-US" sz="1400" i="1" dirty="0" err="1"/>
              <a:t>Youseff</a:t>
            </a:r>
            <a:r>
              <a:rPr lang="en-US" sz="1400" i="1" dirty="0"/>
              <a:t>, and D. </a:t>
            </a:r>
            <a:r>
              <a:rPr lang="en-US" sz="1400" i="1" dirty="0" err="1" smtClean="0"/>
              <a:t>Zagorodnov</a:t>
            </a:r>
            <a:r>
              <a:rPr lang="en-US" sz="1400" i="1" dirty="0"/>
              <a:t>,</a:t>
            </a:r>
            <a:r>
              <a:rPr lang="en-US" sz="1400" i="1" dirty="0" smtClean="0"/>
              <a:t> “The </a:t>
            </a:r>
            <a:r>
              <a:rPr lang="en-US" sz="1400" i="1" dirty="0"/>
              <a:t>Eucalyptus open-source cloud-computing </a:t>
            </a:r>
            <a:r>
              <a:rPr lang="en-US" sz="1400" i="1" dirty="0" smtClean="0"/>
              <a:t>system”, </a:t>
            </a:r>
            <a:r>
              <a:rPr lang="en-US" sz="1400" i="1" dirty="0"/>
              <a:t>In IEEE/ACM International </a:t>
            </a:r>
            <a:r>
              <a:rPr lang="en-US" sz="1400" i="1" dirty="0" smtClean="0"/>
              <a:t>Symposium </a:t>
            </a:r>
            <a:r>
              <a:rPr lang="en-US" sz="1400" i="1" dirty="0"/>
              <a:t>on Cluster Computing and the Grid, 2009 </a:t>
            </a:r>
            <a:endParaRPr lang="en-US" sz="1400" i="1" dirty="0" smtClean="0"/>
          </a:p>
          <a:p>
            <a:pPr>
              <a:lnSpc>
                <a:spcPct val="110000"/>
              </a:lnSpc>
            </a:pPr>
            <a:r>
              <a:rPr lang="en-US" sz="1400" i="1" dirty="0" smtClean="0"/>
              <a:t>C. </a:t>
            </a:r>
            <a:r>
              <a:rPr lang="en-US" sz="1400" i="1" dirty="0" err="1" smtClean="0"/>
              <a:t>Krintz</a:t>
            </a:r>
            <a:r>
              <a:rPr lang="en-US" sz="1400" i="1" dirty="0" smtClean="0"/>
              <a:t>, “The </a:t>
            </a:r>
            <a:r>
              <a:rPr lang="en-US" sz="1400" i="1" dirty="0" err="1" smtClean="0"/>
              <a:t>AppScale</a:t>
            </a:r>
            <a:r>
              <a:rPr lang="en-US" sz="1400" i="1" dirty="0" smtClean="0"/>
              <a:t> Cloud Platform: Enabling Portable, Scalable Web Application Deployment”, IEEE Internet Computing, 2013.</a:t>
            </a:r>
          </a:p>
          <a:p>
            <a:pPr>
              <a:lnSpc>
                <a:spcPct val="110000"/>
              </a:lnSpc>
            </a:pPr>
            <a:r>
              <a:rPr lang="en-US" sz="1400" i="1" dirty="0"/>
              <a:t>S. </a:t>
            </a:r>
            <a:r>
              <a:rPr lang="en-US" sz="1400" i="1" dirty="0" err="1"/>
              <a:t>Bygde</a:t>
            </a:r>
            <a:r>
              <a:rPr lang="en-US" sz="1400" i="1" dirty="0"/>
              <a:t>. Static WCET analysis based on abstract </a:t>
            </a:r>
            <a:r>
              <a:rPr lang="en-US" sz="1400" i="1" dirty="0" smtClean="0"/>
              <a:t>interpretation </a:t>
            </a:r>
            <a:r>
              <a:rPr lang="en-US" sz="1400" i="1" dirty="0"/>
              <a:t>and counting of elements. PhD thesis, Ma ̈</a:t>
            </a:r>
            <a:r>
              <a:rPr lang="en-US" sz="1400" i="1" dirty="0" err="1"/>
              <a:t>lardalen</a:t>
            </a:r>
            <a:r>
              <a:rPr lang="en-US" sz="1400" i="1" dirty="0"/>
              <a:t> </a:t>
            </a:r>
            <a:r>
              <a:rPr lang="en-US" sz="1400" i="1" dirty="0" smtClean="0"/>
              <a:t>University</a:t>
            </a:r>
            <a:r>
              <a:rPr lang="en-US" sz="1400" i="1" dirty="0"/>
              <a:t>, 2010</a:t>
            </a:r>
            <a:r>
              <a:rPr lang="en-US" sz="1400" i="1" dirty="0" smtClean="0"/>
              <a:t>.</a:t>
            </a:r>
          </a:p>
          <a:p>
            <a:pPr>
              <a:lnSpc>
                <a:spcPct val="110000"/>
              </a:lnSpc>
            </a:pPr>
            <a:r>
              <a:rPr lang="en-US" sz="1400" i="1" dirty="0"/>
              <a:t>S. </a:t>
            </a:r>
            <a:r>
              <a:rPr lang="en-US" sz="1400" i="1" dirty="0" err="1"/>
              <a:t>Gulwani</a:t>
            </a:r>
            <a:r>
              <a:rPr lang="en-US" sz="1400" i="1" dirty="0"/>
              <a:t>, S. Jain, and E. </a:t>
            </a:r>
            <a:r>
              <a:rPr lang="en-US" sz="1400" i="1" dirty="0" err="1"/>
              <a:t>Koskinen</a:t>
            </a:r>
            <a:r>
              <a:rPr lang="en-US" sz="1400" i="1" dirty="0"/>
              <a:t>. Control-flow </a:t>
            </a:r>
            <a:r>
              <a:rPr lang="en-US" sz="1400" i="1" dirty="0" smtClean="0"/>
              <a:t>Refinement </a:t>
            </a:r>
            <a:r>
              <a:rPr lang="en-US" sz="1400" i="1" dirty="0"/>
              <a:t>and Progress Invariants for Bound Analysis. In ACM SIGPLAN Conference on Programming Language Design and Implementation, 2009 </a:t>
            </a:r>
            <a:r>
              <a:rPr lang="en-US" sz="1400" i="1" dirty="0" smtClean="0"/>
              <a:t> </a:t>
            </a:r>
          </a:p>
          <a:p>
            <a:pPr>
              <a:lnSpc>
                <a:spcPct val="110000"/>
              </a:lnSpc>
            </a:pPr>
            <a:r>
              <a:rPr lang="en-US" sz="1400" i="1" dirty="0" smtClean="0"/>
              <a:t>R. </a:t>
            </a:r>
            <a:r>
              <a:rPr lang="en-US" sz="1400" i="1" dirty="0" err="1" smtClean="0"/>
              <a:t>Vallee-Rai</a:t>
            </a:r>
            <a:r>
              <a:rPr lang="en-US" sz="1400" i="1" dirty="0" smtClean="0"/>
              <a:t>, L. </a:t>
            </a:r>
            <a:r>
              <a:rPr lang="en-US" sz="1400" i="1" dirty="0" err="1" smtClean="0"/>
              <a:t>Hendren</a:t>
            </a:r>
            <a:r>
              <a:rPr lang="en-US" sz="1400" i="1" dirty="0" smtClean="0"/>
              <a:t>, V. </a:t>
            </a:r>
            <a:r>
              <a:rPr lang="en-US" sz="1400" i="1" dirty="0" err="1" smtClean="0"/>
              <a:t>Sundaresan</a:t>
            </a:r>
            <a:r>
              <a:rPr lang="en-US" sz="1400" i="1" dirty="0" smtClean="0"/>
              <a:t>, P. Lam, E. Gagnon and P. Co, “Soot – A Java Optimization Framework”, CASCON 1999.</a:t>
            </a:r>
            <a:endParaRPr lang="en-US" sz="1400" i="1" dirty="0"/>
          </a:p>
          <a:p>
            <a:pPr>
              <a:lnSpc>
                <a:spcPct val="110000"/>
              </a:lnSpc>
            </a:pPr>
            <a:r>
              <a:rPr lang="en-US" sz="1400" i="1" dirty="0"/>
              <a:t>R. T. Fielding. Architectural Styles and the Design of Network-based Software Architectures. PhD thesis, </a:t>
            </a:r>
            <a:r>
              <a:rPr lang="en-US" sz="1400" i="1" dirty="0" smtClean="0"/>
              <a:t>University </a:t>
            </a:r>
            <a:r>
              <a:rPr lang="en-US" sz="1400" i="1" dirty="0"/>
              <a:t>of California, Irvine, 2000 </a:t>
            </a:r>
            <a:endParaRPr lang="en-US" sz="1400" i="1" dirty="0" smtClean="0"/>
          </a:p>
          <a:p>
            <a:pPr>
              <a:lnSpc>
                <a:spcPct val="110000"/>
              </a:lnSpc>
            </a:pPr>
            <a:r>
              <a:rPr lang="en-US" sz="1400" i="1" dirty="0"/>
              <a:t>L. Wu, S. </a:t>
            </a:r>
            <a:r>
              <a:rPr lang="en-US" sz="1400" i="1" dirty="0" err="1"/>
              <a:t>Garg</a:t>
            </a:r>
            <a:r>
              <a:rPr lang="en-US" sz="1400" i="1" dirty="0"/>
              <a:t>, R. </a:t>
            </a:r>
            <a:r>
              <a:rPr lang="en-US" sz="1400" i="1" dirty="0" err="1"/>
              <a:t>Buyya</a:t>
            </a:r>
            <a:r>
              <a:rPr lang="en-US" sz="1400" i="1" dirty="0"/>
              <a:t>, C. Chen, and S. </a:t>
            </a:r>
            <a:r>
              <a:rPr lang="en-US" sz="1400" i="1" dirty="0" err="1"/>
              <a:t>Versteeg</a:t>
            </a:r>
            <a:r>
              <a:rPr lang="en-US" sz="1400" i="1" dirty="0"/>
              <a:t>. </a:t>
            </a:r>
            <a:r>
              <a:rPr lang="en-US" sz="1400" i="1" dirty="0" smtClean="0"/>
              <a:t>Automated </a:t>
            </a:r>
            <a:r>
              <a:rPr lang="en-US" sz="1400" i="1" dirty="0"/>
              <a:t>SLA Negotiation Framework for Cloud Computing. In IEEE/ACM International Symposium on Cluster, Cloud and Grid Computing, </a:t>
            </a:r>
            <a:r>
              <a:rPr lang="en-US" sz="1400" i="1" dirty="0" smtClean="0"/>
              <a:t>2013</a:t>
            </a:r>
          </a:p>
          <a:p>
            <a:pPr>
              <a:lnSpc>
                <a:spcPct val="110000"/>
              </a:lnSpc>
            </a:pPr>
            <a:r>
              <a:rPr lang="en-US" sz="1400" i="1" dirty="0" smtClean="0"/>
              <a:t>R. </a:t>
            </a:r>
            <a:r>
              <a:rPr lang="en-US" sz="1400" i="1" dirty="0" err="1" smtClean="0"/>
              <a:t>Killick</a:t>
            </a:r>
            <a:r>
              <a:rPr lang="en-US" sz="1400" i="1" dirty="0"/>
              <a:t> </a:t>
            </a:r>
            <a:r>
              <a:rPr lang="en-US" sz="1400" i="1" dirty="0" smtClean="0"/>
              <a:t>and I.A. </a:t>
            </a:r>
            <a:r>
              <a:rPr lang="en-US" sz="1400" i="1" dirty="0" err="1" smtClean="0"/>
              <a:t>Eckley</a:t>
            </a:r>
            <a:r>
              <a:rPr lang="en-US" sz="1400" i="1" dirty="0" smtClean="0"/>
              <a:t>, “</a:t>
            </a:r>
            <a:r>
              <a:rPr lang="en-US" sz="1400" i="1" dirty="0" err="1" smtClean="0"/>
              <a:t>Changepoint</a:t>
            </a:r>
            <a:r>
              <a:rPr lang="en-US" sz="1400" i="1" dirty="0" smtClean="0"/>
              <a:t>: An R Package for </a:t>
            </a:r>
            <a:r>
              <a:rPr lang="en-US" sz="1400" i="1" dirty="0" err="1" smtClean="0"/>
              <a:t>Changepoint</a:t>
            </a:r>
            <a:r>
              <a:rPr lang="en-US" sz="1400" i="1" dirty="0" smtClean="0"/>
              <a:t> Analysis”, Journal of Statistical Software, 2014, </a:t>
            </a:r>
            <a:r>
              <a:rPr lang="en-US" sz="1400" i="1" dirty="0" err="1"/>
              <a:t>v</a:t>
            </a:r>
            <a:r>
              <a:rPr lang="en-US" sz="1400" i="1" dirty="0" err="1" smtClean="0"/>
              <a:t>ol</a:t>
            </a:r>
            <a:r>
              <a:rPr lang="en-US" sz="1400" i="1" dirty="0" smtClean="0"/>
              <a:t> 58, issue 3</a:t>
            </a:r>
          </a:p>
          <a:p>
            <a:pPr>
              <a:lnSpc>
                <a:spcPct val="110000"/>
              </a:lnSpc>
            </a:pPr>
            <a:r>
              <a:rPr lang="en-US" sz="1400" i="1" dirty="0" smtClean="0"/>
              <a:t>A</a:t>
            </a:r>
            <a:r>
              <a:rPr lang="en-US" sz="1400" i="1" dirty="0"/>
              <a:t>. </a:t>
            </a:r>
            <a:r>
              <a:rPr lang="en-US" sz="1400" i="1" dirty="0" err="1"/>
              <a:t>Iosup</a:t>
            </a:r>
            <a:r>
              <a:rPr lang="en-US" sz="1400" i="1" dirty="0"/>
              <a:t>, N. </a:t>
            </a:r>
            <a:r>
              <a:rPr lang="en-US" sz="1400" i="1" dirty="0" err="1"/>
              <a:t>Yigitbasi</a:t>
            </a:r>
            <a:r>
              <a:rPr lang="en-US" sz="1400" i="1" dirty="0"/>
              <a:t>, and D. </a:t>
            </a:r>
            <a:r>
              <a:rPr lang="en-US" sz="1400" i="1" dirty="0" err="1"/>
              <a:t>Epema</a:t>
            </a:r>
            <a:r>
              <a:rPr lang="en-US" sz="1400" i="1" dirty="0"/>
              <a:t>, “On the Performance Variability of Production Cloud Services,” in Cluster, Cloud and Grid Computing (</a:t>
            </a:r>
            <a:r>
              <a:rPr lang="en-US" sz="1400" i="1" dirty="0" err="1"/>
              <a:t>CCGrid</a:t>
            </a:r>
            <a:r>
              <a:rPr lang="en-US" sz="1400" i="1" dirty="0"/>
              <a:t>), 2011 11th IEEE/ACM Inter- national Symposium on, 2011 </a:t>
            </a:r>
          </a:p>
          <a:p>
            <a:pPr>
              <a:lnSpc>
                <a:spcPct val="110000"/>
              </a:lnSpc>
            </a:pPr>
            <a:r>
              <a:rPr lang="en-US" sz="1400" i="1" dirty="0" err="1" smtClean="0"/>
              <a:t>S.Duan</a:t>
            </a:r>
            <a:r>
              <a:rPr lang="en-US" sz="1400" i="1" dirty="0" smtClean="0"/>
              <a:t> and S.</a:t>
            </a:r>
            <a:r>
              <a:rPr lang="en-US" sz="1400" i="1" dirty="0" err="1" smtClean="0"/>
              <a:t>Babu</a:t>
            </a:r>
            <a:r>
              <a:rPr lang="en-US" sz="1400" i="1" dirty="0"/>
              <a:t>,“</a:t>
            </a:r>
            <a:r>
              <a:rPr lang="en-US" sz="1400" i="1" dirty="0" smtClean="0"/>
              <a:t>Proactive Identification of Performance </a:t>
            </a:r>
            <a:r>
              <a:rPr lang="en-US" sz="1400" i="1" dirty="0"/>
              <a:t>Problems,” in ACM SIGMOD International Conference on Management of Data, 2006 </a:t>
            </a:r>
          </a:p>
          <a:p>
            <a:pPr>
              <a:lnSpc>
                <a:spcPct val="110000"/>
              </a:lnSpc>
            </a:pPr>
            <a:endParaRPr lang="en-US" sz="1400" i="1" dirty="0" smtClean="0"/>
          </a:p>
        </p:txBody>
      </p:sp>
      <p:sp>
        <p:nvSpPr>
          <p:cNvPr id="3" name="Slide Number Placeholder 2"/>
          <p:cNvSpPr>
            <a:spLocks noGrp="1"/>
          </p:cNvSpPr>
          <p:nvPr>
            <p:ph type="sldNum" sz="quarter" idx="12"/>
          </p:nvPr>
        </p:nvSpPr>
        <p:spPr/>
        <p:txBody>
          <a:bodyPr/>
          <a:lstStyle/>
          <a:p>
            <a:fld id="{D4755116-B387-CD40-9D82-4279FFF17F28}" type="slidenum">
              <a:rPr lang="en-US" smtClean="0"/>
              <a:t>36</a:t>
            </a:fld>
            <a:endParaRPr lang="en-US"/>
          </a:p>
        </p:txBody>
      </p:sp>
    </p:spTree>
    <p:extLst>
      <p:ext uri="{BB962C8B-B14F-4D97-AF65-F5344CB8AC3E}">
        <p14:creationId xmlns:p14="http://schemas.microsoft.com/office/powerpoint/2010/main" val="4175768403"/>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36698" y="2513844"/>
            <a:ext cx="1477294" cy="106255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t>Loadbalancer</a:t>
            </a:r>
            <a:endParaRPr lang="en-US" dirty="0"/>
          </a:p>
        </p:txBody>
      </p:sp>
      <p:sp>
        <p:nvSpPr>
          <p:cNvPr id="6" name="Rectangle 5"/>
          <p:cNvSpPr/>
          <p:nvPr/>
        </p:nvSpPr>
        <p:spPr>
          <a:xfrm>
            <a:off x="3910430" y="2513844"/>
            <a:ext cx="1477294" cy="106255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App Server</a:t>
            </a:r>
            <a:endParaRPr lang="en-US" dirty="0"/>
          </a:p>
        </p:txBody>
      </p:sp>
      <p:sp>
        <p:nvSpPr>
          <p:cNvPr id="7" name="Rectangle 6"/>
          <p:cNvSpPr/>
          <p:nvPr/>
        </p:nvSpPr>
        <p:spPr>
          <a:xfrm>
            <a:off x="6761349" y="2513844"/>
            <a:ext cx="1477294" cy="106255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t>PaaS</a:t>
            </a:r>
            <a:r>
              <a:rPr lang="en-US" dirty="0"/>
              <a:t> </a:t>
            </a:r>
            <a:r>
              <a:rPr lang="en-US" dirty="0" smtClean="0"/>
              <a:t>SDK</a:t>
            </a:r>
            <a:endParaRPr lang="en-US" dirty="0"/>
          </a:p>
        </p:txBody>
      </p:sp>
      <p:sp>
        <p:nvSpPr>
          <p:cNvPr id="8" name="Line Callout 1 7"/>
          <p:cNvSpPr/>
          <p:nvPr/>
        </p:nvSpPr>
        <p:spPr>
          <a:xfrm>
            <a:off x="2164107" y="693249"/>
            <a:ext cx="1995644" cy="1049595"/>
          </a:xfrm>
          <a:prstGeom prst="borderCallout1">
            <a:avLst>
              <a:gd name="adj1" fmla="val 44556"/>
              <a:gd name="adj2" fmla="val -1811"/>
              <a:gd name="adj3" fmla="val 166303"/>
              <a:gd name="adj4" fmla="val -30343"/>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Request ID generation,</a:t>
            </a:r>
          </a:p>
          <a:p>
            <a:pPr algn="ctr"/>
            <a:r>
              <a:rPr lang="en-US" sz="1400" dirty="0" smtClean="0"/>
              <a:t>Response time measurement</a:t>
            </a:r>
            <a:endParaRPr lang="en-US" sz="1400" dirty="0"/>
          </a:p>
        </p:txBody>
      </p:sp>
      <p:sp>
        <p:nvSpPr>
          <p:cNvPr id="9" name="Line Callout 1 8"/>
          <p:cNvSpPr/>
          <p:nvPr/>
        </p:nvSpPr>
        <p:spPr>
          <a:xfrm>
            <a:off x="4947129" y="693249"/>
            <a:ext cx="1995644" cy="1049595"/>
          </a:xfrm>
          <a:prstGeom prst="borderCallout1">
            <a:avLst>
              <a:gd name="adj1" fmla="val 49494"/>
              <a:gd name="adj2" fmla="val 102085"/>
              <a:gd name="adj3" fmla="val 168772"/>
              <a:gd name="adj4" fmla="val 134592"/>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SDK call tracing,</a:t>
            </a:r>
          </a:p>
          <a:p>
            <a:pPr algn="ctr"/>
            <a:r>
              <a:rPr lang="en-US" sz="1400" dirty="0" smtClean="0"/>
              <a:t>SDK call time measurement</a:t>
            </a:r>
            <a:endParaRPr lang="en-US" sz="1400" dirty="0"/>
          </a:p>
        </p:txBody>
      </p:sp>
      <p:sp>
        <p:nvSpPr>
          <p:cNvPr id="10" name="Rectangle 9"/>
          <p:cNvSpPr/>
          <p:nvPr/>
        </p:nvSpPr>
        <p:spPr>
          <a:xfrm>
            <a:off x="1036698" y="4781489"/>
            <a:ext cx="1477294" cy="1010721"/>
          </a:xfrm>
          <a:prstGeom prst="rect">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Anomaly Detection</a:t>
            </a:r>
            <a:endParaRPr lang="en-US" dirty="0"/>
          </a:p>
        </p:txBody>
      </p:sp>
      <p:sp>
        <p:nvSpPr>
          <p:cNvPr id="11" name="Rectangle 10"/>
          <p:cNvSpPr/>
          <p:nvPr/>
        </p:nvSpPr>
        <p:spPr>
          <a:xfrm>
            <a:off x="6761349" y="4781489"/>
            <a:ext cx="1477294" cy="1010721"/>
          </a:xfrm>
          <a:prstGeom prst="rect">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Root Cause Analysis</a:t>
            </a:r>
            <a:endParaRPr lang="en-US" dirty="0"/>
          </a:p>
        </p:txBody>
      </p:sp>
      <p:sp>
        <p:nvSpPr>
          <p:cNvPr id="12" name="Rectangle 11"/>
          <p:cNvSpPr/>
          <p:nvPr/>
        </p:nvSpPr>
        <p:spPr>
          <a:xfrm>
            <a:off x="6761349" y="3770768"/>
            <a:ext cx="1477294" cy="1010721"/>
          </a:xfrm>
          <a:prstGeom prst="rect">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Path Analysis</a:t>
            </a:r>
            <a:endParaRPr lang="en-US" dirty="0"/>
          </a:p>
        </p:txBody>
      </p:sp>
      <p:cxnSp>
        <p:nvCxnSpPr>
          <p:cNvPr id="14" name="Straight Arrow Connector 13"/>
          <p:cNvCxnSpPr>
            <a:stCxn id="10" idx="3"/>
            <a:endCxn id="11" idx="1"/>
          </p:cNvCxnSpPr>
          <p:nvPr/>
        </p:nvCxnSpPr>
        <p:spPr>
          <a:xfrm>
            <a:off x="2513992" y="5286850"/>
            <a:ext cx="4247357" cy="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a:stCxn id="4" idx="3"/>
            <a:endCxn id="6" idx="1"/>
          </p:cNvCxnSpPr>
          <p:nvPr/>
        </p:nvCxnSpPr>
        <p:spPr>
          <a:xfrm>
            <a:off x="2513992" y="3045121"/>
            <a:ext cx="1396438"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a:stCxn id="6" idx="3"/>
            <a:endCxn id="7" idx="1"/>
          </p:cNvCxnSpPr>
          <p:nvPr/>
        </p:nvCxnSpPr>
        <p:spPr>
          <a:xfrm>
            <a:off x="5387724" y="3045121"/>
            <a:ext cx="1373625"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 name="Slide Number Placeholder 1"/>
          <p:cNvSpPr>
            <a:spLocks noGrp="1"/>
          </p:cNvSpPr>
          <p:nvPr>
            <p:ph type="sldNum" sz="quarter" idx="12"/>
          </p:nvPr>
        </p:nvSpPr>
        <p:spPr/>
        <p:txBody>
          <a:bodyPr/>
          <a:lstStyle/>
          <a:p>
            <a:fld id="{D4755116-B387-CD40-9D82-4279FFF17F28}" type="slidenum">
              <a:rPr lang="en-US" smtClean="0"/>
              <a:t>37</a:t>
            </a:fld>
            <a:endParaRPr lang="en-US"/>
          </a:p>
        </p:txBody>
      </p:sp>
    </p:spTree>
    <p:extLst>
      <p:ext uri="{BB962C8B-B14F-4D97-AF65-F5344CB8AC3E}">
        <p14:creationId xmlns:p14="http://schemas.microsoft.com/office/powerpoint/2010/main" val="1991026714"/>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Anomaly Detection</a:t>
            </a:r>
            <a:endParaRPr lang="en-US" dirty="0"/>
          </a:p>
        </p:txBody>
      </p:sp>
      <p:sp>
        <p:nvSpPr>
          <p:cNvPr id="3" name="Content Placeholder 2"/>
          <p:cNvSpPr>
            <a:spLocks noGrp="1"/>
          </p:cNvSpPr>
          <p:nvPr>
            <p:ph idx="1"/>
          </p:nvPr>
        </p:nvSpPr>
        <p:spPr/>
        <p:txBody>
          <a:bodyPr/>
          <a:lstStyle/>
          <a:p>
            <a:r>
              <a:rPr lang="en-US" dirty="0" smtClean="0"/>
              <a:t>Support several different approaches</a:t>
            </a:r>
          </a:p>
          <a:p>
            <a:pPr lvl="1"/>
            <a:r>
              <a:rPr lang="en-US" dirty="0" smtClean="0"/>
              <a:t>Threshold-based: p% of the requests in a time window must complete under T </a:t>
            </a:r>
            <a:r>
              <a:rPr lang="en-US" dirty="0" err="1" smtClean="0"/>
              <a:t>ms.</a:t>
            </a:r>
            <a:endParaRPr lang="en-US" dirty="0" smtClean="0"/>
          </a:p>
          <a:p>
            <a:pPr lvl="1"/>
            <a:r>
              <a:rPr lang="en-US" dirty="0" smtClean="0"/>
              <a:t>Correlation-based: The correlation between response time and load must be positive.</a:t>
            </a:r>
          </a:p>
          <a:p>
            <a:pPr lvl="1"/>
            <a:r>
              <a:rPr lang="en-US" dirty="0" smtClean="0"/>
              <a:t>Other methods</a:t>
            </a:r>
          </a:p>
          <a:p>
            <a:r>
              <a:rPr lang="en-US" dirty="0" smtClean="0"/>
              <a:t>Configured per application</a:t>
            </a:r>
            <a:endParaRPr lang="en-US" dirty="0"/>
          </a:p>
        </p:txBody>
      </p:sp>
      <p:sp>
        <p:nvSpPr>
          <p:cNvPr id="4" name="Slide Number Placeholder 3"/>
          <p:cNvSpPr>
            <a:spLocks noGrp="1"/>
          </p:cNvSpPr>
          <p:nvPr>
            <p:ph type="sldNum" sz="quarter" idx="12"/>
          </p:nvPr>
        </p:nvSpPr>
        <p:spPr/>
        <p:txBody>
          <a:bodyPr/>
          <a:lstStyle/>
          <a:p>
            <a:fld id="{D4755116-B387-CD40-9D82-4279FFF17F28}" type="slidenum">
              <a:rPr lang="en-US" smtClean="0"/>
              <a:t>38</a:t>
            </a:fld>
            <a:endParaRPr lang="en-US"/>
          </a:p>
        </p:txBody>
      </p:sp>
    </p:spTree>
    <p:extLst>
      <p:ext uri="{BB962C8B-B14F-4D97-AF65-F5344CB8AC3E}">
        <p14:creationId xmlns:p14="http://schemas.microsoft.com/office/powerpoint/2010/main" val="419976513"/>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Root Cause Analysis</a:t>
            </a:r>
            <a:endParaRPr lang="en-US" dirty="0"/>
          </a:p>
        </p:txBody>
      </p:sp>
      <p:sp>
        <p:nvSpPr>
          <p:cNvPr id="3" name="Content Placeholder 2"/>
          <p:cNvSpPr>
            <a:spLocks noGrp="1"/>
          </p:cNvSpPr>
          <p:nvPr>
            <p:ph idx="1"/>
          </p:nvPr>
        </p:nvSpPr>
        <p:spPr/>
        <p:txBody>
          <a:bodyPr/>
          <a:lstStyle/>
          <a:p>
            <a:r>
              <a:rPr lang="en-US" dirty="0" smtClean="0"/>
              <a:t>Use relative importance (RI) metric on specific paths to identify the most significant components (API calls) along each path</a:t>
            </a:r>
          </a:p>
          <a:p>
            <a:pPr lvl="1"/>
            <a:r>
              <a:rPr lang="en-US" dirty="0" smtClean="0"/>
              <a:t>Check for both the RI values, and recent changes to the RI values</a:t>
            </a:r>
          </a:p>
          <a:p>
            <a:r>
              <a:rPr lang="en-US" dirty="0" smtClean="0"/>
              <a:t>If a performance anomaly happens in multiple paths, perform separate root cause analyses for each path</a:t>
            </a:r>
            <a:endParaRPr lang="en-US" dirty="0"/>
          </a:p>
        </p:txBody>
      </p:sp>
      <p:sp>
        <p:nvSpPr>
          <p:cNvPr id="4" name="Slide Number Placeholder 3"/>
          <p:cNvSpPr>
            <a:spLocks noGrp="1"/>
          </p:cNvSpPr>
          <p:nvPr>
            <p:ph type="sldNum" sz="quarter" idx="12"/>
          </p:nvPr>
        </p:nvSpPr>
        <p:spPr/>
        <p:txBody>
          <a:bodyPr/>
          <a:lstStyle/>
          <a:p>
            <a:fld id="{D4755116-B387-CD40-9D82-4279FFF17F28}" type="slidenum">
              <a:rPr lang="en-US" smtClean="0"/>
              <a:t>39</a:t>
            </a:fld>
            <a:endParaRPr lang="en-US"/>
          </a:p>
        </p:txBody>
      </p:sp>
    </p:spTree>
    <p:extLst>
      <p:ext uri="{BB962C8B-B14F-4D97-AF65-F5344CB8AC3E}">
        <p14:creationId xmlns:p14="http://schemas.microsoft.com/office/powerpoint/2010/main" val="374891472"/>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Does Not Enforce Good Coding</a:t>
            </a:r>
            <a:endParaRPr lang="en-US" dirty="0"/>
          </a:p>
        </p:txBody>
      </p:sp>
      <p:sp>
        <p:nvSpPr>
          <p:cNvPr id="3" name="Content Placeholder 2"/>
          <p:cNvSpPr>
            <a:spLocks noGrp="1"/>
          </p:cNvSpPr>
          <p:nvPr>
            <p:ph idx="1"/>
          </p:nvPr>
        </p:nvSpPr>
        <p:spPr/>
        <p:txBody>
          <a:bodyPr/>
          <a:lstStyle/>
          <a:p>
            <a:r>
              <a:rPr lang="en-US" dirty="0" smtClean="0"/>
              <a:t>Code reuse</a:t>
            </a:r>
          </a:p>
          <a:p>
            <a:r>
              <a:rPr lang="en-US" dirty="0" smtClean="0"/>
              <a:t>Naming and versioning conventions</a:t>
            </a:r>
          </a:p>
          <a:p>
            <a:r>
              <a:rPr lang="en-US" dirty="0" smtClean="0"/>
              <a:t>Other organizational standards and best practices</a:t>
            </a:r>
            <a:endParaRPr lang="en-US" dirty="0"/>
          </a:p>
        </p:txBody>
      </p:sp>
      <p:sp>
        <p:nvSpPr>
          <p:cNvPr id="4" name="Cloud 3"/>
          <p:cNvSpPr/>
          <p:nvPr/>
        </p:nvSpPr>
        <p:spPr>
          <a:xfrm rot="10800000">
            <a:off x="5306435" y="4507391"/>
            <a:ext cx="3110709" cy="1618772"/>
          </a:xfrm>
          <a:prstGeom prst="cloud">
            <a:avLst/>
          </a:prstGeom>
          <a:noFill/>
          <a:ln w="28575" cmpd="sng"/>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5" name="Picture 4" descr="developer-icon-1786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4507391"/>
            <a:ext cx="1861233" cy="1861233"/>
          </a:xfrm>
          <a:prstGeom prst="rect">
            <a:avLst/>
          </a:prstGeom>
        </p:spPr>
      </p:pic>
      <p:cxnSp>
        <p:nvCxnSpPr>
          <p:cNvPr id="7" name="Straight Arrow Connector 6"/>
          <p:cNvCxnSpPr/>
          <p:nvPr/>
        </p:nvCxnSpPr>
        <p:spPr>
          <a:xfrm>
            <a:off x="2430492" y="5317051"/>
            <a:ext cx="2624778"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282881" y="6045458"/>
            <a:ext cx="2340864" cy="646331"/>
          </a:xfrm>
          <a:prstGeom prst="rect">
            <a:avLst/>
          </a:prstGeom>
          <a:noFill/>
        </p:spPr>
        <p:txBody>
          <a:bodyPr wrap="square" rtlCol="0">
            <a:spAutoFit/>
          </a:bodyPr>
          <a:lstStyle/>
          <a:p>
            <a:pPr algn="ctr"/>
            <a:r>
              <a:rPr lang="en-US" dirty="0" smtClean="0"/>
              <a:t>Poorly written and packaged code</a:t>
            </a:r>
            <a:endParaRPr lang="en-US" dirty="0"/>
          </a:p>
        </p:txBody>
      </p:sp>
      <p:sp>
        <p:nvSpPr>
          <p:cNvPr id="10" name="TextBox 9"/>
          <p:cNvSpPr txBox="1"/>
          <p:nvPr/>
        </p:nvSpPr>
        <p:spPr>
          <a:xfrm>
            <a:off x="2430492" y="4619186"/>
            <a:ext cx="2428024" cy="646331"/>
          </a:xfrm>
          <a:prstGeom prst="rect">
            <a:avLst/>
          </a:prstGeom>
          <a:noFill/>
        </p:spPr>
        <p:txBody>
          <a:bodyPr wrap="square" rtlCol="0">
            <a:spAutoFit/>
          </a:bodyPr>
          <a:lstStyle/>
          <a:p>
            <a:pPr algn="ctr"/>
            <a:r>
              <a:rPr lang="en-US" dirty="0" smtClean="0"/>
              <a:t>Unverified/unchecked deployment</a:t>
            </a:r>
            <a:endParaRPr lang="en-US" dirty="0"/>
          </a:p>
        </p:txBody>
      </p:sp>
      <p:sp>
        <p:nvSpPr>
          <p:cNvPr id="11" name="TextBox 10"/>
          <p:cNvSpPr txBox="1"/>
          <p:nvPr/>
        </p:nvSpPr>
        <p:spPr>
          <a:xfrm>
            <a:off x="6076285" y="5043105"/>
            <a:ext cx="1718294" cy="646331"/>
          </a:xfrm>
          <a:prstGeom prst="rect">
            <a:avLst/>
          </a:prstGeom>
          <a:noFill/>
        </p:spPr>
        <p:txBody>
          <a:bodyPr wrap="square" rtlCol="0">
            <a:spAutoFit/>
          </a:bodyPr>
          <a:lstStyle/>
          <a:p>
            <a:pPr algn="ctr"/>
            <a:r>
              <a:rPr lang="en-US" dirty="0" smtClean="0"/>
              <a:t>Maintenance nightmare</a:t>
            </a:r>
            <a:endParaRPr lang="en-US" dirty="0"/>
          </a:p>
        </p:txBody>
      </p:sp>
      <p:sp>
        <p:nvSpPr>
          <p:cNvPr id="6" name="Slide Number Placeholder 5"/>
          <p:cNvSpPr>
            <a:spLocks noGrp="1"/>
          </p:cNvSpPr>
          <p:nvPr>
            <p:ph type="sldNum" sz="quarter" idx="12"/>
          </p:nvPr>
        </p:nvSpPr>
        <p:spPr/>
        <p:txBody>
          <a:bodyPr/>
          <a:lstStyle/>
          <a:p>
            <a:fld id="{D4755116-B387-CD40-9D82-4279FFF17F28}" type="slidenum">
              <a:rPr lang="en-US" smtClean="0"/>
              <a:t>4</a:t>
            </a:fld>
            <a:endParaRPr lang="en-US"/>
          </a:p>
        </p:txBody>
      </p:sp>
    </p:spTree>
    <p:extLst>
      <p:ext uri="{BB962C8B-B14F-4D97-AF65-F5344CB8AC3E}">
        <p14:creationId xmlns:p14="http://schemas.microsoft.com/office/powerpoint/2010/main" val="2927366450"/>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Path Analysis</a:t>
            </a:r>
            <a:endParaRPr lang="en-US" dirty="0"/>
          </a:p>
        </p:txBody>
      </p:sp>
      <p:sp>
        <p:nvSpPr>
          <p:cNvPr id="3" name="Content Placeholder 2"/>
          <p:cNvSpPr>
            <a:spLocks noGrp="1"/>
          </p:cNvSpPr>
          <p:nvPr>
            <p:ph idx="1"/>
          </p:nvPr>
        </p:nvSpPr>
        <p:spPr/>
        <p:txBody>
          <a:bodyPr/>
          <a:lstStyle/>
          <a:p>
            <a:r>
              <a:rPr lang="en-US" dirty="0" smtClean="0"/>
              <a:t>Compute the distribution of requests over different paths</a:t>
            </a:r>
          </a:p>
          <a:p>
            <a:pPr lvl="1"/>
            <a:r>
              <a:rPr lang="en-US" dirty="0" smtClean="0"/>
              <a:t>Evaluate how this distribution changes over time</a:t>
            </a:r>
          </a:p>
          <a:p>
            <a:r>
              <a:rPr lang="en-US" dirty="0" smtClean="0"/>
              <a:t>Novelty detection – appearance of new paths in the path distribution</a:t>
            </a:r>
          </a:p>
          <a:p>
            <a:r>
              <a:rPr lang="en-US" dirty="0" smtClean="0"/>
              <a:t>Summarize response time metric over different paths</a:t>
            </a:r>
            <a:endParaRPr lang="en-US" dirty="0"/>
          </a:p>
        </p:txBody>
      </p:sp>
      <p:sp>
        <p:nvSpPr>
          <p:cNvPr id="4" name="Slide Number Placeholder 3"/>
          <p:cNvSpPr>
            <a:spLocks noGrp="1"/>
          </p:cNvSpPr>
          <p:nvPr>
            <p:ph type="sldNum" sz="quarter" idx="12"/>
          </p:nvPr>
        </p:nvSpPr>
        <p:spPr/>
        <p:txBody>
          <a:bodyPr/>
          <a:lstStyle/>
          <a:p>
            <a:fld id="{D4755116-B387-CD40-9D82-4279FFF17F28}" type="slidenum">
              <a:rPr lang="en-US" smtClean="0"/>
              <a:t>40</a:t>
            </a:fld>
            <a:endParaRPr lang="en-US"/>
          </a:p>
        </p:txBody>
      </p:sp>
    </p:spTree>
    <p:extLst>
      <p:ext uri="{BB962C8B-B14F-4D97-AF65-F5344CB8AC3E}">
        <p14:creationId xmlns:p14="http://schemas.microsoft.com/office/powerpoint/2010/main" val="3027907442"/>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normAutofit lnSpcReduction="10000"/>
          </a:bodyPr>
          <a:lstStyle/>
          <a:p>
            <a:r>
              <a:rPr lang="en-US" dirty="0" smtClean="0"/>
              <a:t>Intro</a:t>
            </a:r>
          </a:p>
          <a:p>
            <a:r>
              <a:rPr lang="en-US" dirty="0" smtClean="0"/>
              <a:t>Motivation/Background</a:t>
            </a:r>
          </a:p>
          <a:p>
            <a:pPr lvl="1"/>
            <a:r>
              <a:rPr lang="en-US" dirty="0" smtClean="0"/>
              <a:t>Thesis statement</a:t>
            </a:r>
          </a:p>
          <a:p>
            <a:r>
              <a:rPr lang="en-US" dirty="0" smtClean="0"/>
              <a:t>Result 1 (EAGER)</a:t>
            </a:r>
          </a:p>
          <a:p>
            <a:r>
              <a:rPr lang="en-US" dirty="0" smtClean="0"/>
              <a:t>Result 2 (</a:t>
            </a:r>
            <a:r>
              <a:rPr lang="en-US" dirty="0" err="1" smtClean="0"/>
              <a:t>Cerebro</a:t>
            </a:r>
            <a:r>
              <a:rPr lang="en-US" dirty="0" smtClean="0"/>
              <a:t>)</a:t>
            </a:r>
          </a:p>
          <a:p>
            <a:r>
              <a:rPr lang="en-US" dirty="0" smtClean="0"/>
              <a:t>Result 3 (Anomaly detection/Roots)</a:t>
            </a:r>
          </a:p>
          <a:p>
            <a:r>
              <a:rPr lang="en-US" dirty="0" smtClean="0"/>
              <a:t>Related work</a:t>
            </a:r>
          </a:p>
          <a:p>
            <a:r>
              <a:rPr lang="en-US" dirty="0" smtClean="0"/>
              <a:t>Future work</a:t>
            </a:r>
            <a:endParaRPr lang="en-US" dirty="0"/>
          </a:p>
        </p:txBody>
      </p:sp>
      <p:sp>
        <p:nvSpPr>
          <p:cNvPr id="4" name="Slide Number Placeholder 3"/>
          <p:cNvSpPr>
            <a:spLocks noGrp="1"/>
          </p:cNvSpPr>
          <p:nvPr>
            <p:ph type="sldNum" sz="quarter" idx="12"/>
          </p:nvPr>
        </p:nvSpPr>
        <p:spPr/>
        <p:txBody>
          <a:bodyPr/>
          <a:lstStyle/>
          <a:p>
            <a:fld id="{D4755116-B387-CD40-9D82-4279FFF17F28}" type="slidenum">
              <a:rPr lang="en-US" smtClean="0"/>
              <a:t>41</a:t>
            </a:fld>
            <a:endParaRPr lang="en-US"/>
          </a:p>
        </p:txBody>
      </p:sp>
    </p:spTree>
    <p:extLst>
      <p:ext uri="{BB962C8B-B14F-4D97-AF65-F5344CB8AC3E}">
        <p14:creationId xmlns:p14="http://schemas.microsoft.com/office/powerpoint/2010/main" val="291618010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Thesis Question</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Can we enforce design-time governance on web applications developed for a given Platform-as-a-Service cloud so as to ensure proper versioning, dependency management and conformance to other developer best practices, and also enforce run-time governance on them so as to automatically determine the expected runtime performance of the applications, detect SLA violations and detect performance anomalies and perform root cause analysis, with minimal developer intervention and no invasive instrumentation on the applications?</a:t>
            </a:r>
          </a:p>
        </p:txBody>
      </p:sp>
      <p:sp>
        <p:nvSpPr>
          <p:cNvPr id="4" name="Slide Number Placeholder 3"/>
          <p:cNvSpPr>
            <a:spLocks noGrp="1"/>
          </p:cNvSpPr>
          <p:nvPr>
            <p:ph type="sldNum" sz="quarter" idx="12"/>
          </p:nvPr>
        </p:nvSpPr>
        <p:spPr/>
        <p:txBody>
          <a:bodyPr/>
          <a:lstStyle/>
          <a:p>
            <a:fld id="{D4755116-B387-CD40-9D82-4279FFF17F28}" type="slidenum">
              <a:rPr lang="en-US" smtClean="0"/>
              <a:t>42</a:t>
            </a:fld>
            <a:endParaRPr lang="en-US"/>
          </a:p>
        </p:txBody>
      </p:sp>
    </p:spTree>
    <p:extLst>
      <p:ext uri="{BB962C8B-B14F-4D97-AF65-F5344CB8AC3E}">
        <p14:creationId xmlns:p14="http://schemas.microsoft.com/office/powerpoint/2010/main" val="2072488777"/>
      </p:ext>
    </p:extLst>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Policies</a:t>
            </a:r>
            <a:endParaRPr lang="en-US" dirty="0"/>
          </a:p>
        </p:txBody>
      </p:sp>
      <p:sp>
        <p:nvSpPr>
          <p:cNvPr id="3" name="Content Placeholder 2"/>
          <p:cNvSpPr>
            <a:spLocks noGrp="1"/>
          </p:cNvSpPr>
          <p:nvPr>
            <p:ph idx="1"/>
          </p:nvPr>
        </p:nvSpPr>
        <p:spPr/>
        <p:txBody>
          <a:bodyPr>
            <a:normAutofit fontScale="62500" lnSpcReduction="20000"/>
          </a:bodyPr>
          <a:lstStyle/>
          <a:p>
            <a:pPr marL="0" indent="0">
              <a:buNone/>
            </a:pPr>
            <a:r>
              <a:rPr lang="en-US" dirty="0">
                <a:latin typeface="Courier"/>
                <a:cs typeface="Courier"/>
              </a:rPr>
              <a:t>if </a:t>
            </a:r>
            <a:r>
              <a:rPr lang="en-US" dirty="0" err="1">
                <a:latin typeface="Courier"/>
                <a:cs typeface="Courier"/>
              </a:rPr>
              <a:t>app.owner.endswith</a:t>
            </a:r>
            <a:r>
              <a:rPr lang="en-US" dirty="0">
                <a:latin typeface="Courier"/>
                <a:cs typeface="Courier"/>
              </a:rPr>
              <a:t>(‘@</a:t>
            </a:r>
            <a:r>
              <a:rPr lang="en-US" dirty="0" err="1">
                <a:latin typeface="Courier"/>
                <a:cs typeface="Courier"/>
              </a:rPr>
              <a:t>engineering.test.com</a:t>
            </a:r>
            <a:r>
              <a:rPr lang="en-US" dirty="0">
                <a:latin typeface="Courier"/>
                <a:cs typeface="Courier"/>
              </a:rPr>
              <a:t>’):</a:t>
            </a:r>
          </a:p>
          <a:p>
            <a:pPr marL="0" indent="0">
              <a:buNone/>
            </a:pPr>
            <a:r>
              <a:rPr lang="en-US" dirty="0">
                <a:latin typeface="Courier"/>
                <a:cs typeface="Courier"/>
              </a:rPr>
              <a:t>  </a:t>
            </a:r>
            <a:r>
              <a:rPr lang="en-US" dirty="0" err="1">
                <a:latin typeface="Courier"/>
                <a:cs typeface="Courier"/>
              </a:rPr>
              <a:t>assert_app_dependency</a:t>
            </a:r>
            <a:r>
              <a:rPr lang="en-US" dirty="0">
                <a:latin typeface="Courier"/>
                <a:cs typeface="Courier"/>
              </a:rPr>
              <a:t>(app, ‘Log’, ‘1.0’)</a:t>
            </a:r>
          </a:p>
          <a:p>
            <a:pPr marL="0" indent="0">
              <a:buNone/>
            </a:pPr>
            <a:r>
              <a:rPr lang="en-US" dirty="0" err="1">
                <a:latin typeface="Courier"/>
                <a:cs typeface="Courier"/>
              </a:rPr>
              <a:t>elif</a:t>
            </a:r>
            <a:r>
              <a:rPr lang="en-US" dirty="0">
                <a:latin typeface="Courier"/>
                <a:cs typeface="Courier"/>
              </a:rPr>
              <a:t> </a:t>
            </a:r>
            <a:r>
              <a:rPr lang="en-US" dirty="0" err="1">
                <a:latin typeface="Courier"/>
                <a:cs typeface="Courier"/>
              </a:rPr>
              <a:t>app.owner.endswith</a:t>
            </a:r>
            <a:r>
              <a:rPr lang="en-US" dirty="0">
                <a:latin typeface="Courier"/>
                <a:cs typeface="Courier"/>
              </a:rPr>
              <a:t>(‘@</a:t>
            </a:r>
            <a:r>
              <a:rPr lang="en-US" dirty="0" err="1">
                <a:latin typeface="Courier"/>
                <a:cs typeface="Courier"/>
              </a:rPr>
              <a:t>sales.test.com</a:t>
            </a:r>
            <a:r>
              <a:rPr lang="en-US" dirty="0">
                <a:latin typeface="Courier"/>
                <a:cs typeface="Courier"/>
              </a:rPr>
              <a:t>’):</a:t>
            </a:r>
          </a:p>
          <a:p>
            <a:pPr marL="0" indent="0">
              <a:buNone/>
            </a:pPr>
            <a:r>
              <a:rPr lang="en-US" dirty="0">
                <a:latin typeface="Courier"/>
                <a:cs typeface="Courier"/>
              </a:rPr>
              <a:t>  </a:t>
            </a:r>
            <a:r>
              <a:rPr lang="en-US" dirty="0" err="1">
                <a:latin typeface="Courier"/>
                <a:cs typeface="Courier"/>
              </a:rPr>
              <a:t>assert_app_dependency</a:t>
            </a:r>
            <a:r>
              <a:rPr lang="en-US" dirty="0">
                <a:latin typeface="Courier"/>
                <a:cs typeface="Courier"/>
              </a:rPr>
              <a:t>(app, ‘</a:t>
            </a:r>
            <a:r>
              <a:rPr lang="en-US" dirty="0" err="1">
                <a:latin typeface="Courier"/>
                <a:cs typeface="Courier"/>
              </a:rPr>
              <a:t>AnalyticsLog</a:t>
            </a:r>
            <a:r>
              <a:rPr lang="en-US" dirty="0">
                <a:latin typeface="Courier"/>
                <a:cs typeface="Courier"/>
              </a:rPr>
              <a:t>’, ‘1.0’)</a:t>
            </a:r>
          </a:p>
          <a:p>
            <a:pPr marL="0" indent="0">
              <a:buNone/>
            </a:pPr>
            <a:r>
              <a:rPr lang="en-US" dirty="0">
                <a:latin typeface="Courier"/>
                <a:cs typeface="Courier"/>
              </a:rPr>
              <a:t>else:</a:t>
            </a:r>
          </a:p>
          <a:p>
            <a:pPr marL="0" indent="0">
              <a:buNone/>
            </a:pPr>
            <a:r>
              <a:rPr lang="en-US" dirty="0">
                <a:latin typeface="Courier"/>
                <a:cs typeface="Courier"/>
              </a:rPr>
              <a:t>  </a:t>
            </a:r>
            <a:r>
              <a:rPr lang="en-US" dirty="0" err="1">
                <a:latin typeface="Courier"/>
                <a:cs typeface="Courier"/>
              </a:rPr>
              <a:t>assert_app_dependency</a:t>
            </a:r>
            <a:r>
              <a:rPr lang="en-US" dirty="0">
                <a:latin typeface="Courier"/>
                <a:cs typeface="Courier"/>
              </a:rPr>
              <a:t>(app, ‘</a:t>
            </a:r>
            <a:r>
              <a:rPr lang="en-US" dirty="0" err="1">
                <a:latin typeface="Courier"/>
                <a:cs typeface="Courier"/>
              </a:rPr>
              <a:t>GenericLog</a:t>
            </a:r>
            <a:r>
              <a:rPr lang="en-US" dirty="0">
                <a:latin typeface="Courier"/>
                <a:cs typeface="Courier"/>
              </a:rPr>
              <a:t>’, ‘1.0’)</a:t>
            </a:r>
          </a:p>
          <a:p>
            <a:pPr marL="0" indent="0">
              <a:buNone/>
            </a:pPr>
            <a:endParaRPr lang="en-US" dirty="0" smtClean="0">
              <a:latin typeface="Courier"/>
              <a:cs typeface="Courier"/>
            </a:endParaRPr>
          </a:p>
          <a:p>
            <a:pPr marL="0" indent="0">
              <a:buNone/>
            </a:pPr>
            <a:endParaRPr lang="en-US" dirty="0">
              <a:latin typeface="Courier"/>
              <a:cs typeface="Courier"/>
            </a:endParaRPr>
          </a:p>
          <a:p>
            <a:pPr marL="0" indent="0">
              <a:buNone/>
            </a:pPr>
            <a:endParaRPr lang="en-US" dirty="0">
              <a:latin typeface="Courier"/>
              <a:cs typeface="Courier"/>
            </a:endParaRPr>
          </a:p>
          <a:p>
            <a:pPr marL="0" indent="0">
              <a:buNone/>
            </a:pPr>
            <a:r>
              <a:rPr lang="en-US" dirty="0">
                <a:latin typeface="Courier"/>
                <a:cs typeface="Courier"/>
              </a:rPr>
              <a:t>deprecated = filter(</a:t>
            </a:r>
          </a:p>
          <a:p>
            <a:pPr marL="0" indent="0">
              <a:buNone/>
            </a:pPr>
            <a:r>
              <a:rPr lang="en-US" dirty="0">
                <a:latin typeface="Courier"/>
                <a:cs typeface="Courier"/>
              </a:rPr>
              <a:t>  lambda </a:t>
            </a:r>
            <a:r>
              <a:rPr lang="en-US" dirty="0" err="1">
                <a:latin typeface="Courier"/>
                <a:cs typeface="Courier"/>
              </a:rPr>
              <a:t>dep</a:t>
            </a:r>
            <a:r>
              <a:rPr lang="en-US" dirty="0">
                <a:latin typeface="Courier"/>
                <a:cs typeface="Courier"/>
              </a:rPr>
              <a:t>: </a:t>
            </a:r>
            <a:r>
              <a:rPr lang="en-US" dirty="0" err="1">
                <a:latin typeface="Courier"/>
                <a:cs typeface="Courier"/>
              </a:rPr>
              <a:t>dep.status</a:t>
            </a:r>
            <a:r>
              <a:rPr lang="en-US" dirty="0">
                <a:latin typeface="Courier"/>
                <a:cs typeface="Courier"/>
              </a:rPr>
              <a:t> = ‘Deprecated’,</a:t>
            </a:r>
          </a:p>
          <a:p>
            <a:pPr marL="0" indent="0">
              <a:buNone/>
            </a:pPr>
            <a:r>
              <a:rPr lang="en-US" dirty="0">
                <a:latin typeface="Courier"/>
                <a:cs typeface="Courier"/>
              </a:rPr>
              <a:t>  </a:t>
            </a:r>
            <a:r>
              <a:rPr lang="en-US" dirty="0" err="1">
                <a:latin typeface="Courier"/>
                <a:cs typeface="Courier"/>
              </a:rPr>
              <a:t>app.dependencies</a:t>
            </a:r>
            <a:r>
              <a:rPr lang="en-US" dirty="0">
                <a:latin typeface="Courier"/>
                <a:cs typeface="Courier"/>
              </a:rPr>
              <a:t>)</a:t>
            </a:r>
          </a:p>
          <a:p>
            <a:pPr marL="0" indent="0">
              <a:buNone/>
            </a:pPr>
            <a:r>
              <a:rPr lang="en-US" dirty="0" err="1">
                <a:latin typeface="Courier"/>
                <a:cs typeface="Courier"/>
              </a:rPr>
              <a:t>assert_false</a:t>
            </a:r>
            <a:r>
              <a:rPr lang="en-US" dirty="0">
                <a:latin typeface="Courier"/>
                <a:cs typeface="Courier"/>
              </a:rPr>
              <a:t>(deprecated, </a:t>
            </a:r>
          </a:p>
          <a:p>
            <a:pPr marL="0" indent="0">
              <a:buNone/>
            </a:pPr>
            <a:r>
              <a:rPr lang="en-US" dirty="0">
                <a:latin typeface="Courier"/>
                <a:cs typeface="Courier"/>
              </a:rPr>
              <a:t>  ‘must not use deprecated dependencies’)</a:t>
            </a:r>
          </a:p>
          <a:p>
            <a:pPr marL="0" indent="0">
              <a:buNone/>
            </a:pPr>
            <a:endParaRPr lang="en-US" dirty="0">
              <a:latin typeface="Courier"/>
              <a:cs typeface="Courier"/>
            </a:endParaRPr>
          </a:p>
          <a:p>
            <a:pPr marL="0" indent="0">
              <a:buNone/>
            </a:pPr>
            <a:endParaRPr lang="en-US" dirty="0"/>
          </a:p>
        </p:txBody>
      </p:sp>
      <p:sp>
        <p:nvSpPr>
          <p:cNvPr id="4" name="Slide Number Placeholder 3"/>
          <p:cNvSpPr>
            <a:spLocks noGrp="1"/>
          </p:cNvSpPr>
          <p:nvPr>
            <p:ph type="sldNum" sz="quarter" idx="12"/>
          </p:nvPr>
        </p:nvSpPr>
        <p:spPr/>
        <p:txBody>
          <a:bodyPr/>
          <a:lstStyle/>
          <a:p>
            <a:fld id="{D4755116-B387-CD40-9D82-4279FFF17F28}" type="slidenum">
              <a:rPr lang="en-US" smtClean="0"/>
              <a:t>43</a:t>
            </a:fld>
            <a:endParaRPr lang="en-US"/>
          </a:p>
        </p:txBody>
      </p:sp>
    </p:spTree>
    <p:extLst>
      <p:ext uri="{BB962C8B-B14F-4D97-AF65-F5344CB8AC3E}">
        <p14:creationId xmlns:p14="http://schemas.microsoft.com/office/powerpoint/2010/main" val="2299342324"/>
      </p:ext>
    </p:extLst>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EAGER Prototype</a:t>
            </a:r>
            <a:endParaRPr lang="en-US" dirty="0"/>
          </a:p>
        </p:txBody>
      </p:sp>
      <p:sp>
        <p:nvSpPr>
          <p:cNvPr id="3" name="Content Placeholder 2"/>
          <p:cNvSpPr>
            <a:spLocks noGrp="1"/>
          </p:cNvSpPr>
          <p:nvPr>
            <p:ph idx="1"/>
          </p:nvPr>
        </p:nvSpPr>
        <p:spPr/>
        <p:txBody>
          <a:bodyPr/>
          <a:lstStyle/>
          <a:p>
            <a:r>
              <a:rPr lang="en-US" dirty="0"/>
              <a:t>Implemented into </a:t>
            </a:r>
            <a:r>
              <a:rPr lang="en-US" dirty="0" err="1"/>
              <a:t>AppScale</a:t>
            </a:r>
            <a:endParaRPr lang="en-US" dirty="0"/>
          </a:p>
          <a:p>
            <a:pPr lvl="1"/>
            <a:r>
              <a:rPr lang="en-US" dirty="0">
                <a:hlinkClick r:id="rId2"/>
              </a:rPr>
              <a:t>http://appscale.com</a:t>
            </a:r>
            <a:endParaRPr lang="en-US" dirty="0"/>
          </a:p>
          <a:p>
            <a:r>
              <a:rPr lang="en-US" dirty="0"/>
              <a:t>Metadata Manager – MySQL</a:t>
            </a:r>
          </a:p>
          <a:p>
            <a:r>
              <a:rPr lang="en-US" dirty="0"/>
              <a:t>API Gateway and Discovery Portal – WSO2</a:t>
            </a:r>
          </a:p>
          <a:p>
            <a:r>
              <a:rPr lang="en-US" dirty="0"/>
              <a:t>All additional processes integrated into the task management subsystem of </a:t>
            </a:r>
            <a:r>
              <a:rPr lang="en-US" dirty="0" err="1"/>
              <a:t>AppScale</a:t>
            </a:r>
            <a:endParaRPr lang="en-US" dirty="0"/>
          </a:p>
          <a:p>
            <a:r>
              <a:rPr lang="en-US" dirty="0"/>
              <a:t>Minimal code changes/additions</a:t>
            </a:r>
          </a:p>
          <a:p>
            <a:endParaRPr lang="en-US" dirty="0"/>
          </a:p>
        </p:txBody>
      </p:sp>
      <p:pic>
        <p:nvPicPr>
          <p:cNvPr id="4" name="Picture 3" descr="AppScale_Systems_Logo.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26307" y="5323279"/>
            <a:ext cx="1117693" cy="1605768"/>
          </a:xfrm>
          <a:prstGeom prst="rect">
            <a:avLst/>
          </a:prstGeom>
        </p:spPr>
      </p:pic>
      <p:sp>
        <p:nvSpPr>
          <p:cNvPr id="5" name="Slide Number Placeholder 4"/>
          <p:cNvSpPr>
            <a:spLocks noGrp="1"/>
          </p:cNvSpPr>
          <p:nvPr>
            <p:ph type="sldNum" sz="quarter" idx="12"/>
          </p:nvPr>
        </p:nvSpPr>
        <p:spPr/>
        <p:txBody>
          <a:bodyPr/>
          <a:lstStyle/>
          <a:p>
            <a:fld id="{D4755116-B387-CD40-9D82-4279FFF17F28}" type="slidenum">
              <a:rPr lang="en-US" smtClean="0"/>
              <a:t>44</a:t>
            </a:fld>
            <a:endParaRPr lang="en-US"/>
          </a:p>
        </p:txBody>
      </p:sp>
    </p:spTree>
    <p:extLst>
      <p:ext uri="{BB962C8B-B14F-4D97-AF65-F5344CB8AC3E}">
        <p14:creationId xmlns:p14="http://schemas.microsoft.com/office/powerpoint/2010/main" val="1699778603"/>
      </p:ext>
    </p:extLst>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EAGER Overhead by App</a:t>
            </a:r>
            <a:endParaRPr lang="en-US" dirty="0"/>
          </a:p>
        </p:txBody>
      </p:sp>
      <p:pic>
        <p:nvPicPr>
          <p:cNvPr id="4" name="Content Placeholder 3" descr="overhead_by_app.png"/>
          <p:cNvPicPr>
            <a:picLocks noGrp="1" noChangeAspect="1"/>
          </p:cNvPicPr>
          <p:nvPr>
            <p:ph idx="1"/>
          </p:nvPr>
        </p:nvPicPr>
        <p:blipFill>
          <a:blip r:embed="rId2">
            <a:extLst>
              <a:ext uri="{28A0092B-C50C-407E-A947-70E740481C1C}">
                <a14:useLocalDpi xmlns:a14="http://schemas.microsoft.com/office/drawing/2010/main" val="0"/>
              </a:ext>
            </a:extLst>
          </a:blip>
          <a:srcRect l="-7416" r="-7416"/>
          <a:stretch>
            <a:fillRect/>
          </a:stretch>
        </p:blipFill>
        <p:spPr/>
      </p:pic>
      <p:sp>
        <p:nvSpPr>
          <p:cNvPr id="3" name="Slide Number Placeholder 2"/>
          <p:cNvSpPr>
            <a:spLocks noGrp="1"/>
          </p:cNvSpPr>
          <p:nvPr>
            <p:ph type="sldNum" sz="quarter" idx="12"/>
          </p:nvPr>
        </p:nvSpPr>
        <p:spPr/>
        <p:txBody>
          <a:bodyPr/>
          <a:lstStyle/>
          <a:p>
            <a:fld id="{D4755116-B387-CD40-9D82-4279FFF17F28}" type="slidenum">
              <a:rPr lang="en-US" smtClean="0"/>
              <a:t>45</a:t>
            </a:fld>
            <a:endParaRPr lang="en-US"/>
          </a:p>
        </p:txBody>
      </p:sp>
    </p:spTree>
    <p:extLst>
      <p:ext uri="{BB962C8B-B14F-4D97-AF65-F5344CB8AC3E}">
        <p14:creationId xmlns:p14="http://schemas.microsoft.com/office/powerpoint/2010/main" val="1956200155"/>
      </p:ext>
    </p:extLst>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EAGER Overhead </a:t>
            </a:r>
            <a:r>
              <a:rPr lang="en-US" dirty="0" err="1" smtClean="0"/>
              <a:t>vs</a:t>
            </a:r>
            <a:r>
              <a:rPr lang="en-US" dirty="0" smtClean="0"/>
              <a:t> Policies</a:t>
            </a:r>
            <a:endParaRPr lang="en-US" dirty="0"/>
          </a:p>
        </p:txBody>
      </p:sp>
      <p:pic>
        <p:nvPicPr>
          <p:cNvPr id="4" name="Content Placeholder 5" descr="overhead_by_policies.png"/>
          <p:cNvPicPr>
            <a:picLocks noGrp="1" noChangeAspect="1"/>
          </p:cNvPicPr>
          <p:nvPr>
            <p:ph idx="1"/>
          </p:nvPr>
        </p:nvPicPr>
        <p:blipFill>
          <a:blip r:embed="rId2">
            <a:extLst>
              <a:ext uri="{28A0092B-C50C-407E-A947-70E740481C1C}">
                <a14:useLocalDpi xmlns:a14="http://schemas.microsoft.com/office/drawing/2010/main" val="0"/>
              </a:ext>
            </a:extLst>
          </a:blip>
          <a:srcRect l="-7502" r="-7502"/>
          <a:stretch>
            <a:fillRect/>
          </a:stretch>
        </p:blipFill>
        <p:spPr/>
      </p:pic>
      <p:sp>
        <p:nvSpPr>
          <p:cNvPr id="3" name="Slide Number Placeholder 2"/>
          <p:cNvSpPr>
            <a:spLocks noGrp="1"/>
          </p:cNvSpPr>
          <p:nvPr>
            <p:ph type="sldNum" sz="quarter" idx="12"/>
          </p:nvPr>
        </p:nvSpPr>
        <p:spPr/>
        <p:txBody>
          <a:bodyPr/>
          <a:lstStyle/>
          <a:p>
            <a:fld id="{D4755116-B387-CD40-9D82-4279FFF17F28}" type="slidenum">
              <a:rPr lang="en-US" smtClean="0"/>
              <a:t>46</a:t>
            </a:fld>
            <a:endParaRPr lang="en-US"/>
          </a:p>
        </p:txBody>
      </p:sp>
    </p:spTree>
    <p:extLst>
      <p:ext uri="{BB962C8B-B14F-4D97-AF65-F5344CB8AC3E}">
        <p14:creationId xmlns:p14="http://schemas.microsoft.com/office/powerpoint/2010/main" val="1901845792"/>
      </p:ext>
    </p:extLst>
  </p:cSld>
  <p:clrMapOvr>
    <a:masterClrMapping/>
  </p:clrMapOvr>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ProgrammableWeb</a:t>
            </a:r>
            <a:r>
              <a:rPr lang="en-US" dirty="0" smtClean="0"/>
              <a:t> Dataset</a:t>
            </a:r>
            <a:endParaRPr lang="en-US" dirty="0"/>
          </a:p>
        </p:txBody>
      </p:sp>
      <p:pic>
        <p:nvPicPr>
          <p:cNvPr id="4" name="Content Placeholder 3" descr="pweb_sample_overhead.png"/>
          <p:cNvPicPr>
            <a:picLocks noGrp="1" noChangeAspect="1"/>
          </p:cNvPicPr>
          <p:nvPr>
            <p:ph idx="1"/>
          </p:nvPr>
        </p:nvPicPr>
        <p:blipFill>
          <a:blip r:embed="rId2">
            <a:extLst>
              <a:ext uri="{28A0092B-C50C-407E-A947-70E740481C1C}">
                <a14:useLocalDpi xmlns:a14="http://schemas.microsoft.com/office/drawing/2010/main" val="0"/>
              </a:ext>
            </a:extLst>
          </a:blip>
          <a:srcRect l="-7502" r="-7502"/>
          <a:stretch>
            <a:fillRect/>
          </a:stretch>
        </p:blipFill>
        <p:spPr/>
      </p:pic>
      <p:sp>
        <p:nvSpPr>
          <p:cNvPr id="5" name="TextBox 4"/>
          <p:cNvSpPr txBox="1"/>
          <p:nvPr/>
        </p:nvSpPr>
        <p:spPr>
          <a:xfrm>
            <a:off x="457200" y="6466022"/>
            <a:ext cx="8229600" cy="369332"/>
          </a:xfrm>
          <a:prstGeom prst="rect">
            <a:avLst/>
          </a:prstGeom>
          <a:noFill/>
        </p:spPr>
        <p:txBody>
          <a:bodyPr wrap="square" rtlCol="0">
            <a:spAutoFit/>
          </a:bodyPr>
          <a:lstStyle/>
          <a:p>
            <a:r>
              <a:rPr lang="en-US" dirty="0" smtClean="0"/>
              <a:t>0 policies; 18322 APIs in DB; 33615 dependency edges </a:t>
            </a:r>
            <a:endParaRPr lang="en-US" dirty="0"/>
          </a:p>
        </p:txBody>
      </p:sp>
      <p:sp>
        <p:nvSpPr>
          <p:cNvPr id="3" name="Slide Number Placeholder 2"/>
          <p:cNvSpPr>
            <a:spLocks noGrp="1"/>
          </p:cNvSpPr>
          <p:nvPr>
            <p:ph type="sldNum" sz="quarter" idx="12"/>
          </p:nvPr>
        </p:nvSpPr>
        <p:spPr/>
        <p:txBody>
          <a:bodyPr/>
          <a:lstStyle/>
          <a:p>
            <a:fld id="{D4755116-B387-CD40-9D82-4279FFF17F28}" type="slidenum">
              <a:rPr lang="en-US" smtClean="0"/>
              <a:t>47</a:t>
            </a:fld>
            <a:endParaRPr lang="en-US"/>
          </a:p>
        </p:txBody>
      </p:sp>
    </p:spTree>
    <p:extLst>
      <p:ext uri="{BB962C8B-B14F-4D97-AF65-F5344CB8AC3E}">
        <p14:creationId xmlns:p14="http://schemas.microsoft.com/office/powerpoint/2010/main" val="21886181"/>
      </p:ext>
    </p:extLst>
  </p:cSld>
  <p:clrMapOvr>
    <a:masterClrMapping/>
  </p:clrMapOvr>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QBETS: Queue Bounds Estimation from Time Series</a:t>
            </a:r>
            <a:endParaRPr lang="en-US" dirty="0"/>
          </a:p>
        </p:txBody>
      </p:sp>
      <p:sp>
        <p:nvSpPr>
          <p:cNvPr id="3" name="Content Placeholder 2"/>
          <p:cNvSpPr>
            <a:spLocks noGrp="1"/>
          </p:cNvSpPr>
          <p:nvPr>
            <p:ph idx="1"/>
          </p:nvPr>
        </p:nvSpPr>
        <p:spPr/>
        <p:txBody>
          <a:bodyPr>
            <a:normAutofit/>
          </a:bodyPr>
          <a:lstStyle/>
          <a:p>
            <a:r>
              <a:rPr lang="en-US" dirty="0" smtClean="0"/>
              <a:t>Analyzes the first </a:t>
            </a:r>
            <a:r>
              <a:rPr lang="en-US" i="1" dirty="0" smtClean="0"/>
              <a:t>n</a:t>
            </a:r>
            <a:r>
              <a:rPr lang="en-US" dirty="0" smtClean="0"/>
              <a:t> entries in a time series</a:t>
            </a:r>
          </a:p>
          <a:p>
            <a:r>
              <a:rPr lang="en-US" dirty="0" smtClean="0"/>
              <a:t>Predicts an upper bound for the </a:t>
            </a:r>
            <a:r>
              <a:rPr lang="en-US" i="1" dirty="0" smtClean="0"/>
              <a:t>(n+1)</a:t>
            </a:r>
            <a:r>
              <a:rPr lang="en-US" baseline="30000" dirty="0" err="1" smtClean="0"/>
              <a:t>th</a:t>
            </a:r>
            <a:r>
              <a:rPr lang="en-US" dirty="0" smtClean="0"/>
              <a:t> entry</a:t>
            </a:r>
          </a:p>
          <a:p>
            <a:pPr lvl="1"/>
            <a:r>
              <a:rPr lang="en-US" i="1" dirty="0" smtClean="0"/>
              <a:t>QBETS([x</a:t>
            </a:r>
            <a:r>
              <a:rPr lang="en-US" i="1" baseline="-25000" dirty="0" smtClean="0"/>
              <a:t>1</a:t>
            </a:r>
            <a:r>
              <a:rPr lang="en-US" i="1" dirty="0" smtClean="0"/>
              <a:t>,x</a:t>
            </a:r>
            <a:r>
              <a:rPr lang="en-US" i="1" baseline="-25000" dirty="0" smtClean="0"/>
              <a:t>2</a:t>
            </a:r>
            <a:r>
              <a:rPr lang="en-US" i="1" dirty="0" smtClean="0"/>
              <a:t>,…</a:t>
            </a:r>
            <a:r>
              <a:rPr lang="en-US" i="1" dirty="0" err="1" smtClean="0"/>
              <a:t>x</a:t>
            </a:r>
            <a:r>
              <a:rPr lang="en-US" i="1" baseline="-25000" dirty="0" err="1" smtClean="0"/>
              <a:t>n</a:t>
            </a:r>
            <a:r>
              <a:rPr lang="en-US" i="1" dirty="0" smtClean="0"/>
              <a:t>], p) = Q</a:t>
            </a:r>
            <a:r>
              <a:rPr lang="en-US" dirty="0" smtClean="0"/>
              <a:t> where </a:t>
            </a:r>
            <a:r>
              <a:rPr lang="en-US" i="1" dirty="0" smtClean="0"/>
              <a:t>p </a:t>
            </a:r>
            <a:r>
              <a:rPr lang="en-US" i="1" dirty="0" smtClean="0">
                <a:sym typeface="Symbol"/>
              </a:rPr>
              <a:t> </a:t>
            </a:r>
            <a:r>
              <a:rPr lang="en-US" i="1" dirty="0" smtClean="0"/>
              <a:t>(0,1)</a:t>
            </a:r>
          </a:p>
          <a:p>
            <a:pPr lvl="1"/>
            <a:r>
              <a:rPr lang="en-US" i="1" dirty="0" smtClean="0"/>
              <a:t>P(x</a:t>
            </a:r>
            <a:r>
              <a:rPr lang="en-US" i="1" baseline="-25000" dirty="0" smtClean="0"/>
              <a:t>n+1</a:t>
            </a:r>
            <a:r>
              <a:rPr lang="en-US" i="1" dirty="0" smtClean="0"/>
              <a:t> ≤ Q) ≥ p</a:t>
            </a:r>
          </a:p>
          <a:p>
            <a:r>
              <a:rPr lang="en-US" dirty="0" smtClean="0"/>
              <a:t>Cerebro uses QBETS to predict response time SLAs of the form:</a:t>
            </a:r>
          </a:p>
          <a:p>
            <a:pPr lvl="1"/>
            <a:r>
              <a:rPr lang="en-US" dirty="0" smtClean="0"/>
              <a:t>Operation </a:t>
            </a:r>
            <a:r>
              <a:rPr lang="en-US" i="1" dirty="0" smtClean="0"/>
              <a:t>O</a:t>
            </a:r>
            <a:r>
              <a:rPr lang="en-US" dirty="0" smtClean="0"/>
              <a:t> responds </a:t>
            </a:r>
            <a:r>
              <a:rPr lang="en-US" i="1" dirty="0" smtClean="0"/>
              <a:t>under</a:t>
            </a:r>
            <a:r>
              <a:rPr lang="en-US" dirty="0" smtClean="0"/>
              <a:t> </a:t>
            </a:r>
            <a:r>
              <a:rPr lang="en-US" i="1" dirty="0" smtClean="0"/>
              <a:t>T</a:t>
            </a:r>
            <a:r>
              <a:rPr lang="en-US" dirty="0" smtClean="0"/>
              <a:t> milliseconds (100</a:t>
            </a:r>
            <a:r>
              <a:rPr lang="en-US" i="1" dirty="0" smtClean="0"/>
              <a:t>p)%</a:t>
            </a:r>
            <a:r>
              <a:rPr lang="en-US" dirty="0" smtClean="0"/>
              <a:t> of the time</a:t>
            </a:r>
            <a:endParaRPr lang="en-US" dirty="0"/>
          </a:p>
        </p:txBody>
      </p:sp>
      <p:sp>
        <p:nvSpPr>
          <p:cNvPr id="4" name="Slide Number Placeholder 3"/>
          <p:cNvSpPr>
            <a:spLocks noGrp="1"/>
          </p:cNvSpPr>
          <p:nvPr>
            <p:ph type="sldNum" sz="quarter" idx="12"/>
          </p:nvPr>
        </p:nvSpPr>
        <p:spPr/>
        <p:txBody>
          <a:bodyPr/>
          <a:lstStyle/>
          <a:p>
            <a:fld id="{3336F440-0623-F948-B0BF-C3A0BAE2BBD0}" type="slidenum">
              <a:rPr lang="en-US" smtClean="0"/>
              <a:pPr/>
              <a:t>48</a:t>
            </a:fld>
            <a:endParaRPr lang="en-US"/>
          </a:p>
        </p:txBody>
      </p:sp>
      <p:sp>
        <p:nvSpPr>
          <p:cNvPr id="5" name="TextBox 4"/>
          <p:cNvSpPr txBox="1"/>
          <p:nvPr/>
        </p:nvSpPr>
        <p:spPr>
          <a:xfrm>
            <a:off x="165100" y="6264335"/>
            <a:ext cx="8788400" cy="562718"/>
          </a:xfrm>
          <a:prstGeom prst="rect">
            <a:avLst/>
          </a:prstGeom>
          <a:noFill/>
        </p:spPr>
        <p:txBody>
          <a:bodyPr wrap="square" rtlCol="0">
            <a:spAutoFit/>
          </a:bodyPr>
          <a:lstStyle/>
          <a:p>
            <a:pPr>
              <a:lnSpc>
                <a:spcPct val="110000"/>
              </a:lnSpc>
            </a:pPr>
            <a:r>
              <a:rPr lang="en-US" sz="1400" i="1" dirty="0" smtClean="0"/>
              <a:t>D. </a:t>
            </a:r>
            <a:r>
              <a:rPr lang="en-US" sz="1400" i="1" dirty="0" err="1" smtClean="0"/>
              <a:t>Nurmi</a:t>
            </a:r>
            <a:r>
              <a:rPr lang="en-US" sz="1400" i="1" dirty="0" smtClean="0"/>
              <a:t>, J. </a:t>
            </a:r>
            <a:r>
              <a:rPr lang="en-US" sz="1400" i="1" dirty="0" err="1" smtClean="0"/>
              <a:t>Brevik</a:t>
            </a:r>
            <a:r>
              <a:rPr lang="en-US" sz="1400" i="1" dirty="0" smtClean="0"/>
              <a:t> and R. </a:t>
            </a:r>
            <a:r>
              <a:rPr lang="en-US" sz="1400" i="1" dirty="0" err="1" smtClean="0"/>
              <a:t>Wolski</a:t>
            </a:r>
            <a:r>
              <a:rPr lang="en-US" sz="1400" i="1" dirty="0" smtClean="0"/>
              <a:t>, “QBETS: Queue Bounds Estimation from Time Series”, 2008 International Conference on Job Scheduling Strategies for Parallel Processing</a:t>
            </a:r>
            <a:endParaRPr lang="en-US" sz="1400" i="1" dirty="0"/>
          </a:p>
        </p:txBody>
      </p:sp>
    </p:spTree>
    <p:extLst>
      <p:ext uri="{BB962C8B-B14F-4D97-AF65-F5344CB8AC3E}">
        <p14:creationId xmlns:p14="http://schemas.microsoft.com/office/powerpoint/2010/main" val="42999633"/>
      </p:ext>
    </p:extLst>
  </p:cSld>
  <p:clrMapOvr>
    <a:masterClrMapping/>
  </p:clrMapOvr>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Detecting SLA Invalidation</a:t>
            </a:r>
            <a:endParaRPr lang="en-US" dirty="0"/>
          </a:p>
        </p:txBody>
      </p:sp>
      <p:sp>
        <p:nvSpPr>
          <p:cNvPr id="3" name="Content Placeholder 2"/>
          <p:cNvSpPr>
            <a:spLocks noGrp="1"/>
          </p:cNvSpPr>
          <p:nvPr>
            <p:ph idx="1"/>
          </p:nvPr>
        </p:nvSpPr>
        <p:spPr/>
        <p:txBody>
          <a:bodyPr>
            <a:normAutofit lnSpcReduction="10000"/>
          </a:bodyPr>
          <a:lstStyle/>
          <a:p>
            <a:r>
              <a:rPr lang="en-US" dirty="0" smtClean="0"/>
              <a:t>Each time Cerebro makes a prediction, it computes the current autocorrelation in the time series</a:t>
            </a:r>
          </a:p>
          <a:p>
            <a:r>
              <a:rPr lang="en-US" dirty="0" smtClean="0"/>
              <a:t>Autocorrelation can be used to lookup a table, and determine </a:t>
            </a:r>
            <a:r>
              <a:rPr lang="en-US" i="1" dirty="0" err="1" smtClean="0"/>
              <a:t>C</a:t>
            </a:r>
            <a:r>
              <a:rPr lang="en-US" i="1" baseline="-25000" dirty="0" err="1" smtClean="0"/>
              <a:t>w</a:t>
            </a:r>
            <a:r>
              <a:rPr lang="en-US" dirty="0"/>
              <a:t>;</a:t>
            </a:r>
            <a:r>
              <a:rPr lang="en-US" dirty="0" smtClean="0"/>
              <a:t> the number of consecutive readings greater than </a:t>
            </a:r>
            <a:r>
              <a:rPr lang="en-US" i="1" dirty="0" smtClean="0"/>
              <a:t>Q</a:t>
            </a:r>
            <a:r>
              <a:rPr lang="en-US" dirty="0" smtClean="0"/>
              <a:t>, that constitute a change point</a:t>
            </a:r>
          </a:p>
          <a:p>
            <a:r>
              <a:rPr lang="en-US" dirty="0" smtClean="0"/>
              <a:t>We consider the SLA to have become invalid if this change point occurs</a:t>
            </a:r>
          </a:p>
          <a:p>
            <a:endParaRPr lang="en-US" dirty="0"/>
          </a:p>
        </p:txBody>
      </p:sp>
      <p:sp>
        <p:nvSpPr>
          <p:cNvPr id="4" name="Slide Number Placeholder 3"/>
          <p:cNvSpPr>
            <a:spLocks noGrp="1"/>
          </p:cNvSpPr>
          <p:nvPr>
            <p:ph type="sldNum" sz="quarter" idx="12"/>
          </p:nvPr>
        </p:nvSpPr>
        <p:spPr/>
        <p:txBody>
          <a:bodyPr/>
          <a:lstStyle/>
          <a:p>
            <a:fld id="{4940F666-E5FA-274D-B0C1-53A0010BDC84}" type="slidenum">
              <a:rPr lang="en-US" smtClean="0"/>
              <a:t>49</a:t>
            </a:fld>
            <a:endParaRPr lang="en-US"/>
          </a:p>
        </p:txBody>
      </p:sp>
    </p:spTree>
    <p:extLst>
      <p:ext uri="{BB962C8B-B14F-4D97-AF65-F5344CB8AC3E}">
        <p14:creationId xmlns:p14="http://schemas.microsoft.com/office/powerpoint/2010/main" val="2159115509"/>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Cannot Reason about Performance</a:t>
            </a:r>
            <a:endParaRPr lang="en-US" dirty="0"/>
          </a:p>
        </p:txBody>
      </p:sp>
      <p:sp>
        <p:nvSpPr>
          <p:cNvPr id="3" name="Content Placeholder 2"/>
          <p:cNvSpPr>
            <a:spLocks noGrp="1"/>
          </p:cNvSpPr>
          <p:nvPr>
            <p:ph idx="1"/>
          </p:nvPr>
        </p:nvSpPr>
        <p:spPr/>
        <p:txBody>
          <a:bodyPr/>
          <a:lstStyle/>
          <a:p>
            <a:r>
              <a:rPr lang="en-US" dirty="0" smtClean="0"/>
              <a:t>No reliable and systematic means for understanding performance limits</a:t>
            </a:r>
          </a:p>
          <a:p>
            <a:pPr lvl="1"/>
            <a:r>
              <a:rPr lang="en-US" dirty="0" smtClean="0"/>
              <a:t>Runtime details hidden by cloud abstractions</a:t>
            </a:r>
          </a:p>
          <a:p>
            <a:r>
              <a:rPr lang="en-US" dirty="0" smtClean="0"/>
              <a:t>Requires extensive testing</a:t>
            </a:r>
          </a:p>
          <a:p>
            <a:r>
              <a:rPr lang="en-US" dirty="0" smtClean="0"/>
              <a:t>Cannot form performance SLOs and SLAs</a:t>
            </a:r>
          </a:p>
          <a:p>
            <a:pPr lvl="1"/>
            <a:r>
              <a:rPr lang="en-US" dirty="0" smtClean="0"/>
              <a:t>SLA = SLOs + Penalties</a:t>
            </a:r>
          </a:p>
          <a:p>
            <a:pPr lvl="1"/>
            <a:r>
              <a:rPr lang="en-US" dirty="0" smtClean="0"/>
              <a:t>SLO = </a:t>
            </a:r>
            <a:r>
              <a:rPr lang="en-US" dirty="0"/>
              <a:t>Minimum service level the service provider is obligated to </a:t>
            </a:r>
            <a:r>
              <a:rPr lang="en-US" dirty="0" smtClean="0"/>
              <a:t>maintain</a:t>
            </a:r>
            <a:endParaRPr lang="en-US" dirty="0"/>
          </a:p>
        </p:txBody>
      </p:sp>
      <p:sp>
        <p:nvSpPr>
          <p:cNvPr id="5" name="Slide Number Placeholder 4"/>
          <p:cNvSpPr>
            <a:spLocks noGrp="1"/>
          </p:cNvSpPr>
          <p:nvPr>
            <p:ph type="sldNum" sz="quarter" idx="12"/>
          </p:nvPr>
        </p:nvSpPr>
        <p:spPr/>
        <p:txBody>
          <a:bodyPr/>
          <a:lstStyle/>
          <a:p>
            <a:fld id="{D4755116-B387-CD40-9D82-4279FFF17F28}" type="slidenum">
              <a:rPr lang="en-US" smtClean="0"/>
              <a:t>5</a:t>
            </a:fld>
            <a:endParaRPr lang="en-US"/>
          </a:p>
        </p:txBody>
      </p:sp>
    </p:spTree>
    <p:extLst>
      <p:ext uri="{BB962C8B-B14F-4D97-AF65-F5344CB8AC3E}">
        <p14:creationId xmlns:p14="http://schemas.microsoft.com/office/powerpoint/2010/main" val="81371603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blinds(horizontal)">
                                      <p:cBhvr>
                                        <p:cTn id="7" dur="500"/>
                                        <p:tgtEl>
                                          <p:spTgt spid="3">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5" end="5"/>
                                            </p:txEl>
                                          </p:spTgt>
                                        </p:tgtEl>
                                        <p:attrNameLst>
                                          <p:attrName>style.visibility</p:attrName>
                                        </p:attrNameLst>
                                      </p:cBhvr>
                                      <p:to>
                                        <p:strVal val="visible"/>
                                      </p:to>
                                    </p:set>
                                    <p:animEffect transition="in" filter="blinds(horizontal)">
                                      <p:cBhvr>
                                        <p:cTn id="1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 Prediction Tightness </a:t>
            </a:r>
            <a:endParaRPr lang="en-US" dirty="0"/>
          </a:p>
        </p:txBody>
      </p:sp>
      <p:pic>
        <p:nvPicPr>
          <p:cNvPr id="4" name="Content Placeholder 3" descr="diff_summary.png"/>
          <p:cNvPicPr>
            <a:picLocks noGrp="1" noChangeAspect="1"/>
          </p:cNvPicPr>
          <p:nvPr>
            <p:ph idx="1"/>
          </p:nvPr>
        </p:nvPicPr>
        <p:blipFill>
          <a:blip r:embed="rId2">
            <a:extLst>
              <a:ext uri="{28A0092B-C50C-407E-A947-70E740481C1C}">
                <a14:useLocalDpi xmlns:a14="http://schemas.microsoft.com/office/drawing/2010/main" val="0"/>
              </a:ext>
            </a:extLst>
          </a:blip>
          <a:srcRect l="-10678" r="-10678"/>
          <a:stretch>
            <a:fillRect/>
          </a:stretch>
        </p:blipFill>
        <p:spPr>
          <a:xfrm>
            <a:off x="-406425" y="1283494"/>
            <a:ext cx="9771727" cy="5374073"/>
          </a:xfrm>
        </p:spPr>
      </p:pic>
      <p:sp>
        <p:nvSpPr>
          <p:cNvPr id="3" name="Slide Number Placeholder 2"/>
          <p:cNvSpPr>
            <a:spLocks noGrp="1"/>
          </p:cNvSpPr>
          <p:nvPr>
            <p:ph type="sldNum" sz="quarter" idx="12"/>
          </p:nvPr>
        </p:nvSpPr>
        <p:spPr/>
        <p:txBody>
          <a:bodyPr/>
          <a:lstStyle/>
          <a:p>
            <a:fld id="{3336F440-0623-F948-B0BF-C3A0BAE2BBD0}" type="slidenum">
              <a:rPr lang="en-US" smtClean="0"/>
              <a:pPr/>
              <a:t>50</a:t>
            </a:fld>
            <a:endParaRPr lang="en-US"/>
          </a:p>
        </p:txBody>
      </p:sp>
    </p:spTree>
    <p:extLst>
      <p:ext uri="{BB962C8B-B14F-4D97-AF65-F5344CB8AC3E}">
        <p14:creationId xmlns:p14="http://schemas.microsoft.com/office/powerpoint/2010/main" val="2358184042"/>
      </p:ext>
    </p:extLst>
  </p:cSld>
  <p:clrMapOvr>
    <a:masterClrMapping/>
  </p:clrMapOvr>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SLA Validity Periods (In Hours)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245316693"/>
              </p:ext>
            </p:extLst>
          </p:nvPr>
        </p:nvGraphicFramePr>
        <p:xfrm>
          <a:off x="457200" y="1600200"/>
          <a:ext cx="8229600" cy="2595880"/>
        </p:xfrm>
        <a:graphic>
          <a:graphicData uri="http://schemas.openxmlformats.org/drawingml/2006/table">
            <a:tbl>
              <a:tblPr firstRow="1" bandRow="1">
                <a:tableStyleId>{5C22544A-7EE6-4342-B048-85BDC9FD1C3A}</a:tableStyleId>
              </a:tblPr>
              <a:tblGrid>
                <a:gridCol w="2624973"/>
                <a:gridCol w="1918090"/>
                <a:gridCol w="1878406"/>
                <a:gridCol w="1808131"/>
              </a:tblGrid>
              <a:tr h="370840">
                <a:tc>
                  <a:txBody>
                    <a:bodyPr/>
                    <a:lstStyle/>
                    <a:p>
                      <a:pPr algn="ctr"/>
                      <a:r>
                        <a:rPr lang="en-US" dirty="0" smtClean="0"/>
                        <a:t>API</a:t>
                      </a:r>
                      <a:endParaRPr lang="en-US" dirty="0"/>
                    </a:p>
                  </a:txBody>
                  <a:tcPr/>
                </a:tc>
                <a:tc>
                  <a:txBody>
                    <a:bodyPr/>
                    <a:lstStyle/>
                    <a:p>
                      <a:pPr algn="ctr"/>
                      <a:r>
                        <a:rPr lang="en-US" dirty="0" smtClean="0"/>
                        <a:t>5</a:t>
                      </a:r>
                      <a:r>
                        <a:rPr lang="en-US" baseline="30000" dirty="0" smtClean="0"/>
                        <a:t>th</a:t>
                      </a:r>
                      <a:r>
                        <a:rPr lang="en-US" dirty="0" smtClean="0"/>
                        <a:t> Percentile</a:t>
                      </a:r>
                      <a:endParaRPr lang="en-US" dirty="0"/>
                    </a:p>
                  </a:txBody>
                  <a:tcPr/>
                </a:tc>
                <a:tc>
                  <a:txBody>
                    <a:bodyPr/>
                    <a:lstStyle/>
                    <a:p>
                      <a:pPr algn="ctr"/>
                      <a:r>
                        <a:rPr lang="en-US" dirty="0" smtClean="0"/>
                        <a:t>Mean</a:t>
                      </a:r>
                      <a:endParaRPr lang="en-US" dirty="0"/>
                    </a:p>
                  </a:txBody>
                  <a:tcPr/>
                </a:tc>
                <a:tc>
                  <a:txBody>
                    <a:bodyPr/>
                    <a:lstStyle/>
                    <a:p>
                      <a:pPr algn="ctr"/>
                      <a:r>
                        <a:rPr lang="en-US" dirty="0" smtClean="0"/>
                        <a:t>95</a:t>
                      </a:r>
                      <a:r>
                        <a:rPr lang="en-US" baseline="30000" dirty="0" smtClean="0"/>
                        <a:t>th</a:t>
                      </a:r>
                      <a:r>
                        <a:rPr lang="en-US" dirty="0" smtClean="0"/>
                        <a:t> Percentile</a:t>
                      </a:r>
                      <a:endParaRPr lang="en-US" dirty="0"/>
                    </a:p>
                  </a:txBody>
                  <a:tcPr/>
                </a:tc>
              </a:tr>
              <a:tr h="370840">
                <a:tc>
                  <a:txBody>
                    <a:bodyPr/>
                    <a:lstStyle/>
                    <a:p>
                      <a:pPr algn="l" fontAlgn="b"/>
                      <a:r>
                        <a:rPr lang="en-US" sz="1800" b="0" i="0" u="none" strike="noStrike" dirty="0" err="1">
                          <a:solidFill>
                            <a:srgbClr val="000000"/>
                          </a:solidFill>
                          <a:effectLst/>
                          <a:latin typeface="Calibri"/>
                        </a:rPr>
                        <a:t>StudentInfo#getStudent</a:t>
                      </a:r>
                      <a:endParaRPr lang="en-US" sz="1800" b="0" i="0" u="none" strike="noStrike" dirty="0">
                        <a:solidFill>
                          <a:srgbClr val="000000"/>
                        </a:solidFill>
                        <a:effectLst/>
                        <a:latin typeface="Calibri"/>
                      </a:endParaRPr>
                    </a:p>
                  </a:txBody>
                  <a:tcPr marL="12700" marR="12700" marT="12700" marB="0" anchor="b"/>
                </a:tc>
                <a:tc>
                  <a:txBody>
                    <a:bodyPr/>
                    <a:lstStyle/>
                    <a:p>
                      <a:pPr algn="r" fontAlgn="b"/>
                      <a:r>
                        <a:rPr lang="en-US" sz="1800" b="0" i="0" u="none" strike="noStrike" dirty="0">
                          <a:solidFill>
                            <a:srgbClr val="000000"/>
                          </a:solidFill>
                          <a:effectLst/>
                          <a:latin typeface="Calibri"/>
                        </a:rPr>
                        <a:t>12.97</a:t>
                      </a:r>
                    </a:p>
                  </a:txBody>
                  <a:tcPr marL="12700" marR="12700" marT="12700" marB="0" anchor="b"/>
                </a:tc>
                <a:tc>
                  <a:txBody>
                    <a:bodyPr/>
                    <a:lstStyle/>
                    <a:p>
                      <a:pPr algn="r" fontAlgn="b"/>
                      <a:r>
                        <a:rPr lang="en-US" sz="1800" b="0" i="0" u="none" strike="noStrike" dirty="0">
                          <a:solidFill>
                            <a:srgbClr val="000000"/>
                          </a:solidFill>
                          <a:effectLst/>
                          <a:latin typeface="Calibri"/>
                        </a:rPr>
                        <a:t>631.24</a:t>
                      </a:r>
                    </a:p>
                  </a:txBody>
                  <a:tcPr marL="12700" marR="12700" marT="12700" marB="0" anchor="b"/>
                </a:tc>
                <a:tc>
                  <a:txBody>
                    <a:bodyPr/>
                    <a:lstStyle/>
                    <a:p>
                      <a:pPr algn="r" fontAlgn="b"/>
                      <a:r>
                        <a:rPr lang="en-US" sz="1800" b="0" i="0" u="none" strike="noStrike" dirty="0">
                          <a:solidFill>
                            <a:srgbClr val="000000"/>
                          </a:solidFill>
                          <a:effectLst/>
                          <a:latin typeface="Calibri"/>
                        </a:rPr>
                        <a:t>1911.19</a:t>
                      </a:r>
                    </a:p>
                  </a:txBody>
                  <a:tcPr marL="12700" marR="12700" marT="12700" marB="0" anchor="b"/>
                </a:tc>
              </a:tr>
              <a:tr h="370840">
                <a:tc>
                  <a:txBody>
                    <a:bodyPr/>
                    <a:lstStyle/>
                    <a:p>
                      <a:pPr algn="l" fontAlgn="b"/>
                      <a:r>
                        <a:rPr lang="en-US" sz="1800" b="0" i="0" u="none" strike="noStrike" dirty="0" err="1">
                          <a:solidFill>
                            <a:srgbClr val="000000"/>
                          </a:solidFill>
                          <a:effectLst/>
                          <a:latin typeface="Calibri"/>
                        </a:rPr>
                        <a:t>StudentInfo#deleteStudent</a:t>
                      </a:r>
                      <a:endParaRPr lang="en-US" sz="1800" b="0" i="0" u="none" strike="noStrike" dirty="0">
                        <a:solidFill>
                          <a:srgbClr val="000000"/>
                        </a:solidFill>
                        <a:effectLst/>
                        <a:latin typeface="Calibri"/>
                      </a:endParaRPr>
                    </a:p>
                  </a:txBody>
                  <a:tcPr marL="12700" marR="12700" marT="12700" marB="0" anchor="b"/>
                </a:tc>
                <a:tc>
                  <a:txBody>
                    <a:bodyPr/>
                    <a:lstStyle/>
                    <a:p>
                      <a:pPr algn="r" fontAlgn="b"/>
                      <a:r>
                        <a:rPr lang="en-US" sz="1800" b="0" i="0" u="none" strike="noStrike" dirty="0">
                          <a:solidFill>
                            <a:srgbClr val="000000"/>
                          </a:solidFill>
                          <a:effectLst/>
                          <a:latin typeface="Calibri"/>
                        </a:rPr>
                        <a:t>7.65</a:t>
                      </a:r>
                    </a:p>
                  </a:txBody>
                  <a:tcPr marL="12700" marR="12700" marT="12700" marB="0" anchor="b"/>
                </a:tc>
                <a:tc>
                  <a:txBody>
                    <a:bodyPr/>
                    <a:lstStyle/>
                    <a:p>
                      <a:pPr algn="r" fontAlgn="b"/>
                      <a:r>
                        <a:rPr lang="en-US" sz="1800" b="0" i="0" u="none" strike="noStrike">
                          <a:solidFill>
                            <a:srgbClr val="000000"/>
                          </a:solidFill>
                          <a:effectLst/>
                          <a:latin typeface="Calibri"/>
                        </a:rPr>
                        <a:t>472.07</a:t>
                      </a:r>
                    </a:p>
                  </a:txBody>
                  <a:tcPr marL="12700" marR="12700" marT="12700" marB="0" anchor="b"/>
                </a:tc>
                <a:tc>
                  <a:txBody>
                    <a:bodyPr/>
                    <a:lstStyle/>
                    <a:p>
                      <a:pPr algn="r" fontAlgn="b"/>
                      <a:r>
                        <a:rPr lang="en-US" sz="1800" b="0" i="0" u="none" strike="noStrike">
                          <a:solidFill>
                            <a:srgbClr val="000000"/>
                          </a:solidFill>
                          <a:effectLst/>
                          <a:latin typeface="Calibri"/>
                        </a:rPr>
                        <a:t>2031.59</a:t>
                      </a:r>
                    </a:p>
                  </a:txBody>
                  <a:tcPr marL="12700" marR="12700" marT="12700" marB="0" anchor="b"/>
                </a:tc>
              </a:tr>
              <a:tr h="370840">
                <a:tc>
                  <a:txBody>
                    <a:bodyPr/>
                    <a:lstStyle/>
                    <a:p>
                      <a:pPr algn="l" fontAlgn="b"/>
                      <a:r>
                        <a:rPr lang="en-US" sz="1800" b="0" i="0" u="none" strike="noStrike" dirty="0" err="1">
                          <a:solidFill>
                            <a:srgbClr val="000000"/>
                          </a:solidFill>
                          <a:effectLst/>
                          <a:latin typeface="Calibri"/>
                        </a:rPr>
                        <a:t>ServerHealth#info</a:t>
                      </a:r>
                      <a:endParaRPr lang="en-US" sz="1800" b="0" i="0" u="none" strike="noStrike" dirty="0">
                        <a:solidFill>
                          <a:srgbClr val="000000"/>
                        </a:solidFill>
                        <a:effectLst/>
                        <a:latin typeface="Calibri"/>
                      </a:endParaRPr>
                    </a:p>
                  </a:txBody>
                  <a:tcPr marL="12700" marR="12700" marT="12700" marB="0" anchor="b"/>
                </a:tc>
                <a:tc>
                  <a:txBody>
                    <a:bodyPr/>
                    <a:lstStyle/>
                    <a:p>
                      <a:pPr algn="r" fontAlgn="b"/>
                      <a:r>
                        <a:rPr lang="en-US" sz="1800" b="0" i="0" u="none" strike="noStrike" dirty="0">
                          <a:solidFill>
                            <a:srgbClr val="000000"/>
                          </a:solidFill>
                          <a:effectLst/>
                          <a:latin typeface="Calibri"/>
                        </a:rPr>
                        <a:t>12.96</a:t>
                      </a:r>
                    </a:p>
                  </a:txBody>
                  <a:tcPr marL="12700" marR="12700" marT="12700" marB="0" anchor="b"/>
                </a:tc>
                <a:tc>
                  <a:txBody>
                    <a:bodyPr/>
                    <a:lstStyle/>
                    <a:p>
                      <a:pPr algn="r" fontAlgn="b"/>
                      <a:r>
                        <a:rPr lang="en-US" sz="1800" b="0" i="0" u="none" strike="noStrike" dirty="0">
                          <a:solidFill>
                            <a:srgbClr val="000000"/>
                          </a:solidFill>
                          <a:effectLst/>
                          <a:latin typeface="Calibri"/>
                        </a:rPr>
                        <a:t>630.01</a:t>
                      </a:r>
                    </a:p>
                  </a:txBody>
                  <a:tcPr marL="12700" marR="12700" marT="12700" marB="0" anchor="b"/>
                </a:tc>
                <a:tc>
                  <a:txBody>
                    <a:bodyPr/>
                    <a:lstStyle/>
                    <a:p>
                      <a:pPr algn="r" fontAlgn="b"/>
                      <a:r>
                        <a:rPr lang="en-US" sz="1800" b="0" i="0" u="none" strike="noStrike">
                          <a:solidFill>
                            <a:srgbClr val="000000"/>
                          </a:solidFill>
                          <a:effectLst/>
                          <a:latin typeface="Calibri"/>
                        </a:rPr>
                        <a:t>1911.19</a:t>
                      </a:r>
                    </a:p>
                  </a:txBody>
                  <a:tcPr marL="12700" marR="12700" marT="12700" marB="0" anchor="b"/>
                </a:tc>
              </a:tr>
              <a:tr h="370840">
                <a:tc>
                  <a:txBody>
                    <a:bodyPr/>
                    <a:lstStyle/>
                    <a:p>
                      <a:pPr algn="l" fontAlgn="b"/>
                      <a:r>
                        <a:rPr lang="en-US" sz="1800" b="0" i="0" u="none" strike="noStrike">
                          <a:solidFill>
                            <a:srgbClr val="000000"/>
                          </a:solidFill>
                          <a:effectLst/>
                          <a:latin typeface="Calibri"/>
                        </a:rPr>
                        <a:t>Rooms#getRoomByName</a:t>
                      </a:r>
                    </a:p>
                  </a:txBody>
                  <a:tcPr marL="12700" marR="12700" marT="12700" marB="0" anchor="b"/>
                </a:tc>
                <a:tc>
                  <a:txBody>
                    <a:bodyPr/>
                    <a:lstStyle/>
                    <a:p>
                      <a:pPr algn="r" fontAlgn="b"/>
                      <a:r>
                        <a:rPr lang="en-US" sz="1800" b="0" i="0" u="none" strike="noStrike">
                          <a:solidFill>
                            <a:srgbClr val="000000"/>
                          </a:solidFill>
                          <a:effectLst/>
                          <a:latin typeface="Calibri"/>
                        </a:rPr>
                        <a:t>8.48</a:t>
                      </a:r>
                    </a:p>
                  </a:txBody>
                  <a:tcPr marL="12700" marR="12700" marT="12700" marB="0" anchor="b"/>
                </a:tc>
                <a:tc>
                  <a:txBody>
                    <a:bodyPr/>
                    <a:lstStyle/>
                    <a:p>
                      <a:pPr algn="r" fontAlgn="b"/>
                      <a:r>
                        <a:rPr lang="en-US" sz="1800" b="0" i="0" u="none" strike="noStrike" dirty="0">
                          <a:solidFill>
                            <a:srgbClr val="000000"/>
                          </a:solidFill>
                          <a:effectLst/>
                          <a:latin typeface="Calibri"/>
                        </a:rPr>
                        <a:t>345.13</a:t>
                      </a:r>
                    </a:p>
                  </a:txBody>
                  <a:tcPr marL="12700" marR="12700" marT="12700" marB="0" anchor="b"/>
                </a:tc>
                <a:tc>
                  <a:txBody>
                    <a:bodyPr/>
                    <a:lstStyle/>
                    <a:p>
                      <a:pPr algn="r" fontAlgn="b"/>
                      <a:r>
                        <a:rPr lang="en-US" sz="1800" b="0" i="0" u="none" strike="noStrike" dirty="0">
                          <a:solidFill>
                            <a:srgbClr val="000000"/>
                          </a:solidFill>
                          <a:effectLst/>
                          <a:latin typeface="Calibri"/>
                        </a:rPr>
                        <a:t>1096.53</a:t>
                      </a:r>
                    </a:p>
                  </a:txBody>
                  <a:tcPr marL="12700" marR="12700" marT="12700" marB="0" anchor="b"/>
                </a:tc>
              </a:tr>
              <a:tr h="370840">
                <a:tc>
                  <a:txBody>
                    <a:bodyPr/>
                    <a:lstStyle/>
                    <a:p>
                      <a:pPr algn="l" fontAlgn="b"/>
                      <a:r>
                        <a:rPr lang="en-US" sz="1800" b="0" i="0" u="none" strike="noStrike">
                          <a:solidFill>
                            <a:srgbClr val="000000"/>
                          </a:solidFill>
                          <a:effectLst/>
                          <a:latin typeface="Calibri"/>
                        </a:rPr>
                        <a:t>Rooms#getRoomsInCity</a:t>
                      </a:r>
                    </a:p>
                  </a:txBody>
                  <a:tcPr marL="12700" marR="12700" marT="12700" marB="0" anchor="b"/>
                </a:tc>
                <a:tc>
                  <a:txBody>
                    <a:bodyPr/>
                    <a:lstStyle/>
                    <a:p>
                      <a:pPr algn="r" fontAlgn="b"/>
                      <a:r>
                        <a:rPr lang="en-US" sz="1800" b="0" i="0" u="none" strike="noStrike">
                          <a:solidFill>
                            <a:srgbClr val="000000"/>
                          </a:solidFill>
                          <a:effectLst/>
                          <a:latin typeface="Calibri"/>
                        </a:rPr>
                        <a:t>20.56</a:t>
                      </a:r>
                    </a:p>
                  </a:txBody>
                  <a:tcPr marL="12700" marR="12700" marT="12700" marB="0" anchor="b"/>
                </a:tc>
                <a:tc>
                  <a:txBody>
                    <a:bodyPr/>
                    <a:lstStyle/>
                    <a:p>
                      <a:pPr algn="r" fontAlgn="b"/>
                      <a:r>
                        <a:rPr lang="en-US" sz="1800" b="0" i="0" u="none" strike="noStrike">
                          <a:solidFill>
                            <a:srgbClr val="000000"/>
                          </a:solidFill>
                          <a:effectLst/>
                          <a:latin typeface="Calibri"/>
                        </a:rPr>
                        <a:t>296.44</a:t>
                      </a:r>
                    </a:p>
                  </a:txBody>
                  <a:tcPr marL="12700" marR="12700" marT="12700" marB="0" anchor="b"/>
                </a:tc>
                <a:tc>
                  <a:txBody>
                    <a:bodyPr/>
                    <a:lstStyle/>
                    <a:p>
                      <a:pPr algn="r" fontAlgn="b"/>
                      <a:r>
                        <a:rPr lang="en-US" sz="1800" b="0" i="0" u="none" strike="noStrike" dirty="0">
                          <a:solidFill>
                            <a:srgbClr val="000000"/>
                          </a:solidFill>
                          <a:effectLst/>
                          <a:latin typeface="Calibri"/>
                        </a:rPr>
                        <a:t>1143.45</a:t>
                      </a:r>
                    </a:p>
                  </a:txBody>
                  <a:tcPr marL="12700" marR="12700" marT="12700" marB="0" anchor="b"/>
                </a:tc>
              </a:tr>
              <a:tr h="370840">
                <a:tc>
                  <a:txBody>
                    <a:bodyPr/>
                    <a:lstStyle/>
                    <a:p>
                      <a:pPr algn="l" fontAlgn="b"/>
                      <a:r>
                        <a:rPr lang="en-US" sz="1800" b="0" i="0" u="none" strike="noStrike" dirty="0" err="1">
                          <a:solidFill>
                            <a:srgbClr val="000000"/>
                          </a:solidFill>
                          <a:effectLst/>
                          <a:latin typeface="Calibri"/>
                        </a:rPr>
                        <a:t>Stocks#buy</a:t>
                      </a:r>
                      <a:endParaRPr lang="en-US" sz="1800" b="0" i="0" u="none" strike="noStrike" dirty="0">
                        <a:solidFill>
                          <a:srgbClr val="000000"/>
                        </a:solidFill>
                        <a:effectLst/>
                        <a:latin typeface="Calibri"/>
                      </a:endParaRPr>
                    </a:p>
                  </a:txBody>
                  <a:tcPr marL="12700" marR="12700" marT="12700" marB="0" anchor="b"/>
                </a:tc>
                <a:tc>
                  <a:txBody>
                    <a:bodyPr/>
                    <a:lstStyle/>
                    <a:p>
                      <a:pPr algn="r" fontAlgn="b"/>
                      <a:r>
                        <a:rPr lang="en-US" sz="1800" b="0" i="0" u="none" strike="noStrike" dirty="0">
                          <a:solidFill>
                            <a:srgbClr val="000000"/>
                          </a:solidFill>
                          <a:effectLst/>
                          <a:latin typeface="Calibri"/>
                        </a:rPr>
                        <a:t>8.46</a:t>
                      </a:r>
                    </a:p>
                  </a:txBody>
                  <a:tcPr marL="12700" marR="12700" marT="12700" marB="0" anchor="b"/>
                </a:tc>
                <a:tc>
                  <a:txBody>
                    <a:bodyPr/>
                    <a:lstStyle/>
                    <a:p>
                      <a:pPr algn="r" fontAlgn="b"/>
                      <a:r>
                        <a:rPr lang="en-US" sz="1800" b="0" i="0" u="none" strike="noStrike" dirty="0">
                          <a:solidFill>
                            <a:srgbClr val="000000"/>
                          </a:solidFill>
                          <a:effectLst/>
                          <a:latin typeface="Calibri"/>
                        </a:rPr>
                        <a:t>411.75</a:t>
                      </a:r>
                    </a:p>
                  </a:txBody>
                  <a:tcPr marL="12700" marR="12700" marT="12700" marB="0" anchor="b"/>
                </a:tc>
                <a:tc>
                  <a:txBody>
                    <a:bodyPr/>
                    <a:lstStyle/>
                    <a:p>
                      <a:pPr algn="r" fontAlgn="b"/>
                      <a:r>
                        <a:rPr lang="en-US" sz="1800" b="0" i="0" u="none" strike="noStrike" dirty="0">
                          <a:solidFill>
                            <a:srgbClr val="000000"/>
                          </a:solidFill>
                          <a:effectLst/>
                          <a:latin typeface="Calibri"/>
                        </a:rPr>
                        <a:t>815.5</a:t>
                      </a:r>
                    </a:p>
                  </a:txBody>
                  <a:tcPr marL="12700" marR="12700" marT="12700" marB="0" anchor="b"/>
                </a:tc>
              </a:tr>
            </a:tbl>
          </a:graphicData>
        </a:graphic>
      </p:graphicFrame>
      <p:sp>
        <p:nvSpPr>
          <p:cNvPr id="3" name="Slide Number Placeholder 2"/>
          <p:cNvSpPr>
            <a:spLocks noGrp="1"/>
          </p:cNvSpPr>
          <p:nvPr>
            <p:ph type="sldNum" sz="quarter" idx="12"/>
          </p:nvPr>
        </p:nvSpPr>
        <p:spPr/>
        <p:txBody>
          <a:bodyPr/>
          <a:lstStyle/>
          <a:p>
            <a:fld id="{4940F666-E5FA-274D-B0C1-53A0010BDC84}" type="slidenum">
              <a:rPr lang="en-US" smtClean="0"/>
              <a:t>51</a:t>
            </a:fld>
            <a:endParaRPr lang="en-US"/>
          </a:p>
        </p:txBody>
      </p:sp>
    </p:spTree>
    <p:extLst>
      <p:ext uri="{BB962C8B-B14F-4D97-AF65-F5344CB8AC3E}">
        <p14:creationId xmlns:p14="http://schemas.microsoft.com/office/powerpoint/2010/main" val="2401849987"/>
      </p:ext>
    </p:extLst>
  </p:cSld>
  <p:clrMapOvr>
    <a:masterClrMapping/>
  </p:clrMapOvr>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SLA Renewals Per User</a:t>
            </a:r>
            <a:endParaRPr lang="en-US" dirty="0"/>
          </a:p>
        </p:txBody>
      </p:sp>
      <p:pic>
        <p:nvPicPr>
          <p:cNvPr id="4" name="Content Placeholder 3" descr="renegotiation_cdf.png"/>
          <p:cNvPicPr>
            <a:picLocks noGrp="1" noChangeAspect="1"/>
          </p:cNvPicPr>
          <p:nvPr>
            <p:ph idx="1"/>
          </p:nvPr>
        </p:nvPicPr>
        <p:blipFill>
          <a:blip r:embed="rId2">
            <a:extLst>
              <a:ext uri="{28A0092B-C50C-407E-A947-70E740481C1C}">
                <a14:useLocalDpi xmlns:a14="http://schemas.microsoft.com/office/drawing/2010/main" val="0"/>
              </a:ext>
            </a:extLst>
          </a:blip>
          <a:srcRect l="-12238" r="-12238"/>
          <a:stretch>
            <a:fillRect/>
          </a:stretch>
        </p:blipFill>
        <p:spPr/>
      </p:pic>
      <p:sp>
        <p:nvSpPr>
          <p:cNvPr id="3" name="Slide Number Placeholder 2"/>
          <p:cNvSpPr>
            <a:spLocks noGrp="1"/>
          </p:cNvSpPr>
          <p:nvPr>
            <p:ph type="sldNum" sz="quarter" idx="12"/>
          </p:nvPr>
        </p:nvSpPr>
        <p:spPr/>
        <p:txBody>
          <a:bodyPr/>
          <a:lstStyle/>
          <a:p>
            <a:fld id="{4940F666-E5FA-274D-B0C1-53A0010BDC84}" type="slidenum">
              <a:rPr lang="en-US" smtClean="0"/>
              <a:t>52</a:t>
            </a:fld>
            <a:endParaRPr lang="en-US"/>
          </a:p>
        </p:txBody>
      </p:sp>
    </p:spTree>
    <p:extLst>
      <p:ext uri="{BB962C8B-B14F-4D97-AF65-F5344CB8AC3E}">
        <p14:creationId xmlns:p14="http://schemas.microsoft.com/office/powerpoint/2010/main" val="2982331455"/>
      </p:ext>
    </p:extLst>
  </p:cSld>
  <p:clrMapOvr>
    <a:masterClrMapping/>
  </p:clrMapOvr>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Chen &amp; Liu Method Example</a:t>
            </a:r>
            <a:endParaRPr lang="en-US" dirty="0"/>
          </a:p>
        </p:txBody>
      </p:sp>
      <p:pic>
        <p:nvPicPr>
          <p:cNvPr id="4" name="Picture 3" descr="Workload_Trace_Simulation.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5600" y="1092200"/>
            <a:ext cx="5537200" cy="5537200"/>
          </a:xfrm>
          <a:prstGeom prst="rect">
            <a:avLst/>
          </a:prstGeom>
        </p:spPr>
      </p:pic>
      <p:sp>
        <p:nvSpPr>
          <p:cNvPr id="5" name="TextBox 4"/>
          <p:cNvSpPr txBox="1"/>
          <p:nvPr/>
        </p:nvSpPr>
        <p:spPr>
          <a:xfrm>
            <a:off x="5892800" y="1803400"/>
            <a:ext cx="3086100" cy="3046987"/>
          </a:xfrm>
          <a:prstGeom prst="rect">
            <a:avLst/>
          </a:prstGeom>
          <a:noFill/>
        </p:spPr>
        <p:txBody>
          <a:bodyPr wrap="square" rtlCol="0">
            <a:spAutoFit/>
          </a:bodyPr>
          <a:lstStyle/>
          <a:p>
            <a:r>
              <a:rPr lang="en-US" sz="1200" dirty="0" smtClean="0">
                <a:latin typeface="Courier"/>
                <a:cs typeface="Courier"/>
              </a:rPr>
              <a:t>Series: </a:t>
            </a:r>
            <a:r>
              <a:rPr lang="en-US" sz="1200" dirty="0" err="1" smtClean="0">
                <a:latin typeface="Courier"/>
                <a:cs typeface="Courier"/>
              </a:rPr>
              <a:t>ts</a:t>
            </a:r>
            <a:r>
              <a:rPr lang="en-US" sz="1200" dirty="0" smtClean="0">
                <a:latin typeface="Courier"/>
                <a:cs typeface="Courier"/>
              </a:rPr>
              <a:t>(data) </a:t>
            </a:r>
          </a:p>
          <a:p>
            <a:r>
              <a:rPr lang="en-US" sz="1200" dirty="0" smtClean="0">
                <a:latin typeface="Courier"/>
                <a:cs typeface="Courier"/>
              </a:rPr>
              <a:t>ARIMA(0,0,0) with non-zero mean </a:t>
            </a:r>
          </a:p>
          <a:p>
            <a:endParaRPr lang="en-US" sz="1200" dirty="0" smtClean="0">
              <a:latin typeface="Courier"/>
              <a:cs typeface="Courier"/>
            </a:endParaRPr>
          </a:p>
          <a:p>
            <a:r>
              <a:rPr lang="en-US" sz="1200" dirty="0" smtClean="0">
                <a:latin typeface="Courier"/>
                <a:cs typeface="Courier"/>
              </a:rPr>
              <a:t>Coefficients:</a:t>
            </a:r>
          </a:p>
          <a:p>
            <a:r>
              <a:rPr lang="en-US" sz="1200" dirty="0" smtClean="0">
                <a:latin typeface="Courier"/>
                <a:cs typeface="Courier"/>
              </a:rPr>
              <a:t>      intercept    LS101</a:t>
            </a:r>
          </a:p>
          <a:p>
            <a:r>
              <a:rPr lang="en-US" sz="1200" dirty="0" smtClean="0">
                <a:latin typeface="Courier"/>
                <a:cs typeface="Courier"/>
              </a:rPr>
              <a:t>        50.9053  14.4054</a:t>
            </a:r>
          </a:p>
          <a:p>
            <a:r>
              <a:rPr lang="en-US" sz="1200" dirty="0" err="1" smtClean="0">
                <a:latin typeface="Courier"/>
                <a:cs typeface="Courier"/>
              </a:rPr>
              <a:t>s.e.</a:t>
            </a:r>
            <a:r>
              <a:rPr lang="en-US" sz="1200" dirty="0" smtClean="0">
                <a:latin typeface="Courier"/>
                <a:cs typeface="Courier"/>
              </a:rPr>
              <a:t>     0.4768   0.6743</a:t>
            </a:r>
          </a:p>
          <a:p>
            <a:endParaRPr lang="en-US" sz="1200" dirty="0" smtClean="0">
              <a:latin typeface="Courier"/>
              <a:cs typeface="Courier"/>
            </a:endParaRPr>
          </a:p>
          <a:p>
            <a:r>
              <a:rPr lang="en-US" sz="1200" dirty="0" smtClean="0">
                <a:latin typeface="Courier"/>
                <a:cs typeface="Courier"/>
              </a:rPr>
              <a:t>sigma^2 estimated as 22.73:  log likelihood=-596.16</a:t>
            </a:r>
          </a:p>
          <a:p>
            <a:r>
              <a:rPr lang="en-US" sz="1200" dirty="0" smtClean="0">
                <a:latin typeface="Courier"/>
                <a:cs typeface="Courier"/>
              </a:rPr>
              <a:t>AIC=1198.32   </a:t>
            </a:r>
            <a:r>
              <a:rPr lang="en-US" sz="1200" dirty="0" err="1" smtClean="0">
                <a:latin typeface="Courier"/>
                <a:cs typeface="Courier"/>
              </a:rPr>
              <a:t>AICc</a:t>
            </a:r>
            <a:r>
              <a:rPr lang="en-US" sz="1200" dirty="0" smtClean="0">
                <a:latin typeface="Courier"/>
                <a:cs typeface="Courier"/>
              </a:rPr>
              <a:t>=1198.44   BIC=1208.22</a:t>
            </a:r>
          </a:p>
          <a:p>
            <a:endParaRPr lang="en-US" sz="1200" dirty="0" smtClean="0">
              <a:latin typeface="Courier"/>
              <a:cs typeface="Courier"/>
            </a:endParaRPr>
          </a:p>
          <a:p>
            <a:r>
              <a:rPr lang="en-US" sz="1200" b="1" dirty="0" smtClean="0">
                <a:latin typeface="Courier"/>
                <a:cs typeface="Courier"/>
              </a:rPr>
              <a:t>Outliers:</a:t>
            </a:r>
          </a:p>
          <a:p>
            <a:r>
              <a:rPr lang="en-US" sz="1200" b="1" dirty="0" smtClean="0">
                <a:latin typeface="Courier"/>
                <a:cs typeface="Courier"/>
              </a:rPr>
              <a:t>  type </a:t>
            </a:r>
            <a:r>
              <a:rPr lang="en-US" sz="1200" b="1" dirty="0" err="1" smtClean="0">
                <a:latin typeface="Courier"/>
                <a:cs typeface="Courier"/>
              </a:rPr>
              <a:t>ind</a:t>
            </a:r>
            <a:r>
              <a:rPr lang="en-US" sz="1200" b="1" dirty="0" smtClean="0">
                <a:latin typeface="Courier"/>
                <a:cs typeface="Courier"/>
              </a:rPr>
              <a:t> time </a:t>
            </a:r>
            <a:r>
              <a:rPr lang="en-US" sz="1200" b="1" dirty="0" err="1" smtClean="0">
                <a:latin typeface="Courier"/>
                <a:cs typeface="Courier"/>
              </a:rPr>
              <a:t>coefhat</a:t>
            </a:r>
            <a:r>
              <a:rPr lang="en-US" sz="1200" b="1" dirty="0" smtClean="0">
                <a:latin typeface="Courier"/>
                <a:cs typeface="Courier"/>
              </a:rPr>
              <a:t> </a:t>
            </a:r>
            <a:r>
              <a:rPr lang="en-US" sz="1200" b="1" dirty="0" err="1" smtClean="0">
                <a:latin typeface="Courier"/>
                <a:cs typeface="Courier"/>
              </a:rPr>
              <a:t>tstat</a:t>
            </a:r>
            <a:endParaRPr lang="en-US" sz="1200" b="1" dirty="0" smtClean="0">
              <a:latin typeface="Courier"/>
              <a:cs typeface="Courier"/>
            </a:endParaRPr>
          </a:p>
          <a:p>
            <a:r>
              <a:rPr lang="en-US" sz="1200" b="1" dirty="0" smtClean="0">
                <a:latin typeface="Courier"/>
                <a:cs typeface="Courier"/>
              </a:rPr>
              <a:t>1   LS 101  101   14.41 21.36</a:t>
            </a:r>
            <a:endParaRPr lang="en-US" sz="1200" b="1" dirty="0">
              <a:latin typeface="Courier"/>
              <a:cs typeface="Courier"/>
            </a:endParaRPr>
          </a:p>
        </p:txBody>
      </p:sp>
      <p:sp>
        <p:nvSpPr>
          <p:cNvPr id="3" name="Slide Number Placeholder 2"/>
          <p:cNvSpPr>
            <a:spLocks noGrp="1"/>
          </p:cNvSpPr>
          <p:nvPr>
            <p:ph type="sldNum" sz="quarter" idx="12"/>
          </p:nvPr>
        </p:nvSpPr>
        <p:spPr/>
        <p:txBody>
          <a:bodyPr/>
          <a:lstStyle/>
          <a:p>
            <a:fld id="{D4755116-B387-CD40-9D82-4279FFF17F28}" type="slidenum">
              <a:rPr lang="en-US" smtClean="0"/>
              <a:t>53</a:t>
            </a:fld>
            <a:endParaRPr lang="en-US"/>
          </a:p>
        </p:txBody>
      </p:sp>
    </p:spTree>
    <p:extLst>
      <p:ext uri="{BB962C8B-B14F-4D97-AF65-F5344CB8AC3E}">
        <p14:creationId xmlns:p14="http://schemas.microsoft.com/office/powerpoint/2010/main" val="2229371067"/>
      </p:ext>
    </p:extLst>
  </p:cSld>
  <p:clrMapOvr>
    <a:masterClrMapping/>
  </p:clrMapOvr>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Simulation Results</a:t>
            </a:r>
            <a:endParaRPr lang="en-US" dirty="0"/>
          </a:p>
        </p:txBody>
      </p:sp>
      <p:pic>
        <p:nvPicPr>
          <p:cNvPr id="6" name="Picture 5" descr="relimp_vs_time.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100" y="1104900"/>
            <a:ext cx="5524500" cy="5524500"/>
          </a:xfrm>
          <a:prstGeom prst="rect">
            <a:avLst/>
          </a:prstGeom>
        </p:spPr>
      </p:pic>
      <p:sp>
        <p:nvSpPr>
          <p:cNvPr id="7" name="TextBox 6"/>
          <p:cNvSpPr txBox="1"/>
          <p:nvPr/>
        </p:nvSpPr>
        <p:spPr>
          <a:xfrm>
            <a:off x="5511800" y="1722438"/>
            <a:ext cx="3492500" cy="1200329"/>
          </a:xfrm>
          <a:prstGeom prst="rect">
            <a:avLst/>
          </a:prstGeom>
          <a:noFill/>
        </p:spPr>
        <p:txBody>
          <a:bodyPr wrap="square" rtlCol="0">
            <a:spAutoFit/>
          </a:bodyPr>
          <a:lstStyle/>
          <a:p>
            <a:r>
              <a:rPr lang="en-US" dirty="0" smtClean="0"/>
              <a:t>At t = 500, API call B starts behaving erratically causing its relative importance score to increase significantly.</a:t>
            </a:r>
          </a:p>
        </p:txBody>
      </p:sp>
      <p:sp>
        <p:nvSpPr>
          <p:cNvPr id="3" name="Slide Number Placeholder 2"/>
          <p:cNvSpPr>
            <a:spLocks noGrp="1"/>
          </p:cNvSpPr>
          <p:nvPr>
            <p:ph type="sldNum" sz="quarter" idx="12"/>
          </p:nvPr>
        </p:nvSpPr>
        <p:spPr/>
        <p:txBody>
          <a:bodyPr/>
          <a:lstStyle/>
          <a:p>
            <a:fld id="{D4755116-B387-CD40-9D82-4279FFF17F28}" type="slidenum">
              <a:rPr lang="en-US" smtClean="0"/>
              <a:t>54</a:t>
            </a:fld>
            <a:endParaRPr lang="en-US"/>
          </a:p>
        </p:txBody>
      </p:sp>
    </p:spTree>
    <p:extLst>
      <p:ext uri="{BB962C8B-B14F-4D97-AF65-F5344CB8AC3E}">
        <p14:creationId xmlns:p14="http://schemas.microsoft.com/office/powerpoint/2010/main" val="3379106645"/>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Poor Performance Debugging Support</a:t>
            </a:r>
            <a:endParaRPr lang="en-US" dirty="0"/>
          </a:p>
        </p:txBody>
      </p:sp>
      <p:sp>
        <p:nvSpPr>
          <p:cNvPr id="3" name="Content Placeholder 2"/>
          <p:cNvSpPr>
            <a:spLocks noGrp="1"/>
          </p:cNvSpPr>
          <p:nvPr>
            <p:ph idx="1"/>
          </p:nvPr>
        </p:nvSpPr>
        <p:spPr/>
        <p:txBody>
          <a:bodyPr/>
          <a:lstStyle/>
          <a:p>
            <a:r>
              <a:rPr lang="en-US" dirty="0" smtClean="0"/>
              <a:t>Rudimentary monitoring features only</a:t>
            </a:r>
          </a:p>
          <a:p>
            <a:r>
              <a:rPr lang="en-US" dirty="0" smtClean="0"/>
              <a:t>Spawned a new business for cloud application monitoring</a:t>
            </a:r>
          </a:p>
          <a:p>
            <a:endParaRPr lang="en-US" dirty="0" smtClean="0"/>
          </a:p>
          <a:p>
            <a:endParaRPr lang="en-US" dirty="0"/>
          </a:p>
          <a:p>
            <a:endParaRPr lang="en-US" dirty="0" smtClean="0"/>
          </a:p>
          <a:p>
            <a:r>
              <a:rPr lang="en-US" dirty="0" smtClean="0"/>
              <a:t>Limited support for anomaly detection and bottleneck identification</a:t>
            </a:r>
            <a:endParaRPr lang="en-US" dirty="0"/>
          </a:p>
        </p:txBody>
      </p:sp>
      <p:pic>
        <p:nvPicPr>
          <p:cNvPr id="4" name="Picture 3" descr="NewRelic-logo-square.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3447740"/>
            <a:ext cx="1686678" cy="1368111"/>
          </a:xfrm>
          <a:prstGeom prst="rect">
            <a:avLst/>
          </a:prstGeom>
        </p:spPr>
      </p:pic>
      <p:sp>
        <p:nvSpPr>
          <p:cNvPr id="5" name="Slide Number Placeholder 4"/>
          <p:cNvSpPr>
            <a:spLocks noGrp="1"/>
          </p:cNvSpPr>
          <p:nvPr>
            <p:ph type="sldNum" sz="quarter" idx="12"/>
          </p:nvPr>
        </p:nvSpPr>
        <p:spPr/>
        <p:txBody>
          <a:bodyPr/>
          <a:lstStyle/>
          <a:p>
            <a:fld id="{D4755116-B387-CD40-9D82-4279FFF17F28}" type="slidenum">
              <a:rPr lang="en-US" smtClean="0"/>
              <a:t>6</a:t>
            </a:fld>
            <a:endParaRPr lang="en-US"/>
          </a:p>
        </p:txBody>
      </p:sp>
      <p:pic>
        <p:nvPicPr>
          <p:cNvPr id="6" name="Picture 5" descr="Datadog_Logo.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02418" y="3373442"/>
            <a:ext cx="1442409" cy="1442409"/>
          </a:xfrm>
          <a:prstGeom prst="rect">
            <a:avLst/>
          </a:prstGeom>
        </p:spPr>
      </p:pic>
      <p:pic>
        <p:nvPicPr>
          <p:cNvPr id="7" name="Picture 6" descr="dynatrace-squarelogo-1458744847928.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14460" y="3354353"/>
            <a:ext cx="1652951" cy="1652951"/>
          </a:xfrm>
          <a:prstGeom prst="rect">
            <a:avLst/>
          </a:prstGeom>
        </p:spPr>
      </p:pic>
      <p:pic>
        <p:nvPicPr>
          <p:cNvPr id="8" name="Picture 7" descr="sensu.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34200" y="3291851"/>
            <a:ext cx="1752600" cy="1524000"/>
          </a:xfrm>
          <a:prstGeom prst="rect">
            <a:avLst/>
          </a:prstGeom>
        </p:spPr>
      </p:pic>
    </p:spTree>
    <p:extLst>
      <p:ext uri="{BB962C8B-B14F-4D97-AF65-F5344CB8AC3E}">
        <p14:creationId xmlns:p14="http://schemas.microsoft.com/office/powerpoint/2010/main" val="2244944627"/>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Unresolved Issues in the Cloud</a:t>
            </a:r>
            <a:endParaRPr lang="en-US" dirty="0"/>
          </a:p>
        </p:txBody>
      </p:sp>
      <p:sp>
        <p:nvSpPr>
          <p:cNvPr id="3" name="Content Placeholder 2"/>
          <p:cNvSpPr>
            <a:spLocks noGrp="1"/>
          </p:cNvSpPr>
          <p:nvPr>
            <p:ph idx="1"/>
          </p:nvPr>
        </p:nvSpPr>
        <p:spPr/>
        <p:txBody>
          <a:bodyPr>
            <a:normAutofit/>
          </a:bodyPr>
          <a:lstStyle/>
          <a:p>
            <a:r>
              <a:rPr lang="en-US" dirty="0" smtClean="0"/>
              <a:t>Does not enforce good coding practices</a:t>
            </a:r>
          </a:p>
          <a:p>
            <a:r>
              <a:rPr lang="en-US" dirty="0" smtClean="0"/>
              <a:t>Cannot reason about application performance</a:t>
            </a:r>
            <a:endParaRPr lang="en-US" dirty="0"/>
          </a:p>
          <a:p>
            <a:r>
              <a:rPr lang="en-US" dirty="0" smtClean="0"/>
              <a:t>Difficult to debug performance issues</a:t>
            </a:r>
          </a:p>
        </p:txBody>
      </p:sp>
      <p:sp>
        <p:nvSpPr>
          <p:cNvPr id="5" name="Left Brace 4"/>
          <p:cNvSpPr/>
          <p:nvPr/>
        </p:nvSpPr>
        <p:spPr>
          <a:xfrm rot="16200000">
            <a:off x="4169045" y="-442825"/>
            <a:ext cx="778212" cy="8257297"/>
          </a:xfrm>
          <a:prstGeom prst="leftBrace">
            <a:avLst>
              <a:gd name="adj1" fmla="val 8333"/>
              <a:gd name="adj2" fmla="val 50151"/>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 name="Cloud 5"/>
          <p:cNvSpPr/>
          <p:nvPr/>
        </p:nvSpPr>
        <p:spPr>
          <a:xfrm rot="10800000">
            <a:off x="2181130" y="4293425"/>
            <a:ext cx="4978425" cy="2067323"/>
          </a:xfrm>
          <a:prstGeom prst="cloud">
            <a:avLst/>
          </a:prstGeom>
          <a:noFill/>
          <a:ln w="28575" cmpd="sng"/>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Box 7"/>
          <p:cNvSpPr txBox="1"/>
          <p:nvPr/>
        </p:nvSpPr>
        <p:spPr>
          <a:xfrm>
            <a:off x="3495313" y="4968135"/>
            <a:ext cx="2444975" cy="923330"/>
          </a:xfrm>
          <a:prstGeom prst="rect">
            <a:avLst/>
          </a:prstGeom>
          <a:noFill/>
        </p:spPr>
        <p:txBody>
          <a:bodyPr wrap="none" rtlCol="0">
            <a:spAutoFit/>
          </a:bodyPr>
          <a:lstStyle/>
          <a:p>
            <a:pPr algn="ctr"/>
            <a:r>
              <a:rPr lang="en-US" dirty="0" smtClean="0"/>
              <a:t>Simplified maintenance</a:t>
            </a:r>
          </a:p>
          <a:p>
            <a:pPr algn="ctr"/>
            <a:r>
              <a:rPr lang="en-US" dirty="0" smtClean="0"/>
              <a:t>Reliable</a:t>
            </a:r>
          </a:p>
          <a:p>
            <a:pPr algn="ctr"/>
            <a:r>
              <a:rPr lang="en-US" dirty="0" smtClean="0"/>
              <a:t>Dependable</a:t>
            </a:r>
            <a:endParaRPr lang="en-US" dirty="0"/>
          </a:p>
        </p:txBody>
      </p:sp>
      <p:sp>
        <p:nvSpPr>
          <p:cNvPr id="4" name="Slide Number Placeholder 3"/>
          <p:cNvSpPr>
            <a:spLocks noGrp="1"/>
          </p:cNvSpPr>
          <p:nvPr>
            <p:ph type="sldNum" sz="quarter" idx="12"/>
          </p:nvPr>
        </p:nvSpPr>
        <p:spPr/>
        <p:txBody>
          <a:bodyPr/>
          <a:lstStyle/>
          <a:p>
            <a:fld id="{D4755116-B387-CD40-9D82-4279FFF17F28}" type="slidenum">
              <a:rPr lang="en-US" smtClean="0"/>
              <a:t>7</a:t>
            </a:fld>
            <a:endParaRPr lang="en-US"/>
          </a:p>
        </p:txBody>
      </p:sp>
    </p:spTree>
    <p:extLst>
      <p:ext uri="{BB962C8B-B14F-4D97-AF65-F5344CB8AC3E}">
        <p14:creationId xmlns:p14="http://schemas.microsoft.com/office/powerpoint/2010/main" val="370699383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linds(horizontal)">
                                      <p:cBhvr>
                                        <p:cTn id="10" dur="500"/>
                                        <p:tgtEl>
                                          <p:spTgt spid="6"/>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blinds(horizontal)">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Thesis Question</a:t>
            </a:r>
            <a:endParaRPr lang="en-US" dirty="0"/>
          </a:p>
        </p:txBody>
      </p:sp>
      <p:sp>
        <p:nvSpPr>
          <p:cNvPr id="3" name="Content Placeholder 2"/>
          <p:cNvSpPr>
            <a:spLocks noGrp="1"/>
          </p:cNvSpPr>
          <p:nvPr>
            <p:ph idx="1"/>
          </p:nvPr>
        </p:nvSpPr>
        <p:spPr/>
        <p:txBody>
          <a:bodyPr>
            <a:normAutofit/>
          </a:bodyPr>
          <a:lstStyle/>
          <a:p>
            <a:r>
              <a:rPr lang="en-US" dirty="0" smtClean="0"/>
              <a:t>Can we efficiently enforce </a:t>
            </a:r>
            <a:r>
              <a:rPr lang="en-US" b="1" dirty="0" smtClean="0"/>
              <a:t>governance</a:t>
            </a:r>
            <a:r>
              <a:rPr lang="en-US" dirty="0" smtClean="0"/>
              <a:t> on cloud-based web applications to achieve </a:t>
            </a:r>
            <a:r>
              <a:rPr lang="en-US" dirty="0"/>
              <a:t>administrative conformance, developer best practices, and performance objectives through automated analysis and </a:t>
            </a:r>
            <a:r>
              <a:rPr lang="en-US" dirty="0" smtClean="0"/>
              <a:t>diagnostics?</a:t>
            </a:r>
            <a:endParaRPr lang="en-US" dirty="0"/>
          </a:p>
        </p:txBody>
      </p:sp>
      <p:sp>
        <p:nvSpPr>
          <p:cNvPr id="4" name="Slide Number Placeholder 3"/>
          <p:cNvSpPr>
            <a:spLocks noGrp="1"/>
          </p:cNvSpPr>
          <p:nvPr>
            <p:ph type="sldNum" sz="quarter" idx="12"/>
          </p:nvPr>
        </p:nvSpPr>
        <p:spPr/>
        <p:txBody>
          <a:bodyPr/>
          <a:lstStyle/>
          <a:p>
            <a:fld id="{D4755116-B387-CD40-9D82-4279FFF17F28}" type="slidenum">
              <a:rPr lang="en-US" smtClean="0"/>
              <a:t>8</a:t>
            </a:fld>
            <a:endParaRPr lang="en-US"/>
          </a:p>
        </p:txBody>
      </p:sp>
    </p:spTree>
    <p:extLst>
      <p:ext uri="{BB962C8B-B14F-4D97-AF65-F5344CB8AC3E}">
        <p14:creationId xmlns:p14="http://schemas.microsoft.com/office/powerpoint/2010/main" val="4269969608"/>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Governance for Cloud-based Web Applications</a:t>
            </a:r>
            <a:endParaRPr lang="en-US" dirty="0"/>
          </a:p>
        </p:txBody>
      </p:sp>
      <p:sp>
        <p:nvSpPr>
          <p:cNvPr id="3" name="Content Placeholder 2"/>
          <p:cNvSpPr>
            <a:spLocks noGrp="1"/>
          </p:cNvSpPr>
          <p:nvPr>
            <p:ph idx="1"/>
          </p:nvPr>
        </p:nvSpPr>
        <p:spPr/>
        <p:txBody>
          <a:bodyPr>
            <a:normAutofit/>
          </a:bodyPr>
          <a:lstStyle/>
          <a:p>
            <a:r>
              <a:rPr lang="en-US" dirty="0"/>
              <a:t>Mechanism by which the acceptable operational parameters are specified and maintained in a system</a:t>
            </a:r>
          </a:p>
          <a:p>
            <a:pPr lvl="1"/>
            <a:r>
              <a:rPr lang="en-US" dirty="0" smtClean="0"/>
              <a:t>Specification</a:t>
            </a:r>
          </a:p>
          <a:p>
            <a:pPr lvl="1"/>
            <a:r>
              <a:rPr lang="en-US" dirty="0" smtClean="0"/>
              <a:t>Enforcement</a:t>
            </a:r>
          </a:p>
          <a:p>
            <a:pPr lvl="1"/>
            <a:r>
              <a:rPr lang="en-US" dirty="0" smtClean="0"/>
              <a:t>Detection</a:t>
            </a:r>
          </a:p>
          <a:p>
            <a:r>
              <a:rPr lang="en-US" dirty="0" smtClean="0"/>
              <a:t>Efficient: Non-invasive, Low overhead</a:t>
            </a:r>
          </a:p>
          <a:p>
            <a:r>
              <a:rPr lang="en-US" dirty="0" smtClean="0"/>
              <a:t>Automated: Without human intervention</a:t>
            </a:r>
            <a:endParaRPr lang="en-US" dirty="0"/>
          </a:p>
        </p:txBody>
      </p:sp>
      <p:sp>
        <p:nvSpPr>
          <p:cNvPr id="4" name="Slide Number Placeholder 3"/>
          <p:cNvSpPr>
            <a:spLocks noGrp="1"/>
          </p:cNvSpPr>
          <p:nvPr>
            <p:ph type="sldNum" sz="quarter" idx="12"/>
          </p:nvPr>
        </p:nvSpPr>
        <p:spPr/>
        <p:txBody>
          <a:bodyPr/>
          <a:lstStyle/>
          <a:p>
            <a:fld id="{D4755116-B387-CD40-9D82-4279FFF17F28}" type="slidenum">
              <a:rPr lang="en-US" smtClean="0"/>
              <a:t>9</a:t>
            </a:fld>
            <a:endParaRPr lang="en-US"/>
          </a:p>
        </p:txBody>
      </p:sp>
    </p:spTree>
    <p:extLst>
      <p:ext uri="{BB962C8B-B14F-4D97-AF65-F5344CB8AC3E}">
        <p14:creationId xmlns:p14="http://schemas.microsoft.com/office/powerpoint/2010/main" val="317234327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blinds(horizontal)">
                                      <p:cBhvr>
                                        <p:cTn id="7" dur="500"/>
                                        <p:tgtEl>
                                          <p:spTgt spid="3">
                                            <p:txEl>
                                              <p:pRg st="4" end="4"/>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5" end="5"/>
                                            </p:txEl>
                                          </p:spTgt>
                                        </p:tgtEl>
                                        <p:attrNameLst>
                                          <p:attrName>style.visibility</p:attrName>
                                        </p:attrNameLst>
                                      </p:cBhvr>
                                      <p:to>
                                        <p:strVal val="visible"/>
                                      </p:to>
                                    </p:set>
                                    <p:animEffect transition="in" filter="blinds(horizontal)">
                                      <p:cBhvr>
                                        <p:cTn id="10"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24670</TotalTime>
  <Words>3407</Words>
  <Application>Microsoft Macintosh PowerPoint</Application>
  <PresentationFormat>On-screen Show (4:3)</PresentationFormat>
  <Paragraphs>495</Paragraphs>
  <Slides>54</Slides>
  <Notes>19</Notes>
  <HiddenSlides>0</HiddenSlides>
  <MMClips>0</MMClips>
  <ScaleCrop>false</ScaleCrop>
  <HeadingPairs>
    <vt:vector size="4" baseType="variant">
      <vt:variant>
        <vt:lpstr>Theme</vt:lpstr>
      </vt:variant>
      <vt:variant>
        <vt:i4>1</vt:i4>
      </vt:variant>
      <vt:variant>
        <vt:lpstr>Slide Titles</vt:lpstr>
      </vt:variant>
      <vt:variant>
        <vt:i4>54</vt:i4>
      </vt:variant>
    </vt:vector>
  </HeadingPairs>
  <TitlesOfParts>
    <vt:vector size="55" baseType="lpstr">
      <vt:lpstr>Office Theme</vt:lpstr>
      <vt:lpstr>Governance of Cloud-hosted Applications</vt:lpstr>
      <vt:lpstr>Cloud Computing</vt:lpstr>
      <vt:lpstr>Aftermath</vt:lpstr>
      <vt:lpstr>Does Not Enforce Good Coding</vt:lpstr>
      <vt:lpstr>Cannot Reason about Performance</vt:lpstr>
      <vt:lpstr>Poor Performance Debugging Support</vt:lpstr>
      <vt:lpstr>Unresolved Issues in the Cloud</vt:lpstr>
      <vt:lpstr>Thesis Question</vt:lpstr>
      <vt:lpstr>Governance for Cloud-based Web Applications</vt:lpstr>
      <vt:lpstr>Research Contributions</vt:lpstr>
      <vt:lpstr>Cloud Platform-as-a-Service</vt:lpstr>
      <vt:lpstr>Research Contributions</vt:lpstr>
      <vt:lpstr>Governance Framework Objectives</vt:lpstr>
      <vt:lpstr>EAGER</vt:lpstr>
      <vt:lpstr>EAGER Architecture</vt:lpstr>
      <vt:lpstr>Policy Language</vt:lpstr>
      <vt:lpstr>EAGER Overhead vs Applications</vt:lpstr>
      <vt:lpstr>EAGER Results Summary</vt:lpstr>
      <vt:lpstr>Research Contributions</vt:lpstr>
      <vt:lpstr>Performance SLA Objectives</vt:lpstr>
      <vt:lpstr>Cerebro</vt:lpstr>
      <vt:lpstr>Cerebro Architecture</vt:lpstr>
      <vt:lpstr>SLA Durability</vt:lpstr>
      <vt:lpstr>Prediction Correctness</vt:lpstr>
      <vt:lpstr>Cerebro Results Summary</vt:lpstr>
      <vt:lpstr>Research Contributions</vt:lpstr>
      <vt:lpstr>Monitoring Framework Objectives</vt:lpstr>
      <vt:lpstr>Roots</vt:lpstr>
      <vt:lpstr>Roots Architecture</vt:lpstr>
      <vt:lpstr>Anomaly Detection</vt:lpstr>
      <vt:lpstr>Workload Analysis</vt:lpstr>
      <vt:lpstr>Analyzing SDK Call Sequences</vt:lpstr>
      <vt:lpstr>Bottleneck Identification</vt:lpstr>
      <vt:lpstr>My Thesis</vt:lpstr>
      <vt:lpstr>Related Work</vt:lpstr>
      <vt:lpstr>Related Work</vt:lpstr>
      <vt:lpstr>PowerPoint Presentation</vt:lpstr>
      <vt:lpstr>Anomaly Detection</vt:lpstr>
      <vt:lpstr>Root Cause Analysis</vt:lpstr>
      <vt:lpstr>Path Analysis</vt:lpstr>
      <vt:lpstr>Outline</vt:lpstr>
      <vt:lpstr>Thesis Question</vt:lpstr>
      <vt:lpstr>Example Policies</vt:lpstr>
      <vt:lpstr>EAGER Prototype</vt:lpstr>
      <vt:lpstr>EAGER Overhead by App</vt:lpstr>
      <vt:lpstr>EAGER Overhead vs Policies</vt:lpstr>
      <vt:lpstr>ProgrammableWeb Dataset</vt:lpstr>
      <vt:lpstr>QBETS: Queue Bounds Estimation from Time Series</vt:lpstr>
      <vt:lpstr>Detecting SLA Invalidation</vt:lpstr>
      <vt:lpstr>Evaluation: Prediction Tightness </vt:lpstr>
      <vt:lpstr>SLA Validity Periods (In Hours)</vt:lpstr>
      <vt:lpstr>SLA Renewals Per User</vt:lpstr>
      <vt:lpstr>Chen &amp; Liu Method Example</vt:lpstr>
      <vt:lpstr>Simulation Results</vt:lpstr>
    </vt:vector>
  </TitlesOfParts>
  <Company>UC Santa Barbara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Hiranya Jayathilaka</dc:creator>
  <cp:lastModifiedBy>Hiranya Jayathilaka</cp:lastModifiedBy>
  <cp:revision>211</cp:revision>
  <dcterms:created xsi:type="dcterms:W3CDTF">2016-02-29T02:15:03Z</dcterms:created>
  <dcterms:modified xsi:type="dcterms:W3CDTF">2016-05-08T02:55:42Z</dcterms:modified>
</cp:coreProperties>
</file>