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75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594" autoAdjust="0"/>
    <p:restoredTop sz="94643" autoAdjust="0"/>
  </p:normalViewPr>
  <p:slideViewPr>
    <p:cSldViewPr snapToGrid="0" snapToObjects="1">
      <p:cViewPr varScale="1">
        <p:scale>
          <a:sx n="113" d="100"/>
          <a:sy n="113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45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13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641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02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44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47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799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204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2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571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37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59BE-5CA4-EB42-882C-C91C96C3157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173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iranya911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digitalgov/apis" TargetMode="External"/><Relationship Id="rId4" Type="http://schemas.openxmlformats.org/officeDocument/2006/relationships/hyperlink" Target="http://ieeexplore.ieee.org/gateway/" TargetMode="External"/><Relationship Id="rId5" Type="http://schemas.openxmlformats.org/officeDocument/2006/relationships/hyperlink" Target="https://api-central.berkeley.edu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Response Time SLAs for Cloud-hosted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 smtClean="0"/>
          </a:p>
          <a:p>
            <a:r>
              <a:rPr lang="en-US" sz="2400" dirty="0" smtClean="0"/>
              <a:t>Computer Science Dept., UC Santa Barbara</a:t>
            </a:r>
          </a:p>
          <a:p>
            <a:endParaRPr lang="en-US" sz="2400" dirty="0"/>
          </a:p>
          <a:p>
            <a:r>
              <a:rPr lang="en-US" sz="2400" dirty="0" smtClean="0"/>
              <a:t>SOCC 2015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23" y="6320775"/>
            <a:ext cx="1007300" cy="537228"/>
          </a:xfrm>
          <a:prstGeom prst="rect">
            <a:avLst/>
          </a:prstGeom>
        </p:spPr>
      </p:pic>
      <p:pic>
        <p:nvPicPr>
          <p:cNvPr id="5" name="Picture 4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65" y="6030055"/>
            <a:ext cx="1798645" cy="8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68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QBETS: </a:t>
            </a:r>
            <a:r>
              <a:rPr lang="en-US" dirty="0" err="1" smtClean="0"/>
              <a:t>Quantile</a:t>
            </a:r>
            <a:r>
              <a:rPr lang="en-US" dirty="0" smtClean="0"/>
              <a:t> Bounds Estimation from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Predicts instantaneous bounds on the </a:t>
            </a:r>
            <a:r>
              <a:rPr lang="en-US" dirty="0" err="1" smtClean="0"/>
              <a:t>quantiles</a:t>
            </a:r>
            <a:r>
              <a:rPr lang="en-US" dirty="0" smtClean="0"/>
              <a:t> of “current” distribution in a time series</a:t>
            </a:r>
          </a:p>
          <a:p>
            <a:pPr lvl="1"/>
            <a:r>
              <a:rPr lang="en-US" dirty="0" smtClean="0"/>
              <a:t>Non-parametric – based on Binomial analysis</a:t>
            </a:r>
            <a:endParaRPr lang="en-US" dirty="0" smtClean="0"/>
          </a:p>
          <a:p>
            <a:pPr lvl="1"/>
            <a:r>
              <a:rPr lang="en-US" dirty="0" smtClean="0"/>
              <a:t>Accounts for autocorrelation and change-points</a:t>
            </a:r>
          </a:p>
          <a:p>
            <a:pPr lvl="1"/>
            <a:r>
              <a:rPr lang="en-US" dirty="0" smtClean="0"/>
              <a:t>Efficient on-line implementation</a:t>
            </a:r>
            <a:endParaRPr lang="en-US" dirty="0" smtClean="0"/>
          </a:p>
          <a:p>
            <a:r>
              <a:rPr lang="en-US" dirty="0" smtClean="0"/>
              <a:t>Analyzes </a:t>
            </a:r>
            <a:r>
              <a:rPr lang="en-US" dirty="0" smtClean="0"/>
              <a:t>the first </a:t>
            </a:r>
            <a:r>
              <a:rPr lang="en-US" i="1" dirty="0" smtClean="0"/>
              <a:t>n</a:t>
            </a:r>
            <a:r>
              <a:rPr lang="en-US" dirty="0" smtClean="0"/>
              <a:t> entries in a time series</a:t>
            </a:r>
          </a:p>
          <a:p>
            <a:r>
              <a:rPr lang="en-US" dirty="0" smtClean="0"/>
              <a:t>Predicts an upper bound for the </a:t>
            </a:r>
            <a:r>
              <a:rPr lang="en-US" i="1" dirty="0" smtClean="0"/>
              <a:t>(n+1)</a:t>
            </a:r>
            <a:r>
              <a:rPr lang="en-US" baseline="30000" dirty="0" err="1" smtClean="0"/>
              <a:t>th</a:t>
            </a:r>
            <a:r>
              <a:rPr lang="en-US" dirty="0" smtClean="0"/>
              <a:t> entry</a:t>
            </a:r>
          </a:p>
          <a:p>
            <a:pPr lvl="1"/>
            <a:r>
              <a:rPr lang="en-US" i="1" dirty="0" smtClean="0"/>
              <a:t>QBETS([x</a:t>
            </a:r>
            <a:r>
              <a:rPr lang="en-US" i="1" baseline="-25000" dirty="0" smtClean="0"/>
              <a:t>1</a:t>
            </a:r>
            <a:r>
              <a:rPr lang="en-US" i="1" dirty="0" smtClean="0"/>
              <a:t>,x</a:t>
            </a:r>
            <a:r>
              <a:rPr lang="en-US" i="1" baseline="-25000" dirty="0" smtClean="0"/>
              <a:t>2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], p) = Q</a:t>
            </a:r>
            <a:r>
              <a:rPr lang="en-US" dirty="0" smtClean="0"/>
              <a:t> where </a:t>
            </a:r>
            <a:r>
              <a:rPr lang="en-US" i="1" dirty="0" smtClean="0"/>
              <a:t>p </a:t>
            </a:r>
            <a:r>
              <a:rPr lang="en-US" i="1" dirty="0" smtClean="0">
                <a:sym typeface="Symbol"/>
              </a:rPr>
              <a:t> </a:t>
            </a:r>
            <a:r>
              <a:rPr lang="en-US" i="1" dirty="0" smtClean="0"/>
              <a:t>(</a:t>
            </a:r>
            <a:r>
              <a:rPr lang="en-US" i="1" dirty="0" smtClean="0"/>
              <a:t>0,1)</a:t>
            </a:r>
            <a:endParaRPr lang="en-US" i="1" dirty="0" smtClean="0"/>
          </a:p>
          <a:p>
            <a:pPr lvl="1"/>
            <a:r>
              <a:rPr lang="en-US" i="1" dirty="0" smtClean="0"/>
              <a:t>P(x</a:t>
            </a:r>
            <a:r>
              <a:rPr lang="en-US" i="1" baseline="-25000" dirty="0" smtClean="0"/>
              <a:t>n+1</a:t>
            </a:r>
            <a:r>
              <a:rPr lang="en-US" i="1" dirty="0" smtClean="0"/>
              <a:t> ≤ Q)</a:t>
            </a:r>
            <a:r>
              <a:rPr lang="en-US" i="1" dirty="0" smtClean="0"/>
              <a:t> &lt;= </a:t>
            </a:r>
            <a:r>
              <a:rPr lang="en-US" i="1" dirty="0" err="1" smtClean="0"/>
              <a:t>p</a:t>
            </a:r>
            <a:endParaRPr lang="en-US" i="1" dirty="0" smtClean="0"/>
          </a:p>
          <a:p>
            <a:r>
              <a:rPr lang="en-US" dirty="0" smtClean="0"/>
              <a:t>Originally developed for HPC systems to predict bounds on batch queue waiting times</a:t>
            </a:r>
            <a:endParaRPr lang="en-US" i="1" dirty="0" smtClean="0"/>
          </a:p>
          <a:p>
            <a:r>
              <a:rPr lang="en-US" dirty="0" smtClean="0"/>
              <a:t>Cerebro uses QBETS to predict response time SLAs of the form:</a:t>
            </a:r>
          </a:p>
          <a:p>
            <a:pPr lvl="1"/>
            <a:r>
              <a:rPr lang="en-US" dirty="0" smtClean="0"/>
              <a:t>Operation </a:t>
            </a:r>
            <a:r>
              <a:rPr lang="en-US" i="1" dirty="0" smtClean="0"/>
              <a:t>O</a:t>
            </a:r>
            <a:r>
              <a:rPr lang="en-US" dirty="0" smtClean="0"/>
              <a:t> responds </a:t>
            </a:r>
            <a:r>
              <a:rPr lang="en-US" i="1" dirty="0" smtClean="0"/>
              <a:t>under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milliseconds</a:t>
            </a:r>
            <a:r>
              <a:rPr lang="en-US" dirty="0" smtClean="0"/>
              <a:t> (100*</a:t>
            </a:r>
            <a:r>
              <a:rPr lang="en-US" i="1" dirty="0" err="1" smtClean="0"/>
              <a:t>p</a:t>
            </a:r>
            <a:r>
              <a:rPr lang="en-US" i="1" dirty="0" smtClean="0"/>
              <a:t>)%</a:t>
            </a:r>
            <a:r>
              <a:rPr lang="en-US" dirty="0" smtClean="0"/>
              <a:t> </a:t>
            </a:r>
            <a:r>
              <a:rPr lang="en-US" dirty="0" smtClean="0"/>
              <a:t>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944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 analyzer: Java (Soot framework)</a:t>
            </a:r>
          </a:p>
          <a:p>
            <a:r>
              <a:rPr lang="en-US" dirty="0" smtClean="0"/>
              <a:t>SDK monitor: App Engine Java app</a:t>
            </a:r>
          </a:p>
          <a:p>
            <a:r>
              <a:rPr lang="en-US" dirty="0" smtClean="0"/>
              <a:t>SLA predictor: Java, Go, C</a:t>
            </a:r>
          </a:p>
          <a:p>
            <a:r>
              <a:rPr lang="en-US" dirty="0" smtClean="0"/>
              <a:t>Tests conducted on Google App Engine public cloud, and </a:t>
            </a:r>
            <a:r>
              <a:rPr lang="en-US" dirty="0" err="1" smtClean="0"/>
              <a:t>AppScale</a:t>
            </a:r>
            <a:r>
              <a:rPr lang="en-US" dirty="0" smtClean="0"/>
              <a:t> private cloud (running on a 4-node Eucalyptus cluster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Dates: from XXX to XXX</a:t>
            </a:r>
          </a:p>
          <a:p>
            <a:r>
              <a:rPr lang="en-US" dirty="0" smtClean="0"/>
              <a:t>Network delay between client and Google is included but not modeled or predicted explicitly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96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Correctness</a:t>
            </a:r>
            <a:endParaRPr lang="en-US" dirty="0"/>
          </a:p>
        </p:txBody>
      </p:sp>
      <p:pic>
        <p:nvPicPr>
          <p:cNvPr id="4" name="Content Placeholder 3" descr="accuracy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10610" r="-10610"/>
          <a:stretch>
            <a:fillRect/>
          </a:stretch>
        </p:blipFill>
        <p:spPr>
          <a:xfrm>
            <a:off x="-337614" y="1308424"/>
            <a:ext cx="9773046" cy="537479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92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Tightness </a:t>
            </a:r>
            <a:endParaRPr lang="en-US" dirty="0"/>
          </a:p>
        </p:txBody>
      </p:sp>
      <p:pic>
        <p:nvPicPr>
          <p:cNvPr id="4" name="Content Placeholder 3" descr="diff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10678" r="-10678"/>
          <a:stretch>
            <a:fillRect/>
          </a:stretch>
        </p:blipFill>
        <p:spPr>
          <a:xfrm>
            <a:off x="-406425" y="1283494"/>
            <a:ext cx="9771727" cy="5374073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43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Conclusions, Ongoing, </a:t>
            </a:r>
            <a:r>
              <a:rPr lang="en-US" dirty="0" smtClean="0"/>
              <a:t>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Cerebro</a:t>
            </a:r>
            <a:r>
              <a:rPr lang="en-US" dirty="0" smtClean="0"/>
              <a:t> predictions are correct and moderately tight</a:t>
            </a:r>
          </a:p>
          <a:p>
            <a:pPr lvl="1"/>
            <a:r>
              <a:rPr lang="en-US" dirty="0" smtClean="0"/>
              <a:t>Necessary conditions for use in an SLA</a:t>
            </a:r>
            <a:endParaRPr lang="en-US" dirty="0" smtClean="0"/>
          </a:p>
          <a:p>
            <a:r>
              <a:rPr lang="en-US" dirty="0" smtClean="0"/>
              <a:t>Average durability:</a:t>
            </a:r>
          </a:p>
          <a:p>
            <a:pPr lvl="1"/>
            <a:r>
              <a:rPr lang="en-US" dirty="0" smtClean="0"/>
              <a:t>GAE: 26.8 hours</a:t>
            </a:r>
          </a:p>
          <a:p>
            <a:pPr lvl="1"/>
            <a:r>
              <a:rPr lang="en-US" dirty="0" err="1" smtClean="0"/>
              <a:t>AppScale</a:t>
            </a:r>
            <a:r>
              <a:rPr lang="en-US" dirty="0" smtClean="0"/>
              <a:t>: 33.7 hours</a:t>
            </a:r>
          </a:p>
          <a:p>
            <a:r>
              <a:rPr lang="en-US" dirty="0" smtClean="0"/>
              <a:t>More long term analysis of SLA</a:t>
            </a:r>
            <a:r>
              <a:rPr lang="en-US" dirty="0" smtClean="0"/>
              <a:t> durability periods</a:t>
            </a:r>
            <a:r>
              <a:rPr lang="en-US" dirty="0" smtClean="0"/>
              <a:t>, and automatic SLA renegotiation</a:t>
            </a:r>
          </a:p>
          <a:p>
            <a:r>
              <a:rPr lang="en-US" dirty="0" smtClean="0"/>
              <a:t>SLA-related policy </a:t>
            </a:r>
            <a:r>
              <a:rPr lang="en-US" dirty="0" smtClean="0"/>
              <a:t>enforcement at deployment time </a:t>
            </a:r>
            <a:r>
              <a:rPr lang="en-US" dirty="0" smtClean="0"/>
              <a:t>with EAGER</a:t>
            </a:r>
          </a:p>
          <a:p>
            <a:r>
              <a:rPr lang="en-US" dirty="0" smtClean="0"/>
              <a:t>Adaptive benchmarking for cloud SDK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3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Hiranya</a:t>
            </a:r>
            <a:r>
              <a:rPr lang="en-US" dirty="0" smtClean="0"/>
              <a:t> </a:t>
            </a:r>
            <a:r>
              <a:rPr lang="en-US" dirty="0" err="1" smtClean="0"/>
              <a:t>Jayathilaka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hiranya911@</a:t>
            </a:r>
            <a:r>
              <a:rPr lang="en-US" dirty="0" smtClean="0">
                <a:hlinkClick r:id="rId2"/>
              </a:rPr>
              <a:t>gmail.com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UCSB Lab for Research on Adaptive Computing Environments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RACELab</a:t>
            </a:r>
            <a:r>
              <a:rPr lang="en-US" dirty="0" smtClean="0"/>
              <a:t> -- http://</a:t>
            </a:r>
            <a:r>
              <a:rPr lang="en-US" dirty="0" err="1" smtClean="0"/>
              <a:t>www.cs.ucsb.edu/~ckrintz/racelab.html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76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13800+</a:t>
            </a:r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11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wing_API_Catego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95941" y="104482"/>
            <a:ext cx="8552118" cy="5601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941" y="5447424"/>
            <a:ext cx="855211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Non-commercial entities are joining the API party too…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White House API Program: </a:t>
            </a:r>
            <a:r>
              <a:rPr lang="en-US" dirty="0" smtClean="0">
                <a:hlinkClick r:id="rId3"/>
              </a:rPr>
              <a:t>https://www.whitehouse.gov/digitalgov/apis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IEEE APIs: </a:t>
            </a:r>
            <a:r>
              <a:rPr lang="en-US" dirty="0" smtClean="0">
                <a:hlinkClick r:id="rId4"/>
              </a:rPr>
              <a:t>http://ieeexplore.ieee.org/gateway/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UC Berkeley APIs: </a:t>
            </a:r>
            <a:r>
              <a:rPr lang="en-US" dirty="0" smtClean="0">
                <a:hlinkClick r:id="rId5"/>
              </a:rPr>
              <a:t>https://api-central.berkeley.edu/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14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are now IT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</a:t>
            </a:r>
            <a:r>
              <a:rPr lang="en-US" sz="1400" dirty="0" smtClean="0"/>
              <a:t>called by application impact user experience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</a:t>
            </a:r>
            <a:r>
              <a:rPr lang="en-US" sz="1400" dirty="0" smtClean="0"/>
              <a:t>do not</a:t>
            </a:r>
            <a:r>
              <a:rPr lang="en-US" sz="1400" dirty="0" smtClean="0"/>
              <a:t> typically provide performance guarantees</a:t>
            </a:r>
            <a:endParaRPr lang="en-US" sz="1400" dirty="0"/>
          </a:p>
        </p:txBody>
      </p:sp>
      <p:sp>
        <p:nvSpPr>
          <p:cNvPr id="28" name="Line Callout 2 27"/>
          <p:cNvSpPr/>
          <p:nvPr/>
        </p:nvSpPr>
        <p:spPr>
          <a:xfrm>
            <a:off x="7462180" y="3424034"/>
            <a:ext cx="1479561" cy="904468"/>
          </a:xfrm>
          <a:prstGeom prst="borderCallout2">
            <a:avLst>
              <a:gd name="adj1" fmla="val 102232"/>
              <a:gd name="adj2" fmla="val 49933"/>
              <a:gd name="adj3" fmla="val 141261"/>
              <a:gd name="adj4" fmla="val 50148"/>
              <a:gd name="adj5" fmla="val 168471"/>
              <a:gd name="adj6" fmla="val 39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obscure functionality changes</a:t>
            </a:r>
            <a:endParaRPr lang="en-US" sz="1400" dirty="0"/>
          </a:p>
        </p:txBody>
      </p:sp>
      <p:sp>
        <p:nvSpPr>
          <p:cNvPr id="29" name="Line Callout 2 28"/>
          <p:cNvSpPr/>
          <p:nvPr/>
        </p:nvSpPr>
        <p:spPr>
          <a:xfrm>
            <a:off x="1337770" y="1606707"/>
            <a:ext cx="1479561" cy="904468"/>
          </a:xfrm>
          <a:prstGeom prst="borderCallout2">
            <a:avLst>
              <a:gd name="adj1" fmla="val 51796"/>
              <a:gd name="adj2" fmla="val 99933"/>
              <a:gd name="adj3" fmla="val 69015"/>
              <a:gd name="adj4" fmla="val 139315"/>
              <a:gd name="adj5" fmla="val 100316"/>
              <a:gd name="adj6" fmla="val 1662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dependencies require management and maintenance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33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Service Level Agreements and “The Cloud”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Problem: Because much client application functionality depends on the APIs it calls, client-side </a:t>
            </a:r>
            <a:r>
              <a:rPr lang="en-US" dirty="0" err="1" smtClean="0"/>
              <a:t>SLAs</a:t>
            </a:r>
            <a:r>
              <a:rPr lang="en-US" dirty="0" smtClean="0"/>
              <a:t> depend on</a:t>
            </a:r>
          </a:p>
          <a:p>
            <a:pPr lvl="1"/>
            <a:r>
              <a:rPr lang="en-US" dirty="0" err="1" smtClean="0"/>
              <a:t>SLAs</a:t>
            </a:r>
            <a:r>
              <a:rPr lang="en-US" dirty="0" smtClean="0"/>
              <a:t> for individual APIs</a:t>
            </a:r>
          </a:p>
          <a:p>
            <a:pPr lvl="1"/>
            <a:r>
              <a:rPr lang="en-US" dirty="0" smtClean="0"/>
              <a:t>The ability to compose API </a:t>
            </a:r>
            <a:r>
              <a:rPr lang="en-US" dirty="0" err="1" smtClean="0"/>
              <a:t>SLAs</a:t>
            </a:r>
            <a:r>
              <a:rPr lang="en-US" dirty="0" smtClean="0"/>
              <a:t> into an SLA for the client</a:t>
            </a:r>
          </a:p>
          <a:p>
            <a:r>
              <a:rPr lang="en-US" dirty="0" smtClean="0"/>
              <a:t>Current cloud platforms (Google, AWS) provide </a:t>
            </a:r>
            <a:r>
              <a:rPr lang="en-US" i="1" dirty="0" smtClean="0"/>
              <a:t>some </a:t>
            </a:r>
            <a:r>
              <a:rPr lang="en-US" dirty="0" smtClean="0"/>
              <a:t>reliability </a:t>
            </a:r>
            <a:r>
              <a:rPr lang="en-US" dirty="0" err="1" smtClean="0"/>
              <a:t>SLAs</a:t>
            </a:r>
            <a:r>
              <a:rPr lang="en-US" dirty="0" smtClean="0"/>
              <a:t> for individual APIs only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Performance </a:t>
            </a:r>
            <a:r>
              <a:rPr lang="en-US" dirty="0" err="1" smtClean="0"/>
              <a:t>SLAs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Question: </a:t>
            </a:r>
            <a:r>
              <a:rPr lang="en-US" i="1" dirty="0" smtClean="0"/>
              <a:t>Is it possible to determine, automatically, a client-side performance SLA for cloud-based applications?</a:t>
            </a:r>
          </a:p>
          <a:p>
            <a:r>
              <a:rPr lang="en-US" dirty="0" err="1" smtClean="0"/>
              <a:t>Cerebro</a:t>
            </a:r>
            <a:endParaRPr lang="en-US" dirty="0" smtClean="0"/>
          </a:p>
          <a:p>
            <a:pPr lvl="1"/>
            <a:r>
              <a:rPr lang="en-US" dirty="0" smtClean="0"/>
              <a:t>Predicts </a:t>
            </a:r>
            <a:r>
              <a:rPr lang="en-US" dirty="0" smtClean="0"/>
              <a:t>the response time</a:t>
            </a:r>
            <a:r>
              <a:rPr lang="en-US" dirty="0" smtClean="0"/>
              <a:t> of future web-API invocations from historical measurements</a:t>
            </a:r>
          </a:p>
          <a:p>
            <a:pPr lvl="1"/>
            <a:r>
              <a:rPr lang="en-US" dirty="0" smtClean="0"/>
              <a:t>Composes API predictions into a client-side SLA</a:t>
            </a:r>
            <a:endParaRPr lang="en-US" dirty="0" smtClean="0"/>
          </a:p>
          <a:p>
            <a:pPr lvl="1"/>
            <a:r>
              <a:rPr lang="en-US" dirty="0" smtClean="0"/>
              <a:t>Fully </a:t>
            </a:r>
            <a:r>
              <a:rPr lang="en-US" dirty="0" smtClean="0"/>
              <a:t>automatic</a:t>
            </a:r>
          </a:p>
          <a:p>
            <a:pPr lvl="2"/>
            <a:r>
              <a:rPr lang="en-US" dirty="0" smtClean="0"/>
              <a:t>No load testing or instrumentation of applications</a:t>
            </a:r>
          </a:p>
          <a:p>
            <a:pPr lvl="2"/>
            <a:r>
              <a:rPr lang="en-US" dirty="0" smtClean="0"/>
              <a:t>Static </a:t>
            </a:r>
            <a:r>
              <a:rPr lang="en-US" dirty="0" smtClean="0"/>
              <a:t>analysis, cloud-side monitoring, </a:t>
            </a:r>
            <a:r>
              <a:rPr lang="en-US" dirty="0" smtClean="0"/>
              <a:t>and</a:t>
            </a:r>
            <a:r>
              <a:rPr lang="en-US" dirty="0" smtClean="0"/>
              <a:t> on-line statistical forecasting</a:t>
            </a:r>
          </a:p>
          <a:p>
            <a:pPr lvl="1"/>
            <a:r>
              <a:rPr lang="en-US" dirty="0" err="1" smtClean="0"/>
              <a:t>PaaS</a:t>
            </a:r>
            <a:r>
              <a:rPr lang="en-US" dirty="0" smtClean="0"/>
              <a:t> based</a:t>
            </a:r>
          </a:p>
          <a:p>
            <a:pPr lvl="2"/>
            <a:r>
              <a:rPr lang="en-US" dirty="0" smtClean="0"/>
              <a:t>Automated analysis</a:t>
            </a:r>
          </a:p>
          <a:p>
            <a:pPr lvl="2"/>
            <a:r>
              <a:rPr lang="en-US" dirty="0" smtClean="0"/>
              <a:t>Deployment-time enforcement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26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Clouds for Web Services</a:t>
            </a:r>
            <a:endParaRPr lang="en-US" dirty="0"/>
          </a:p>
        </p:txBody>
      </p:sp>
      <p:pic>
        <p:nvPicPr>
          <p:cNvPr id="19" name="Picture 18" descr="cloud_app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312597" y="1292783"/>
            <a:ext cx="6518807" cy="5552888"/>
          </a:xfrm>
          <a:prstGeom prst="rect">
            <a:avLst/>
          </a:prstGeom>
        </p:spPr>
      </p:pic>
      <p:sp>
        <p:nvSpPr>
          <p:cNvPr id="20" name="Line Callout 2 19"/>
          <p:cNvSpPr/>
          <p:nvPr/>
        </p:nvSpPr>
        <p:spPr>
          <a:xfrm>
            <a:off x="111966" y="3355539"/>
            <a:ext cx="1479561" cy="904468"/>
          </a:xfrm>
          <a:prstGeom prst="borderCallout2">
            <a:avLst>
              <a:gd name="adj1" fmla="val 58612"/>
              <a:gd name="adj2" fmla="val 98267"/>
              <a:gd name="adj3" fmla="val 126266"/>
              <a:gd name="adj4" fmla="val 116815"/>
              <a:gd name="adj5" fmla="val 127577"/>
              <a:gd name="adj6" fmla="val 1695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code must adhere to the provided cloud SDK</a:t>
            </a:r>
            <a:endParaRPr lang="en-US" sz="1400" dirty="0"/>
          </a:p>
        </p:txBody>
      </p:sp>
      <p:sp>
        <p:nvSpPr>
          <p:cNvPr id="23" name="Line Callout 2 22"/>
          <p:cNvSpPr/>
          <p:nvPr/>
        </p:nvSpPr>
        <p:spPr>
          <a:xfrm>
            <a:off x="236261" y="1551055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9376"/>
              <a:gd name="adj6" fmla="val 14038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Scalable, high available and cost effective</a:t>
            </a:r>
            <a:endParaRPr lang="en-US" sz="1400" dirty="0"/>
          </a:p>
        </p:txBody>
      </p:sp>
      <p:sp>
        <p:nvSpPr>
          <p:cNvPr id="24" name="Line Callout 2 23"/>
          <p:cNvSpPr/>
          <p:nvPr/>
        </p:nvSpPr>
        <p:spPr>
          <a:xfrm>
            <a:off x="6930362" y="1379280"/>
            <a:ext cx="1756438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257074"/>
              <a:gd name="adj6" fmla="val -5390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Request-response driven programming model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292025" y="1317441"/>
            <a:ext cx="1849452" cy="901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Application</a:t>
            </a:r>
          </a:p>
          <a:p>
            <a:pPr algn="ctr"/>
            <a:r>
              <a:rPr lang="en-US" sz="1200" dirty="0" smtClean="0"/>
              <a:t>(Web, Mobile or Desktop)</a:t>
            </a:r>
            <a:endParaRPr lang="en-US" sz="1200" dirty="0"/>
          </a:p>
        </p:txBody>
      </p:sp>
      <p:sp>
        <p:nvSpPr>
          <p:cNvPr id="26" name="Line Callout 2 25"/>
          <p:cNvSpPr/>
          <p:nvPr/>
        </p:nvSpPr>
        <p:spPr>
          <a:xfrm>
            <a:off x="7577131" y="305416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2561"/>
              <a:gd name="adj6" fmla="val -879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Restricted I/O capabilities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7577131" y="5647704"/>
            <a:ext cx="1479561" cy="904468"/>
          </a:xfrm>
          <a:prstGeom prst="borderCallout2">
            <a:avLst>
              <a:gd name="adj1" fmla="val 49070"/>
              <a:gd name="adj2" fmla="val -1734"/>
              <a:gd name="adj3" fmla="val 47205"/>
              <a:gd name="adj4" fmla="val -35685"/>
              <a:gd name="adj5" fmla="val 23981"/>
              <a:gd name="adj6" fmla="val -6461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Restrictions on threads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02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PaaS</a:t>
            </a:r>
            <a:r>
              <a:rPr lang="en-US" dirty="0" smtClean="0"/>
              <a:t> Client Application Survey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5788" y="1738387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PaaS</a:t>
            </a:r>
            <a:r>
              <a:rPr lang="en-US" sz="2400" dirty="0" smtClean="0"/>
              <a:t> Client Applications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788" y="2539771"/>
            <a:ext cx="8692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branches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99% of the methods have &lt; 36 paths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loops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88% of the methods have no loops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Spend most of their time executing cloud SDK calls (&gt; 94%)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5788" y="4631612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So…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5788" y="5432996"/>
            <a:ext cx="8692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000" dirty="0" err="1" smtClean="0"/>
              <a:t>PaaS</a:t>
            </a:r>
            <a:r>
              <a:rPr lang="en-US" sz="2000" dirty="0" smtClean="0"/>
              <a:t> applications are amenable to static analysis</a:t>
            </a:r>
            <a:endParaRPr lang="en-US" sz="2000" dirty="0" smtClean="0"/>
          </a:p>
          <a:p>
            <a:pPr marL="342900" lvl="0" indent="-342900">
              <a:buFont typeface="Arial"/>
              <a:buChar char="•"/>
            </a:pPr>
            <a:r>
              <a:rPr lang="en-US" sz="2000" dirty="0" smtClean="0"/>
              <a:t>Client API calls to the </a:t>
            </a:r>
            <a:r>
              <a:rPr lang="en-US" sz="2000" dirty="0" err="1" smtClean="0"/>
              <a:t>PaaS</a:t>
            </a:r>
            <a:r>
              <a:rPr lang="en-US" sz="2000" dirty="0" smtClean="0"/>
              <a:t> essentially define client-perceived application </a:t>
            </a:r>
            <a:r>
              <a:rPr lang="en-US" sz="2000" dirty="0" smtClean="0"/>
              <a:t>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27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15284" r="-15284"/>
          <a:stretch>
            <a:fillRect/>
          </a:stretch>
        </p:blipFill>
        <p:spPr>
          <a:xfrm>
            <a:off x="-415759" y="1348758"/>
            <a:ext cx="9559759" cy="525749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32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703</Words>
  <Application>Microsoft Macintosh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Response Time SLAs for Cloud-hosted Web Applications</vt:lpstr>
      <vt:lpstr>Slide 2</vt:lpstr>
      <vt:lpstr>Slide 3</vt:lpstr>
      <vt:lpstr>Web APIs are now IT Resources</vt:lpstr>
      <vt:lpstr>Client Service Level Agreements and “The Cloud”</vt:lpstr>
      <vt:lpstr>Client-Side Performance SLAs</vt:lpstr>
      <vt:lpstr>PaaS Clouds for Web Services</vt:lpstr>
      <vt:lpstr>PaaS Client Application Survey</vt:lpstr>
      <vt:lpstr>Cerebro Architecture</vt:lpstr>
      <vt:lpstr>QBETS: Quantile Bounds Estimation from Time Series</vt:lpstr>
      <vt:lpstr>Prototype and Experiments</vt:lpstr>
      <vt:lpstr>Evaluation: Prediction Correctness</vt:lpstr>
      <vt:lpstr>Evaluation: Prediction Tightness </vt:lpstr>
      <vt:lpstr>Conclusions, Ongoing, and Future Work</vt:lpstr>
      <vt:lpstr>Thank You! Questions?</vt:lpstr>
    </vt:vector>
  </TitlesOfParts>
  <Manager/>
  <Company>UC Santa Barbara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Time SLAs for Cloud-hosted Web Applications</dc:title>
  <dc:subject/>
  <dc:creator>Hiranya Jayathilaka</dc:creator>
  <cp:keywords/>
  <dc:description/>
  <cp:lastModifiedBy>rich wolski</cp:lastModifiedBy>
  <cp:revision>49</cp:revision>
  <dcterms:created xsi:type="dcterms:W3CDTF">2015-08-13T16:00:56Z</dcterms:created>
  <dcterms:modified xsi:type="dcterms:W3CDTF">2015-08-13T17:50:56Z</dcterms:modified>
  <cp:category/>
</cp:coreProperties>
</file>